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7" r:id="rId3"/>
    <p:sldId id="314" r:id="rId4"/>
    <p:sldId id="308" r:id="rId5"/>
    <p:sldId id="309" r:id="rId6"/>
    <p:sldId id="318" r:id="rId7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5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20.10.2014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4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Subdotazy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69847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 smtClean="0"/>
              <a:t>()</a:t>
            </a:r>
            <a:endParaRPr lang="en-US" sz="24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s</a:t>
            </a:r>
            <a:r>
              <a:rPr lang="en-US" sz="2400" dirty="0" err="1" smtClean="0"/>
              <a:t>tejn</a:t>
            </a:r>
            <a:r>
              <a:rPr lang="cs-CZ" sz="2400" dirty="0" smtClean="0"/>
              <a:t>á syntaxe jako obyčejný dotaz</a:t>
            </a:r>
            <a:endParaRPr lang="cs-CZ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vložení: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2861642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 err="1" smtClean="0"/>
              <a:t>sloupec</a:t>
            </a:r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tabulka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en-US" sz="2400" dirty="0" err="1" smtClean="0"/>
              <a:t>podm</a:t>
            </a:r>
            <a:r>
              <a:rPr lang="cs-CZ" sz="2400" dirty="0" smtClean="0"/>
              <a:t>í</a:t>
            </a:r>
            <a:r>
              <a:rPr lang="en-US" sz="2400" dirty="0" err="1" smtClean="0"/>
              <a:t>nka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499992" y="2996952"/>
            <a:ext cx="309892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sloupce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11965" y="3501008"/>
            <a:ext cx="301236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tabulky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9992" y="4005064"/>
            <a:ext cx="246413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98648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000" dirty="0"/>
          </a:p>
          <a:p>
            <a:endParaRPr lang="cs-CZ" sz="2000" b="1" dirty="0" smtClean="0"/>
          </a:p>
          <a:p>
            <a:r>
              <a:rPr lang="cs-CZ" sz="2000" dirty="0" smtClean="0"/>
              <a:t>SELECT</a:t>
            </a:r>
            <a:r>
              <a:rPr lang="en-US" sz="2000" dirty="0" smtClean="0"/>
              <a:t> COUNT(</a:t>
            </a:r>
            <a:r>
              <a:rPr lang="en-US" sz="2000" dirty="0" err="1" smtClean="0"/>
              <a:t>patient_id</a:t>
            </a:r>
            <a:r>
              <a:rPr lang="en-US" sz="2000" dirty="0" smtClean="0"/>
              <a:t>),</a:t>
            </a:r>
            <a:r>
              <a:rPr lang="cs-CZ" sz="2000" dirty="0" smtClean="0"/>
              <a:t> </a:t>
            </a:r>
            <a:endParaRPr lang="en-US" sz="2000" dirty="0" smtClean="0"/>
          </a:p>
          <a:p>
            <a:r>
              <a:rPr lang="en-US" sz="2000" b="1" dirty="0" smtClean="0"/>
              <a:t>	(SELECT COUNT</a:t>
            </a:r>
            <a:r>
              <a:rPr lang="cs-CZ" sz="2000" b="1" dirty="0" smtClean="0"/>
              <a:t>  </a:t>
            </a:r>
            <a:r>
              <a:rPr lang="cs-CZ" sz="2000" b="1" dirty="0"/>
              <a:t>(</a:t>
            </a:r>
            <a:r>
              <a:rPr lang="en-US" sz="2000" b="1" dirty="0"/>
              <a:t>*) </a:t>
            </a:r>
            <a:r>
              <a:rPr lang="cs-CZ" sz="2000" b="1" dirty="0"/>
              <a:t>FROM</a:t>
            </a:r>
            <a:r>
              <a:rPr lang="en-US" sz="2000" b="1" dirty="0"/>
              <a:t> </a:t>
            </a:r>
            <a:r>
              <a:rPr lang="en-US" sz="2000" b="1" dirty="0" smtClean="0"/>
              <a:t> patients) </a:t>
            </a:r>
          </a:p>
          <a:p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patient_study</a:t>
            </a:r>
            <a:endParaRPr lang="en-US" sz="2000" dirty="0" smtClean="0"/>
          </a:p>
          <a:p>
            <a:r>
              <a:rPr lang="en-US" sz="2000" smtClean="0"/>
              <a:t>GROUP BY 0</a:t>
            </a:r>
            <a:r>
              <a:rPr lang="cs-CZ" sz="2000" smtClean="0"/>
              <a:t>;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- </a:t>
            </a:r>
            <a:r>
              <a:rPr lang="cs-CZ" sz="2000" b="1" dirty="0"/>
              <a:t>vnořený dotaz na pozici sloupce musí vrátit právě jeden </a:t>
            </a:r>
            <a:r>
              <a:rPr lang="cs-CZ" sz="2000" b="1" dirty="0" smtClean="0"/>
              <a:t>řádek</a:t>
            </a:r>
            <a:r>
              <a:rPr lang="en-US" sz="2000" b="1" dirty="0" smtClean="0"/>
              <a:t>!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4509120"/>
            <a:ext cx="5750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Cvičení:</a:t>
            </a:r>
          </a:p>
          <a:p>
            <a:r>
              <a:rPr lang="cs-CZ" dirty="0" smtClean="0"/>
              <a:t>Napište dotaz, který vrátí seznam </a:t>
            </a:r>
            <a:r>
              <a:rPr lang="en-US" dirty="0" smtClean="0"/>
              <a:t>v</a:t>
            </a:r>
            <a:r>
              <a:rPr lang="cs-CZ" dirty="0" smtClean="0"/>
              <a:t>šech studentů, </a:t>
            </a:r>
            <a:br>
              <a:rPr lang="cs-CZ" dirty="0" smtClean="0"/>
            </a:br>
            <a:r>
              <a:rPr lang="cs-CZ" dirty="0" smtClean="0"/>
              <a:t>     počet jejich registrovaných předmětů </a:t>
            </a:r>
            <a:br>
              <a:rPr lang="cs-CZ" dirty="0" smtClean="0"/>
            </a:br>
            <a:r>
              <a:rPr lang="cs-CZ" dirty="0" smtClean="0"/>
              <a:t>     a kolik je to procent ze všech dostupných předmětů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412777"/>
            <a:ext cx="57266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Subdotaz</a:t>
            </a:r>
            <a:r>
              <a:rPr lang="en-US" sz="2000" b="1" dirty="0" smtClean="0"/>
              <a:t> na </a:t>
            </a:r>
            <a:r>
              <a:rPr lang="en-US" sz="2000" b="1" dirty="0" err="1" smtClean="0"/>
              <a:t>pozici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nahrazuje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tabulku</a:t>
            </a:r>
            <a:endParaRPr lang="en-US" sz="2000" b="1" dirty="0" smtClean="0"/>
          </a:p>
          <a:p>
            <a:endParaRPr lang="cs-CZ" sz="2000" dirty="0" smtClean="0"/>
          </a:p>
          <a:p>
            <a:r>
              <a:rPr lang="en-US" sz="2000" dirty="0" smtClean="0"/>
              <a:t>SELECT  </a:t>
            </a:r>
            <a:r>
              <a:rPr lang="en-US" sz="2000" dirty="0"/>
              <a:t>COUNT(*)  FROM </a:t>
            </a:r>
            <a:r>
              <a:rPr lang="en-US" sz="2000" b="1" dirty="0"/>
              <a:t>(</a:t>
            </a:r>
          </a:p>
          <a:p>
            <a:r>
              <a:rPr lang="en-US" sz="2000" b="1" dirty="0"/>
              <a:t>   </a:t>
            </a:r>
            <a:r>
              <a:rPr lang="cs-CZ" sz="2000" b="1" dirty="0"/>
              <a:t>SELECT </a:t>
            </a:r>
            <a:r>
              <a:rPr lang="cs-CZ" sz="2000" b="1" dirty="0" smtClean="0"/>
              <a:t>study_id, COUNT</a:t>
            </a:r>
            <a:r>
              <a:rPr lang="en-US" sz="2000" b="1" dirty="0" smtClean="0"/>
              <a:t>(*)</a:t>
            </a:r>
          </a:p>
          <a:p>
            <a:r>
              <a:rPr lang="en-US" sz="2000" b="1" dirty="0" smtClean="0"/>
              <a:t>      </a:t>
            </a:r>
            <a:r>
              <a:rPr lang="en-US" sz="2000" b="1" dirty="0"/>
              <a:t>FROM </a:t>
            </a:r>
            <a:r>
              <a:rPr lang="en-US" sz="2000" b="1" dirty="0" err="1" smtClean="0"/>
              <a:t>patient_study</a:t>
            </a:r>
            <a:r>
              <a:rPr lang="en-US" sz="2000" b="1" dirty="0" smtClean="0"/>
              <a:t> GROUP BY </a:t>
            </a:r>
            <a:r>
              <a:rPr lang="en-US" sz="2000" b="1" dirty="0" err="1" smtClean="0"/>
              <a:t>study_id</a:t>
            </a:r>
            <a:endParaRPr lang="en-US" sz="2000" b="1" dirty="0"/>
          </a:p>
          <a:p>
            <a:r>
              <a:rPr lang="cs-CZ" sz="2000" b="1" dirty="0" smtClean="0"/>
              <a:t>    </a:t>
            </a:r>
            <a:r>
              <a:rPr lang="en-US" sz="2000" b="1" dirty="0" smtClean="0"/>
              <a:t>)</a:t>
            </a:r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645024"/>
            <a:ext cx="7467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Jakýkoliv SELECT dotaz je možné ozávorkovat a použít místo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Počet možných zanoření závisí na konkrétním databázovém SW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797152"/>
            <a:ext cx="665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Využijte předchozí dotaz a vypočítejte kolik </a:t>
            </a:r>
            <a:r>
              <a:rPr lang="cs-CZ" dirty="0" err="1" smtClean="0"/>
              <a:t>studento</a:t>
            </a:r>
            <a:r>
              <a:rPr lang="cs-CZ" dirty="0" smtClean="0"/>
              <a:t>-předmětů</a:t>
            </a:r>
            <a:br>
              <a:rPr lang="cs-CZ" dirty="0" smtClean="0"/>
            </a:br>
            <a:r>
              <a:rPr lang="cs-CZ" dirty="0" smtClean="0"/>
              <a:t>   bude odučeno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7468711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Varianty:</a:t>
            </a:r>
          </a:p>
          <a:p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/>
            <a:r>
              <a:rPr lang="cs-CZ" dirty="0" smtClean="0"/>
              <a:t>	zanořený dotaz musí vrátit právě 1 řádek a 1 sloupec</a:t>
            </a:r>
          </a:p>
          <a:p>
            <a:pPr lvl="1"/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b="1" dirty="0">
                <a:solidFill>
                  <a:srgbClr val="FF0000"/>
                </a:solidFill>
              </a:rPr>
              <a:t>ANY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WHERE sloupec </a:t>
            </a:r>
            <a:r>
              <a:rPr lang="cs-CZ" b="1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(SELECT sloupec FROM 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&gt;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/>
              <a:t> (SELECT </a:t>
            </a:r>
            <a:r>
              <a:rPr lang="cs-CZ" dirty="0" smtClean="0"/>
              <a:t>sloupec FROM </a:t>
            </a:r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cs-CZ" dirty="0" smtClean="0"/>
              <a:t>	zanořený dotaz musí vrátit 1 sloupec a libovolný počet řádků 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EXISTS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….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NOT EXISTS </a:t>
            </a:r>
            <a:r>
              <a:rPr lang="en-US" dirty="0"/>
              <a:t>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</a:t>
            </a:r>
            <a:endParaRPr lang="cs-CZ" dirty="0" smtClean="0"/>
          </a:p>
          <a:p>
            <a:pPr lvl="2"/>
            <a:r>
              <a:rPr lang="cs-CZ" dirty="0" smtClean="0"/>
              <a:t>zanořený dotaz může vracet libovolný počet řádků i sloupců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Zanořené dotazy se obvykle propojují s nadřazeným dotazem </a:t>
            </a:r>
          </a:p>
          <a:p>
            <a:pPr lvl="1"/>
            <a:r>
              <a:rPr lang="cs-CZ" dirty="0" smtClean="0"/>
              <a:t>pomocí podmínky v sekci WHERE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175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Vytvoření schématu </a:t>
            </a:r>
            <a:r>
              <a:rPr lang="cs-CZ" dirty="0" err="1" smtClean="0"/>
              <a:t>patients</a:t>
            </a:r>
            <a:r>
              <a:rPr lang="cs-CZ" dirty="0" smtClean="0"/>
              <a:t>/</a:t>
            </a:r>
            <a:r>
              <a:rPr lang="cs-CZ" dirty="0" err="1" smtClean="0"/>
              <a:t>patient</a:t>
            </a:r>
            <a:r>
              <a:rPr lang="en-US" dirty="0" smtClean="0"/>
              <a:t>_study/sites/</a:t>
            </a:r>
            <a:r>
              <a:rPr lang="cs-CZ" dirty="0" err="1" smtClean="0"/>
              <a:t>studies</a:t>
            </a:r>
            <a:r>
              <a:rPr lang="cs-CZ" dirty="0" smtClean="0"/>
              <a:t>/</a:t>
            </a:r>
            <a:r>
              <a:rPr lang="en-US" dirty="0" err="1" smtClean="0"/>
              <a:t>studies_site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spu</a:t>
            </a:r>
            <a:r>
              <a:rPr lang="cs-CZ" dirty="0" err="1" smtClean="0"/>
              <a:t>štěním</a:t>
            </a:r>
            <a:r>
              <a:rPr lang="en-US" dirty="0" smtClean="0"/>
              <a:t> </a:t>
            </a:r>
            <a:r>
              <a:rPr lang="en-US" dirty="0" err="1" smtClean="0"/>
              <a:t>skriptu</a:t>
            </a:r>
            <a:r>
              <a:rPr lang="en-US" dirty="0" smtClean="0"/>
              <a:t> schema_pg.sql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Import dat </a:t>
            </a:r>
            <a:r>
              <a:rPr lang="cs-CZ" dirty="0" err="1" smtClean="0"/>
              <a:t>patients.txt</a:t>
            </a:r>
            <a:r>
              <a:rPr lang="cs-CZ" dirty="0" smtClean="0"/>
              <a:t>, </a:t>
            </a:r>
            <a:r>
              <a:rPr lang="cs-CZ" dirty="0" err="1" smtClean="0"/>
              <a:t>patient</a:t>
            </a:r>
            <a:r>
              <a:rPr lang="cs-CZ" dirty="0" smtClean="0"/>
              <a:t>_study.</a:t>
            </a:r>
            <a:r>
              <a:rPr lang="cs-CZ" dirty="0" err="1" smtClean="0"/>
              <a:t>txt</a:t>
            </a:r>
            <a:r>
              <a:rPr lang="cs-CZ" dirty="0" smtClean="0"/>
              <a:t>, </a:t>
            </a:r>
            <a:r>
              <a:rPr lang="cs-CZ" dirty="0" err="1" smtClean="0"/>
              <a:t>studies.txt</a:t>
            </a:r>
            <a:r>
              <a:rPr lang="cs-CZ" dirty="0" smtClean="0"/>
              <a:t>, </a:t>
            </a:r>
            <a:r>
              <a:rPr lang="cs-CZ" dirty="0" err="1" smtClean="0"/>
              <a:t>sites.txt</a:t>
            </a:r>
            <a:endParaRPr lang="cs-CZ" dirty="0" smtClean="0"/>
          </a:p>
          <a:p>
            <a:r>
              <a:rPr lang="cs-CZ" dirty="0" smtClean="0"/>
              <a:t>	(příkaz COPY)</a:t>
            </a:r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</a:t>
            </a:r>
            <a:r>
              <a:rPr lang="cs-CZ" smtClean="0"/>
              <a:t>, SITE, SEX, počet </a:t>
            </a:r>
            <a:r>
              <a:rPr lang="cs-CZ" dirty="0" smtClean="0"/>
              <a:t>pacientů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202</Words>
  <Application>Microsoft Office PowerPoint</Application>
  <PresentationFormat>Předvádění na obrazovce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Databázové systémy a SQL</vt:lpstr>
      <vt:lpstr>Subdotazy SQL</vt:lpstr>
      <vt:lpstr>Subdotazy SQL - místo sloupce</vt:lpstr>
      <vt:lpstr>Zanořený dotaz – místo názvu tabulky</vt:lpstr>
      <vt:lpstr>Vnořený dotaz za WHERE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358</cp:revision>
  <dcterms:created xsi:type="dcterms:W3CDTF">2011-01-19T10:31:11Z</dcterms:created>
  <dcterms:modified xsi:type="dcterms:W3CDTF">2014-10-20T16:07:52Z</dcterms:modified>
</cp:coreProperties>
</file>