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307" r:id="rId3"/>
    <p:sldId id="314" r:id="rId4"/>
    <p:sldId id="308" r:id="rId5"/>
    <p:sldId id="309" r:id="rId6"/>
    <p:sldId id="318" r:id="rId7"/>
    <p:sldId id="315" r:id="rId8"/>
    <p:sldId id="310" r:id="rId9"/>
    <p:sldId id="319" r:id="rId10"/>
  </p:sldIdLst>
  <p:sldSz cx="9144000" cy="6858000" type="screen4x3"/>
  <p:notesSz cx="9926638" cy="679767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DEA9"/>
    <a:srgbClr val="66737C"/>
    <a:srgbClr val="C4CDD6"/>
    <a:srgbClr val="E20000"/>
    <a:srgbClr val="ECCE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24" autoAdjust="0"/>
  </p:normalViewPr>
  <p:slideViewPr>
    <p:cSldViewPr>
      <p:cViewPr varScale="1">
        <p:scale>
          <a:sx n="51" d="100"/>
          <a:sy n="51" d="100"/>
        </p:scale>
        <p:origin x="-1229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678" y="-86"/>
      </p:cViewPr>
      <p:guideLst>
        <p:guide orient="horz" pos="2141"/>
        <p:guide pos="3127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EB2571B-5ADE-43EE-8B47-0CDCCF0D49D2}" type="datetimeFigureOut">
              <a:rPr lang="cs-CZ"/>
              <a:pPr>
                <a:defRPr/>
              </a:pPr>
              <a:t>29.10.2014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0CB1418-604D-4C4E-B0F0-3113C350ED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FE5335D-1893-43C1-93D2-68D2C280126C}" type="datetimeFigureOut">
              <a:rPr lang="cs-CZ"/>
              <a:pPr>
                <a:defRPr/>
              </a:pPr>
              <a:t>29.10.2014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664" y="3228896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F73AB27-ED66-4BA3-BA4E-15ED4236EB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3716338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3716338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3716338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24606" y="2130425"/>
            <a:ext cx="7133594" cy="1470025"/>
          </a:xfrm>
          <a:noFill/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3886200"/>
            <a:ext cx="7128792" cy="2063080"/>
          </a:xfrm>
          <a:noFill/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2"/>
                </a:solidFill>
                <a:latin typeface="Trebuchet MS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1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5D231633-3A61-4F4C-881D-C2ACC9CA29E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875B0-89CA-4852-B03F-8C360300CF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93DBF-71F7-4541-B4AF-64EB5268BB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B40ED-8758-4B4A-8851-93077A01A5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4257675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4257675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4257675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24606" y="4406900"/>
            <a:ext cx="7170106" cy="1362075"/>
          </a:xfrm>
        </p:spPr>
        <p:txBody>
          <a:bodyPr anchor="t"/>
          <a:lstStyle>
            <a:lvl1pPr algn="l">
              <a:defRPr sz="3600" b="1" cap="all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24606" y="2906713"/>
            <a:ext cx="7170106" cy="124236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12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 dirty="0"/>
          </a:p>
        </p:txBody>
      </p:sp>
      <p:sp>
        <p:nvSpPr>
          <p:cNvPr id="1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1CE73-C858-4DE5-9757-957BDFD575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152F1-77AB-4BEF-BD41-265D3443BF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6D135-0E53-4195-8CB1-E6AEADE186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051050" y="65833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E3F50-AC71-4AE3-8E91-5432C55B2B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76C8E-4CF8-44E8-8915-F5C2197F69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191A2-C4DA-4374-AD8B-C23BABF50F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BE0E4-64F3-4DD6-8C2C-5C572FC402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9.jpe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20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ázek 6"/>
          <p:cNvPicPr>
            <a:picLocks noChangeAspect="1"/>
          </p:cNvPicPr>
          <p:nvPr userDrawn="1"/>
        </p:nvPicPr>
        <p:blipFill>
          <a:blip r:embed="rId13" cstate="print"/>
          <a:srcRect r="12514"/>
          <a:stretch>
            <a:fillRect/>
          </a:stretch>
        </p:blipFill>
        <p:spPr bwMode="auto">
          <a:xfrm>
            <a:off x="0" y="0"/>
            <a:ext cx="91440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Obrázek 13"/>
          <p:cNvPicPr>
            <a:picLocks noChangeAspect="1"/>
          </p:cNvPicPr>
          <p:nvPr userDrawn="1"/>
        </p:nvPicPr>
        <p:blipFill>
          <a:blip r:embed="rId14" cstate="print"/>
          <a:srcRect r="19193"/>
          <a:stretch>
            <a:fillRect/>
          </a:stretch>
        </p:blipFill>
        <p:spPr bwMode="auto">
          <a:xfrm>
            <a:off x="2843213" y="168275"/>
            <a:ext cx="6300787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Obrázek 12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793750"/>
            <a:ext cx="9144000" cy="574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Obrázek 8"/>
          <p:cNvPicPr>
            <a:picLocks noChangeAspect="1"/>
          </p:cNvPicPr>
          <p:nvPr userDrawn="1"/>
        </p:nvPicPr>
        <p:blipFill>
          <a:blip r:embed="rId16" cstate="print"/>
          <a:srcRect r="12482"/>
          <a:stretch>
            <a:fillRect/>
          </a:stretch>
        </p:blipFill>
        <p:spPr bwMode="auto">
          <a:xfrm>
            <a:off x="0" y="6538913"/>
            <a:ext cx="9144000" cy="31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59113" y="192088"/>
            <a:ext cx="59055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3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981075"/>
            <a:ext cx="8229600" cy="514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172450" y="6586538"/>
            <a:ext cx="874713" cy="2270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50" b="1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495F00B-9352-43A6-840D-59431CBA20E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pic>
        <p:nvPicPr>
          <p:cNvPr id="1033" name="Obrázek 14"/>
          <p:cNvPicPr>
            <a:picLocks noChangeAspect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995363" y="6586538"/>
            <a:ext cx="47625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Obrázek 15"/>
          <p:cNvPicPr>
            <a:picLocks noChangeAspect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93675" y="6589713"/>
            <a:ext cx="192088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Obrázek 16"/>
          <p:cNvPicPr>
            <a:picLocks noChangeAspect="1"/>
          </p:cNvPicPr>
          <p:nvPr userDrawn="1"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395288" y="6586538"/>
            <a:ext cx="182562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Obrázek 17"/>
          <p:cNvPicPr>
            <a:picLocks noChangeAspect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569913" y="6589713"/>
            <a:ext cx="185737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Obrázek 18"/>
          <p:cNvPicPr>
            <a:picLocks noChangeAspect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55650" y="6586538"/>
            <a:ext cx="190500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ovéPole 7"/>
          <p:cNvSpPr txBox="1"/>
          <p:nvPr userDrawn="1"/>
        </p:nvSpPr>
        <p:spPr>
          <a:xfrm>
            <a:off x="1042988" y="6589713"/>
            <a:ext cx="3313112" cy="231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900" dirty="0">
                <a:solidFill>
                  <a:schemeClr val="accent6"/>
                </a:solidFill>
                <a:latin typeface="+mn-lt"/>
                <a:cs typeface="+mn-cs"/>
              </a:rPr>
              <a:t>Autor, Název akce</a:t>
            </a:r>
          </a:p>
        </p:txBody>
      </p:sp>
      <p:sp>
        <p:nvSpPr>
          <p:cNvPr id="21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427538" y="6597650"/>
            <a:ext cx="787400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5219700" y="6597650"/>
            <a:ext cx="2881313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 kern="1200">
          <a:solidFill>
            <a:schemeClr val="tx1"/>
          </a:solidFill>
          <a:latin typeface="Trebuchet MS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32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608DC4"/>
        </a:buClr>
        <a:buFont typeface="Wingdings" pitchFamily="2" charset="2"/>
        <a:buChar char="§"/>
        <a:defRPr sz="28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–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»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ctrTitle"/>
          </p:nvPr>
        </p:nvSpPr>
        <p:spPr>
          <a:xfrm>
            <a:off x="1323975" y="2130425"/>
            <a:ext cx="7134225" cy="1470025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</a:pPr>
            <a:r>
              <a:rPr lang="en-US" sz="2800" dirty="0" err="1" smtClean="0"/>
              <a:t>Datab</a:t>
            </a:r>
            <a:r>
              <a:rPr lang="cs-CZ" sz="2800" dirty="0" err="1" smtClean="0"/>
              <a:t>ázové</a:t>
            </a:r>
            <a:r>
              <a:rPr lang="cs-CZ" sz="2800" dirty="0" smtClean="0"/>
              <a:t> systémy a SQL</a:t>
            </a:r>
          </a:p>
        </p:txBody>
      </p:sp>
      <p:sp>
        <p:nvSpPr>
          <p:cNvPr id="13315" name="Podnadpis 2"/>
          <p:cNvSpPr>
            <a:spLocks noGrp="1"/>
          </p:cNvSpPr>
          <p:nvPr>
            <p:ph type="subTitle" idx="1"/>
          </p:nvPr>
        </p:nvSpPr>
        <p:spPr>
          <a:xfrm>
            <a:off x="1331913" y="3886200"/>
            <a:ext cx="7127875" cy="2063750"/>
          </a:xfrm>
        </p:spPr>
        <p:txBody>
          <a:bodyPr/>
          <a:lstStyle/>
          <a:p>
            <a:pPr eaLnBrk="1" hangingPunct="1"/>
            <a:r>
              <a:rPr lang="cs-CZ" dirty="0" smtClean="0"/>
              <a:t>Lekce 4</a:t>
            </a:r>
          </a:p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Daniel Klimeš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Subdotazy SQL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F7599-2296-43BB-84E4-376EB50F9155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  <p:sp>
        <p:nvSpPr>
          <p:cNvPr id="33797" name="TextovéPole 4"/>
          <p:cNvSpPr txBox="1">
            <a:spLocks noChangeArrowheads="1"/>
          </p:cNvSpPr>
          <p:nvPr/>
        </p:nvSpPr>
        <p:spPr bwMode="auto">
          <a:xfrm>
            <a:off x="683568" y="1124744"/>
            <a:ext cx="6984776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dirty="0"/>
              <a:t>Zanořené dotazy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 </a:t>
            </a:r>
            <a:r>
              <a:rPr lang="cs-CZ" sz="2400" dirty="0" smtClean="0"/>
              <a:t>uzavřené </a:t>
            </a:r>
            <a:r>
              <a:rPr lang="cs-CZ" sz="2400" dirty="0"/>
              <a:t>v kulatých závorkách </a:t>
            </a:r>
            <a:r>
              <a:rPr lang="cs-CZ" sz="2400" b="1" dirty="0" smtClean="0"/>
              <a:t>()</a:t>
            </a:r>
            <a:endParaRPr lang="en-US" sz="2400" b="1" dirty="0" smtClean="0"/>
          </a:p>
          <a:p>
            <a:pPr lvl="1">
              <a:buFont typeface="Arial" pitchFamily="34" charset="0"/>
              <a:buChar char="•"/>
            </a:pPr>
            <a:r>
              <a:rPr lang="cs-CZ" sz="2400" dirty="0" smtClean="0"/>
              <a:t> s</a:t>
            </a:r>
            <a:r>
              <a:rPr lang="en-US" sz="2400" dirty="0" err="1" smtClean="0"/>
              <a:t>tejn</a:t>
            </a:r>
            <a:r>
              <a:rPr lang="cs-CZ" sz="2400" dirty="0" smtClean="0"/>
              <a:t>á syntaxe jako obyčejný dotaz</a:t>
            </a:r>
            <a:endParaRPr lang="cs-CZ" sz="2400" dirty="0"/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 </a:t>
            </a:r>
            <a:r>
              <a:rPr lang="cs-CZ" sz="2400" dirty="0" smtClean="0"/>
              <a:t>vložení:</a:t>
            </a:r>
            <a:endParaRPr lang="cs-CZ" sz="24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755576" y="2861642"/>
            <a:ext cx="3312368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b="1" dirty="0" smtClean="0"/>
          </a:p>
          <a:p>
            <a:r>
              <a:rPr lang="cs-CZ" sz="2400" b="1" dirty="0" smtClean="0"/>
              <a:t>SELECT</a:t>
            </a:r>
            <a:r>
              <a:rPr lang="en-US" sz="2400" b="1" dirty="0" smtClean="0"/>
              <a:t>    </a:t>
            </a:r>
            <a:r>
              <a:rPr lang="en-US" sz="2400" dirty="0" smtClean="0"/>
              <a:t> </a:t>
            </a:r>
            <a:r>
              <a:rPr lang="en-US" sz="2400" dirty="0" err="1" smtClean="0"/>
              <a:t>sloupec</a:t>
            </a:r>
            <a:r>
              <a:rPr lang="en-US" sz="2400" dirty="0" smtClean="0"/>
              <a:t> </a:t>
            </a:r>
          </a:p>
          <a:p>
            <a:r>
              <a:rPr lang="en-US" sz="2400" b="1" dirty="0" smtClean="0"/>
              <a:t>FROM</a:t>
            </a:r>
            <a:r>
              <a:rPr lang="en-US" sz="2400" dirty="0" smtClean="0"/>
              <a:t>         </a:t>
            </a:r>
            <a:r>
              <a:rPr lang="en-US" sz="2400" dirty="0" err="1" smtClean="0"/>
              <a:t>tabulka</a:t>
            </a:r>
            <a:endParaRPr lang="en-US" sz="2400" dirty="0" smtClean="0"/>
          </a:p>
          <a:p>
            <a:r>
              <a:rPr lang="en-US" sz="2400" b="1" dirty="0" smtClean="0"/>
              <a:t>WHERE</a:t>
            </a:r>
            <a:r>
              <a:rPr lang="en-US" sz="2400" dirty="0" smtClean="0"/>
              <a:t>      </a:t>
            </a:r>
            <a:r>
              <a:rPr lang="en-US" sz="2400" dirty="0" err="1" smtClean="0"/>
              <a:t>podm</a:t>
            </a:r>
            <a:r>
              <a:rPr lang="cs-CZ" sz="2400" dirty="0" smtClean="0"/>
              <a:t>í</a:t>
            </a:r>
            <a:r>
              <a:rPr lang="en-US" sz="2400" dirty="0" err="1" smtClean="0"/>
              <a:t>nka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GROUP BY</a:t>
            </a:r>
          </a:p>
          <a:p>
            <a:r>
              <a:rPr lang="en-US" sz="2400" dirty="0" smtClean="0"/>
              <a:t>HAVING</a:t>
            </a:r>
          </a:p>
          <a:p>
            <a:r>
              <a:rPr lang="en-US" sz="2400" dirty="0" smtClean="0"/>
              <a:t>ORDER</a:t>
            </a:r>
            <a:r>
              <a:rPr lang="cs-CZ" sz="2400" dirty="0" smtClean="0"/>
              <a:t> BY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cs-CZ" dirty="0" smtClean="0"/>
          </a:p>
        </p:txBody>
      </p:sp>
      <p:sp>
        <p:nvSpPr>
          <p:cNvPr id="7" name="TextovéPole 6"/>
          <p:cNvSpPr txBox="1"/>
          <p:nvPr/>
        </p:nvSpPr>
        <p:spPr>
          <a:xfrm>
            <a:off x="4499992" y="2996952"/>
            <a:ext cx="3098925" cy="461665"/>
          </a:xfrm>
          <a:prstGeom prst="rect">
            <a:avLst/>
          </a:prstGeom>
          <a:solidFill>
            <a:srgbClr val="00B0F0"/>
          </a:solidFill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400" dirty="0" smtClean="0"/>
              <a:t>místo názvu sloupce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4511965" y="3501008"/>
            <a:ext cx="3012363" cy="461665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400" dirty="0" smtClean="0"/>
              <a:t>místo názvu tabulky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4499992" y="4005064"/>
            <a:ext cx="2464136" cy="461665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400" dirty="0" smtClean="0"/>
              <a:t>v sekci WHERE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Subdotazy</a:t>
            </a:r>
            <a:r>
              <a:rPr lang="cs-CZ" dirty="0" smtClean="0"/>
              <a:t> SQL</a:t>
            </a:r>
            <a:r>
              <a:rPr lang="en-US" dirty="0" smtClean="0"/>
              <a:t> - m</a:t>
            </a:r>
            <a:r>
              <a:rPr lang="cs-CZ" dirty="0" err="1" smtClean="0"/>
              <a:t>ísto</a:t>
            </a:r>
            <a:r>
              <a:rPr lang="cs-CZ" dirty="0" smtClean="0"/>
              <a:t> sloupce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F7599-2296-43BB-84E4-376EB50F9155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  <p:sp>
        <p:nvSpPr>
          <p:cNvPr id="33797" name="TextovéPole 4"/>
          <p:cNvSpPr txBox="1">
            <a:spLocks noChangeArrowheads="1"/>
          </p:cNvSpPr>
          <p:nvPr/>
        </p:nvSpPr>
        <p:spPr bwMode="auto">
          <a:xfrm>
            <a:off x="683568" y="1124744"/>
            <a:ext cx="7986482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000" dirty="0"/>
          </a:p>
          <a:p>
            <a:endParaRPr lang="cs-CZ" sz="2000" b="1" dirty="0" smtClean="0"/>
          </a:p>
          <a:p>
            <a:r>
              <a:rPr lang="cs-CZ" sz="2000" dirty="0" smtClean="0"/>
              <a:t>SELECT</a:t>
            </a:r>
            <a:r>
              <a:rPr lang="en-US" sz="2000" dirty="0" smtClean="0"/>
              <a:t> COUNT(</a:t>
            </a:r>
            <a:r>
              <a:rPr lang="en-US" sz="2000" dirty="0" err="1" smtClean="0"/>
              <a:t>patient_id</a:t>
            </a:r>
            <a:r>
              <a:rPr lang="en-US" sz="2000" dirty="0" smtClean="0"/>
              <a:t>),</a:t>
            </a:r>
            <a:r>
              <a:rPr lang="cs-CZ" sz="2000" dirty="0" smtClean="0"/>
              <a:t> </a:t>
            </a:r>
            <a:endParaRPr lang="en-US" sz="2000" dirty="0" smtClean="0"/>
          </a:p>
          <a:p>
            <a:r>
              <a:rPr lang="en-US" sz="2000" b="1" dirty="0" smtClean="0"/>
              <a:t>	(SELECT COUNT</a:t>
            </a:r>
            <a:r>
              <a:rPr lang="cs-CZ" sz="2000" b="1" dirty="0" smtClean="0"/>
              <a:t>  </a:t>
            </a:r>
            <a:r>
              <a:rPr lang="cs-CZ" sz="2000" b="1" dirty="0"/>
              <a:t>(</a:t>
            </a:r>
            <a:r>
              <a:rPr lang="en-US" sz="2000" b="1" dirty="0"/>
              <a:t>*) </a:t>
            </a:r>
            <a:r>
              <a:rPr lang="cs-CZ" sz="2000" b="1" dirty="0"/>
              <a:t>FROM</a:t>
            </a:r>
            <a:r>
              <a:rPr lang="en-US" sz="2000" b="1" dirty="0"/>
              <a:t> </a:t>
            </a:r>
            <a:r>
              <a:rPr lang="en-US" sz="2000" b="1" dirty="0" smtClean="0"/>
              <a:t> patients) </a:t>
            </a:r>
          </a:p>
          <a:p>
            <a:r>
              <a:rPr lang="cs-CZ" sz="2000" dirty="0" smtClean="0"/>
              <a:t>FROM</a:t>
            </a:r>
            <a:r>
              <a:rPr lang="en-US" sz="2000" dirty="0" smtClean="0"/>
              <a:t> </a:t>
            </a:r>
            <a:r>
              <a:rPr lang="en-US" sz="2000" dirty="0" err="1" smtClean="0"/>
              <a:t>patient_study</a:t>
            </a:r>
            <a:endParaRPr lang="en-US" sz="2000" dirty="0" smtClean="0"/>
          </a:p>
          <a:p>
            <a:r>
              <a:rPr lang="en-US" sz="2000" smtClean="0"/>
              <a:t>GROUP BY 0</a:t>
            </a:r>
            <a:r>
              <a:rPr lang="cs-CZ" sz="2000" smtClean="0"/>
              <a:t>;</a:t>
            </a:r>
            <a:endParaRPr lang="cs-CZ" sz="2000" dirty="0"/>
          </a:p>
          <a:p>
            <a:endParaRPr lang="cs-CZ" sz="2000" dirty="0"/>
          </a:p>
          <a:p>
            <a:r>
              <a:rPr lang="cs-CZ" sz="2000" dirty="0"/>
              <a:t>- </a:t>
            </a:r>
            <a:r>
              <a:rPr lang="cs-CZ" sz="2000" b="1" dirty="0"/>
              <a:t>vnořený dotaz na pozici sloupce musí vrátit právě jeden </a:t>
            </a:r>
            <a:r>
              <a:rPr lang="cs-CZ" sz="2000" b="1" dirty="0" smtClean="0"/>
              <a:t>řádek</a:t>
            </a:r>
            <a:r>
              <a:rPr lang="en-US" sz="2000" b="1" dirty="0" smtClean="0"/>
              <a:t>!</a:t>
            </a:r>
            <a:endParaRPr lang="cs-CZ" sz="2000" b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899592" y="4509120"/>
            <a:ext cx="575029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Cvičení:</a:t>
            </a:r>
          </a:p>
          <a:p>
            <a:r>
              <a:rPr lang="cs-CZ" dirty="0" smtClean="0"/>
              <a:t>Napište dotaz, který vrátí seznam </a:t>
            </a:r>
            <a:r>
              <a:rPr lang="en-US" dirty="0" smtClean="0"/>
              <a:t>v</a:t>
            </a:r>
            <a:r>
              <a:rPr lang="cs-CZ" dirty="0" smtClean="0"/>
              <a:t>šech studentů, </a:t>
            </a:r>
            <a:br>
              <a:rPr lang="cs-CZ" dirty="0" smtClean="0"/>
            </a:br>
            <a:r>
              <a:rPr lang="cs-CZ" dirty="0" smtClean="0"/>
              <a:t>     počet jejich registrovaných předmětů </a:t>
            </a:r>
            <a:br>
              <a:rPr lang="cs-CZ" dirty="0" smtClean="0"/>
            </a:br>
            <a:r>
              <a:rPr lang="cs-CZ" dirty="0" smtClean="0"/>
              <a:t>     a kolik je to procent ze všech dostupných předmětů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Zano</a:t>
            </a:r>
            <a:r>
              <a:rPr lang="cs-CZ" dirty="0" err="1" smtClean="0"/>
              <a:t>řený</a:t>
            </a:r>
            <a:r>
              <a:rPr lang="cs-CZ" dirty="0" smtClean="0"/>
              <a:t> dotaz – místo názvu tabulky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170065-CAA8-4B40-BEE5-5221F084C997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  <p:sp>
        <p:nvSpPr>
          <p:cNvPr id="34821" name="TextovéPole 4"/>
          <p:cNvSpPr txBox="1">
            <a:spLocks noChangeArrowheads="1"/>
          </p:cNvSpPr>
          <p:nvPr/>
        </p:nvSpPr>
        <p:spPr bwMode="auto">
          <a:xfrm>
            <a:off x="827584" y="1412777"/>
            <a:ext cx="5726632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="1" dirty="0" err="1" smtClean="0"/>
              <a:t>Subdotaz</a:t>
            </a:r>
            <a:r>
              <a:rPr lang="en-US" sz="2000" b="1" dirty="0" smtClean="0"/>
              <a:t> na </a:t>
            </a:r>
            <a:r>
              <a:rPr lang="en-US" sz="2000" b="1" dirty="0" err="1" smtClean="0"/>
              <a:t>pozici</a:t>
            </a:r>
            <a:r>
              <a:rPr lang="en-US" sz="2000" b="1" dirty="0" smtClean="0"/>
              <a:t> FROM </a:t>
            </a:r>
            <a:r>
              <a:rPr lang="en-US" sz="2000" b="1" dirty="0" err="1" smtClean="0"/>
              <a:t>nahrazuje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tabulku</a:t>
            </a:r>
            <a:endParaRPr lang="en-US" sz="2000" b="1" dirty="0" smtClean="0"/>
          </a:p>
          <a:p>
            <a:endParaRPr lang="cs-CZ" sz="2000" dirty="0" smtClean="0"/>
          </a:p>
          <a:p>
            <a:r>
              <a:rPr lang="en-US" sz="2000" dirty="0" smtClean="0"/>
              <a:t>SELECT  </a:t>
            </a:r>
            <a:r>
              <a:rPr lang="en-US" sz="2000" dirty="0"/>
              <a:t>COUNT(*)  FROM </a:t>
            </a:r>
            <a:r>
              <a:rPr lang="en-US" sz="2000" b="1" dirty="0"/>
              <a:t>(</a:t>
            </a:r>
          </a:p>
          <a:p>
            <a:r>
              <a:rPr lang="en-US" sz="2000" b="1" dirty="0"/>
              <a:t>   </a:t>
            </a:r>
            <a:r>
              <a:rPr lang="cs-CZ" sz="2000" b="1" dirty="0"/>
              <a:t>SELECT </a:t>
            </a:r>
            <a:r>
              <a:rPr lang="cs-CZ" sz="2000" b="1" dirty="0" smtClean="0"/>
              <a:t>study_id, COUNT</a:t>
            </a:r>
            <a:r>
              <a:rPr lang="en-US" sz="2000" b="1" dirty="0" smtClean="0"/>
              <a:t>(*)</a:t>
            </a:r>
          </a:p>
          <a:p>
            <a:r>
              <a:rPr lang="en-US" sz="2000" b="1" dirty="0" smtClean="0"/>
              <a:t>      </a:t>
            </a:r>
            <a:r>
              <a:rPr lang="en-US" sz="2000" b="1" dirty="0"/>
              <a:t>FROM </a:t>
            </a:r>
            <a:r>
              <a:rPr lang="en-US" sz="2000" b="1" dirty="0" err="1" smtClean="0"/>
              <a:t>patient_study</a:t>
            </a:r>
            <a:r>
              <a:rPr lang="en-US" sz="2000" b="1" dirty="0" smtClean="0"/>
              <a:t> GROUP BY </a:t>
            </a:r>
            <a:r>
              <a:rPr lang="en-US" sz="2000" b="1" dirty="0" err="1" smtClean="0"/>
              <a:t>study_id</a:t>
            </a:r>
            <a:endParaRPr lang="en-US" sz="2000" b="1" dirty="0"/>
          </a:p>
          <a:p>
            <a:r>
              <a:rPr lang="cs-CZ" sz="2000" b="1" dirty="0" smtClean="0"/>
              <a:t>    </a:t>
            </a:r>
            <a:r>
              <a:rPr lang="en-US" sz="2000" b="1" dirty="0" smtClean="0"/>
              <a:t>)</a:t>
            </a:r>
            <a:endParaRPr lang="en-US" sz="2000" b="1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cs-CZ" sz="20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611560" y="3645024"/>
            <a:ext cx="74677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Jakýkoliv SELECT dotaz je možné ozávorkovat a použít místo tabulky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Počet možných zanoření závisí na konkrétním databázovém SW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899592" y="4797152"/>
            <a:ext cx="66554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Využijte předchozí dotaz a vypočítejte kolik </a:t>
            </a:r>
            <a:r>
              <a:rPr lang="cs-CZ" dirty="0" err="1" smtClean="0"/>
              <a:t>studento</a:t>
            </a:r>
            <a:r>
              <a:rPr lang="cs-CZ" dirty="0" smtClean="0"/>
              <a:t>-předmětů</a:t>
            </a:r>
            <a:br>
              <a:rPr lang="cs-CZ" dirty="0" smtClean="0"/>
            </a:br>
            <a:r>
              <a:rPr lang="cs-CZ" dirty="0" smtClean="0"/>
              <a:t>   bude odučeno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Vno</a:t>
            </a:r>
            <a:r>
              <a:rPr lang="cs-CZ" dirty="0" err="1" smtClean="0"/>
              <a:t>řený</a:t>
            </a:r>
            <a:r>
              <a:rPr lang="cs-CZ" dirty="0" smtClean="0"/>
              <a:t> dotaz za WHERE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765F83-9B5B-4848-BC75-95F5FE60835C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  <p:sp>
        <p:nvSpPr>
          <p:cNvPr id="35845" name="TextovéPole 4"/>
          <p:cNvSpPr txBox="1">
            <a:spLocks noChangeArrowheads="1"/>
          </p:cNvSpPr>
          <p:nvPr/>
        </p:nvSpPr>
        <p:spPr bwMode="auto">
          <a:xfrm>
            <a:off x="611560" y="1268760"/>
            <a:ext cx="7468711" cy="4801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 dirty="0" smtClean="0"/>
              <a:t>Varianty:</a:t>
            </a:r>
          </a:p>
          <a:p>
            <a:endParaRPr lang="cs-CZ" b="1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en-US" dirty="0" smtClean="0"/>
              <a:t>WHERE </a:t>
            </a:r>
            <a:r>
              <a:rPr lang="en-US" dirty="0" err="1"/>
              <a:t>sloupec</a:t>
            </a:r>
            <a:r>
              <a:rPr lang="en-US" dirty="0"/>
              <a:t> = (</a:t>
            </a:r>
            <a:r>
              <a:rPr lang="en-US" dirty="0" smtClean="0"/>
              <a:t>SELECT</a:t>
            </a:r>
            <a:r>
              <a:rPr lang="cs-CZ" dirty="0" smtClean="0"/>
              <a:t> sloupec FROM</a:t>
            </a:r>
            <a:r>
              <a:rPr lang="en-US" dirty="0" smtClean="0"/>
              <a:t>…</a:t>
            </a:r>
            <a:endParaRPr lang="cs-CZ" dirty="0" smtClean="0"/>
          </a:p>
          <a:p>
            <a:pPr lvl="1"/>
            <a:r>
              <a:rPr lang="cs-CZ" dirty="0" smtClean="0"/>
              <a:t>	zanořený dotaz musí vrátit právě 1 řádek a 1 sloupec</a:t>
            </a:r>
          </a:p>
          <a:p>
            <a:pPr lvl="1"/>
            <a:endParaRPr lang="en-US" dirty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en-US" dirty="0" smtClean="0"/>
              <a:t>WHERE </a:t>
            </a:r>
            <a:r>
              <a:rPr lang="en-US" dirty="0" err="1"/>
              <a:t>sloupec</a:t>
            </a:r>
            <a:r>
              <a:rPr lang="en-US" dirty="0"/>
              <a:t> = </a:t>
            </a:r>
            <a:r>
              <a:rPr lang="en-US" b="1" dirty="0">
                <a:solidFill>
                  <a:srgbClr val="FF0000"/>
                </a:solidFill>
              </a:rPr>
              <a:t>ANY</a:t>
            </a:r>
            <a:r>
              <a:rPr lang="en-US" dirty="0"/>
              <a:t> (</a:t>
            </a:r>
            <a:r>
              <a:rPr lang="en-US" dirty="0" smtClean="0"/>
              <a:t>SELECT</a:t>
            </a:r>
            <a:r>
              <a:rPr lang="cs-CZ" dirty="0" smtClean="0"/>
              <a:t> sloupec FROM</a:t>
            </a:r>
            <a:r>
              <a:rPr lang="en-US" dirty="0" smtClean="0"/>
              <a:t>…</a:t>
            </a:r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WHERE sloupec </a:t>
            </a:r>
            <a:r>
              <a:rPr lang="cs-CZ" b="1" dirty="0" smtClean="0">
                <a:solidFill>
                  <a:srgbClr val="FF0000"/>
                </a:solidFill>
              </a:rPr>
              <a:t>IN</a:t>
            </a:r>
            <a:r>
              <a:rPr lang="cs-CZ" dirty="0" smtClean="0"/>
              <a:t> (SELECT sloupec FROM …</a:t>
            </a:r>
            <a:endParaRPr lang="en-US" dirty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en-US" dirty="0" smtClean="0"/>
              <a:t>WHERE </a:t>
            </a:r>
            <a:r>
              <a:rPr lang="en-US" dirty="0" err="1"/>
              <a:t>sloupec</a:t>
            </a:r>
            <a:r>
              <a:rPr lang="en-US" dirty="0"/>
              <a:t> &gt; </a:t>
            </a:r>
            <a:r>
              <a:rPr lang="en-US" b="1" dirty="0">
                <a:solidFill>
                  <a:srgbClr val="FF0000"/>
                </a:solidFill>
              </a:rPr>
              <a:t>ALL</a:t>
            </a:r>
            <a:r>
              <a:rPr lang="en-US" dirty="0"/>
              <a:t> (SELECT </a:t>
            </a:r>
            <a:r>
              <a:rPr lang="cs-CZ" dirty="0" smtClean="0"/>
              <a:t>sloupec FROM </a:t>
            </a:r>
            <a:r>
              <a:rPr lang="en-US" dirty="0" smtClean="0"/>
              <a:t>…</a:t>
            </a:r>
            <a:endParaRPr lang="en-US" dirty="0"/>
          </a:p>
          <a:p>
            <a:pPr lvl="1"/>
            <a:r>
              <a:rPr lang="cs-CZ" dirty="0" smtClean="0"/>
              <a:t>	zanořený dotaz musí vrátit 1 sloupec a libovolný počet řádků </a:t>
            </a:r>
          </a:p>
          <a:p>
            <a:pPr lvl="1">
              <a:buFont typeface="Arial" pitchFamily="34" charset="0"/>
              <a:buChar char="•"/>
            </a:pPr>
            <a:endParaRPr lang="cs-CZ" dirty="0" smtClean="0"/>
          </a:p>
          <a:p>
            <a:pPr lvl="1">
              <a:buFont typeface="Arial" pitchFamily="34" charset="0"/>
              <a:buChar char="•"/>
            </a:pPr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WHERE </a:t>
            </a:r>
            <a:r>
              <a:rPr lang="en-US" b="1" dirty="0">
                <a:solidFill>
                  <a:srgbClr val="FF0000"/>
                </a:solidFill>
              </a:rPr>
              <a:t>EXISTS</a:t>
            </a:r>
            <a:r>
              <a:rPr lang="en-US" dirty="0"/>
              <a:t> (</a:t>
            </a:r>
            <a:r>
              <a:rPr lang="en-US" dirty="0" smtClean="0"/>
              <a:t>SELECT</a:t>
            </a:r>
            <a:r>
              <a:rPr lang="cs-CZ" dirty="0" smtClean="0"/>
              <a:t> * FROM</a:t>
            </a:r>
            <a:r>
              <a:rPr lang="en-US" dirty="0" smtClean="0"/>
              <a:t>….</a:t>
            </a:r>
            <a:endParaRPr lang="en-US" dirty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en-US" dirty="0" smtClean="0"/>
              <a:t>WHERE </a:t>
            </a:r>
            <a:r>
              <a:rPr lang="en-US" b="1" dirty="0">
                <a:solidFill>
                  <a:srgbClr val="FF0000"/>
                </a:solidFill>
              </a:rPr>
              <a:t>NOT EXISTS </a:t>
            </a:r>
            <a:r>
              <a:rPr lang="en-US" dirty="0"/>
              <a:t>(</a:t>
            </a:r>
            <a:r>
              <a:rPr lang="en-US" dirty="0" smtClean="0"/>
              <a:t>SELECT</a:t>
            </a:r>
            <a:r>
              <a:rPr lang="cs-CZ" dirty="0" smtClean="0"/>
              <a:t> * FROM</a:t>
            </a:r>
            <a:r>
              <a:rPr lang="en-US" dirty="0" smtClean="0"/>
              <a:t>…</a:t>
            </a:r>
            <a:endParaRPr lang="cs-CZ" dirty="0" smtClean="0"/>
          </a:p>
          <a:p>
            <a:pPr lvl="2"/>
            <a:r>
              <a:rPr lang="cs-CZ" dirty="0" smtClean="0"/>
              <a:t>zanořený dotaz může vracet libovolný počet řádků i sloupců</a:t>
            </a:r>
          </a:p>
          <a:p>
            <a:pPr lvl="2"/>
            <a:endParaRPr lang="cs-CZ" dirty="0" smtClean="0"/>
          </a:p>
          <a:p>
            <a:pPr lvl="1"/>
            <a:r>
              <a:rPr lang="cs-CZ" dirty="0" smtClean="0"/>
              <a:t>Zanořené dotazy se obvykle propojují s nadřazeným dotazem </a:t>
            </a:r>
          </a:p>
          <a:p>
            <a:pPr lvl="1"/>
            <a:r>
              <a:rPr lang="cs-CZ" dirty="0" smtClean="0"/>
              <a:t>pomocí podmínky v sekci WHERE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Dom</a:t>
            </a:r>
            <a:r>
              <a:rPr lang="cs-CZ" dirty="0" err="1" smtClean="0"/>
              <a:t>ácí</a:t>
            </a:r>
            <a:r>
              <a:rPr lang="cs-CZ" dirty="0" smtClean="0"/>
              <a:t> úkol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755576" y="1412776"/>
            <a:ext cx="7917552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Vytvoření schématu </a:t>
            </a:r>
            <a:r>
              <a:rPr lang="cs-CZ" dirty="0" err="1" smtClean="0"/>
              <a:t>patients</a:t>
            </a:r>
            <a:r>
              <a:rPr lang="cs-CZ" dirty="0" smtClean="0"/>
              <a:t>/</a:t>
            </a:r>
            <a:r>
              <a:rPr lang="cs-CZ" dirty="0" err="1" smtClean="0"/>
              <a:t>patient</a:t>
            </a:r>
            <a:r>
              <a:rPr lang="en-US" dirty="0" smtClean="0"/>
              <a:t>_study/sites/</a:t>
            </a:r>
            <a:r>
              <a:rPr lang="cs-CZ" dirty="0" err="1" smtClean="0"/>
              <a:t>studies</a:t>
            </a:r>
            <a:r>
              <a:rPr lang="cs-CZ" dirty="0" smtClean="0"/>
              <a:t>/</a:t>
            </a:r>
            <a:r>
              <a:rPr lang="en-US" dirty="0" err="1" smtClean="0"/>
              <a:t>studies_site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dirty="0" err="1" smtClean="0"/>
              <a:t>spu</a:t>
            </a:r>
            <a:r>
              <a:rPr lang="cs-CZ" dirty="0" err="1" smtClean="0"/>
              <a:t>štěním</a:t>
            </a:r>
            <a:r>
              <a:rPr lang="en-US" dirty="0" smtClean="0"/>
              <a:t> </a:t>
            </a:r>
            <a:r>
              <a:rPr lang="en-US" dirty="0" err="1" smtClean="0"/>
              <a:t>skriptu</a:t>
            </a:r>
            <a:r>
              <a:rPr lang="en-US" dirty="0" smtClean="0"/>
              <a:t> schema_pg.sql</a:t>
            </a: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Import dat </a:t>
            </a:r>
            <a:r>
              <a:rPr lang="cs-CZ" dirty="0" err="1" smtClean="0"/>
              <a:t>patients.txt</a:t>
            </a:r>
            <a:r>
              <a:rPr lang="cs-CZ" dirty="0" smtClean="0"/>
              <a:t>, </a:t>
            </a:r>
            <a:r>
              <a:rPr lang="cs-CZ" dirty="0" err="1" smtClean="0"/>
              <a:t>patient</a:t>
            </a:r>
            <a:r>
              <a:rPr lang="cs-CZ" dirty="0" smtClean="0"/>
              <a:t>_study.</a:t>
            </a:r>
            <a:r>
              <a:rPr lang="cs-CZ" dirty="0" err="1" smtClean="0"/>
              <a:t>txt</a:t>
            </a:r>
            <a:r>
              <a:rPr lang="cs-CZ" dirty="0" smtClean="0"/>
              <a:t>, </a:t>
            </a:r>
            <a:r>
              <a:rPr lang="cs-CZ" dirty="0" err="1" smtClean="0"/>
              <a:t>studies.txt</a:t>
            </a:r>
            <a:r>
              <a:rPr lang="cs-CZ" dirty="0" smtClean="0"/>
              <a:t>, </a:t>
            </a:r>
            <a:r>
              <a:rPr lang="cs-CZ" dirty="0" err="1" smtClean="0"/>
              <a:t>sites.txt</a:t>
            </a:r>
            <a:endParaRPr lang="cs-CZ" dirty="0" smtClean="0"/>
          </a:p>
          <a:p>
            <a:r>
              <a:rPr lang="cs-CZ" dirty="0" smtClean="0"/>
              <a:t>	(příkaz COPY)</a:t>
            </a:r>
          </a:p>
          <a:p>
            <a:r>
              <a:rPr lang="cs-CZ" dirty="0" smtClean="0"/>
              <a:t> Zjistěte počet pacientů v jednotlivých  studiích po pracovištích a dle pohlaví </a:t>
            </a:r>
          </a:p>
          <a:p>
            <a:r>
              <a:rPr lang="cs-CZ" dirty="0" smtClean="0"/>
              <a:t>	STUDY_NAME</a:t>
            </a:r>
            <a:r>
              <a:rPr lang="cs-CZ" smtClean="0"/>
              <a:t>, SITE, SEX, počet </a:t>
            </a:r>
            <a:r>
              <a:rPr lang="cs-CZ" dirty="0" smtClean="0"/>
              <a:t>pacientů</a:t>
            </a:r>
          </a:p>
          <a:p>
            <a:pPr>
              <a:buFont typeface="Arial" pitchFamily="34" charset="0"/>
              <a:buChar char="•"/>
            </a:pPr>
            <a:endParaRPr lang="cs-CZ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Vno</a:t>
            </a:r>
            <a:r>
              <a:rPr lang="cs-CZ" dirty="0" err="1" smtClean="0"/>
              <a:t>řený</a:t>
            </a:r>
            <a:r>
              <a:rPr lang="cs-CZ" dirty="0" smtClean="0"/>
              <a:t> dotaz za WHERE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765F83-9B5B-4848-BC75-95F5FE60835C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  <p:sp>
        <p:nvSpPr>
          <p:cNvPr id="35846" name="TextovéPole 5"/>
          <p:cNvSpPr txBox="1">
            <a:spLocks noChangeArrowheads="1"/>
          </p:cNvSpPr>
          <p:nvPr/>
        </p:nvSpPr>
        <p:spPr bwMode="auto">
          <a:xfrm>
            <a:off x="1004813" y="1690930"/>
            <a:ext cx="6807547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/>
              <a:t>SELECT * FROM </a:t>
            </a:r>
            <a:r>
              <a:rPr lang="cs-CZ" dirty="0" smtClean="0"/>
              <a:t>student</a:t>
            </a:r>
            <a:r>
              <a:rPr lang="en-US" dirty="0" smtClean="0"/>
              <a:t> </a:t>
            </a:r>
            <a:r>
              <a:rPr lang="en-US" dirty="0"/>
              <a:t>WHERE  </a:t>
            </a:r>
            <a:r>
              <a:rPr lang="cs-CZ" dirty="0" smtClean="0"/>
              <a:t>datum</a:t>
            </a:r>
            <a:r>
              <a:rPr lang="en-US" dirty="0" smtClean="0"/>
              <a:t>_</a:t>
            </a:r>
            <a:r>
              <a:rPr lang="en-US" dirty="0" err="1" smtClean="0"/>
              <a:t>narozeni</a:t>
            </a:r>
            <a:r>
              <a:rPr lang="en-US" dirty="0" smtClean="0"/>
              <a:t>  </a:t>
            </a:r>
            <a:r>
              <a:rPr lang="en-US" dirty="0"/>
              <a:t>= </a:t>
            </a:r>
            <a:r>
              <a:rPr lang="en-US" dirty="0" smtClean="0"/>
              <a:t>(</a:t>
            </a:r>
            <a:endParaRPr lang="cs-CZ" dirty="0" smtClean="0"/>
          </a:p>
          <a:p>
            <a:r>
              <a:rPr lang="cs-CZ" dirty="0" smtClean="0"/>
              <a:t>      SELECT</a:t>
            </a:r>
            <a:r>
              <a:rPr lang="en-US" dirty="0" smtClean="0"/>
              <a:t> </a:t>
            </a:r>
            <a:r>
              <a:rPr lang="cs-CZ" dirty="0" smtClean="0"/>
              <a:t>MAX</a:t>
            </a:r>
            <a:r>
              <a:rPr lang="en-US" dirty="0" smtClean="0"/>
              <a:t>(</a:t>
            </a:r>
            <a:r>
              <a:rPr lang="cs-CZ" dirty="0" smtClean="0"/>
              <a:t>dat</a:t>
            </a:r>
            <a:r>
              <a:rPr lang="en-US" dirty="0" err="1" smtClean="0"/>
              <a:t>um_narozeni</a:t>
            </a:r>
            <a:r>
              <a:rPr lang="en-US" dirty="0" smtClean="0"/>
              <a:t>) </a:t>
            </a:r>
            <a:r>
              <a:rPr lang="cs-CZ" dirty="0" smtClean="0"/>
              <a:t>FROM</a:t>
            </a:r>
            <a:r>
              <a:rPr lang="en-US" dirty="0" smtClean="0"/>
              <a:t> student);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SELECT * FROM student WHERE</a:t>
            </a:r>
          </a:p>
          <a:p>
            <a:r>
              <a:rPr lang="en-US" dirty="0" smtClean="0"/>
              <a:t>	 </a:t>
            </a:r>
            <a:r>
              <a:rPr lang="cs-CZ" dirty="0" smtClean="0"/>
              <a:t>dat</a:t>
            </a:r>
            <a:r>
              <a:rPr lang="en-US" dirty="0" err="1" smtClean="0"/>
              <a:t>um_narozeni</a:t>
            </a:r>
            <a:r>
              <a:rPr lang="en-US" dirty="0" smtClean="0"/>
              <a:t> &gt;= ALL (</a:t>
            </a:r>
            <a:endParaRPr lang="cs-CZ" dirty="0" smtClean="0"/>
          </a:p>
          <a:p>
            <a:r>
              <a:rPr lang="cs-CZ" dirty="0" smtClean="0"/>
              <a:t>      SELECT</a:t>
            </a:r>
            <a:r>
              <a:rPr lang="en-US" dirty="0" smtClean="0"/>
              <a:t>  </a:t>
            </a:r>
            <a:r>
              <a:rPr lang="cs-CZ" dirty="0" smtClean="0"/>
              <a:t>dat</a:t>
            </a:r>
            <a:r>
              <a:rPr lang="en-US" dirty="0" err="1" smtClean="0"/>
              <a:t>um_narozeni</a:t>
            </a:r>
            <a:r>
              <a:rPr lang="en-US" dirty="0" smtClean="0"/>
              <a:t>  </a:t>
            </a:r>
            <a:r>
              <a:rPr lang="cs-CZ" dirty="0" smtClean="0"/>
              <a:t>FROM</a:t>
            </a:r>
            <a:r>
              <a:rPr lang="en-US" dirty="0" smtClean="0"/>
              <a:t> student);</a:t>
            </a:r>
          </a:p>
          <a:p>
            <a:endParaRPr lang="en-US" dirty="0"/>
          </a:p>
          <a:p>
            <a:r>
              <a:rPr lang="en-US" dirty="0"/>
              <a:t>SELECT * FROM </a:t>
            </a:r>
            <a:r>
              <a:rPr lang="en-US" dirty="0" smtClean="0"/>
              <a:t>student tab1 WHERE  NOT </a:t>
            </a:r>
            <a:r>
              <a:rPr lang="en-US" dirty="0"/>
              <a:t>EXISTS  </a:t>
            </a:r>
            <a:r>
              <a:rPr lang="en-US" dirty="0" smtClean="0"/>
              <a:t>(</a:t>
            </a:r>
            <a:endParaRPr lang="cs-CZ" dirty="0" smtClean="0"/>
          </a:p>
          <a:p>
            <a:r>
              <a:rPr lang="cs-CZ" dirty="0" smtClean="0"/>
              <a:t>     SELECT</a:t>
            </a:r>
            <a:r>
              <a:rPr lang="en-US" dirty="0" smtClean="0"/>
              <a:t>  </a:t>
            </a:r>
            <a:r>
              <a:rPr lang="en-US" dirty="0"/>
              <a:t>* </a:t>
            </a:r>
            <a:r>
              <a:rPr lang="cs-CZ" dirty="0" smtClean="0"/>
              <a:t>FROM</a:t>
            </a:r>
            <a:r>
              <a:rPr lang="en-US" dirty="0" smtClean="0"/>
              <a:t> student tab2 </a:t>
            </a:r>
          </a:p>
          <a:p>
            <a:r>
              <a:rPr lang="en-US" dirty="0" smtClean="0"/>
              <a:t>     WHERE </a:t>
            </a:r>
            <a:r>
              <a:rPr lang="en-US" dirty="0"/>
              <a:t>tab2</a:t>
            </a:r>
            <a:r>
              <a:rPr lang="en-US" dirty="0" smtClean="0"/>
              <a:t>.</a:t>
            </a:r>
            <a:r>
              <a:rPr lang="cs-CZ" dirty="0" smtClean="0"/>
              <a:t> dat</a:t>
            </a:r>
            <a:r>
              <a:rPr lang="en-US" dirty="0" err="1" smtClean="0"/>
              <a:t>um_narozeni</a:t>
            </a:r>
            <a:r>
              <a:rPr lang="en-US" dirty="0" smtClean="0"/>
              <a:t> </a:t>
            </a:r>
            <a:r>
              <a:rPr lang="en-US" dirty="0"/>
              <a:t>&gt; </a:t>
            </a:r>
            <a:r>
              <a:rPr lang="en-US" dirty="0" smtClean="0"/>
              <a:t>tab1.</a:t>
            </a:r>
            <a:r>
              <a:rPr lang="cs-CZ" dirty="0" err="1" smtClean="0"/>
              <a:t>da</a:t>
            </a:r>
            <a:r>
              <a:rPr lang="en-US" dirty="0" err="1" smtClean="0"/>
              <a:t>tum_narozeni</a:t>
            </a:r>
            <a:r>
              <a:rPr lang="en-US" dirty="0" smtClean="0"/>
              <a:t> );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 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51520" y="1124744"/>
            <a:ext cx="2236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Nejmladší </a:t>
            </a:r>
            <a:r>
              <a:rPr lang="en-US" b="1" dirty="0" smtClean="0"/>
              <a:t>student</a:t>
            </a:r>
            <a:r>
              <a:rPr lang="cs-CZ" dirty="0" smtClean="0"/>
              <a:t>: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Cvi</a:t>
            </a:r>
            <a:r>
              <a:rPr lang="cs-CZ" dirty="0" err="1" smtClean="0"/>
              <a:t>čení</a:t>
            </a:r>
            <a:r>
              <a:rPr lang="cs-CZ" dirty="0" smtClean="0"/>
              <a:t> 2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E9F26F-3794-4C12-AB31-43B7DCF42D68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  <p:sp>
        <p:nvSpPr>
          <p:cNvPr id="36869" name="TextovéPole 4"/>
          <p:cNvSpPr txBox="1">
            <a:spLocks noChangeArrowheads="1"/>
          </p:cNvSpPr>
          <p:nvPr/>
        </p:nvSpPr>
        <p:spPr bwMode="auto">
          <a:xfrm>
            <a:off x="539552" y="1412776"/>
            <a:ext cx="8618578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/>
              <a:t>Napište 3 varianty, které zobrazí řádek s </a:t>
            </a:r>
            <a:r>
              <a:rPr lang="cs-CZ" dirty="0" smtClean="0"/>
              <a:t>nejstarším </a:t>
            </a:r>
            <a:r>
              <a:rPr lang="en-US" dirty="0" err="1" smtClean="0"/>
              <a:t>studentem</a:t>
            </a:r>
            <a:endParaRPr lang="cs-CZ" dirty="0"/>
          </a:p>
          <a:p>
            <a:endParaRPr lang="cs-CZ" dirty="0"/>
          </a:p>
          <a:p>
            <a:r>
              <a:rPr lang="cs-CZ" dirty="0"/>
              <a:t>Napište dotaz, který vrátí všechny </a:t>
            </a:r>
            <a:r>
              <a:rPr lang="en-US" dirty="0" err="1" smtClean="0"/>
              <a:t>studenty</a:t>
            </a:r>
            <a:r>
              <a:rPr lang="cs-CZ" dirty="0" smtClean="0"/>
              <a:t> kromě nejstaršího a nejmladšího</a:t>
            </a:r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Vypište všechny studie a počet zařazených pacientů v jednotlivých letech</a:t>
            </a:r>
          </a:p>
          <a:p>
            <a:r>
              <a:rPr lang="cs-CZ" dirty="0" smtClean="0"/>
              <a:t>a u každé nejmladšího a nejstaršího pacienta v daném roce</a:t>
            </a:r>
          </a:p>
          <a:p>
            <a:r>
              <a:rPr lang="cs-CZ" dirty="0" smtClean="0"/>
              <a:t>	STUDY_NAME, rok(DATE_OF_ENROLLMENT), </a:t>
            </a:r>
          </a:p>
          <a:p>
            <a:r>
              <a:rPr lang="cs-CZ" dirty="0" smtClean="0"/>
              <a:t>	min(</a:t>
            </a:r>
            <a:r>
              <a:rPr lang="cs-CZ" dirty="0" err="1" smtClean="0"/>
              <a:t>date</a:t>
            </a:r>
            <a:r>
              <a:rPr lang="cs-CZ" dirty="0" smtClean="0"/>
              <a:t>_</a:t>
            </a:r>
            <a:r>
              <a:rPr lang="cs-CZ" dirty="0" err="1" smtClean="0"/>
              <a:t>of</a:t>
            </a:r>
            <a:r>
              <a:rPr lang="cs-CZ" dirty="0" smtClean="0"/>
              <a:t>_</a:t>
            </a:r>
            <a:r>
              <a:rPr lang="cs-CZ" dirty="0" err="1" smtClean="0"/>
              <a:t>birth</a:t>
            </a:r>
            <a:r>
              <a:rPr lang="cs-CZ" dirty="0" smtClean="0"/>
              <a:t>), </a:t>
            </a:r>
            <a:r>
              <a:rPr lang="cs-CZ" dirty="0" err="1" smtClean="0"/>
              <a:t>max</a:t>
            </a:r>
            <a:r>
              <a:rPr lang="cs-CZ" dirty="0" smtClean="0"/>
              <a:t>(</a:t>
            </a:r>
            <a:r>
              <a:rPr lang="cs-CZ" dirty="0" err="1" smtClean="0"/>
              <a:t>date</a:t>
            </a:r>
            <a:r>
              <a:rPr lang="cs-CZ" dirty="0" smtClean="0"/>
              <a:t>_</a:t>
            </a:r>
            <a:r>
              <a:rPr lang="cs-CZ" dirty="0" err="1" smtClean="0"/>
              <a:t>of</a:t>
            </a:r>
            <a:r>
              <a:rPr lang="cs-CZ" dirty="0" smtClean="0"/>
              <a:t>_</a:t>
            </a:r>
            <a:r>
              <a:rPr lang="cs-CZ" dirty="0" err="1" smtClean="0"/>
              <a:t>birth</a:t>
            </a:r>
            <a:r>
              <a:rPr lang="cs-CZ" dirty="0" smtClean="0"/>
              <a:t>) </a:t>
            </a:r>
          </a:p>
          <a:p>
            <a:endParaRPr lang="cs-CZ" dirty="0" smtClean="0"/>
          </a:p>
          <a:p>
            <a:r>
              <a:rPr lang="cs-CZ" dirty="0" smtClean="0"/>
              <a:t>Zjistěte počet pacientů ve  studiích, kde počet pacientek není větší než 10</a:t>
            </a:r>
          </a:p>
          <a:p>
            <a:r>
              <a:rPr lang="cs-CZ" dirty="0" smtClean="0"/>
              <a:t>	STUDY_NAME, počet pacientů</a:t>
            </a:r>
            <a:endParaRPr lang="en-US" dirty="0" smtClean="0"/>
          </a:p>
          <a:p>
            <a:endParaRPr lang="en-US" dirty="0" smtClean="0"/>
          </a:p>
          <a:p>
            <a:r>
              <a:rPr lang="cs-CZ" dirty="0" smtClean="0"/>
              <a:t>Najděte předměty, kam se přihlásil alespoň jed</a:t>
            </a:r>
            <a:r>
              <a:rPr lang="en-US" dirty="0" smtClean="0"/>
              <a:t>en</a:t>
            </a:r>
            <a:r>
              <a:rPr lang="cs-CZ" dirty="0" smtClean="0"/>
              <a:t> student</a:t>
            </a:r>
            <a:r>
              <a:rPr lang="en-US" dirty="0" smtClean="0"/>
              <a:t> (mu</a:t>
            </a:r>
            <a:r>
              <a:rPr lang="cs-CZ" dirty="0" smtClean="0"/>
              <a:t>ž) a vypište celkový </a:t>
            </a:r>
          </a:p>
          <a:p>
            <a:r>
              <a:rPr lang="cs-CZ" dirty="0" smtClean="0"/>
              <a:t>počet přihlášených studentů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Dom</a:t>
            </a:r>
            <a:r>
              <a:rPr lang="cs-CZ" dirty="0" err="1" smtClean="0"/>
              <a:t>ácí</a:t>
            </a:r>
            <a:r>
              <a:rPr lang="cs-CZ" dirty="0" smtClean="0"/>
              <a:t> úkol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611560" y="1484784"/>
            <a:ext cx="74888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1) Najděte </a:t>
            </a:r>
            <a:r>
              <a:rPr lang="cs-CZ" dirty="0" smtClean="0"/>
              <a:t>předměty, kam se přihlásil </a:t>
            </a:r>
            <a:r>
              <a:rPr lang="cs-CZ" b="1" dirty="0" smtClean="0"/>
              <a:t>alespoň jed</a:t>
            </a:r>
            <a:r>
              <a:rPr lang="en-US" b="1" dirty="0" smtClean="0"/>
              <a:t>en</a:t>
            </a:r>
            <a:r>
              <a:rPr lang="cs-CZ" b="1" dirty="0" smtClean="0"/>
              <a:t> </a:t>
            </a:r>
            <a:r>
              <a:rPr lang="cs-CZ" dirty="0" smtClean="0"/>
              <a:t>student</a:t>
            </a:r>
            <a:r>
              <a:rPr lang="en-US" dirty="0" smtClean="0"/>
              <a:t> (mu</a:t>
            </a:r>
            <a:r>
              <a:rPr lang="cs-CZ" dirty="0" smtClean="0"/>
              <a:t>ž) a vypište celkový </a:t>
            </a:r>
            <a:r>
              <a:rPr lang="cs-CZ" dirty="0" smtClean="0"/>
              <a:t>počet </a:t>
            </a:r>
            <a:r>
              <a:rPr lang="cs-CZ" dirty="0" smtClean="0"/>
              <a:t>přihlášených </a:t>
            </a:r>
            <a:r>
              <a:rPr lang="cs-CZ" dirty="0" smtClean="0"/>
              <a:t>studentů</a:t>
            </a:r>
          </a:p>
          <a:p>
            <a:endParaRPr lang="cs-CZ" dirty="0" smtClean="0"/>
          </a:p>
          <a:p>
            <a:r>
              <a:rPr lang="cs-CZ" dirty="0" smtClean="0"/>
              <a:t>Název předmětu, počet přihlášených studentů</a:t>
            </a:r>
            <a:r>
              <a:rPr lang="en-US" dirty="0" smtClean="0"/>
              <a:t> (</a:t>
            </a:r>
            <a:r>
              <a:rPr lang="cs-CZ" dirty="0" smtClean="0"/>
              <a:t>ženy i muži) </a:t>
            </a:r>
            <a:endParaRPr lang="cs-CZ" dirty="0" smtClean="0"/>
          </a:p>
        </p:txBody>
      </p:sp>
      <p:sp>
        <p:nvSpPr>
          <p:cNvPr id="5" name="Obdélník 4"/>
          <p:cNvSpPr/>
          <p:nvPr/>
        </p:nvSpPr>
        <p:spPr>
          <a:xfrm>
            <a:off x="611560" y="3717032"/>
            <a:ext cx="74888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2</a:t>
            </a:r>
            <a:r>
              <a:rPr lang="en-US" dirty="0" smtClean="0"/>
              <a:t>) </a:t>
            </a:r>
            <a:r>
              <a:rPr lang="cs-CZ" dirty="0" smtClean="0"/>
              <a:t>Najděte </a:t>
            </a:r>
            <a:r>
              <a:rPr lang="cs-CZ" dirty="0" smtClean="0"/>
              <a:t>předměty, kam se </a:t>
            </a:r>
            <a:r>
              <a:rPr lang="cs-CZ" dirty="0" smtClean="0"/>
              <a:t>nepřihlásil </a:t>
            </a:r>
            <a:r>
              <a:rPr lang="cs-CZ" b="1" dirty="0" smtClean="0"/>
              <a:t>ani </a:t>
            </a:r>
            <a:r>
              <a:rPr lang="cs-CZ" b="1" dirty="0" smtClean="0"/>
              <a:t>jed</a:t>
            </a:r>
            <a:r>
              <a:rPr lang="en-US" b="1" dirty="0" smtClean="0"/>
              <a:t>en</a:t>
            </a:r>
            <a:r>
              <a:rPr lang="cs-CZ" b="1" dirty="0" smtClean="0"/>
              <a:t> student</a:t>
            </a:r>
            <a:r>
              <a:rPr lang="en-US" dirty="0" smtClean="0"/>
              <a:t> (mu</a:t>
            </a:r>
            <a:r>
              <a:rPr lang="cs-CZ" dirty="0" smtClean="0"/>
              <a:t>ž) a vypište celkový </a:t>
            </a:r>
            <a:r>
              <a:rPr lang="cs-CZ" dirty="0" smtClean="0"/>
              <a:t>počet </a:t>
            </a:r>
            <a:r>
              <a:rPr lang="cs-CZ" dirty="0" smtClean="0"/>
              <a:t>přihlášených </a:t>
            </a:r>
            <a:r>
              <a:rPr lang="cs-CZ" dirty="0" smtClean="0"/>
              <a:t>studentů</a:t>
            </a:r>
          </a:p>
          <a:p>
            <a:endParaRPr lang="cs-CZ" dirty="0" smtClean="0"/>
          </a:p>
          <a:p>
            <a:r>
              <a:rPr lang="cs-CZ" dirty="0" smtClean="0"/>
              <a:t>Název předmětu, počet přihlášených studen</a:t>
            </a:r>
            <a:r>
              <a:rPr lang="en-US" dirty="0" err="1" smtClean="0"/>
              <a:t>tek</a:t>
            </a:r>
            <a:r>
              <a:rPr lang="cs-CZ" dirty="0" smtClean="0"/>
              <a:t> </a:t>
            </a:r>
            <a:endParaRPr lang="cs-CZ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iba-colours">
      <a:dk1>
        <a:sysClr val="windowText" lastClr="000000"/>
      </a:dk1>
      <a:lt1>
        <a:sysClr val="window" lastClr="FFFFFF"/>
      </a:lt1>
      <a:dk2>
        <a:srgbClr val="1F497D"/>
      </a:dk2>
      <a:lt2>
        <a:srgbClr val="F0EEE7"/>
      </a:lt2>
      <a:accent1>
        <a:srgbClr val="B36C2D"/>
      </a:accent1>
      <a:accent2>
        <a:srgbClr val="005DA8"/>
      </a:accent2>
      <a:accent3>
        <a:srgbClr val="608DC4"/>
      </a:accent3>
      <a:accent4>
        <a:srgbClr val="B6C4E2"/>
      </a:accent4>
      <a:accent5>
        <a:srgbClr val="CBC4B6"/>
      </a:accent5>
      <a:accent6>
        <a:srgbClr val="87837E"/>
      </a:accent6>
      <a:hlink>
        <a:srgbClr val="B36C2D"/>
      </a:hlink>
      <a:folHlink>
        <a:srgbClr val="608DC4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buFont typeface="Arial" pitchFamily="34" charset="0"/>
          <a:buChar char="•"/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2856</TotalTime>
  <Words>369</Words>
  <Application>Microsoft Office PowerPoint</Application>
  <PresentationFormat>Předvádění na obrazovce (4:3)</PresentationFormat>
  <Paragraphs>121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systému Office</vt:lpstr>
      <vt:lpstr>Databázové systémy a SQL</vt:lpstr>
      <vt:lpstr>Subdotazy SQL</vt:lpstr>
      <vt:lpstr>Subdotazy SQL - místo sloupce</vt:lpstr>
      <vt:lpstr>Zanořený dotaz – místo názvu tabulky</vt:lpstr>
      <vt:lpstr>Vnořený dotaz za WHERE</vt:lpstr>
      <vt:lpstr>Domácí úkol</vt:lpstr>
      <vt:lpstr>Vnořený dotaz za WHERE</vt:lpstr>
      <vt:lpstr>Cvičení 2</vt:lpstr>
      <vt:lpstr>Domácí úkol</vt:lpstr>
    </vt:vector>
  </TitlesOfParts>
  <Company>ATC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Disertační práce</dc:title>
  <dc:creator>Daniel Klimeš</dc:creator>
  <cp:lastModifiedBy>klimes</cp:lastModifiedBy>
  <cp:revision>359</cp:revision>
  <dcterms:created xsi:type="dcterms:W3CDTF">2011-01-19T10:31:11Z</dcterms:created>
  <dcterms:modified xsi:type="dcterms:W3CDTF">2014-10-29T12:11:01Z</dcterms:modified>
</cp:coreProperties>
</file>