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10" r:id="rId3"/>
    <p:sldId id="315" r:id="rId4"/>
    <p:sldId id="311" r:id="rId5"/>
    <p:sldId id="312" r:id="rId6"/>
    <p:sldId id="313" r:id="rId7"/>
    <p:sldId id="314" r:id="rId8"/>
    <p:sldId id="299" r:id="rId9"/>
    <p:sldId id="298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309" r:id="rId20"/>
    <p:sldId id="319" r:id="rId21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51" d="100"/>
          <a:sy n="51" d="100"/>
        </p:scale>
        <p:origin x="-1243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9.11.2014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9.11.2014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en-US" smtClean="0"/>
              <a:t>5 </a:t>
            </a:r>
            <a:endParaRPr lang="cs-CZ" dirty="0" smtClean="0">
              <a:solidFill>
                <a:srgbClr val="FF0000"/>
              </a:solidFill>
            </a:endParaRP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Tabulka EVENT_HEADER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124744"/>
            <a:ext cx="6285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Tabulka EVENT_HEADER – 1 řádek = 1 vyplněný formulář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628800"/>
            <a:ext cx="1914525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3275856" y="1772816"/>
            <a:ext cx="537730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HEADER_UID – primární klíč, generovaný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STUDY_ID – klíč ke studii/registru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PATIENT_ID – klíč k pacientovi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PHASE_ID – klíč k fázi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CLUSTER_ID – klíč k popisu formuláře</a:t>
            </a:r>
          </a:p>
          <a:p>
            <a:pPr>
              <a:buFont typeface="Arial" pitchFamily="34" charset="0"/>
              <a:buChar char="•"/>
            </a:pPr>
            <a:r>
              <a:rPr lang="cs-CZ" smtClean="0"/>
              <a:t> DATE_COLLECTED </a:t>
            </a:r>
            <a:r>
              <a:rPr lang="cs-CZ" dirty="0" smtClean="0"/>
              <a:t>– datum vyplnění formuláře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DATETIME_LAST_MODIFIED </a:t>
            </a:r>
            <a:br>
              <a:rPr lang="cs-CZ" dirty="0" smtClean="0"/>
            </a:br>
            <a:r>
              <a:rPr lang="cs-CZ" dirty="0" smtClean="0"/>
              <a:t>     datum poslední změny dat ve formuláři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Tabulka EVENT_SUBHEADER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2473584" y="1052736"/>
            <a:ext cx="6670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EVENT_SUBHEADER – 1 řádek = 1 vyplněná skupina otázek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843808" y="1556792"/>
            <a:ext cx="598433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SUBHEADER_ID – primární klíč, generovaný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HEADER_UID – klíč k vyplněnému formuláři</a:t>
            </a:r>
            <a:br>
              <a:rPr lang="cs-CZ" dirty="0" smtClean="0"/>
            </a:br>
            <a:r>
              <a:rPr lang="cs-CZ" dirty="0" smtClean="0"/>
              <a:t>		(EVENT_HEADER)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QUESTION_GROUP_ID – klíč k popisu skupiny otázek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REPEAT_INSTANCE</a:t>
            </a:r>
            <a:br>
              <a:rPr lang="cs-CZ" dirty="0" smtClean="0"/>
            </a:br>
            <a:r>
              <a:rPr lang="cs-CZ" dirty="0" smtClean="0"/>
              <a:t>       pořadové číslo vyplněné skupiny na formuláři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717032"/>
            <a:ext cx="805815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Zaoblený obdélníkový popisek 9"/>
          <p:cNvSpPr/>
          <p:nvPr/>
        </p:nvSpPr>
        <p:spPr>
          <a:xfrm>
            <a:off x="3563888" y="3429000"/>
            <a:ext cx="2520280" cy="648072"/>
          </a:xfrm>
          <a:prstGeom prst="wedgeRoundRectCallout">
            <a:avLst>
              <a:gd name="adj1" fmla="val -71770"/>
              <a:gd name="adj2" fmla="val 10267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Neopakující se skupina – </a:t>
            </a:r>
            <a:r>
              <a:rPr lang="cs-CZ" sz="1400" dirty="0" err="1" smtClean="0"/>
              <a:t>repeat</a:t>
            </a:r>
            <a:r>
              <a:rPr lang="cs-CZ" sz="1400" dirty="0" smtClean="0"/>
              <a:t> instance vždy 0</a:t>
            </a:r>
            <a:endParaRPr lang="cs-CZ" sz="1400" dirty="0"/>
          </a:p>
        </p:txBody>
      </p:sp>
      <p:sp>
        <p:nvSpPr>
          <p:cNvPr id="11" name="Zaoblený obdélníkový popisek 10"/>
          <p:cNvSpPr/>
          <p:nvPr/>
        </p:nvSpPr>
        <p:spPr>
          <a:xfrm>
            <a:off x="4139952" y="4221088"/>
            <a:ext cx="3312368" cy="648072"/>
          </a:xfrm>
          <a:prstGeom prst="wedgeRoundRectCallout">
            <a:avLst>
              <a:gd name="adj1" fmla="val -42910"/>
              <a:gd name="adj2" fmla="val 12191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Opakující se skupina </a:t>
            </a:r>
            <a:br>
              <a:rPr lang="cs-CZ" sz="1400" dirty="0" smtClean="0"/>
            </a:br>
            <a:r>
              <a:rPr lang="cs-CZ" sz="1400" dirty="0" err="1" smtClean="0"/>
              <a:t>repeat</a:t>
            </a:r>
            <a:r>
              <a:rPr lang="cs-CZ" sz="1400" dirty="0" smtClean="0"/>
              <a:t> instance = řádek tabulky= =řádek v EVENT_SUBHEADER</a:t>
            </a:r>
            <a:endParaRPr lang="cs-CZ" sz="1400" dirty="0"/>
          </a:p>
        </p:txBody>
      </p:sp>
      <p:sp>
        <p:nvSpPr>
          <p:cNvPr id="12" name="Zaoblený obdélník 11"/>
          <p:cNvSpPr/>
          <p:nvPr/>
        </p:nvSpPr>
        <p:spPr>
          <a:xfrm>
            <a:off x="35496" y="5517232"/>
            <a:ext cx="68356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RI = 1</a:t>
            </a:r>
            <a:endParaRPr lang="cs-CZ" sz="1400" dirty="0"/>
          </a:p>
        </p:txBody>
      </p:sp>
      <p:sp>
        <p:nvSpPr>
          <p:cNvPr id="13" name="Zaoblený obdélník 12"/>
          <p:cNvSpPr/>
          <p:nvPr/>
        </p:nvSpPr>
        <p:spPr>
          <a:xfrm>
            <a:off x="35496" y="5805264"/>
            <a:ext cx="68356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RI = 2</a:t>
            </a:r>
            <a:endParaRPr lang="cs-CZ" sz="1400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052736"/>
            <a:ext cx="1866900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Tabulky EAV_XXX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268760"/>
            <a:ext cx="1987421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2411760" y="1340768"/>
            <a:ext cx="631775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EAV_XXX – 1 řádek = 1 vložená hodnota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SUBHEADER_ID + QUESTION_ID </a:t>
            </a:r>
            <a:br>
              <a:rPr lang="cs-CZ" dirty="0" smtClean="0"/>
            </a:br>
            <a:r>
              <a:rPr lang="cs-CZ" dirty="0" smtClean="0"/>
              <a:t>   složený primární klíč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SUBHEADER_ID klíč ke skupině (EVENT_SUBHEADER)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QUESTION_ID – klíč k definici otázky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DATETIME – datum a čas vyplnění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MVBS – údaje o přesnosti či chybějící hodnotě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VALUE – vlastní vyplněná hodnota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23528" y="1124744"/>
            <a:ext cx="72880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Kolik vyplněných desetinných čísel obsahuje registr study_id = 3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tabulky EAV_REAL, EVENT_HEADER, EVENT_SUBHEADER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83568" y="1844824"/>
            <a:ext cx="5266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Spojte uvedené tabulky dle klíčů – vnitřní spojení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23528" y="2420888"/>
            <a:ext cx="85332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* FROM </a:t>
            </a:r>
            <a:r>
              <a:rPr lang="en-US" dirty="0" err="1" smtClean="0"/>
              <a:t>event_header</a:t>
            </a:r>
            <a:r>
              <a:rPr lang="en-US" dirty="0" smtClean="0"/>
              <a:t> eh, </a:t>
            </a:r>
            <a:r>
              <a:rPr lang="en-US" dirty="0" err="1" smtClean="0"/>
              <a:t>event_subheader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,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endParaRPr lang="en-US" dirty="0" smtClean="0"/>
          </a:p>
          <a:p>
            <a:r>
              <a:rPr lang="cs-CZ" dirty="0" smtClean="0"/>
              <a:t>WHERE </a:t>
            </a:r>
            <a:r>
              <a:rPr lang="cs-CZ" dirty="0" err="1" smtClean="0"/>
              <a:t>eh.header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= es.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AND es.</a:t>
            </a:r>
            <a:r>
              <a:rPr lang="cs-CZ" dirty="0" err="1" smtClean="0"/>
              <a:t>subheader</a:t>
            </a:r>
            <a:r>
              <a:rPr lang="cs-CZ" dirty="0" smtClean="0"/>
              <a:t>_id = </a:t>
            </a:r>
            <a:r>
              <a:rPr lang="cs-CZ" dirty="0" err="1" smtClean="0"/>
              <a:t>er.subheader</a:t>
            </a:r>
            <a:r>
              <a:rPr lang="cs-CZ" dirty="0" smtClean="0"/>
              <a:t>_id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755576" y="3212976"/>
            <a:ext cx="5997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Přidejte podmínku na konkrétní studii a spočítejte řádky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23528" y="3717032"/>
            <a:ext cx="85973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 </a:t>
            </a:r>
            <a:r>
              <a:rPr lang="en-US" dirty="0" smtClean="0"/>
              <a:t>SELECT COUNT(*) FROM </a:t>
            </a:r>
            <a:r>
              <a:rPr lang="en-US" dirty="0" err="1" smtClean="0"/>
              <a:t>event_header</a:t>
            </a:r>
            <a:r>
              <a:rPr lang="en-US" dirty="0" smtClean="0"/>
              <a:t> eh, </a:t>
            </a:r>
            <a:r>
              <a:rPr lang="en-US" dirty="0" err="1" smtClean="0"/>
              <a:t>event_subheader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,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endParaRPr lang="en-US" dirty="0" smtClean="0"/>
          </a:p>
          <a:p>
            <a:r>
              <a:rPr lang="cs-CZ" dirty="0" smtClean="0"/>
              <a:t>WHERE </a:t>
            </a:r>
            <a:r>
              <a:rPr lang="cs-CZ" dirty="0" err="1" smtClean="0"/>
              <a:t>eh.header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= es.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AND es.</a:t>
            </a:r>
            <a:r>
              <a:rPr lang="cs-CZ" dirty="0" err="1" smtClean="0"/>
              <a:t>subheader</a:t>
            </a:r>
            <a:r>
              <a:rPr lang="cs-CZ" dirty="0" smtClean="0"/>
              <a:t>_id = </a:t>
            </a:r>
            <a:r>
              <a:rPr lang="cs-CZ" dirty="0" err="1" smtClean="0"/>
              <a:t>er.subheader</a:t>
            </a:r>
            <a:r>
              <a:rPr lang="cs-CZ" dirty="0" smtClean="0"/>
              <a:t>_id </a:t>
            </a:r>
            <a:br>
              <a:rPr lang="cs-CZ" dirty="0" smtClean="0"/>
            </a:br>
            <a:r>
              <a:rPr lang="cs-CZ" dirty="0" smtClean="0"/>
              <a:t>AND </a:t>
            </a:r>
            <a:r>
              <a:rPr lang="cs-CZ" dirty="0" err="1" smtClean="0"/>
              <a:t>eh.study</a:t>
            </a:r>
            <a:r>
              <a:rPr lang="cs-CZ" dirty="0" smtClean="0"/>
              <a:t>_id =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556792"/>
            <a:ext cx="3727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Kolik těchto hodnot je záporných?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51520" y="2060848"/>
            <a:ext cx="85973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COUNT(*) FROM </a:t>
            </a:r>
            <a:r>
              <a:rPr lang="en-US" dirty="0" err="1" smtClean="0"/>
              <a:t>event_header</a:t>
            </a:r>
            <a:r>
              <a:rPr lang="en-US" dirty="0" smtClean="0"/>
              <a:t> eh, </a:t>
            </a:r>
            <a:r>
              <a:rPr lang="en-US" dirty="0" err="1" smtClean="0"/>
              <a:t>event_subheader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,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endParaRPr lang="en-US" dirty="0" smtClean="0"/>
          </a:p>
          <a:p>
            <a:r>
              <a:rPr lang="cs-CZ" dirty="0" smtClean="0"/>
              <a:t>WHERE </a:t>
            </a:r>
            <a:r>
              <a:rPr lang="cs-CZ" dirty="0" err="1" smtClean="0"/>
              <a:t>eh.header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= es.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AND es.</a:t>
            </a:r>
            <a:r>
              <a:rPr lang="cs-CZ" dirty="0" err="1" smtClean="0"/>
              <a:t>subheader</a:t>
            </a:r>
            <a:r>
              <a:rPr lang="cs-CZ" dirty="0" smtClean="0"/>
              <a:t>_id = </a:t>
            </a:r>
            <a:r>
              <a:rPr lang="cs-CZ" dirty="0" err="1" smtClean="0"/>
              <a:t>er.subheader</a:t>
            </a:r>
            <a:r>
              <a:rPr lang="cs-CZ" dirty="0" smtClean="0"/>
              <a:t>_id </a:t>
            </a:r>
          </a:p>
          <a:p>
            <a:r>
              <a:rPr lang="en-US" dirty="0" smtClean="0"/>
              <a:t>AND </a:t>
            </a:r>
            <a:r>
              <a:rPr lang="en-US" dirty="0" err="1" smtClean="0"/>
              <a:t>eh.study_id</a:t>
            </a:r>
            <a:r>
              <a:rPr lang="en-US" dirty="0" smtClean="0"/>
              <a:t> = 3 AND </a:t>
            </a:r>
            <a:r>
              <a:rPr lang="en-US" dirty="0" err="1" smtClean="0"/>
              <a:t>er.value</a:t>
            </a:r>
            <a:r>
              <a:rPr lang="en-US" dirty="0" smtClean="0"/>
              <a:t> &lt; 0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539552" y="3284984"/>
            <a:ext cx="4522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Kolik je to unikátních otázek (</a:t>
            </a:r>
            <a:r>
              <a:rPr lang="cs-CZ" dirty="0" err="1" smtClean="0"/>
              <a:t>question</a:t>
            </a:r>
            <a:r>
              <a:rPr lang="cs-CZ" dirty="0" smtClean="0"/>
              <a:t>_id)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23528" y="3789040"/>
            <a:ext cx="85973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COUNT(distinct </a:t>
            </a:r>
            <a:r>
              <a:rPr lang="en-US" dirty="0" err="1" smtClean="0"/>
              <a:t>question_id</a:t>
            </a:r>
            <a:r>
              <a:rPr lang="en-US" dirty="0" smtClean="0"/>
              <a:t>)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/>
              <a:t>FROM </a:t>
            </a:r>
            <a:r>
              <a:rPr lang="en-US" dirty="0" err="1" smtClean="0"/>
              <a:t>event_header</a:t>
            </a:r>
            <a:r>
              <a:rPr lang="en-US" dirty="0" smtClean="0"/>
              <a:t> eh, </a:t>
            </a:r>
            <a:r>
              <a:rPr lang="en-US" dirty="0" err="1" smtClean="0"/>
              <a:t>event_subheader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,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endParaRPr lang="en-US" dirty="0" smtClean="0"/>
          </a:p>
          <a:p>
            <a:r>
              <a:rPr lang="cs-CZ" dirty="0" smtClean="0"/>
              <a:t>WHERE </a:t>
            </a:r>
            <a:r>
              <a:rPr lang="cs-CZ" dirty="0" err="1" smtClean="0"/>
              <a:t>eh.header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= es.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AND es.</a:t>
            </a:r>
            <a:r>
              <a:rPr lang="cs-CZ" dirty="0" err="1" smtClean="0"/>
              <a:t>subheader</a:t>
            </a:r>
            <a:r>
              <a:rPr lang="cs-CZ" dirty="0" smtClean="0"/>
              <a:t>_id = </a:t>
            </a:r>
            <a:r>
              <a:rPr lang="cs-CZ" dirty="0" err="1" smtClean="0"/>
              <a:t>er.subheader</a:t>
            </a:r>
            <a:r>
              <a:rPr lang="cs-CZ" dirty="0" smtClean="0"/>
              <a:t>_id </a:t>
            </a:r>
          </a:p>
          <a:p>
            <a:r>
              <a:rPr lang="en-US" dirty="0" smtClean="0"/>
              <a:t>AND </a:t>
            </a:r>
            <a:r>
              <a:rPr lang="en-US" dirty="0" err="1" smtClean="0"/>
              <a:t>eh.study_id</a:t>
            </a:r>
            <a:r>
              <a:rPr lang="en-US" dirty="0" smtClean="0"/>
              <a:t> = 3 AND </a:t>
            </a:r>
            <a:r>
              <a:rPr lang="en-US" dirty="0" err="1" smtClean="0"/>
              <a:t>er.value</a:t>
            </a:r>
            <a:r>
              <a:rPr lang="en-US" dirty="0" smtClean="0"/>
              <a:t> &lt; 0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11560" y="1268760"/>
            <a:ext cx="76899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Jaké jsou průměrné hodnoty a směrodatná hodnota jednotlivých otázek?</a:t>
            </a:r>
            <a:br>
              <a:rPr lang="cs-CZ" dirty="0" smtClean="0"/>
            </a:br>
            <a:r>
              <a:rPr lang="cs-CZ" dirty="0" smtClean="0"/>
              <a:t> (</a:t>
            </a:r>
            <a:r>
              <a:rPr lang="cs-CZ" dirty="0" err="1" smtClean="0"/>
              <a:t>vynechte</a:t>
            </a:r>
            <a:r>
              <a:rPr lang="cs-CZ" dirty="0" smtClean="0"/>
              <a:t> záporné hodnoty) – QUESTION_ID + agregační funkce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95536" y="2132856"/>
            <a:ext cx="859735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question_id</a:t>
            </a:r>
            <a:r>
              <a:rPr lang="en-US" dirty="0" smtClean="0"/>
              <a:t>, AVG(value), STDDEV(value), MIN(value), MAX(value) </a:t>
            </a:r>
          </a:p>
          <a:p>
            <a:r>
              <a:rPr lang="en-US" dirty="0" smtClean="0"/>
              <a:t>FROM </a:t>
            </a:r>
            <a:r>
              <a:rPr lang="en-US" dirty="0" err="1" smtClean="0"/>
              <a:t>event_header</a:t>
            </a:r>
            <a:r>
              <a:rPr lang="en-US" dirty="0" smtClean="0"/>
              <a:t> eh, </a:t>
            </a:r>
            <a:r>
              <a:rPr lang="en-US" dirty="0" err="1" smtClean="0"/>
              <a:t>event_subheader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,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endParaRPr lang="en-US" dirty="0" smtClean="0"/>
          </a:p>
          <a:p>
            <a:r>
              <a:rPr lang="cs-CZ" dirty="0" smtClean="0"/>
              <a:t>WHERE </a:t>
            </a:r>
            <a:r>
              <a:rPr lang="cs-CZ" dirty="0" err="1" smtClean="0"/>
              <a:t>eh.header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= es.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AND es.</a:t>
            </a:r>
            <a:r>
              <a:rPr lang="cs-CZ" dirty="0" err="1" smtClean="0"/>
              <a:t>subheader</a:t>
            </a:r>
            <a:r>
              <a:rPr lang="cs-CZ" dirty="0" smtClean="0"/>
              <a:t>_id = </a:t>
            </a:r>
            <a:r>
              <a:rPr lang="cs-CZ" dirty="0" err="1" smtClean="0"/>
              <a:t>er.subheader</a:t>
            </a:r>
            <a:r>
              <a:rPr lang="cs-CZ" dirty="0" smtClean="0"/>
              <a:t>_id </a:t>
            </a:r>
          </a:p>
          <a:p>
            <a:r>
              <a:rPr lang="en-US" dirty="0" smtClean="0"/>
              <a:t>AND </a:t>
            </a:r>
            <a:r>
              <a:rPr lang="en-US" dirty="0" err="1" smtClean="0"/>
              <a:t>eh.study_id</a:t>
            </a:r>
            <a:r>
              <a:rPr lang="en-US" dirty="0" smtClean="0"/>
              <a:t> = 3 and </a:t>
            </a:r>
            <a:r>
              <a:rPr lang="en-US" dirty="0" err="1" smtClean="0"/>
              <a:t>er.value</a:t>
            </a:r>
            <a:r>
              <a:rPr lang="en-US" dirty="0" smtClean="0"/>
              <a:t> &gt; 0</a:t>
            </a:r>
          </a:p>
          <a:p>
            <a:r>
              <a:rPr lang="cs-CZ" dirty="0" smtClean="0"/>
              <a:t>GROUP BY </a:t>
            </a:r>
            <a:r>
              <a:rPr lang="cs-CZ" dirty="0" err="1" smtClean="0"/>
              <a:t>question</a:t>
            </a:r>
            <a:r>
              <a:rPr lang="cs-CZ" dirty="0" smtClean="0"/>
              <a:t>_id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55576" y="3861048"/>
            <a:ext cx="3650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Doplňte k seznamu název otázky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4365104"/>
            <a:ext cx="859735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cs-CZ" dirty="0" err="1" smtClean="0"/>
              <a:t>q.question</a:t>
            </a:r>
            <a:r>
              <a:rPr lang="cs-CZ" dirty="0" smtClean="0"/>
              <a:t>_id, </a:t>
            </a:r>
            <a:r>
              <a:rPr lang="cs-CZ" dirty="0" err="1" smtClean="0"/>
              <a:t>q.question</a:t>
            </a:r>
            <a:r>
              <a:rPr lang="cs-CZ" dirty="0" smtClean="0"/>
              <a:t>_</a:t>
            </a:r>
            <a:r>
              <a:rPr lang="cs-CZ" dirty="0" err="1" smtClean="0"/>
              <a:t>description</a:t>
            </a:r>
            <a:r>
              <a:rPr lang="cs-CZ" dirty="0" smtClean="0"/>
              <a:t>, AVG(</a:t>
            </a:r>
            <a:r>
              <a:rPr lang="cs-CZ" dirty="0" err="1" smtClean="0"/>
              <a:t>value</a:t>
            </a:r>
            <a:r>
              <a:rPr lang="cs-CZ" dirty="0" smtClean="0"/>
              <a:t>), STDDEV(</a:t>
            </a:r>
            <a:r>
              <a:rPr lang="cs-CZ" dirty="0" err="1" smtClean="0"/>
              <a:t>value</a:t>
            </a:r>
            <a:r>
              <a:rPr lang="cs-CZ" dirty="0" smtClean="0"/>
              <a:t>)</a:t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en-US" dirty="0" smtClean="0"/>
              <a:t>FROM </a:t>
            </a:r>
            <a:r>
              <a:rPr lang="en-US" dirty="0" err="1" smtClean="0"/>
              <a:t>event_header</a:t>
            </a:r>
            <a:r>
              <a:rPr lang="en-US" dirty="0" smtClean="0"/>
              <a:t> eh, </a:t>
            </a:r>
            <a:r>
              <a:rPr lang="en-US" dirty="0" err="1" smtClean="0"/>
              <a:t>event_subheader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,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, questions q</a:t>
            </a:r>
          </a:p>
          <a:p>
            <a:r>
              <a:rPr lang="cs-CZ" dirty="0" smtClean="0"/>
              <a:t>WHERE </a:t>
            </a:r>
            <a:r>
              <a:rPr lang="cs-CZ" dirty="0" err="1" smtClean="0"/>
              <a:t>eh.header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= es.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AND es.</a:t>
            </a:r>
            <a:r>
              <a:rPr lang="cs-CZ" dirty="0" err="1" smtClean="0"/>
              <a:t>subheader</a:t>
            </a:r>
            <a:r>
              <a:rPr lang="cs-CZ" dirty="0" smtClean="0"/>
              <a:t>_id = </a:t>
            </a:r>
            <a:r>
              <a:rPr lang="cs-CZ" dirty="0" err="1" smtClean="0"/>
              <a:t>er.subheader</a:t>
            </a:r>
            <a:r>
              <a:rPr lang="cs-CZ" dirty="0" smtClean="0"/>
              <a:t>_id </a:t>
            </a:r>
          </a:p>
          <a:p>
            <a:r>
              <a:rPr lang="en-US" dirty="0" smtClean="0"/>
              <a:t>AND </a:t>
            </a:r>
            <a:r>
              <a:rPr lang="en-US" dirty="0" err="1" smtClean="0"/>
              <a:t>eh.study_id</a:t>
            </a:r>
            <a:r>
              <a:rPr lang="en-US" dirty="0" smtClean="0"/>
              <a:t> = 3 and </a:t>
            </a:r>
            <a:r>
              <a:rPr lang="en-US" dirty="0" err="1" smtClean="0"/>
              <a:t>er.value</a:t>
            </a:r>
            <a:r>
              <a:rPr lang="en-US" dirty="0" smtClean="0"/>
              <a:t> &gt; 0 AND </a:t>
            </a:r>
            <a:r>
              <a:rPr lang="en-US" dirty="0" err="1" smtClean="0"/>
              <a:t>er.question_id</a:t>
            </a:r>
            <a:r>
              <a:rPr lang="en-US" dirty="0" smtClean="0"/>
              <a:t> = </a:t>
            </a:r>
            <a:r>
              <a:rPr lang="en-US" dirty="0" err="1" smtClean="0"/>
              <a:t>q.question_id</a:t>
            </a:r>
            <a:endParaRPr lang="en-US" dirty="0" smtClean="0"/>
          </a:p>
          <a:p>
            <a:r>
              <a:rPr lang="cs-CZ" dirty="0" smtClean="0"/>
              <a:t>GROUP BY </a:t>
            </a:r>
            <a:r>
              <a:rPr lang="cs-CZ" dirty="0" err="1" smtClean="0"/>
              <a:t>q.question</a:t>
            </a:r>
            <a:r>
              <a:rPr lang="cs-CZ" dirty="0" smtClean="0"/>
              <a:t>_id, </a:t>
            </a:r>
            <a:r>
              <a:rPr lang="cs-CZ" dirty="0" err="1" smtClean="0"/>
              <a:t>q.question</a:t>
            </a:r>
            <a:r>
              <a:rPr lang="cs-CZ" dirty="0" smtClean="0"/>
              <a:t>_</a:t>
            </a:r>
            <a:r>
              <a:rPr lang="cs-CZ" dirty="0" err="1" smtClean="0"/>
              <a:t>description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11560" y="1124744"/>
            <a:ext cx="69054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Vypište hodnoty otázky </a:t>
            </a:r>
            <a:r>
              <a:rPr lang="cs-CZ" dirty="0" err="1" smtClean="0"/>
              <a:t>question</a:t>
            </a:r>
            <a:r>
              <a:rPr lang="cs-CZ" dirty="0" smtClean="0"/>
              <a:t>_id = 161 (PATIENT_ID, VALUE)</a:t>
            </a:r>
            <a:br>
              <a:rPr lang="cs-CZ" dirty="0" smtClean="0"/>
            </a:br>
            <a:r>
              <a:rPr lang="cs-CZ" dirty="0" smtClean="0"/>
              <a:t>  pro všechny založené formuláře cluster_id = 65, stud</a:t>
            </a:r>
            <a:r>
              <a:rPr lang="en-US" dirty="0" err="1" smtClean="0"/>
              <a:t>y_id</a:t>
            </a:r>
            <a:r>
              <a:rPr lang="en-US" dirty="0" smtClean="0"/>
              <a:t> = 3</a:t>
            </a:r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988840"/>
            <a:ext cx="5253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Kolik je formulářů cluster_id = 65 , study_id = 3?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91192" y="2348880"/>
            <a:ext cx="88528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COUNT(*) FROM </a:t>
            </a:r>
            <a:r>
              <a:rPr lang="en-US" dirty="0" err="1" smtClean="0"/>
              <a:t>event_header</a:t>
            </a:r>
            <a:r>
              <a:rPr lang="en-US" dirty="0" smtClean="0"/>
              <a:t> WHERE </a:t>
            </a:r>
            <a:r>
              <a:rPr lang="en-US" dirty="0" err="1" smtClean="0"/>
              <a:t>study_id</a:t>
            </a:r>
            <a:r>
              <a:rPr lang="en-US" dirty="0" smtClean="0"/>
              <a:t> = 3 AND </a:t>
            </a:r>
            <a:r>
              <a:rPr lang="en-US" dirty="0" err="1" smtClean="0"/>
              <a:t>cluster_id</a:t>
            </a:r>
            <a:r>
              <a:rPr lang="en-US" dirty="0" smtClean="0"/>
              <a:t> = 65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251520" y="2996952"/>
            <a:ext cx="749455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1) SELECT </a:t>
            </a:r>
            <a:r>
              <a:rPr lang="cs-CZ" dirty="0" err="1" smtClean="0"/>
              <a:t>eh.patient</a:t>
            </a:r>
            <a:r>
              <a:rPr lang="cs-CZ" dirty="0" smtClean="0"/>
              <a:t>_id, </a:t>
            </a:r>
            <a:r>
              <a:rPr lang="cs-CZ" dirty="0" err="1" smtClean="0"/>
              <a:t>er.value</a:t>
            </a:r>
            <a:r>
              <a:rPr lang="cs-CZ" dirty="0" smtClean="0"/>
              <a:t> </a:t>
            </a:r>
          </a:p>
          <a:p>
            <a:r>
              <a:rPr lang="en-US" dirty="0" smtClean="0"/>
              <a:t>FROM </a:t>
            </a:r>
            <a:r>
              <a:rPr lang="en-US" dirty="0" err="1" smtClean="0"/>
              <a:t>event_header</a:t>
            </a:r>
            <a:r>
              <a:rPr lang="en-US" dirty="0" smtClean="0"/>
              <a:t> eh LEFT JOIN (</a:t>
            </a:r>
          </a:p>
          <a:p>
            <a:r>
              <a:rPr lang="cs-CZ" dirty="0" smtClean="0"/>
              <a:t>      </a:t>
            </a:r>
            <a:r>
              <a:rPr lang="cs-CZ" dirty="0" err="1" smtClean="0"/>
              <a:t>event</a:t>
            </a:r>
            <a:r>
              <a:rPr lang="cs-CZ" dirty="0" smtClean="0"/>
              <a:t>_</a:t>
            </a:r>
            <a:r>
              <a:rPr lang="cs-CZ" dirty="0" err="1" smtClean="0"/>
              <a:t>subheader</a:t>
            </a:r>
            <a:r>
              <a:rPr lang="cs-CZ" dirty="0" smtClean="0"/>
              <a:t> es INNER JOIN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real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</a:p>
          <a:p>
            <a:r>
              <a:rPr lang="en-US" dirty="0" smtClean="0"/>
              <a:t>       ON </a:t>
            </a:r>
            <a:r>
              <a:rPr lang="en-US" dirty="0" err="1" smtClean="0"/>
              <a:t>es.subheader_id</a:t>
            </a:r>
            <a:r>
              <a:rPr lang="en-US" dirty="0" smtClean="0"/>
              <a:t> = </a:t>
            </a:r>
            <a:r>
              <a:rPr lang="en-US" dirty="0" err="1" smtClean="0"/>
              <a:t>er.subheader_id</a:t>
            </a:r>
            <a:r>
              <a:rPr lang="en-US" dirty="0" smtClean="0"/>
              <a:t> AND </a:t>
            </a:r>
            <a:r>
              <a:rPr lang="en-US" dirty="0" err="1" smtClean="0"/>
              <a:t>er.question_id</a:t>
            </a:r>
            <a:r>
              <a:rPr lang="en-US" dirty="0" smtClean="0"/>
              <a:t> = 161) </a:t>
            </a:r>
          </a:p>
          <a:p>
            <a:r>
              <a:rPr lang="cs-CZ" dirty="0" smtClean="0"/>
              <a:t>     ON </a:t>
            </a:r>
            <a:r>
              <a:rPr lang="cs-CZ" dirty="0" err="1" smtClean="0"/>
              <a:t>eh.header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= es.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</a:t>
            </a:r>
          </a:p>
          <a:p>
            <a:r>
              <a:rPr lang="en-US" dirty="0" smtClean="0"/>
              <a:t>WHERE  </a:t>
            </a:r>
            <a:r>
              <a:rPr lang="en-US" dirty="0" err="1" smtClean="0"/>
              <a:t>eh.study_id</a:t>
            </a:r>
            <a:r>
              <a:rPr lang="en-US" dirty="0" smtClean="0"/>
              <a:t> = 3 AND </a:t>
            </a:r>
            <a:r>
              <a:rPr lang="en-US" dirty="0" err="1" smtClean="0"/>
              <a:t>eh.cluster_id</a:t>
            </a:r>
            <a:r>
              <a:rPr lang="en-US" dirty="0" smtClean="0"/>
              <a:t> = 65</a:t>
            </a:r>
            <a:r>
              <a:rPr lang="cs-CZ" dirty="0" smtClean="0"/>
              <a:t>;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51520" y="4797152"/>
            <a:ext cx="887941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2) SELECT </a:t>
            </a:r>
            <a:r>
              <a:rPr lang="cs-CZ" dirty="0" err="1" smtClean="0"/>
              <a:t>eh.patient</a:t>
            </a:r>
            <a:r>
              <a:rPr lang="cs-CZ" dirty="0" smtClean="0"/>
              <a:t>_id, es.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</a:p>
          <a:p>
            <a:r>
              <a:rPr lang="en-US" dirty="0" smtClean="0"/>
              <a:t>FROM </a:t>
            </a:r>
            <a:r>
              <a:rPr lang="en-US" dirty="0" err="1" smtClean="0"/>
              <a:t>event_header</a:t>
            </a:r>
            <a:r>
              <a:rPr lang="en-US" dirty="0" smtClean="0"/>
              <a:t> eh LEFT JOIN </a:t>
            </a:r>
          </a:p>
          <a:p>
            <a:r>
              <a:rPr lang="cs-CZ" dirty="0" smtClean="0"/>
              <a:t>      (</a:t>
            </a:r>
            <a:r>
              <a:rPr lang="cs-CZ" b="1" dirty="0" smtClean="0"/>
              <a:t>SELECT es.</a:t>
            </a:r>
            <a:r>
              <a:rPr lang="cs-CZ" b="1" dirty="0" err="1" smtClean="0"/>
              <a:t>header</a:t>
            </a:r>
            <a:r>
              <a:rPr lang="cs-CZ" b="1" dirty="0" smtClean="0"/>
              <a:t>_</a:t>
            </a:r>
            <a:r>
              <a:rPr lang="cs-CZ" b="1" dirty="0" err="1" smtClean="0"/>
              <a:t>uid</a:t>
            </a:r>
            <a:r>
              <a:rPr lang="cs-CZ" b="1" dirty="0" smtClean="0"/>
              <a:t>, </a:t>
            </a:r>
            <a:r>
              <a:rPr lang="cs-CZ" b="1" dirty="0" err="1" smtClean="0"/>
              <a:t>er.value</a:t>
            </a:r>
            <a:r>
              <a:rPr lang="cs-CZ" b="1" dirty="0" smtClean="0"/>
              <a:t> </a:t>
            </a:r>
            <a:r>
              <a:rPr lang="cs-CZ" b="1" dirty="0" err="1" smtClean="0"/>
              <a:t>from</a:t>
            </a:r>
            <a:r>
              <a:rPr lang="cs-CZ" b="1" dirty="0" smtClean="0"/>
              <a:t> EVENT_SUBHEADER es, </a:t>
            </a:r>
            <a:r>
              <a:rPr lang="cs-CZ" b="1" dirty="0" err="1" smtClean="0"/>
              <a:t>eav</a:t>
            </a:r>
            <a:r>
              <a:rPr lang="cs-CZ" b="1" dirty="0" smtClean="0"/>
              <a:t>_</a:t>
            </a:r>
            <a:r>
              <a:rPr lang="cs-CZ" b="1" dirty="0" err="1" smtClean="0"/>
              <a:t>real</a:t>
            </a:r>
            <a:r>
              <a:rPr lang="cs-CZ" b="1" dirty="0" smtClean="0"/>
              <a:t> </a:t>
            </a:r>
            <a:r>
              <a:rPr lang="cs-CZ" b="1" dirty="0" err="1" smtClean="0"/>
              <a:t>er</a:t>
            </a:r>
            <a:r>
              <a:rPr lang="cs-CZ" b="1" dirty="0" smtClean="0"/>
              <a:t> </a:t>
            </a:r>
          </a:p>
          <a:p>
            <a:r>
              <a:rPr lang="en-US" b="1" dirty="0" smtClean="0"/>
              <a:t>       WHERE </a:t>
            </a:r>
            <a:r>
              <a:rPr lang="en-US" b="1" dirty="0" err="1" smtClean="0"/>
              <a:t>es.subheader_id</a:t>
            </a:r>
            <a:r>
              <a:rPr lang="en-US" b="1" dirty="0" smtClean="0"/>
              <a:t> = </a:t>
            </a:r>
            <a:r>
              <a:rPr lang="en-US" b="1" dirty="0" err="1" smtClean="0"/>
              <a:t>er.subheader_id</a:t>
            </a:r>
            <a:r>
              <a:rPr lang="en-US" b="1" dirty="0" smtClean="0"/>
              <a:t> AND </a:t>
            </a:r>
            <a:r>
              <a:rPr lang="en-US" b="1" dirty="0" err="1" smtClean="0"/>
              <a:t>er.question_id</a:t>
            </a:r>
            <a:r>
              <a:rPr lang="en-US" b="1" dirty="0" smtClean="0"/>
              <a:t> = 161</a:t>
            </a:r>
            <a:r>
              <a:rPr lang="en-US" dirty="0" smtClean="0"/>
              <a:t>)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</a:p>
          <a:p>
            <a:r>
              <a:rPr lang="cs-CZ" dirty="0" smtClean="0"/>
              <a:t>     ON </a:t>
            </a:r>
            <a:r>
              <a:rPr lang="cs-CZ" dirty="0" err="1" smtClean="0"/>
              <a:t>eh.header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= es.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</a:t>
            </a:r>
          </a:p>
          <a:p>
            <a:r>
              <a:rPr lang="en-US" dirty="0" smtClean="0"/>
              <a:t>WHERE  </a:t>
            </a:r>
            <a:r>
              <a:rPr lang="en-US" dirty="0" err="1" smtClean="0"/>
              <a:t>eh.study_id</a:t>
            </a:r>
            <a:r>
              <a:rPr lang="en-US" dirty="0" smtClean="0"/>
              <a:t> = 3 AND </a:t>
            </a:r>
            <a:r>
              <a:rPr lang="en-US" dirty="0" err="1" smtClean="0"/>
              <a:t>eh.cluster_id</a:t>
            </a:r>
            <a:r>
              <a:rPr lang="en-US" dirty="0" smtClean="0"/>
              <a:t> = 65</a:t>
            </a:r>
            <a:r>
              <a:rPr lang="cs-CZ" dirty="0" smtClean="0"/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124744"/>
            <a:ext cx="8207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Vytvořte z vnořeného dotazu VIEW a přepište předchozí dotaz s jeho použitím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552" y="1772816"/>
            <a:ext cx="82425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CREATE VIEW </a:t>
            </a:r>
            <a:r>
              <a:rPr lang="cs-CZ" dirty="0" err="1" smtClean="0"/>
              <a:t>subheader</a:t>
            </a:r>
            <a:r>
              <a:rPr lang="cs-CZ" dirty="0" smtClean="0"/>
              <a:t>_</a:t>
            </a:r>
            <a:r>
              <a:rPr lang="cs-CZ" dirty="0" err="1" smtClean="0"/>
              <a:t>eav</a:t>
            </a:r>
            <a:endParaRPr lang="cs-CZ" dirty="0" smtClean="0"/>
          </a:p>
          <a:p>
            <a:r>
              <a:rPr lang="cs-CZ" dirty="0" smtClean="0"/>
              <a:t>as </a:t>
            </a:r>
          </a:p>
          <a:p>
            <a:r>
              <a:rPr lang="cs-CZ" b="1" dirty="0" smtClean="0"/>
              <a:t>SELECT es.</a:t>
            </a:r>
            <a:r>
              <a:rPr lang="cs-CZ" b="1" dirty="0" err="1" smtClean="0"/>
              <a:t>header</a:t>
            </a:r>
            <a:r>
              <a:rPr lang="cs-CZ" b="1" dirty="0" smtClean="0"/>
              <a:t>_</a:t>
            </a:r>
            <a:r>
              <a:rPr lang="cs-CZ" b="1" dirty="0" err="1" smtClean="0"/>
              <a:t>uid</a:t>
            </a:r>
            <a:r>
              <a:rPr lang="cs-CZ" b="1" dirty="0" smtClean="0"/>
              <a:t>, </a:t>
            </a:r>
            <a:r>
              <a:rPr lang="cs-CZ" b="1" dirty="0" err="1" smtClean="0"/>
              <a:t>er.value</a:t>
            </a:r>
            <a:r>
              <a:rPr lang="cs-CZ" b="1" dirty="0" smtClean="0"/>
              <a:t> FROM </a:t>
            </a:r>
            <a:r>
              <a:rPr lang="cs-CZ" b="1" dirty="0" err="1" smtClean="0"/>
              <a:t>event</a:t>
            </a:r>
            <a:r>
              <a:rPr lang="cs-CZ" b="1" dirty="0" smtClean="0"/>
              <a:t>_</a:t>
            </a:r>
            <a:r>
              <a:rPr lang="cs-CZ" b="1" dirty="0" err="1" smtClean="0"/>
              <a:t>subheader</a:t>
            </a:r>
            <a:r>
              <a:rPr lang="cs-CZ" b="1" dirty="0" smtClean="0"/>
              <a:t> es, </a:t>
            </a:r>
            <a:r>
              <a:rPr lang="cs-CZ" b="1" dirty="0" err="1" smtClean="0"/>
              <a:t>eav</a:t>
            </a:r>
            <a:r>
              <a:rPr lang="cs-CZ" b="1" dirty="0" smtClean="0"/>
              <a:t>_</a:t>
            </a:r>
            <a:r>
              <a:rPr lang="cs-CZ" b="1" dirty="0" err="1" smtClean="0"/>
              <a:t>real</a:t>
            </a:r>
            <a:r>
              <a:rPr lang="cs-CZ" b="1" dirty="0" smtClean="0"/>
              <a:t> </a:t>
            </a:r>
            <a:r>
              <a:rPr lang="cs-CZ" b="1" dirty="0" err="1" smtClean="0"/>
              <a:t>er</a:t>
            </a:r>
            <a:r>
              <a:rPr lang="cs-CZ" b="1" dirty="0" smtClean="0"/>
              <a:t> </a:t>
            </a:r>
          </a:p>
          <a:p>
            <a:r>
              <a:rPr lang="en-US" b="1" dirty="0" smtClean="0"/>
              <a:t>       WHERE </a:t>
            </a:r>
            <a:r>
              <a:rPr lang="en-US" b="1" dirty="0" err="1" smtClean="0"/>
              <a:t>es.subheader_id</a:t>
            </a:r>
            <a:r>
              <a:rPr lang="en-US" b="1" dirty="0" smtClean="0"/>
              <a:t> = </a:t>
            </a:r>
            <a:r>
              <a:rPr lang="en-US" b="1" dirty="0" err="1" smtClean="0"/>
              <a:t>er.subheader_id</a:t>
            </a:r>
            <a:r>
              <a:rPr lang="en-US" b="1" dirty="0" smtClean="0"/>
              <a:t> AND </a:t>
            </a:r>
            <a:r>
              <a:rPr lang="en-US" b="1" dirty="0" err="1" smtClean="0"/>
              <a:t>er.question_id</a:t>
            </a:r>
            <a:r>
              <a:rPr lang="en-US" b="1" dirty="0" smtClean="0"/>
              <a:t> = 161</a:t>
            </a:r>
            <a:endParaRPr lang="cs-CZ" b="1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611560" y="3212976"/>
            <a:ext cx="600260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cs-CZ" dirty="0" err="1" smtClean="0"/>
              <a:t>eh.patient</a:t>
            </a:r>
            <a:r>
              <a:rPr lang="cs-CZ" dirty="0" smtClean="0"/>
              <a:t>_id, es.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</a:p>
          <a:p>
            <a:r>
              <a:rPr lang="en-US" dirty="0" smtClean="0"/>
              <a:t>FROM </a:t>
            </a:r>
            <a:r>
              <a:rPr lang="en-US" dirty="0" err="1" smtClean="0"/>
              <a:t>event_header</a:t>
            </a:r>
            <a:r>
              <a:rPr lang="en-US" dirty="0" smtClean="0"/>
              <a:t> eh LEFT JOIN </a:t>
            </a:r>
            <a:r>
              <a:rPr lang="en-US" b="1" dirty="0" err="1" smtClean="0"/>
              <a:t>subheader_eav</a:t>
            </a:r>
            <a:r>
              <a:rPr lang="en-US" b="1" dirty="0" smtClean="0"/>
              <a:t> </a:t>
            </a:r>
            <a:r>
              <a:rPr lang="en-US" b="1" dirty="0" err="1" smtClean="0"/>
              <a:t>es</a:t>
            </a:r>
            <a:r>
              <a:rPr lang="en-US" b="1" dirty="0" smtClean="0"/>
              <a:t> </a:t>
            </a:r>
          </a:p>
          <a:p>
            <a:r>
              <a:rPr lang="en-US" dirty="0" smtClean="0"/>
              <a:t>     ON </a:t>
            </a:r>
            <a:r>
              <a:rPr lang="en-US" dirty="0" err="1" smtClean="0"/>
              <a:t>eh.header_uid</a:t>
            </a:r>
            <a:r>
              <a:rPr lang="en-US" dirty="0" smtClean="0"/>
              <a:t> = </a:t>
            </a:r>
            <a:r>
              <a:rPr lang="en-US" dirty="0" err="1" smtClean="0"/>
              <a:t>es.header_uid</a:t>
            </a:r>
            <a:endParaRPr lang="en-US" u="sng" dirty="0" smtClean="0"/>
          </a:p>
          <a:p>
            <a:r>
              <a:rPr lang="en-US" dirty="0" smtClean="0"/>
              <a:t>WHERE  </a:t>
            </a:r>
            <a:r>
              <a:rPr lang="en-US" dirty="0" err="1" smtClean="0"/>
              <a:t>eh.study_id</a:t>
            </a:r>
            <a:r>
              <a:rPr lang="en-US" dirty="0" smtClean="0"/>
              <a:t> = 3 AND </a:t>
            </a:r>
            <a:r>
              <a:rPr lang="en-US" dirty="0" err="1" smtClean="0"/>
              <a:t>eh.cluster_id</a:t>
            </a:r>
            <a:r>
              <a:rPr lang="en-US" dirty="0" smtClean="0"/>
              <a:t> = 65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11560" y="1268760"/>
            <a:ext cx="5775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Lepší varianta umožňující využití pro libovolnou otázku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552" y="1916832"/>
            <a:ext cx="517968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CREATE OR REPLACE VIEW </a:t>
            </a:r>
            <a:r>
              <a:rPr lang="en-US" dirty="0" err="1" smtClean="0"/>
              <a:t>subheader_eav</a:t>
            </a:r>
            <a:endParaRPr lang="en-US" dirty="0" smtClean="0"/>
          </a:p>
          <a:p>
            <a:r>
              <a:rPr lang="cs-CZ" dirty="0" smtClean="0"/>
              <a:t>as </a:t>
            </a:r>
          </a:p>
          <a:p>
            <a:r>
              <a:rPr lang="cs-CZ" dirty="0" smtClean="0"/>
              <a:t>SELECT es.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, </a:t>
            </a:r>
            <a:r>
              <a:rPr lang="cs-CZ" dirty="0" err="1" smtClean="0"/>
              <a:t>er.question</a:t>
            </a:r>
            <a:r>
              <a:rPr lang="cs-CZ" dirty="0" smtClean="0"/>
              <a:t>_id, </a:t>
            </a:r>
            <a:r>
              <a:rPr lang="cs-CZ" dirty="0" err="1" smtClean="0"/>
              <a:t>er.value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FROM </a:t>
            </a:r>
            <a:r>
              <a:rPr lang="cs-CZ" dirty="0" err="1" smtClean="0"/>
              <a:t>event</a:t>
            </a:r>
            <a:r>
              <a:rPr lang="cs-CZ" dirty="0" smtClean="0"/>
              <a:t>_</a:t>
            </a:r>
            <a:r>
              <a:rPr lang="cs-CZ" dirty="0" err="1" smtClean="0"/>
              <a:t>subheader</a:t>
            </a:r>
            <a:r>
              <a:rPr lang="cs-CZ" dirty="0" smtClean="0"/>
              <a:t> es,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real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</a:p>
          <a:p>
            <a:r>
              <a:rPr lang="cs-CZ" dirty="0" smtClean="0"/>
              <a:t>       WHERE es.</a:t>
            </a:r>
            <a:r>
              <a:rPr lang="cs-CZ" dirty="0" err="1" smtClean="0"/>
              <a:t>subheader</a:t>
            </a:r>
            <a:r>
              <a:rPr lang="cs-CZ" dirty="0" smtClean="0"/>
              <a:t>_id = </a:t>
            </a:r>
            <a:r>
              <a:rPr lang="cs-CZ" dirty="0" err="1" smtClean="0"/>
              <a:t>er.subheader</a:t>
            </a:r>
            <a:r>
              <a:rPr lang="cs-CZ" dirty="0" smtClean="0"/>
              <a:t>_id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11560" y="3861048"/>
            <a:ext cx="68532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cs-CZ" dirty="0" err="1" smtClean="0"/>
              <a:t>eh.patient</a:t>
            </a:r>
            <a:r>
              <a:rPr lang="cs-CZ" dirty="0" smtClean="0"/>
              <a:t>_id, es.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</a:p>
          <a:p>
            <a:r>
              <a:rPr lang="en-US" dirty="0" smtClean="0"/>
              <a:t>FROM </a:t>
            </a:r>
            <a:r>
              <a:rPr lang="en-US" dirty="0" err="1" smtClean="0"/>
              <a:t>event_header</a:t>
            </a:r>
            <a:r>
              <a:rPr lang="en-US" dirty="0" smtClean="0"/>
              <a:t> eh LEFT JOIN </a:t>
            </a:r>
            <a:r>
              <a:rPr lang="en-US" dirty="0" err="1" smtClean="0"/>
              <a:t>subheader_eav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  ON </a:t>
            </a:r>
            <a:r>
              <a:rPr lang="en-US" dirty="0" err="1" smtClean="0"/>
              <a:t>eh.header_uid</a:t>
            </a:r>
            <a:r>
              <a:rPr lang="en-US" dirty="0" smtClean="0"/>
              <a:t> = </a:t>
            </a:r>
            <a:r>
              <a:rPr lang="en-US" dirty="0" err="1" smtClean="0"/>
              <a:t>es.header_uid</a:t>
            </a:r>
            <a:r>
              <a:rPr lang="en-US" dirty="0" smtClean="0"/>
              <a:t> </a:t>
            </a:r>
            <a:r>
              <a:rPr lang="cs-CZ" dirty="0" smtClean="0"/>
              <a:t> AND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es.question_id</a:t>
            </a:r>
            <a:r>
              <a:rPr lang="en-US" dirty="0" smtClean="0">
                <a:solidFill>
                  <a:srgbClr val="FF0000"/>
                </a:solidFill>
              </a:rPr>
              <a:t> = 161</a:t>
            </a:r>
          </a:p>
          <a:p>
            <a:r>
              <a:rPr lang="en-US" dirty="0" smtClean="0"/>
              <a:t>WHERE  </a:t>
            </a:r>
            <a:r>
              <a:rPr lang="en-US" dirty="0" err="1" smtClean="0"/>
              <a:t>eh.study_id</a:t>
            </a:r>
            <a:r>
              <a:rPr lang="en-US" dirty="0" smtClean="0"/>
              <a:t> = 3 AND </a:t>
            </a:r>
            <a:r>
              <a:rPr lang="en-US" dirty="0" err="1" smtClean="0"/>
              <a:t>eh.cluster_id</a:t>
            </a:r>
            <a:r>
              <a:rPr lang="en-US" dirty="0" smtClean="0"/>
              <a:t> = 65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052736"/>
            <a:ext cx="77582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Vypište hodnoty dvou otázek (161, 27) ve tvaru </a:t>
            </a:r>
            <a:r>
              <a:rPr lang="cs-CZ" dirty="0" err="1" smtClean="0"/>
              <a:t>patient</a:t>
            </a:r>
            <a:r>
              <a:rPr lang="cs-CZ" dirty="0" smtClean="0"/>
              <a:t>_id, value1, value2</a:t>
            </a:r>
          </a:p>
          <a:p>
            <a:r>
              <a:rPr lang="cs-CZ" dirty="0" smtClean="0"/>
              <a:t> pro všechny existující formuláře cluster_id = 65 , study_id = 3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99592" y="1844824"/>
            <a:ext cx="708399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cs-CZ" dirty="0" err="1" smtClean="0"/>
              <a:t>eh.patient</a:t>
            </a:r>
            <a:r>
              <a:rPr lang="cs-CZ" dirty="0" smtClean="0"/>
              <a:t>_id, es.</a:t>
            </a:r>
            <a:r>
              <a:rPr lang="cs-CZ" dirty="0" err="1" smtClean="0"/>
              <a:t>value</a:t>
            </a:r>
            <a:r>
              <a:rPr lang="cs-CZ" dirty="0" smtClean="0"/>
              <a:t>, es2.value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event</a:t>
            </a:r>
            <a:r>
              <a:rPr lang="cs-CZ" dirty="0" smtClean="0"/>
              <a:t>_</a:t>
            </a:r>
            <a:r>
              <a:rPr lang="cs-CZ" dirty="0" err="1" smtClean="0"/>
              <a:t>header</a:t>
            </a:r>
            <a:r>
              <a:rPr lang="cs-CZ" dirty="0" smtClean="0"/>
              <a:t> </a:t>
            </a:r>
            <a:r>
              <a:rPr lang="cs-CZ" dirty="0" err="1" smtClean="0"/>
              <a:t>eh</a:t>
            </a:r>
            <a:r>
              <a:rPr lang="cs-CZ" dirty="0" smtClean="0"/>
              <a:t> </a:t>
            </a:r>
          </a:p>
          <a:p>
            <a:r>
              <a:rPr lang="cs-CZ" dirty="0" smtClean="0"/>
              <a:t>     LEFT JOIN </a:t>
            </a:r>
            <a:r>
              <a:rPr lang="cs-CZ" dirty="0" err="1" smtClean="0"/>
              <a:t>subheader</a:t>
            </a:r>
            <a:r>
              <a:rPr lang="cs-CZ" dirty="0" smtClean="0"/>
              <a:t>_</a:t>
            </a:r>
            <a:r>
              <a:rPr lang="cs-CZ" dirty="0" err="1" smtClean="0"/>
              <a:t>eav</a:t>
            </a:r>
            <a:r>
              <a:rPr lang="cs-CZ" dirty="0" smtClean="0"/>
              <a:t> es </a:t>
            </a:r>
          </a:p>
          <a:p>
            <a:r>
              <a:rPr lang="en-US" dirty="0" smtClean="0"/>
              <a:t>       ON </a:t>
            </a:r>
            <a:r>
              <a:rPr lang="en-US" dirty="0" err="1" smtClean="0"/>
              <a:t>eh.header_uid</a:t>
            </a:r>
            <a:r>
              <a:rPr lang="en-US" dirty="0" smtClean="0"/>
              <a:t> = </a:t>
            </a:r>
            <a:r>
              <a:rPr lang="en-US" dirty="0" err="1" smtClean="0"/>
              <a:t>es.header_uid</a:t>
            </a:r>
            <a:r>
              <a:rPr lang="en-US" dirty="0" smtClean="0"/>
              <a:t> and </a:t>
            </a:r>
            <a:r>
              <a:rPr lang="en-US" dirty="0" err="1" smtClean="0"/>
              <a:t>es.question_id</a:t>
            </a:r>
            <a:r>
              <a:rPr lang="en-US" dirty="0" smtClean="0"/>
              <a:t> = 161 </a:t>
            </a:r>
          </a:p>
          <a:p>
            <a:r>
              <a:rPr lang="cs-CZ" dirty="0" smtClean="0"/>
              <a:t>     LEFT JOIN </a:t>
            </a:r>
            <a:r>
              <a:rPr lang="cs-CZ" dirty="0" err="1" smtClean="0"/>
              <a:t>subheader</a:t>
            </a:r>
            <a:r>
              <a:rPr lang="cs-CZ" dirty="0" smtClean="0"/>
              <a:t>_</a:t>
            </a:r>
            <a:r>
              <a:rPr lang="cs-CZ" dirty="0" err="1" smtClean="0"/>
              <a:t>eav</a:t>
            </a:r>
            <a:r>
              <a:rPr lang="cs-CZ" dirty="0" smtClean="0"/>
              <a:t> es2 </a:t>
            </a:r>
          </a:p>
          <a:p>
            <a:r>
              <a:rPr lang="en-US" dirty="0" smtClean="0"/>
              <a:t>       ON </a:t>
            </a:r>
            <a:r>
              <a:rPr lang="en-US" dirty="0" err="1" smtClean="0"/>
              <a:t>eh.header_uid</a:t>
            </a:r>
            <a:r>
              <a:rPr lang="en-US" dirty="0" smtClean="0"/>
              <a:t> = es2.header_uid and  es2.question_id = 27</a:t>
            </a:r>
          </a:p>
          <a:p>
            <a:r>
              <a:rPr lang="en-US" dirty="0" smtClean="0"/>
              <a:t>WHERE  </a:t>
            </a:r>
            <a:r>
              <a:rPr lang="en-US" dirty="0" err="1" smtClean="0"/>
              <a:t>eh.study_id</a:t>
            </a:r>
            <a:r>
              <a:rPr lang="en-US" dirty="0" smtClean="0"/>
              <a:t> = 3 AND </a:t>
            </a:r>
            <a:r>
              <a:rPr lang="en-US" dirty="0" err="1" smtClean="0"/>
              <a:t>eh.cluster_id</a:t>
            </a:r>
            <a:r>
              <a:rPr lang="en-US" dirty="0" smtClean="0"/>
              <a:t> = 65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611560" y="4365104"/>
            <a:ext cx="804579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ORACLE varianta:</a:t>
            </a:r>
          </a:p>
          <a:p>
            <a:r>
              <a:rPr lang="cs-CZ" dirty="0" smtClean="0"/>
              <a:t>SELECT </a:t>
            </a:r>
            <a:r>
              <a:rPr lang="cs-CZ" dirty="0" err="1" smtClean="0"/>
              <a:t>eh.patient</a:t>
            </a:r>
            <a:r>
              <a:rPr lang="cs-CZ" dirty="0" smtClean="0"/>
              <a:t>_id, es.</a:t>
            </a:r>
            <a:r>
              <a:rPr lang="cs-CZ" dirty="0" err="1" smtClean="0"/>
              <a:t>value</a:t>
            </a:r>
            <a:r>
              <a:rPr lang="cs-CZ" dirty="0" smtClean="0"/>
              <a:t>, es2.value </a:t>
            </a:r>
          </a:p>
          <a:p>
            <a:r>
              <a:rPr lang="en-US" dirty="0" smtClean="0"/>
              <a:t>FROM </a:t>
            </a:r>
            <a:r>
              <a:rPr lang="en-US" dirty="0" err="1" smtClean="0"/>
              <a:t>event_header</a:t>
            </a:r>
            <a:r>
              <a:rPr lang="en-US" dirty="0" smtClean="0"/>
              <a:t> eh, </a:t>
            </a:r>
            <a:r>
              <a:rPr lang="en-US" dirty="0" err="1" smtClean="0"/>
              <a:t>subheader_eav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, </a:t>
            </a:r>
            <a:r>
              <a:rPr lang="en-US" dirty="0" err="1" smtClean="0"/>
              <a:t>subheader_eav</a:t>
            </a:r>
            <a:r>
              <a:rPr lang="en-US" dirty="0" smtClean="0"/>
              <a:t> es2 </a:t>
            </a:r>
          </a:p>
          <a:p>
            <a:r>
              <a:rPr lang="en-US" dirty="0" smtClean="0"/>
              <a:t>       WHERE </a:t>
            </a:r>
            <a:r>
              <a:rPr lang="en-US" dirty="0" err="1" smtClean="0"/>
              <a:t>eh.header_uid</a:t>
            </a:r>
            <a:r>
              <a:rPr lang="en-US" dirty="0" smtClean="0"/>
              <a:t> = </a:t>
            </a:r>
            <a:r>
              <a:rPr lang="en-US" dirty="0" err="1" smtClean="0"/>
              <a:t>es.header_uid</a:t>
            </a:r>
            <a:r>
              <a:rPr lang="en-US" dirty="0" smtClean="0">
                <a:solidFill>
                  <a:srgbClr val="FF0000"/>
                </a:solidFill>
              </a:rPr>
              <a:t>(+)</a:t>
            </a:r>
            <a:r>
              <a:rPr lang="en-US" dirty="0" smtClean="0"/>
              <a:t> and </a:t>
            </a:r>
            <a:r>
              <a:rPr lang="en-US" dirty="0" err="1" smtClean="0"/>
              <a:t>es.question_id</a:t>
            </a:r>
            <a:r>
              <a:rPr lang="en-US" dirty="0" smtClean="0">
                <a:solidFill>
                  <a:srgbClr val="FF0000"/>
                </a:solidFill>
              </a:rPr>
              <a:t>(+)</a:t>
            </a:r>
            <a:r>
              <a:rPr lang="en-US" dirty="0" smtClean="0"/>
              <a:t> = 161 </a:t>
            </a:r>
          </a:p>
          <a:p>
            <a:r>
              <a:rPr lang="en-US" dirty="0" smtClean="0"/>
              <a:t>       AND </a:t>
            </a:r>
            <a:r>
              <a:rPr lang="en-US" dirty="0" err="1" smtClean="0"/>
              <a:t>eh.header_uid</a:t>
            </a:r>
            <a:r>
              <a:rPr lang="en-US" dirty="0" smtClean="0"/>
              <a:t> = es2.header_uid</a:t>
            </a:r>
            <a:r>
              <a:rPr lang="en-US" dirty="0" smtClean="0">
                <a:solidFill>
                  <a:srgbClr val="FF0000"/>
                </a:solidFill>
              </a:rPr>
              <a:t>(+)</a:t>
            </a:r>
            <a:r>
              <a:rPr lang="en-US" dirty="0" smtClean="0"/>
              <a:t> and  es2.question_id</a:t>
            </a:r>
            <a:r>
              <a:rPr lang="en-US" dirty="0" smtClean="0">
                <a:solidFill>
                  <a:srgbClr val="FF0000"/>
                </a:solidFill>
              </a:rPr>
              <a:t>(+)</a:t>
            </a:r>
            <a:r>
              <a:rPr lang="en-US" dirty="0" smtClean="0"/>
              <a:t> = 27</a:t>
            </a:r>
          </a:p>
          <a:p>
            <a:r>
              <a:rPr lang="en-US" dirty="0" smtClean="0"/>
              <a:t>AND  </a:t>
            </a:r>
            <a:r>
              <a:rPr lang="en-US" dirty="0" err="1" smtClean="0"/>
              <a:t>eh.study_id</a:t>
            </a:r>
            <a:r>
              <a:rPr lang="en-US" dirty="0" smtClean="0"/>
              <a:t> = 3 AND </a:t>
            </a:r>
            <a:r>
              <a:rPr lang="en-US" dirty="0" err="1" smtClean="0"/>
              <a:t>eh.cluster_id</a:t>
            </a:r>
            <a:r>
              <a:rPr lang="en-US" dirty="0" smtClean="0"/>
              <a:t> = 65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Databázové objekty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95536" y="1124744"/>
            <a:ext cx="394531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Nejvýznamnější databázové objekty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Tabulky (</a:t>
            </a:r>
            <a:r>
              <a:rPr lang="cs-CZ" dirty="0" err="1" smtClean="0"/>
              <a:t>tables</a:t>
            </a:r>
            <a:r>
              <a:rPr lang="cs-CZ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Pohledy (</a:t>
            </a:r>
            <a:r>
              <a:rPr lang="cs-CZ" dirty="0" err="1" smtClean="0"/>
              <a:t>views</a:t>
            </a:r>
            <a:r>
              <a:rPr lang="cs-CZ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Indexy (</a:t>
            </a:r>
            <a:r>
              <a:rPr lang="cs-CZ" dirty="0" err="1" smtClean="0"/>
              <a:t>indexes</a:t>
            </a:r>
            <a:r>
              <a:rPr lang="cs-CZ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Sekvence (</a:t>
            </a:r>
            <a:r>
              <a:rPr lang="cs-CZ" dirty="0" err="1" smtClean="0"/>
              <a:t>sequences</a:t>
            </a:r>
            <a:r>
              <a:rPr lang="cs-CZ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Procedury</a:t>
            </a:r>
            <a:r>
              <a:rPr lang="en-US" dirty="0" smtClean="0"/>
              <a:t> (procedures)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Funkce</a:t>
            </a:r>
            <a:r>
              <a:rPr lang="en-US" dirty="0" smtClean="0"/>
              <a:t> (functions)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err="1" smtClean="0"/>
              <a:t>Triggery</a:t>
            </a:r>
            <a:r>
              <a:rPr lang="en-US" dirty="0" smtClean="0"/>
              <a:t> (triggers)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251520" y="3573016"/>
            <a:ext cx="85715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Informace o objektech jsou uloženy v </a:t>
            </a:r>
            <a:r>
              <a:rPr lang="cs-CZ" dirty="0" err="1" smtClean="0"/>
              <a:t>metadatech</a:t>
            </a:r>
            <a:r>
              <a:rPr lang="cs-CZ" dirty="0" smtClean="0"/>
              <a:t> (systémových datech) databáze</a:t>
            </a:r>
          </a:p>
          <a:p>
            <a:r>
              <a:rPr lang="cs-CZ" dirty="0" smtClean="0"/>
              <a:t>Přístup k nim je databázově specifický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67544" y="4437112"/>
            <a:ext cx="879279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ORACLE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systémové tabulky – uživatelům pouze pro čtení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err="1" smtClean="0"/>
              <a:t>metatabulka</a:t>
            </a:r>
            <a:r>
              <a:rPr lang="cs-CZ" dirty="0" smtClean="0"/>
              <a:t> o </a:t>
            </a:r>
            <a:r>
              <a:rPr lang="cs-CZ" dirty="0" err="1" smtClean="0"/>
              <a:t>metatabulkách</a:t>
            </a:r>
            <a:r>
              <a:rPr lang="cs-CZ" dirty="0" smtClean="0"/>
              <a:t> – DICTIONARY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tabulky USER_XXX – objekty vytvořené uživatelem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tabulky ALL_XXX – objekty přístupné uživateli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tabulky DBA_XXX – všechny objekty databáze – přístupné jen administrátorovi</a:t>
            </a:r>
          </a:p>
          <a:p>
            <a:pPr lvl="2">
              <a:buFont typeface="Arial" pitchFamily="34" charset="0"/>
              <a:buChar char="•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27584" y="908720"/>
            <a:ext cx="53655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Vypište </a:t>
            </a:r>
            <a:r>
              <a:rPr lang="en-US" dirty="0" err="1" smtClean="0"/>
              <a:t>formul</a:t>
            </a:r>
            <a:r>
              <a:rPr lang="cs-CZ" dirty="0" err="1" smtClean="0"/>
              <a:t>áře</a:t>
            </a:r>
            <a:r>
              <a:rPr lang="cs-CZ" dirty="0" smtClean="0"/>
              <a:t> (cluster_id = 65 , study_id = 3), </a:t>
            </a:r>
            <a:br>
              <a:rPr lang="cs-CZ" dirty="0" smtClean="0"/>
            </a:br>
            <a:r>
              <a:rPr lang="cs-CZ" dirty="0" smtClean="0"/>
              <a:t>  které nemají vyplněny otázky </a:t>
            </a:r>
            <a:r>
              <a:rPr lang="cs-CZ" dirty="0" err="1" smtClean="0"/>
              <a:t>question</a:t>
            </a:r>
            <a:r>
              <a:rPr lang="cs-CZ" dirty="0" smtClean="0"/>
              <a:t>_id 161, 27</a:t>
            </a:r>
            <a:br>
              <a:rPr lang="cs-CZ" dirty="0" smtClean="0"/>
            </a:br>
            <a:r>
              <a:rPr lang="cs-CZ" dirty="0" smtClean="0"/>
              <a:t>   ve tvaru </a:t>
            </a:r>
            <a:r>
              <a:rPr lang="cs-CZ" dirty="0" err="1" smtClean="0"/>
              <a:t>patient</a:t>
            </a:r>
            <a:r>
              <a:rPr lang="cs-CZ" dirty="0" smtClean="0"/>
              <a:t>_id, 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2305903"/>
            <a:ext cx="7815025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cs-CZ" dirty="0" err="1" smtClean="0"/>
              <a:t>eh.patient</a:t>
            </a:r>
            <a:r>
              <a:rPr lang="cs-CZ" dirty="0" smtClean="0"/>
              <a:t>_id, </a:t>
            </a:r>
            <a:r>
              <a:rPr lang="cs-CZ" dirty="0" err="1" smtClean="0"/>
              <a:t>eh.header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</a:t>
            </a:r>
          </a:p>
          <a:p>
            <a:r>
              <a:rPr lang="cs-CZ" dirty="0" smtClean="0"/>
              <a:t>FROM   </a:t>
            </a:r>
            <a:r>
              <a:rPr lang="cs-CZ" dirty="0" err="1" smtClean="0"/>
              <a:t>event</a:t>
            </a:r>
            <a:r>
              <a:rPr lang="cs-CZ" dirty="0" smtClean="0"/>
              <a:t>_</a:t>
            </a:r>
            <a:r>
              <a:rPr lang="cs-CZ" dirty="0" err="1" smtClean="0"/>
              <a:t>header</a:t>
            </a:r>
            <a:r>
              <a:rPr lang="cs-CZ" dirty="0" smtClean="0"/>
              <a:t> </a:t>
            </a:r>
            <a:r>
              <a:rPr lang="cs-CZ" dirty="0" err="1" smtClean="0"/>
              <a:t>eh</a:t>
            </a:r>
            <a:r>
              <a:rPr lang="cs-CZ" dirty="0" smtClean="0"/>
              <a:t> </a:t>
            </a:r>
          </a:p>
          <a:p>
            <a:r>
              <a:rPr lang="en-US" dirty="0" smtClean="0"/>
              <a:t>WHERE  </a:t>
            </a:r>
            <a:r>
              <a:rPr lang="en-US" dirty="0" err="1" smtClean="0"/>
              <a:t>eh.study_id</a:t>
            </a:r>
            <a:r>
              <a:rPr lang="en-US" dirty="0" smtClean="0"/>
              <a:t> = 3 AND </a:t>
            </a:r>
            <a:r>
              <a:rPr lang="en-US" dirty="0" err="1" smtClean="0"/>
              <a:t>eh.cluster_id</a:t>
            </a:r>
            <a:r>
              <a:rPr lang="en-US" dirty="0" smtClean="0"/>
              <a:t> = 65</a:t>
            </a:r>
          </a:p>
          <a:p>
            <a:r>
              <a:rPr lang="cs-CZ" dirty="0" smtClean="0"/>
              <a:t>AND  NOT EXISTS </a:t>
            </a:r>
          </a:p>
          <a:p>
            <a:r>
              <a:rPr lang="cs-CZ" dirty="0" smtClean="0"/>
              <a:t>    (SELECT * FROM </a:t>
            </a:r>
            <a:r>
              <a:rPr lang="cs-CZ" dirty="0" err="1" smtClean="0"/>
              <a:t>subheader</a:t>
            </a:r>
            <a:r>
              <a:rPr lang="cs-CZ" dirty="0" smtClean="0"/>
              <a:t>_</a:t>
            </a:r>
            <a:r>
              <a:rPr lang="cs-CZ" dirty="0" err="1" smtClean="0"/>
              <a:t>eav</a:t>
            </a:r>
            <a:r>
              <a:rPr lang="cs-CZ" dirty="0" smtClean="0"/>
              <a:t> es </a:t>
            </a:r>
          </a:p>
          <a:p>
            <a:r>
              <a:rPr lang="en-US" dirty="0" smtClean="0"/>
              <a:t>        WHERE </a:t>
            </a:r>
            <a:r>
              <a:rPr lang="en-US" dirty="0" err="1" smtClean="0"/>
              <a:t>eh.header_uid</a:t>
            </a:r>
            <a:r>
              <a:rPr lang="en-US" dirty="0" smtClean="0"/>
              <a:t> = </a:t>
            </a:r>
            <a:r>
              <a:rPr lang="en-US" dirty="0" err="1" smtClean="0"/>
              <a:t>es.header_uid</a:t>
            </a:r>
            <a:r>
              <a:rPr lang="en-US" dirty="0" smtClean="0"/>
              <a:t> AND </a:t>
            </a:r>
            <a:r>
              <a:rPr lang="en-US" dirty="0" err="1" smtClean="0"/>
              <a:t>es.question_id</a:t>
            </a:r>
            <a:r>
              <a:rPr lang="en-US" dirty="0" smtClean="0"/>
              <a:t> = 161</a:t>
            </a:r>
          </a:p>
          <a:p>
            <a:r>
              <a:rPr lang="cs-CZ" dirty="0" smtClean="0"/>
              <a:t>    )</a:t>
            </a:r>
          </a:p>
          <a:p>
            <a:r>
              <a:rPr lang="cs-CZ" dirty="0" smtClean="0"/>
              <a:t>AND NOT  EXISTS </a:t>
            </a:r>
          </a:p>
          <a:p>
            <a:r>
              <a:rPr lang="cs-CZ" dirty="0" smtClean="0"/>
              <a:t>    (SELECT * FROM  </a:t>
            </a:r>
            <a:r>
              <a:rPr lang="cs-CZ" dirty="0" err="1" smtClean="0"/>
              <a:t>subheader</a:t>
            </a:r>
            <a:r>
              <a:rPr lang="cs-CZ" dirty="0" smtClean="0"/>
              <a:t>_</a:t>
            </a:r>
            <a:r>
              <a:rPr lang="cs-CZ" dirty="0" err="1" smtClean="0"/>
              <a:t>eav</a:t>
            </a:r>
            <a:r>
              <a:rPr lang="cs-CZ" dirty="0" smtClean="0"/>
              <a:t> es2 </a:t>
            </a:r>
          </a:p>
          <a:p>
            <a:r>
              <a:rPr lang="en-US" dirty="0" smtClean="0"/>
              <a:t>        WHERE  </a:t>
            </a:r>
            <a:r>
              <a:rPr lang="en-US" dirty="0" err="1" smtClean="0"/>
              <a:t>eh.header_uid</a:t>
            </a:r>
            <a:r>
              <a:rPr lang="en-US" dirty="0" smtClean="0"/>
              <a:t> = es2.header_uid AND  es2.question_id = 27</a:t>
            </a:r>
          </a:p>
          <a:p>
            <a:r>
              <a:rPr lang="cs-CZ" dirty="0" smtClean="0"/>
              <a:t>    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Hierarchie</a:t>
            </a:r>
            <a:r>
              <a:rPr lang="en-US" dirty="0" smtClean="0"/>
              <a:t> </a:t>
            </a:r>
            <a:r>
              <a:rPr lang="en-US" dirty="0" err="1" smtClean="0"/>
              <a:t>objekt</a:t>
            </a:r>
            <a:r>
              <a:rPr lang="cs-CZ" dirty="0" smtClean="0"/>
              <a:t>ů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2204864"/>
            <a:ext cx="341632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ORACLE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Na serveru je 1 databáze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Každý uživatel má </a:t>
            </a:r>
            <a:br>
              <a:rPr lang="cs-CZ" dirty="0" smtClean="0"/>
            </a:br>
            <a:r>
              <a:rPr lang="cs-CZ" dirty="0" smtClean="0"/>
              <a:t>   automaticky své </a:t>
            </a:r>
            <a:r>
              <a:rPr lang="cs-CZ" b="1" dirty="0" smtClean="0"/>
              <a:t>schéma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Uživatel vytváří objekty </a:t>
            </a:r>
            <a:br>
              <a:rPr lang="cs-CZ" dirty="0" smtClean="0"/>
            </a:br>
            <a:r>
              <a:rPr lang="cs-CZ" dirty="0" smtClean="0"/>
              <a:t>   ve svém schématu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572000" y="2132856"/>
            <a:ext cx="362471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err="1" smtClean="0"/>
              <a:t>PostgreSQL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Na serveru je N databází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V každé databázi je jedno </a:t>
            </a:r>
            <a:br>
              <a:rPr lang="cs-CZ" dirty="0" smtClean="0"/>
            </a:br>
            <a:r>
              <a:rPr lang="cs-CZ" dirty="0" smtClean="0"/>
              <a:t>  výchozí schéma </a:t>
            </a:r>
            <a:r>
              <a:rPr lang="cs-CZ" i="1" dirty="0" smtClean="0"/>
              <a:t>public</a:t>
            </a:r>
            <a:r>
              <a:rPr lang="cs-CZ" dirty="0" smtClean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V každé databázi je možné </a:t>
            </a:r>
            <a:br>
              <a:rPr lang="cs-CZ" dirty="0" smtClean="0"/>
            </a:br>
            <a:r>
              <a:rPr lang="cs-CZ" dirty="0" smtClean="0"/>
              <a:t>  vytvářet další schémata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Uživatel vytváří objekty </a:t>
            </a:r>
            <a:br>
              <a:rPr lang="cs-CZ" dirty="0" smtClean="0"/>
            </a:br>
            <a:r>
              <a:rPr lang="cs-CZ" dirty="0" smtClean="0"/>
              <a:t>   v libovolném schématu,</a:t>
            </a:r>
            <a:br>
              <a:rPr lang="cs-CZ" dirty="0" smtClean="0"/>
            </a:br>
            <a:r>
              <a:rPr lang="cs-CZ" dirty="0" smtClean="0"/>
              <a:t>   defaultně v </a:t>
            </a:r>
            <a:r>
              <a:rPr lang="cs-CZ" i="1" dirty="0" smtClean="0"/>
              <a:t>public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1043608" y="1124744"/>
            <a:ext cx="55451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Schéma = sada databázových objektů patřící </a:t>
            </a:r>
            <a:br>
              <a:rPr lang="cs-CZ" dirty="0" smtClean="0"/>
            </a:br>
            <a:r>
              <a:rPr lang="cs-CZ" dirty="0" smtClean="0"/>
              <a:t>                   obvykle jednomu  projektu</a:t>
            </a:r>
            <a:r>
              <a:rPr lang="en-US" dirty="0" smtClean="0"/>
              <a:t> </a:t>
            </a:r>
            <a:r>
              <a:rPr lang="cs-CZ" dirty="0" smtClean="0"/>
              <a:t>/ podprojektu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331640" y="5373216"/>
            <a:ext cx="49840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Odkaz na objekt ve schématu: </a:t>
            </a:r>
            <a:r>
              <a:rPr lang="cs-CZ" dirty="0" err="1" smtClean="0"/>
              <a:t>schema.objekt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  např.: student.</a:t>
            </a:r>
            <a:r>
              <a:rPr lang="cs-CZ" dirty="0" err="1" smtClean="0"/>
              <a:t>patients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Tabulky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412777"/>
            <a:ext cx="639469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err="1" smtClean="0"/>
              <a:t>Metatabulky</a:t>
            </a:r>
            <a:r>
              <a:rPr lang="cs-CZ" dirty="0" smtClean="0"/>
              <a:t> USER_TABLES, ALL_TABLES, DBA_TABLES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sloupec table_</a:t>
            </a:r>
            <a:r>
              <a:rPr lang="cs-CZ" dirty="0" err="1" smtClean="0"/>
              <a:t>name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M</a:t>
            </a:r>
            <a:r>
              <a:rPr lang="cs-CZ" dirty="0" err="1" smtClean="0"/>
              <a:t>etatabulka</a:t>
            </a:r>
            <a:r>
              <a:rPr lang="cs-CZ" dirty="0" smtClean="0"/>
              <a:t> TAB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sloupec </a:t>
            </a:r>
            <a:r>
              <a:rPr lang="cs-CZ" dirty="0" err="1" smtClean="0"/>
              <a:t>tname</a:t>
            </a:r>
            <a:r>
              <a:rPr lang="en-US" dirty="0" smtClean="0"/>
              <a:t>, </a:t>
            </a:r>
            <a:r>
              <a:rPr lang="en-US" dirty="0" err="1" smtClean="0"/>
              <a:t>tabtype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Sloupce tabulky - USER_TAB_COLUMNS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table_</a:t>
            </a:r>
            <a:r>
              <a:rPr lang="cs-CZ" dirty="0" err="1" smtClean="0"/>
              <a:t>name</a:t>
            </a:r>
            <a:r>
              <a:rPr lang="cs-CZ" dirty="0" smtClean="0"/>
              <a:t>, </a:t>
            </a:r>
            <a:r>
              <a:rPr lang="cs-CZ" dirty="0" err="1" smtClean="0"/>
              <a:t>column</a:t>
            </a:r>
            <a:r>
              <a:rPr lang="cs-CZ" dirty="0" smtClean="0"/>
              <a:t>_</a:t>
            </a:r>
            <a:r>
              <a:rPr lang="cs-CZ" dirty="0" err="1" smtClean="0"/>
              <a:t>name</a:t>
            </a:r>
            <a:r>
              <a:rPr lang="cs-CZ" dirty="0" smtClean="0"/>
              <a:t>, data_type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PostgreSQL</a:t>
            </a:r>
            <a:r>
              <a:rPr lang="cs-CZ" dirty="0" smtClean="0"/>
              <a:t> (ANSI standard)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information_schema.tables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information_schema.columns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27584" y="4615968"/>
            <a:ext cx="424128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DDL příkazy pro manipulaci s tabulkami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CREATE TABLE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DROP TABLE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ALTER TABLE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RENAME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Pohledy (VIEWS)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11560" y="1340768"/>
            <a:ext cx="7746672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Pohled = uložený SQL dotaz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Pracuje se s ním stejně jako s tabulkou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Ve většině případů je možný pouze SELECT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CREATE VIEW </a:t>
            </a:r>
            <a:r>
              <a:rPr lang="cs-CZ" dirty="0" smtClean="0">
                <a:solidFill>
                  <a:srgbClr val="FF0000"/>
                </a:solidFill>
              </a:rPr>
              <a:t>v_</a:t>
            </a:r>
            <a:r>
              <a:rPr lang="cs-CZ" dirty="0" err="1" smtClean="0">
                <a:solidFill>
                  <a:srgbClr val="FF0000"/>
                </a:solidFill>
              </a:rPr>
              <a:t>ukazka</a:t>
            </a:r>
            <a:r>
              <a:rPr lang="cs-CZ" dirty="0" smtClean="0"/>
              <a:t> </a:t>
            </a:r>
            <a:r>
              <a:rPr lang="en-US" dirty="0" smtClean="0"/>
              <a:t>AS</a:t>
            </a:r>
            <a:endParaRPr lang="cs-CZ" dirty="0" smtClean="0"/>
          </a:p>
          <a:p>
            <a:r>
              <a:rPr lang="en-US" dirty="0" smtClean="0"/>
              <a:t>      </a:t>
            </a:r>
            <a:r>
              <a:rPr lang="cs-CZ" dirty="0" smtClean="0"/>
              <a:t>SELECT </a:t>
            </a:r>
            <a:r>
              <a:rPr lang="cs-CZ" dirty="0" err="1" smtClean="0"/>
              <a:t>ps.patient</a:t>
            </a:r>
            <a:r>
              <a:rPr lang="cs-CZ" dirty="0" smtClean="0"/>
              <a:t>_id, study_</a:t>
            </a:r>
            <a:r>
              <a:rPr lang="cs-CZ" dirty="0" err="1" smtClean="0"/>
              <a:t>name</a:t>
            </a:r>
            <a:r>
              <a:rPr lang="cs-CZ" dirty="0" smtClean="0"/>
              <a:t> FROM </a:t>
            </a:r>
            <a:r>
              <a:rPr lang="cs-CZ" dirty="0" err="1" smtClean="0"/>
              <a:t>pati</a:t>
            </a:r>
            <a:r>
              <a:rPr lang="en-US" dirty="0" smtClean="0"/>
              <a:t>e</a:t>
            </a:r>
            <a:r>
              <a:rPr lang="cs-CZ" dirty="0" err="1" smtClean="0"/>
              <a:t>nt</a:t>
            </a:r>
            <a:r>
              <a:rPr lang="en-US" dirty="0" smtClean="0"/>
              <a:t>_study </a:t>
            </a:r>
            <a:r>
              <a:rPr lang="en-US" dirty="0" err="1" smtClean="0"/>
              <a:t>ps</a:t>
            </a:r>
            <a:r>
              <a:rPr lang="en-US" dirty="0" smtClean="0"/>
              <a:t>, studies s</a:t>
            </a:r>
          </a:p>
          <a:p>
            <a:r>
              <a:rPr lang="en-US" dirty="0" smtClean="0"/>
              <a:t>      WHERE </a:t>
            </a:r>
            <a:r>
              <a:rPr lang="en-US" dirty="0" err="1" smtClean="0"/>
              <a:t>ps.study_id</a:t>
            </a:r>
            <a:r>
              <a:rPr lang="en-US" dirty="0" smtClean="0"/>
              <a:t> = </a:t>
            </a:r>
            <a:r>
              <a:rPr lang="en-US" dirty="0" err="1" smtClean="0"/>
              <a:t>s.stud</a:t>
            </a:r>
            <a:r>
              <a:rPr lang="cs-CZ" dirty="0" smtClean="0"/>
              <a:t> </a:t>
            </a:r>
            <a:r>
              <a:rPr lang="en-US" dirty="0" err="1" smtClean="0"/>
              <a:t>y_id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SELECT </a:t>
            </a:r>
            <a:r>
              <a:rPr lang="en-US" dirty="0" err="1" smtClean="0"/>
              <a:t>study_name</a:t>
            </a:r>
            <a:r>
              <a:rPr lang="en-US" dirty="0" smtClean="0"/>
              <a:t>, count(*) FROM </a:t>
            </a:r>
            <a:r>
              <a:rPr lang="en-US" dirty="0" err="1" smtClean="0">
                <a:solidFill>
                  <a:srgbClr val="FF0000"/>
                </a:solidFill>
              </a:rPr>
              <a:t>v_ukazka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GROUP BY </a:t>
            </a:r>
            <a:r>
              <a:rPr lang="en-US" dirty="0" err="1" smtClean="0"/>
              <a:t>study_name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DDL pro </a:t>
            </a:r>
            <a:r>
              <a:rPr lang="en-US" dirty="0" err="1" smtClean="0"/>
              <a:t>pohledy</a:t>
            </a:r>
            <a:r>
              <a:rPr lang="en-US" dirty="0" smtClean="0"/>
              <a:t>:</a:t>
            </a:r>
          </a:p>
          <a:p>
            <a:r>
              <a:rPr lang="en-US" dirty="0" smtClean="0"/>
              <a:t>	CREATE OR REPLACE VIEW AS</a:t>
            </a:r>
          </a:p>
          <a:p>
            <a:r>
              <a:rPr lang="en-US" dirty="0" smtClean="0"/>
              <a:t>	DROP VIEW </a:t>
            </a:r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683568" y="5589240"/>
            <a:ext cx="2393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ORACLE metadata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user_</a:t>
            </a:r>
            <a:r>
              <a:rPr lang="cs-CZ" dirty="0" err="1" smtClean="0"/>
              <a:t>views</a:t>
            </a:r>
            <a:r>
              <a:rPr lang="en-US" dirty="0" smtClean="0"/>
              <a:t>, tab</a:t>
            </a:r>
            <a:endParaRPr lang="cs-CZ" dirty="0" smtClean="0"/>
          </a:p>
        </p:txBody>
      </p:sp>
      <p:sp>
        <p:nvSpPr>
          <p:cNvPr id="6" name="Obdélník 5"/>
          <p:cNvSpPr/>
          <p:nvPr/>
        </p:nvSpPr>
        <p:spPr>
          <a:xfrm>
            <a:off x="4644008" y="5589240"/>
            <a:ext cx="30476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 smtClean="0"/>
              <a:t>PostgreSQL</a:t>
            </a:r>
            <a:r>
              <a:rPr lang="cs-CZ" dirty="0" smtClean="0"/>
              <a:t>/ANSI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_</a:t>
            </a:r>
            <a:r>
              <a:rPr lang="cs-CZ" dirty="0" err="1" smtClean="0"/>
              <a:t>schema.views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Indexes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pic>
        <p:nvPicPr>
          <p:cNvPr id="1026" name="Picture 2" descr="http://t2.gstatic.com/images?q=tbn:ANd9GcS9N-4620UX6QGkL1BjwS17HbDWd-gotYpYiNoSHszQetpztSOBZ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204864"/>
            <a:ext cx="2286000" cy="1524001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467544" y="1124744"/>
            <a:ext cx="69805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Indexy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obdobou</a:t>
            </a:r>
            <a:r>
              <a:rPr lang="en-US" dirty="0" smtClean="0"/>
              <a:t> </a:t>
            </a:r>
            <a:r>
              <a:rPr lang="en-US" dirty="0" err="1" smtClean="0"/>
              <a:t>kartot</a:t>
            </a:r>
            <a:r>
              <a:rPr lang="cs-CZ" dirty="0" err="1" smtClean="0"/>
              <a:t>éky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Umožňují rychlejší vyhledávání záznamů ve velkých tabulkách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Urychlují SELECT dotazy, zpomalují INSERT, UPDATE, DELETE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059832" y="2492896"/>
            <a:ext cx="59073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Indexy se vytváří nad jedním nebo více sloupci tabulky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Standardně nad primárním klíčem a cizími klíči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Dále nad sloupci, které se často používají za WHERE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99592" y="4437112"/>
            <a:ext cx="24790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DDL pro indexy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CREATE INDEX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DROP INDEX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ALTER INDEX</a:t>
            </a:r>
          </a:p>
        </p:txBody>
      </p:sp>
      <p:sp>
        <p:nvSpPr>
          <p:cNvPr id="8" name="Obdélník 7"/>
          <p:cNvSpPr/>
          <p:nvPr/>
        </p:nvSpPr>
        <p:spPr>
          <a:xfrm>
            <a:off x="4283968" y="4509120"/>
            <a:ext cx="248016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ORACLE </a:t>
            </a:r>
            <a:r>
              <a:rPr lang="cs-CZ" dirty="0" err="1" smtClean="0"/>
              <a:t>metadata</a:t>
            </a:r>
            <a:endParaRPr lang="cs-CZ" dirty="0" smtClean="0"/>
          </a:p>
          <a:p>
            <a:r>
              <a:rPr lang="cs-CZ" dirty="0" smtClean="0"/>
              <a:t>	user_</a:t>
            </a:r>
            <a:r>
              <a:rPr lang="cs-CZ" dirty="0" err="1" smtClean="0"/>
              <a:t>indexes</a:t>
            </a:r>
            <a:endParaRPr lang="cs-CZ" dirty="0" smtClean="0"/>
          </a:p>
          <a:p>
            <a:r>
              <a:rPr lang="cs-CZ" dirty="0" smtClean="0"/>
              <a:t>	</a:t>
            </a:r>
            <a:r>
              <a:rPr lang="cs-CZ" dirty="0" err="1" smtClean="0"/>
              <a:t>ind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Sekvence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700808"/>
            <a:ext cx="763542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Sekvence generují za všech okolností unikátní čísla – posloupnost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Použití pro primární klíče při insertech nových řádků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SELECT </a:t>
            </a:r>
            <a:r>
              <a:rPr lang="cs-CZ" dirty="0" err="1" smtClean="0"/>
              <a:t>jmeno</a:t>
            </a:r>
            <a:r>
              <a:rPr lang="cs-CZ" dirty="0" smtClean="0"/>
              <a:t>_</a:t>
            </a:r>
            <a:r>
              <a:rPr lang="cs-CZ" dirty="0" err="1" smtClean="0"/>
              <a:t>sekv.NEXTVAL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DUAL 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SELECT </a:t>
            </a:r>
            <a:r>
              <a:rPr lang="cs-CZ" dirty="0" err="1" smtClean="0"/>
              <a:t>jmeno</a:t>
            </a:r>
            <a:r>
              <a:rPr lang="cs-CZ" dirty="0" smtClean="0"/>
              <a:t>_</a:t>
            </a:r>
            <a:r>
              <a:rPr lang="cs-CZ" dirty="0" err="1" smtClean="0"/>
              <a:t>sekv.CURRVAL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DUAL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Každé zavolání NEXTVAL vrátí další číslo v posloupnosti bez ohledu</a:t>
            </a:r>
          </a:p>
          <a:p>
            <a:r>
              <a:rPr lang="cs-CZ" dirty="0" smtClean="0"/>
              <a:t> na transakce</a:t>
            </a:r>
          </a:p>
          <a:p>
            <a:r>
              <a:rPr lang="cs-CZ" dirty="0" smtClean="0"/>
              <a:t>Při neúspěšném použití vygenerovaného ID vznikají </a:t>
            </a:r>
            <a:r>
              <a:rPr lang="en-US" dirty="0" smtClean="0"/>
              <a:t>“d</a:t>
            </a:r>
            <a:r>
              <a:rPr lang="cs-CZ" dirty="0" err="1" smtClean="0"/>
              <a:t>íry</a:t>
            </a:r>
            <a:r>
              <a:rPr lang="en-US" dirty="0" smtClean="0"/>
              <a:t>” v </a:t>
            </a:r>
            <a:r>
              <a:rPr lang="en-US" dirty="0" err="1" smtClean="0"/>
              <a:t>posloupnosti</a:t>
            </a:r>
            <a:endParaRPr lang="en-US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4581128"/>
            <a:ext cx="306898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ORACLE DDL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CREATE SEQUENCE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DROP SEQUENCE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ALTER SEQUENCE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ORACLE metadata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user_</a:t>
            </a:r>
            <a:r>
              <a:rPr lang="cs-CZ" dirty="0" err="1" smtClean="0"/>
              <a:t>sequences</a:t>
            </a:r>
            <a:endParaRPr lang="en-US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4355976" y="5733256"/>
            <a:ext cx="40479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err="1" smtClean="0"/>
              <a:t>PostgreSQL</a:t>
            </a:r>
            <a:r>
              <a:rPr lang="cs-CZ" dirty="0" smtClean="0"/>
              <a:t>/ANSI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information_schema.sequences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TRIALDB – uložení dat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467544" y="1124744"/>
            <a:ext cx="69045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Uložení vlastních dat v </a:t>
            </a:r>
            <a:r>
              <a:rPr lang="cs-CZ" dirty="0" err="1" smtClean="0"/>
              <a:t>TrialDB</a:t>
            </a:r>
            <a:r>
              <a:rPr lang="cs-CZ" dirty="0" smtClean="0"/>
              <a:t> není klasický relační datový model</a:t>
            </a:r>
          </a:p>
          <a:p>
            <a:r>
              <a:rPr lang="cs-CZ" dirty="0" smtClean="0"/>
              <a:t>Generalizovaný model – EAV model – Entity – </a:t>
            </a:r>
            <a:r>
              <a:rPr lang="cs-CZ" dirty="0" err="1" smtClean="0"/>
              <a:t>Attribute</a:t>
            </a:r>
            <a:r>
              <a:rPr lang="cs-CZ" dirty="0" smtClean="0"/>
              <a:t> - </a:t>
            </a:r>
            <a:r>
              <a:rPr lang="cs-CZ" dirty="0" err="1" smtClean="0"/>
              <a:t>Value</a:t>
            </a:r>
            <a:endParaRPr lang="cs-CZ" dirty="0" smtClean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971600" y="3933056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Entita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Atribut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Hodnota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Pacient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Otázka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Hodnota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PacientXY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Hmotnost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84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Pacient</a:t>
                      </a:r>
                      <a:r>
                        <a:rPr lang="en-US" baseline="0" dirty="0" err="1" smtClean="0"/>
                        <a:t>XY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</a:t>
                      </a:r>
                      <a:r>
                        <a:rPr lang="cs-CZ" dirty="0" err="1" smtClean="0"/>
                        <a:t>ýška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186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683568" y="5723964"/>
            <a:ext cx="7212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 datovém modelu </a:t>
            </a:r>
            <a:r>
              <a:rPr lang="cs-CZ" dirty="0" err="1" smtClean="0"/>
              <a:t>TrialDB</a:t>
            </a:r>
            <a:r>
              <a:rPr lang="cs-CZ" dirty="0" smtClean="0"/>
              <a:t> – rozpracované pro jednotlivé datové typy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1043608" y="2348880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14401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Hmotnost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Výška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Pacient</a:t>
                      </a:r>
                      <a:r>
                        <a:rPr lang="en-US" baseline="0" dirty="0" err="1" smtClean="0"/>
                        <a:t>XY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186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1043608" y="1844824"/>
            <a:ext cx="2547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Klasický datový model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043608" y="3501008"/>
            <a:ext cx="1321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EAV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TRIALDB – datový model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pic>
        <p:nvPicPr>
          <p:cNvPr id="5" name="Obrázek 4" descr="export_patient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837344"/>
            <a:ext cx="5421600" cy="5688000"/>
          </a:xfrm>
          <a:prstGeom prst="rect">
            <a:avLst/>
          </a:prstGeom>
        </p:spPr>
      </p:pic>
      <p:sp>
        <p:nvSpPr>
          <p:cNvPr id="6" name="Zaoblený obdélník 5"/>
          <p:cNvSpPr/>
          <p:nvPr/>
        </p:nvSpPr>
        <p:spPr>
          <a:xfrm>
            <a:off x="1619672" y="1124744"/>
            <a:ext cx="134644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Hlavička formuláře</a:t>
            </a:r>
            <a:endParaRPr lang="cs-CZ" sz="1400" dirty="0"/>
          </a:p>
        </p:txBody>
      </p:sp>
      <p:sp>
        <p:nvSpPr>
          <p:cNvPr id="7" name="Zaoblený obdélník 6"/>
          <p:cNvSpPr/>
          <p:nvPr/>
        </p:nvSpPr>
        <p:spPr>
          <a:xfrm>
            <a:off x="1619672" y="2060848"/>
            <a:ext cx="134644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Hlavička skupiny</a:t>
            </a:r>
            <a:endParaRPr lang="cs-CZ" sz="1400" dirty="0"/>
          </a:p>
        </p:txBody>
      </p:sp>
      <p:sp>
        <p:nvSpPr>
          <p:cNvPr id="8" name="Zaoblený obdélník 7"/>
          <p:cNvSpPr/>
          <p:nvPr/>
        </p:nvSpPr>
        <p:spPr>
          <a:xfrm>
            <a:off x="323528" y="3140968"/>
            <a:ext cx="134644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Vlastní data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3183</TotalTime>
  <Words>1365</Words>
  <Application>Microsoft Office PowerPoint</Application>
  <PresentationFormat>Předvádění na obrazovce (4:3)</PresentationFormat>
  <Paragraphs>270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systému Office</vt:lpstr>
      <vt:lpstr>Databázové systémy a SQL</vt:lpstr>
      <vt:lpstr>Databázové objekty</vt:lpstr>
      <vt:lpstr>Hierarchie objektů</vt:lpstr>
      <vt:lpstr>Tabulky</vt:lpstr>
      <vt:lpstr>Pohledy (VIEWS)</vt:lpstr>
      <vt:lpstr>Indexes</vt:lpstr>
      <vt:lpstr>Sekvence</vt:lpstr>
      <vt:lpstr>TRIALDB – uložení dat </vt:lpstr>
      <vt:lpstr>TRIALDB – datový model</vt:lpstr>
      <vt:lpstr>Tabulka EVENT_HEADER</vt:lpstr>
      <vt:lpstr>Tabulka EVENT_SUBHEADER</vt:lpstr>
      <vt:lpstr>Tabulky EAV_XXX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391</cp:revision>
  <dcterms:created xsi:type="dcterms:W3CDTF">2011-01-19T10:31:11Z</dcterms:created>
  <dcterms:modified xsi:type="dcterms:W3CDTF">2014-11-09T19:27:21Z</dcterms:modified>
</cp:coreProperties>
</file>