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9" r:id="rId3"/>
    <p:sldId id="310" r:id="rId4"/>
    <p:sldId id="311" r:id="rId5"/>
    <p:sldId id="315" r:id="rId6"/>
    <p:sldId id="312" r:id="rId7"/>
    <p:sldId id="316" r:id="rId8"/>
    <p:sldId id="313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en.wikipedia.org/wiki/File:Linear_regression.sv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7 – </a:t>
            </a:r>
            <a:r>
              <a:rPr lang="en-US" dirty="0" err="1" smtClean="0"/>
              <a:t>Statistick</a:t>
            </a:r>
            <a:r>
              <a:rPr lang="cs-CZ" dirty="0" smtClean="0"/>
              <a:t>é funkce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Kovariance</a:t>
            </a:r>
            <a:r>
              <a:rPr lang="en-US" dirty="0" smtClean="0"/>
              <a:t>, </a:t>
            </a:r>
            <a:r>
              <a:rPr lang="en-US" dirty="0" err="1" smtClean="0"/>
              <a:t>korelace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256490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	COVAR_POP(hmotnost.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kovariance_pop, </a:t>
            </a:r>
          </a:p>
          <a:p>
            <a:r>
              <a:rPr lang="cs-CZ" dirty="0" smtClean="0"/>
              <a:t>	COVAR_SAMP(hmotnost.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kovariance_sample, </a:t>
            </a:r>
          </a:p>
          <a:p>
            <a:r>
              <a:rPr lang="cs-CZ" dirty="0" smtClean="0"/>
              <a:t>	CORR(hmotnost.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pearson</a:t>
            </a:r>
            <a:r>
              <a:rPr lang="cs-CZ" dirty="0" smtClean="0"/>
              <a:t>,</a:t>
            </a:r>
          </a:p>
          <a:p>
            <a:r>
              <a:rPr lang="cs-CZ" dirty="0" smtClean="0"/>
              <a:t>	CORR_S(hmotnost.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spearman</a:t>
            </a:r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u="sng" dirty="0" err="1" smtClean="0"/>
              <a:t>subheader</a:t>
            </a:r>
            <a:r>
              <a:rPr lang="cs-CZ" u="sng" dirty="0" smtClean="0"/>
              <a:t>_id = </a:t>
            </a:r>
            <a:r>
              <a:rPr lang="cs-CZ" u="sng" dirty="0" err="1" smtClean="0"/>
              <a:t>vyska.subheader</a:t>
            </a:r>
            <a:r>
              <a:rPr lang="cs-CZ" u="sng" dirty="0" smtClean="0"/>
              <a:t>_id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525300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59,276</a:t>
            </a:r>
            <a:endParaRPr lang="en-US" dirty="0" smtClean="0"/>
          </a:p>
          <a:p>
            <a:r>
              <a:rPr lang="cs-CZ" dirty="0" smtClean="0"/>
              <a:t>59,588</a:t>
            </a:r>
            <a:endParaRPr lang="en-US" dirty="0" smtClean="0"/>
          </a:p>
          <a:p>
            <a:r>
              <a:rPr lang="cs-CZ" dirty="0" smtClean="0"/>
              <a:t>0,4799</a:t>
            </a:r>
            <a:endParaRPr lang="en-US" dirty="0" smtClean="0"/>
          </a:p>
          <a:p>
            <a:r>
              <a:rPr lang="cs-CZ" dirty="0" smtClean="0"/>
              <a:t>0,4952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836712"/>
            <a:ext cx="4496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COVAR_POP</a:t>
            </a:r>
            <a:r>
              <a:rPr lang="cs-CZ" dirty="0" smtClean="0"/>
              <a:t> – Kovariance populační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COVAR_SAMP – Kovariance vzorková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  </a:t>
            </a:r>
            <a:r>
              <a:rPr lang="cs-CZ" dirty="0" smtClean="0"/>
              <a:t>- </a:t>
            </a:r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CORR_S </a:t>
            </a:r>
            <a:r>
              <a:rPr lang="cs-CZ" dirty="0" smtClean="0"/>
              <a:t> - </a:t>
            </a:r>
            <a:r>
              <a:rPr lang="en-US" dirty="0" smtClean="0"/>
              <a:t>Spearman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CORR_K </a:t>
            </a:r>
            <a:r>
              <a:rPr lang="cs-CZ" dirty="0" smtClean="0"/>
              <a:t> - </a:t>
            </a:r>
            <a:r>
              <a:rPr lang="en-US" dirty="0" smtClean="0"/>
              <a:t>Kendall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</a:t>
            </a:r>
            <a:r>
              <a:rPr lang="en-US" dirty="0" err="1" smtClean="0"/>
              <a:t>oeficient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</a:t>
            </a:r>
            <a:r>
              <a:rPr lang="cs-CZ" dirty="0" err="1" smtClean="0"/>
              <a:t>ární</a:t>
            </a:r>
            <a:r>
              <a:rPr lang="cs-CZ" dirty="0" smtClean="0"/>
              <a:t> regrese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92088" y="206258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CREATE table </a:t>
            </a:r>
            <a:r>
              <a:rPr lang="cs-CZ" dirty="0" err="1" smtClean="0"/>
              <a:t>regr</a:t>
            </a:r>
            <a:r>
              <a:rPr lang="cs-CZ" dirty="0" smtClean="0"/>
              <a:t>_test as</a:t>
            </a:r>
          </a:p>
          <a:p>
            <a:r>
              <a:rPr lang="en-US" dirty="0" smtClean="0"/>
              <a:t>SELECT ROWNUM</a:t>
            </a:r>
            <a:r>
              <a:rPr lang="cs-CZ" dirty="0" smtClean="0"/>
              <a:t> x</a:t>
            </a:r>
            <a:r>
              <a:rPr lang="en-US" dirty="0" smtClean="0"/>
              <a:t>, 3*ROWNUM +5</a:t>
            </a:r>
            <a:r>
              <a:rPr lang="cs-CZ" dirty="0" smtClean="0"/>
              <a:t> y</a:t>
            </a:r>
            <a:r>
              <a:rPr lang="en-US" dirty="0" smtClean="0"/>
              <a:t> FROM questions WHERE ROWNUM &lt; 50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92088" y="30707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REGR_SLOPE (y, x), REGR_INTERCEPT (y, x) FROM </a:t>
            </a:r>
            <a:r>
              <a:rPr lang="cs-CZ" dirty="0" err="1" smtClean="0"/>
              <a:t>regr</a:t>
            </a:r>
            <a:r>
              <a:rPr lang="cs-CZ" dirty="0" smtClean="0"/>
              <a:t>_test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4255928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REGR_SLOPE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REGR_INTERCEPT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vyska.subheader</a:t>
            </a:r>
            <a:r>
              <a:rPr lang="cs-CZ" dirty="0" smtClean="0"/>
              <a:t>_id</a:t>
            </a:r>
            <a:endParaRPr lang="cs-CZ" dirty="0"/>
          </a:p>
        </p:txBody>
      </p:sp>
      <p:pic>
        <p:nvPicPr>
          <p:cNvPr id="6146" name="Picture 2" descr="Linear regress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96752"/>
            <a:ext cx="2731336" cy="18002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899592" y="1412776"/>
            <a:ext cx="133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β</a:t>
            </a:r>
            <a:r>
              <a:rPr lang="en-US" b="1" dirty="0" smtClean="0"/>
              <a:t>x + </a:t>
            </a:r>
            <a:r>
              <a:rPr lang="el-GR" b="1" dirty="0" smtClean="0"/>
              <a:t>α</a:t>
            </a:r>
            <a:r>
              <a:rPr lang="en-US" b="1" dirty="0" smtClean="0"/>
              <a:t> 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2264" y="2733616"/>
          <a:ext cx="6096000" cy="127144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STATISTIC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Výsledek testu</a:t>
                      </a:r>
                      <a:endParaRPr lang="en-US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DF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Stupeň volnosti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ONE_SIDED_SIG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Jednostranná významnost 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TWO_SIDED_SIG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Oboustranná významnost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83568" y="414501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AVG(hmotnost.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  <a:r>
              <a:rPr lang="cs-CZ" dirty="0" err="1" smtClean="0"/>
              <a:t>prumer</a:t>
            </a:r>
            <a:r>
              <a:rPr lang="cs-CZ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'ONE_SIDED_SIG') </a:t>
            </a:r>
            <a:r>
              <a:rPr lang="en-US" dirty="0" err="1" smtClean="0"/>
              <a:t>one_side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'DF') </a:t>
            </a:r>
            <a:r>
              <a:rPr lang="en-US" dirty="0" err="1" smtClean="0"/>
              <a:t>df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124744"/>
            <a:ext cx="3727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Jednovzorkové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sample)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Párové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Nepárové (nezávislé) uspořádání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2348880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Výstupní hodnoty testu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4791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Parametr</a:t>
            </a:r>
            <a:r>
              <a:rPr lang="en-US" dirty="0" smtClean="0"/>
              <a:t> m</a:t>
            </a:r>
            <a:r>
              <a:rPr lang="cs-CZ" dirty="0" err="1" smtClean="0"/>
              <a:t>ěřený</a:t>
            </a:r>
            <a:r>
              <a:rPr lang="cs-CZ" dirty="0" smtClean="0"/>
              <a:t> před a po zásahu (léčba)</a:t>
            </a:r>
          </a:p>
          <a:p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276872"/>
            <a:ext cx="75167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   STATS_T_TEST_PAIRED (</a:t>
            </a:r>
            <a:r>
              <a:rPr lang="cs-CZ" dirty="0" err="1" smtClean="0"/>
              <a:t>pred.value</a:t>
            </a:r>
            <a:r>
              <a:rPr lang="cs-CZ" dirty="0" smtClean="0"/>
              <a:t>, po.</a:t>
            </a:r>
            <a:r>
              <a:rPr lang="cs-CZ" dirty="0" err="1" smtClean="0"/>
              <a:t>value</a:t>
            </a:r>
            <a:r>
              <a:rPr lang="cs-CZ" dirty="0" smtClean="0"/>
              <a:t>, 'TWO_SIDED_SIG'), </a:t>
            </a:r>
          </a:p>
          <a:p>
            <a:r>
              <a:rPr lang="cs-CZ" dirty="0" smtClean="0"/>
              <a:t>   AVG(</a:t>
            </a:r>
            <a:r>
              <a:rPr lang="cs-CZ" dirty="0" err="1" smtClean="0"/>
              <a:t>pred.value</a:t>
            </a:r>
            <a:r>
              <a:rPr lang="cs-CZ" dirty="0" smtClean="0"/>
              <a:t>), AVG(po.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po 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pred.question</a:t>
            </a:r>
            <a:r>
              <a:rPr lang="cs-CZ" dirty="0" smtClean="0"/>
              <a:t>_id = 917 AND po.</a:t>
            </a:r>
            <a:r>
              <a:rPr lang="cs-CZ" dirty="0" err="1" smtClean="0"/>
              <a:t>question</a:t>
            </a:r>
            <a:r>
              <a:rPr lang="cs-CZ" dirty="0" smtClean="0"/>
              <a:t>_id = 918</a:t>
            </a:r>
          </a:p>
          <a:p>
            <a:r>
              <a:rPr lang="cs-CZ" dirty="0" smtClean="0"/>
              <a:t>   AND </a:t>
            </a:r>
            <a:r>
              <a:rPr lang="cs-CZ" dirty="0" err="1" smtClean="0"/>
              <a:t>pred.subheader</a:t>
            </a:r>
            <a:r>
              <a:rPr lang="cs-CZ" dirty="0" smtClean="0"/>
              <a:t>_id = po.</a:t>
            </a:r>
            <a:r>
              <a:rPr lang="cs-CZ" dirty="0" err="1" smtClean="0"/>
              <a:t>subheader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  AND ROWNUM &lt;= 100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nezávislých výběrů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263691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, 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'DF') </a:t>
            </a:r>
            <a:r>
              <a:rPr lang="en-US" dirty="0" err="1" smtClean="0"/>
              <a:t>df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STATS_T_TEST_INDEPU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'TWO_SIDED_SIG') </a:t>
            </a:r>
            <a:r>
              <a:rPr lang="en-US" dirty="0" err="1" smtClean="0"/>
              <a:t>two_side_u</a:t>
            </a:r>
            <a:r>
              <a:rPr lang="en-US" dirty="0" smtClean="0"/>
              <a:t>,</a:t>
            </a:r>
          </a:p>
          <a:p>
            <a:r>
              <a:rPr lang="cs-CZ" dirty="0" smtClean="0"/>
              <a:t>STATS_T_TEST_INDEPU (</a:t>
            </a:r>
            <a:r>
              <a:rPr lang="en-US" dirty="0" smtClean="0"/>
              <a:t>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</a:t>
            </a:r>
            <a:r>
              <a:rPr lang="cs-CZ" dirty="0" smtClean="0"/>
              <a:t>'DF') </a:t>
            </a:r>
            <a:r>
              <a:rPr lang="cs-CZ" dirty="0" err="1" smtClean="0"/>
              <a:t>df</a:t>
            </a:r>
            <a:r>
              <a:rPr lang="cs-CZ" dirty="0" smtClean="0"/>
              <a:t>_u</a:t>
            </a:r>
          </a:p>
          <a:p>
            <a:r>
              <a:rPr lang="cs-CZ" dirty="0" smtClean="0"/>
              <a:t>FROM</a:t>
            </a:r>
            <a:r>
              <a:rPr lang="en-US" dirty="0" smtClean="0"/>
              <a:t> patients </a:t>
            </a:r>
          </a:p>
          <a:p>
            <a:r>
              <a:rPr lang="en-US" dirty="0" smtClean="0"/>
              <a:t>WHERE sex IN (‘F’,’M’) and </a:t>
            </a:r>
            <a:r>
              <a:rPr lang="en-US" dirty="0" err="1" smtClean="0"/>
              <a:t>date_of_birth</a:t>
            </a:r>
            <a:r>
              <a:rPr lang="en-US" dirty="0" smtClean="0"/>
              <a:t> IS NOT NULL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5022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Data měřená na dvou nezávislých vzorcích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196752"/>
            <a:ext cx="6933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porovnání více než 2 vzorků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analyzujeme účinek jednoho faktoru na zkoumanou proměnnou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420888"/>
            <a:ext cx="83715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'F_RATIO') f_ratio,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'SIG') p_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en-US" dirty="0" smtClean="0"/>
              <a:t>_real </a:t>
            </a:r>
            <a:r>
              <a:rPr lang="en-US" dirty="0" err="1" smtClean="0"/>
              <a:t>delak_hosp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eav_int</a:t>
            </a:r>
            <a:r>
              <a:rPr lang="cs-CZ" dirty="0" smtClean="0"/>
              <a:t> </a:t>
            </a:r>
            <a:r>
              <a:rPr lang="en-US" dirty="0" err="1" smtClean="0"/>
              <a:t>riziko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en-US" dirty="0" smtClean="0"/>
              <a:t>          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hosp</a:t>
            </a:r>
            <a:r>
              <a:rPr lang="cs-CZ" dirty="0" smtClean="0"/>
              <a:t>,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riz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r>
              <a:rPr lang="cs-CZ" dirty="0" smtClean="0"/>
              <a:t>WHERE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question_id</a:t>
            </a:r>
            <a:r>
              <a:rPr lang="cs-CZ" dirty="0" smtClean="0"/>
              <a:t> = 3482 </a:t>
            </a:r>
          </a:p>
          <a:p>
            <a:r>
              <a:rPr lang="cs-CZ" dirty="0" smtClean="0"/>
              <a:t>AND </a:t>
            </a:r>
            <a:r>
              <a:rPr lang="en-US" dirty="0" err="1" smtClean="0"/>
              <a:t>es_hosp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=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 </a:t>
            </a:r>
            <a:r>
              <a:rPr lang="en-US" dirty="0" err="1" smtClean="0"/>
              <a:t>es_riz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err="1" smtClean="0"/>
              <a:t>riziko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</a:t>
            </a:r>
            <a:r>
              <a:rPr lang="en-US" dirty="0" smtClean="0"/>
              <a:t> </a:t>
            </a:r>
            <a:r>
              <a:rPr lang="cs-CZ" dirty="0" smtClean="0"/>
              <a:t>riziko.</a:t>
            </a:r>
            <a:r>
              <a:rPr lang="cs-CZ" dirty="0" err="1" smtClean="0"/>
              <a:t>question</a:t>
            </a:r>
            <a:r>
              <a:rPr lang="cs-CZ" dirty="0" smtClean="0"/>
              <a:t>_id = 3442 </a:t>
            </a:r>
            <a:r>
              <a:rPr lang="cs-CZ" dirty="0" err="1" smtClean="0"/>
              <a:t>and</a:t>
            </a:r>
            <a:r>
              <a:rPr lang="cs-CZ" dirty="0" smtClean="0"/>
              <a:t> es_</a:t>
            </a:r>
            <a:r>
              <a:rPr lang="cs-CZ" dirty="0" err="1" smtClean="0"/>
              <a:t>riz.header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es_</a:t>
            </a:r>
            <a:r>
              <a:rPr lang="cs-CZ" dirty="0" err="1" smtClean="0"/>
              <a:t>hosp.header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3407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Zjistěte průměrnou hodnotu, </a:t>
            </a:r>
            <a:r>
              <a:rPr lang="cs-CZ" dirty="0" err="1" smtClean="0"/>
              <a:t>minumum</a:t>
            </a:r>
            <a:r>
              <a:rPr lang="cs-CZ" dirty="0" smtClean="0"/>
              <a:t> , maximum otázky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věk pacientů při zařazení do studie XY, zvlášť muži, ženy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hodnotu otázky XY pro všechny pacienty (včetně nevyplněných)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Jaký je průměrný počet vyplněných formulářů na pacienta u studie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Vypište seznam otázek, které nebyly dosud nikdy vyplněny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Vypište počty žen a mužů zařazených v jednotlivých studiích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4760</TotalTime>
  <Words>525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Databázové systémy a SQL</vt:lpstr>
      <vt:lpstr>Kovariance, korelace</vt:lpstr>
      <vt:lpstr>Lineární regrese</vt:lpstr>
      <vt:lpstr>Statistické testy</vt:lpstr>
      <vt:lpstr>Párové testy</vt:lpstr>
      <vt:lpstr>Test nezávislých výběrů</vt:lpstr>
      <vt:lpstr>ANOVA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516</cp:revision>
  <dcterms:created xsi:type="dcterms:W3CDTF">2011-01-19T10:31:11Z</dcterms:created>
  <dcterms:modified xsi:type="dcterms:W3CDTF">2014-11-23T21:18:53Z</dcterms:modified>
</cp:coreProperties>
</file>