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0AE981-DBCD-45CE-99B3-7EAC8E31C2A7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349F0E-C80A-4469-BD67-4C937409D4E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349F0E-C80A-4469-BD67-4C937409D4E6}" type="slidenum">
              <a:rPr lang="en-GB" smtClean="0"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349F0E-C80A-4469-BD67-4C937409D4E6}" type="slidenum">
              <a:rPr lang="en-GB" smtClean="0"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349F0E-C80A-4469-BD67-4C937409D4E6}" type="slidenum">
              <a:rPr lang="en-GB" smtClean="0"/>
              <a:t>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A1F5-5CBA-4795-9351-03EEE79472AD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733-500B-4CE1-80C5-4BD4F4526A5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A1F5-5CBA-4795-9351-03EEE79472AD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733-500B-4CE1-80C5-4BD4F4526A5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A1F5-5CBA-4795-9351-03EEE79472AD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733-500B-4CE1-80C5-4BD4F4526A5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A1F5-5CBA-4795-9351-03EEE79472AD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733-500B-4CE1-80C5-4BD4F4526A5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A1F5-5CBA-4795-9351-03EEE79472AD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733-500B-4CE1-80C5-4BD4F4526A5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A1F5-5CBA-4795-9351-03EEE79472AD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733-500B-4CE1-80C5-4BD4F4526A5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A1F5-5CBA-4795-9351-03EEE79472AD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733-500B-4CE1-80C5-4BD4F4526A5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A1F5-5CBA-4795-9351-03EEE79472AD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733-500B-4CE1-80C5-4BD4F4526A5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A1F5-5CBA-4795-9351-03EEE79472AD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733-500B-4CE1-80C5-4BD4F4526A5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A1F5-5CBA-4795-9351-03EEE79472AD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733-500B-4CE1-80C5-4BD4F4526A5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A1F5-5CBA-4795-9351-03EEE79472AD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733-500B-4CE1-80C5-4BD4F4526A5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7A1F5-5CBA-4795-9351-03EEE79472AD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30733-500B-4CE1-80C5-4BD4F4526A5C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scienceinthebox.com/en-UK/Assets/images/safety/other/SA_1.3_Intr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419872" cy="3419873"/>
          </a:xfrm>
          <a:prstGeom prst="rect">
            <a:avLst/>
          </a:prstGeom>
          <a:noFill/>
        </p:spPr>
      </p:pic>
      <p:pic>
        <p:nvPicPr>
          <p:cNvPr id="4" name="Obrázek 3" descr="4654434_ori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79304" y="2159478"/>
            <a:ext cx="6264696" cy="4698522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4067944" y="116632"/>
            <a:ext cx="484472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cs-CZ" b="1" dirty="0" smtClean="0"/>
              <a:t>KONCEPT KURZU</a:t>
            </a:r>
          </a:p>
          <a:p>
            <a:pPr marL="342900" indent="-342900"/>
            <a:endParaRPr lang="cs-CZ" dirty="0" smtClean="0"/>
          </a:p>
          <a:p>
            <a:pPr marL="342900" indent="-342900">
              <a:buAutoNum type="arabicParenR"/>
            </a:pPr>
            <a:r>
              <a:rPr lang="cs-CZ" dirty="0" smtClean="0"/>
              <a:t>EXPOZICE – vybrané METODY</a:t>
            </a:r>
          </a:p>
          <a:p>
            <a:pPr marL="342900" indent="-342900">
              <a:buAutoNum type="arabicParenR"/>
            </a:pPr>
            <a:endParaRPr lang="cs-CZ" dirty="0"/>
          </a:p>
          <a:p>
            <a:pPr marL="342900" indent="-342900">
              <a:buAutoNum type="arabicParenR"/>
            </a:pPr>
            <a:r>
              <a:rPr lang="cs-CZ" dirty="0" smtClean="0"/>
              <a:t>ÚČINKY – METODY studia na různých úrovních</a:t>
            </a:r>
            <a:endParaRPr lang="en-GB" dirty="0"/>
          </a:p>
        </p:txBody>
      </p:sp>
      <p:sp>
        <p:nvSpPr>
          <p:cNvPr id="7" name="Šipka doprava 6"/>
          <p:cNvSpPr/>
          <p:nvPr/>
        </p:nvSpPr>
        <p:spPr>
          <a:xfrm flipH="1">
            <a:off x="3419872" y="836712"/>
            <a:ext cx="57606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Šipka doprava 7"/>
          <p:cNvSpPr/>
          <p:nvPr/>
        </p:nvSpPr>
        <p:spPr>
          <a:xfrm rot="16200000" flipH="1">
            <a:off x="5040052" y="1592796"/>
            <a:ext cx="57606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stsiweb.org/images/fogm_slideshows/9/images/Slide3.jpg"/>
          <p:cNvPicPr>
            <a:picLocks noChangeAspect="1" noChangeArrowheads="1"/>
          </p:cNvPicPr>
          <p:nvPr/>
        </p:nvPicPr>
        <p:blipFill>
          <a:blip r:embed="rId3" cstate="print"/>
          <a:srcRect l="37079" t="35955" b="8989"/>
          <a:stretch>
            <a:fillRect/>
          </a:stretch>
        </p:blipFill>
        <p:spPr bwMode="auto">
          <a:xfrm>
            <a:off x="179512" y="1484784"/>
            <a:ext cx="5904656" cy="3874931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683568" y="260648"/>
            <a:ext cx="74905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cs-CZ" b="1" dirty="0" smtClean="0"/>
              <a:t>Detailní pozornost </a:t>
            </a:r>
            <a:endParaRPr lang="en-GB" b="1" dirty="0" smtClean="0"/>
          </a:p>
          <a:p>
            <a:pPr marL="342900" indent="-342900"/>
            <a:r>
              <a:rPr lang="en-GB" b="1" dirty="0" smtClean="0"/>
              <a:t>	“</a:t>
            </a:r>
            <a:r>
              <a:rPr lang="cs-CZ" b="1" dirty="0" smtClean="0"/>
              <a:t>nové</a:t>
            </a:r>
            <a:r>
              <a:rPr lang="en-GB" b="1" dirty="0" smtClean="0"/>
              <a:t>”</a:t>
            </a:r>
            <a:r>
              <a:rPr lang="cs-CZ" b="1" dirty="0" smtClean="0"/>
              <a:t> metody</a:t>
            </a:r>
            <a:r>
              <a:rPr lang="en-GB" b="1" dirty="0" smtClean="0"/>
              <a:t> v </a:t>
            </a:r>
            <a:r>
              <a:rPr lang="en-GB" b="1" dirty="0" err="1" smtClean="0"/>
              <a:t>biologii</a:t>
            </a:r>
            <a:endParaRPr lang="cs-CZ" b="1" dirty="0" smtClean="0"/>
          </a:p>
          <a:p>
            <a:pPr marL="342900" indent="-342900"/>
            <a:endParaRPr lang="cs-CZ" dirty="0" smtClean="0"/>
          </a:p>
          <a:p>
            <a:pPr marL="342900" indent="-342900">
              <a:buAutoNum type="arabicParenR"/>
            </a:pPr>
            <a:r>
              <a:rPr lang="en-GB" dirty="0" smtClean="0"/>
              <a:t>Sub-</a:t>
            </a:r>
            <a:r>
              <a:rPr lang="en-GB" dirty="0" err="1" smtClean="0"/>
              <a:t>buněčná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r>
              <a:rPr lang="en-GB" dirty="0" smtClean="0"/>
              <a:t>				2) </a:t>
            </a:r>
            <a:r>
              <a:rPr lang="en-GB" dirty="0" err="1" smtClean="0"/>
              <a:t>Buněčná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endParaRPr lang="en-GB" dirty="0"/>
          </a:p>
        </p:txBody>
      </p:sp>
      <p:pic>
        <p:nvPicPr>
          <p:cNvPr id="2052" name="Picture 4" descr="http://searchfiletype.com/fsearch/2/1/8/1/Cell_structure_function_218142_l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1844824"/>
            <a:ext cx="2599410" cy="1944216"/>
          </a:xfrm>
          <a:prstGeom prst="rect">
            <a:avLst/>
          </a:prstGeom>
          <a:noFill/>
        </p:spPr>
      </p:pic>
      <p:sp>
        <p:nvSpPr>
          <p:cNvPr id="9" name="TextovéPole 8"/>
          <p:cNvSpPr txBox="1"/>
          <p:nvPr/>
        </p:nvSpPr>
        <p:spPr>
          <a:xfrm>
            <a:off x="920353" y="5795972"/>
            <a:ext cx="3219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3) </a:t>
            </a:r>
            <a:r>
              <a:rPr lang="en-GB" dirty="0" err="1" smtClean="0"/>
              <a:t>Úvod</a:t>
            </a:r>
            <a:r>
              <a:rPr lang="en-GB" dirty="0" smtClean="0"/>
              <a:t> do </a:t>
            </a:r>
            <a:r>
              <a:rPr lang="en-GB" dirty="0" err="1" smtClean="0"/>
              <a:t>metod</a:t>
            </a:r>
            <a:r>
              <a:rPr lang="en-GB" dirty="0" smtClean="0"/>
              <a:t> </a:t>
            </a:r>
            <a:r>
              <a:rPr lang="en-GB" dirty="0" err="1" smtClean="0"/>
              <a:t>studia</a:t>
            </a:r>
            <a:r>
              <a:rPr lang="en-GB" dirty="0" smtClean="0"/>
              <a:t> </a:t>
            </a:r>
            <a:r>
              <a:rPr lang="en-GB" dirty="0" err="1" smtClean="0"/>
              <a:t>orgánů</a:t>
            </a:r>
            <a:endParaRPr lang="en-GB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449050" y="5733256"/>
            <a:ext cx="21553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NE: </a:t>
            </a:r>
            <a:r>
              <a:rPr lang="en-GB" i="1" dirty="0" err="1" smtClean="0"/>
              <a:t>celé</a:t>
            </a:r>
            <a:r>
              <a:rPr lang="en-GB" i="1" dirty="0" smtClean="0"/>
              <a:t> </a:t>
            </a:r>
            <a:r>
              <a:rPr lang="en-GB" i="1" dirty="0" err="1" smtClean="0"/>
              <a:t>organismy</a:t>
            </a:r>
            <a:r>
              <a:rPr lang="en-GB" i="1" dirty="0" smtClean="0"/>
              <a:t> </a:t>
            </a:r>
            <a:br>
              <a:rPr lang="en-GB" i="1" dirty="0" smtClean="0"/>
            </a:br>
            <a:r>
              <a:rPr lang="en-GB" i="1" dirty="0" smtClean="0">
                <a:sym typeface="Wingdings" pitchFamily="2" charset="2"/>
              </a:rPr>
              <a:t></a:t>
            </a:r>
            <a:r>
              <a:rPr lang="en-GB" i="1" dirty="0" smtClean="0"/>
              <a:t> EKOTOX BIOTESTY</a:t>
            </a:r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683568" y="620688"/>
          <a:ext cx="7416823" cy="3480031"/>
        </p:xfrm>
        <a:graphic>
          <a:graphicData uri="http://schemas.openxmlformats.org/drawingml/2006/table">
            <a:tbl>
              <a:tblPr/>
              <a:tblGrid>
                <a:gridCol w="945662"/>
                <a:gridCol w="1314181"/>
                <a:gridCol w="3759045"/>
                <a:gridCol w="1397935"/>
              </a:tblGrid>
              <a:tr h="3661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Týden</a:t>
                      </a: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 č.</a:t>
                      </a:r>
                      <a:endParaRPr lang="en-GB" sz="1100" dirty="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Datum </a:t>
                      </a:r>
                      <a:r>
                        <a:rPr lang="en-GB" sz="1100" b="1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/>
                      </a:r>
                      <a:br>
                        <a:rPr lang="en-GB" sz="1100" b="1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</a:br>
                      <a:r>
                        <a:rPr lang="en-GB" sz="110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(</a:t>
                      </a:r>
                      <a:r>
                        <a:rPr lang="en-GB" sz="110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orientačně</a:t>
                      </a:r>
                      <a:r>
                        <a:rPr lang="en-GB" sz="11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 !)</a:t>
                      </a: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Přednáška-co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Přednáška-kdo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2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17.9.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Úvodní</a:t>
                      </a: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 </a:t>
                      </a:r>
                      <a:r>
                        <a:rPr lang="en-GB" sz="1100" b="1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přednáška</a:t>
                      </a: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 (30 </a:t>
                      </a:r>
                      <a:r>
                        <a:rPr lang="en-GB" sz="1100" b="1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minut</a:t>
                      </a: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)</a:t>
                      </a:r>
                      <a:endParaRPr lang="en-GB" sz="1100" dirty="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- </a:t>
                      </a:r>
                      <a:r>
                        <a:rPr lang="en-GB" sz="110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představení</a:t>
                      </a:r>
                      <a:r>
                        <a:rPr lang="en-GB" sz="11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 </a:t>
                      </a:r>
                      <a:r>
                        <a:rPr lang="en-GB" sz="110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koncepce</a:t>
                      </a:r>
                      <a:r>
                        <a:rPr lang="en-GB" sz="11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, </a:t>
                      </a:r>
                      <a:r>
                        <a:rPr lang="en-GB" sz="110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přednášejících</a:t>
                      </a:r>
                      <a:r>
                        <a:rPr lang="en-GB" sz="11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, </a:t>
                      </a:r>
                      <a:r>
                        <a:rPr lang="en-GB" sz="110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pokyny</a:t>
                      </a:r>
                      <a:r>
                        <a:rPr lang="en-GB" sz="11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 k </a:t>
                      </a:r>
                      <a:r>
                        <a:rPr lang="en-GB" sz="110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výuce</a:t>
                      </a:r>
                      <a:r>
                        <a:rPr lang="en-GB" sz="11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 (</a:t>
                      </a:r>
                      <a:r>
                        <a:rPr lang="en-GB" sz="110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docházka</a:t>
                      </a:r>
                      <a:r>
                        <a:rPr lang="en-GB" sz="11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?), </a:t>
                      </a:r>
                      <a:r>
                        <a:rPr lang="en-GB" sz="110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doporučená</a:t>
                      </a:r>
                      <a:r>
                        <a:rPr lang="en-GB" sz="11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 </a:t>
                      </a:r>
                      <a:r>
                        <a:rPr lang="en-GB" sz="110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literatura</a:t>
                      </a:r>
                      <a:r>
                        <a:rPr lang="en-GB" sz="11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 ...</a:t>
                      </a: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Bláha</a:t>
                      </a:r>
                      <a:endParaRPr lang="en-GB" sz="1100" dirty="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24.9.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Studium expozice 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Hofman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0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3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1.10.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Studium DNA a RNA - 1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Sovadinová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0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4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8.10.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Studium DNA a RNA - 2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Sovadinová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0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5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15.10.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Studium proteinů - 1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Babica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0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6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22.10.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Studium proteinů - 2 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Babica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0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7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29.10.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Studium metabolitů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Bláhová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0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8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5.11.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Studium buněk - 1 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Novák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0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9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12.11.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Studium buněk - 2 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Novák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10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19.11.</a:t>
                      </a:r>
                      <a:endParaRPr lang="en-GB" sz="1100" dirty="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 err="1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Organismus</a:t>
                      </a:r>
                      <a:r>
                        <a:rPr lang="en-GB" sz="1100" b="1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 / </a:t>
                      </a:r>
                      <a:r>
                        <a:rPr lang="en-GB" sz="1100" b="1" dirty="0" err="1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tkáně</a:t>
                      </a:r>
                      <a:r>
                        <a:rPr lang="en-GB" sz="1100" b="1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 </a:t>
                      </a:r>
                      <a:endParaRPr lang="en-GB" sz="1100" dirty="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Hilscherová</a:t>
                      </a:r>
                      <a:endParaRPr lang="en-GB" sz="1100" b="1" dirty="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0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11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26.11.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Studium</a:t>
                      </a: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 </a:t>
                      </a:r>
                      <a:r>
                        <a:rPr lang="en-GB" sz="1100" b="1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ekosystému</a:t>
                      </a:r>
                      <a:endParaRPr lang="en-GB" sz="1100" dirty="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Brabec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0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12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3.12.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Modely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Smetanová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0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13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10.12.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... </a:t>
                      </a:r>
                      <a:r>
                        <a:rPr lang="en-GB" sz="1100" b="1" dirty="0" err="1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rezerva</a:t>
                      </a:r>
                      <a:endParaRPr lang="en-GB" sz="1100" dirty="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0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14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18.12.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... rezerva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7587" marR="67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323528" y="116632"/>
            <a:ext cx="6672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PŘEDNÁŠKY - ORIENTAČNÍ HARMONOGRAM – PLÁN – </a:t>
            </a:r>
            <a:r>
              <a:rPr lang="en-GB" dirty="0" err="1" smtClean="0">
                <a:solidFill>
                  <a:srgbClr val="FF0000"/>
                </a:solidFill>
              </a:rPr>
              <a:t>může</a:t>
            </a:r>
            <a:r>
              <a:rPr lang="en-GB" dirty="0" smtClean="0">
                <a:solidFill>
                  <a:srgbClr val="FF0000"/>
                </a:solidFill>
              </a:rPr>
              <a:t> se </a:t>
            </a:r>
            <a:r>
              <a:rPr lang="en-GB" dirty="0" err="1" smtClean="0">
                <a:solidFill>
                  <a:srgbClr val="FF0000"/>
                </a:solidFill>
              </a:rPr>
              <a:t>měnit</a:t>
            </a:r>
            <a:r>
              <a:rPr lang="en-GB" dirty="0" smtClean="0">
                <a:solidFill>
                  <a:srgbClr val="FF0000"/>
                </a:solidFill>
              </a:rPr>
              <a:t>!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23528" y="4149080"/>
            <a:ext cx="8820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FF0000"/>
                </a:solidFill>
              </a:rPr>
              <a:t>CVIČENÍ – </a:t>
            </a:r>
            <a:r>
              <a:rPr lang="en-GB" sz="1600" dirty="0" err="1" smtClean="0">
                <a:solidFill>
                  <a:srgbClr val="FF0000"/>
                </a:solidFill>
              </a:rPr>
              <a:t>lektoři</a:t>
            </a:r>
            <a:r>
              <a:rPr lang="en-GB" sz="1600" dirty="0" smtClean="0">
                <a:solidFill>
                  <a:srgbClr val="FF0000"/>
                </a:solidFill>
              </a:rPr>
              <a:t> </a:t>
            </a:r>
            <a:r>
              <a:rPr lang="en-GB" sz="1600" dirty="0" err="1" smtClean="0">
                <a:solidFill>
                  <a:srgbClr val="FF0000"/>
                </a:solidFill>
              </a:rPr>
              <a:t>budou</a:t>
            </a:r>
            <a:r>
              <a:rPr lang="en-GB" sz="1600" dirty="0" smtClean="0">
                <a:solidFill>
                  <a:srgbClr val="FF0000"/>
                </a:solidFill>
              </a:rPr>
              <a:t> </a:t>
            </a:r>
            <a:r>
              <a:rPr lang="en-GB" sz="1600" dirty="0" err="1" smtClean="0">
                <a:solidFill>
                  <a:srgbClr val="FF0000"/>
                </a:solidFill>
              </a:rPr>
              <a:t>domlouvat</a:t>
            </a:r>
            <a:r>
              <a:rPr lang="en-GB" sz="1600" dirty="0" smtClean="0">
                <a:solidFill>
                  <a:srgbClr val="FF0000"/>
                </a:solidFill>
              </a:rPr>
              <a:t> ad hoc – z </a:t>
            </a:r>
            <a:r>
              <a:rPr lang="en-GB" sz="1600" dirty="0" err="1" smtClean="0">
                <a:solidFill>
                  <a:srgbClr val="FF0000"/>
                </a:solidFill>
              </a:rPr>
              <a:t>týdne</a:t>
            </a:r>
            <a:r>
              <a:rPr lang="en-GB" sz="1600" dirty="0" smtClean="0">
                <a:solidFill>
                  <a:srgbClr val="FF0000"/>
                </a:solidFill>
              </a:rPr>
              <a:t> </a:t>
            </a:r>
            <a:r>
              <a:rPr lang="en-GB" sz="1600" dirty="0" err="1" smtClean="0">
                <a:solidFill>
                  <a:srgbClr val="FF0000"/>
                </a:solidFill>
              </a:rPr>
              <a:t>na</a:t>
            </a:r>
            <a:r>
              <a:rPr lang="en-GB" sz="1600" dirty="0" smtClean="0">
                <a:solidFill>
                  <a:srgbClr val="FF0000"/>
                </a:solidFill>
              </a:rPr>
              <a:t> </a:t>
            </a:r>
            <a:r>
              <a:rPr lang="en-GB" sz="1600" dirty="0" err="1" smtClean="0">
                <a:solidFill>
                  <a:srgbClr val="FF0000"/>
                </a:solidFill>
              </a:rPr>
              <a:t>týden</a:t>
            </a:r>
            <a:r>
              <a:rPr lang="en-GB" sz="1600" dirty="0" smtClean="0">
                <a:solidFill>
                  <a:srgbClr val="FF0000"/>
                </a:solidFill>
              </a:rPr>
              <a:t> (</a:t>
            </a:r>
            <a:r>
              <a:rPr lang="en-GB" sz="1600" dirty="0" err="1" smtClean="0">
                <a:solidFill>
                  <a:srgbClr val="FF0000"/>
                </a:solidFill>
              </a:rPr>
              <a:t>dle</a:t>
            </a:r>
            <a:r>
              <a:rPr lang="en-GB" sz="1600" dirty="0" smtClean="0">
                <a:solidFill>
                  <a:srgbClr val="FF0000"/>
                </a:solidFill>
              </a:rPr>
              <a:t> </a:t>
            </a:r>
            <a:r>
              <a:rPr lang="en-GB" sz="1600" dirty="0" err="1" smtClean="0">
                <a:solidFill>
                  <a:srgbClr val="FF0000"/>
                </a:solidFill>
              </a:rPr>
              <a:t>možností</a:t>
            </a:r>
            <a:r>
              <a:rPr lang="en-GB" sz="1600" dirty="0" smtClean="0">
                <a:solidFill>
                  <a:srgbClr val="FF0000"/>
                </a:solidFill>
              </a:rPr>
              <a:t> v </a:t>
            </a:r>
            <a:r>
              <a:rPr lang="en-GB" sz="1600" dirty="0" err="1" smtClean="0">
                <a:solidFill>
                  <a:srgbClr val="FF0000"/>
                </a:solidFill>
              </a:rPr>
              <a:t>laboratořích</a:t>
            </a:r>
            <a:r>
              <a:rPr lang="en-GB" sz="1600" dirty="0" smtClean="0">
                <a:solidFill>
                  <a:srgbClr val="FF0000"/>
                </a:solidFill>
              </a:rPr>
              <a:t>)</a:t>
            </a:r>
          </a:p>
          <a:p>
            <a:endParaRPr lang="en-GB" sz="1600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23528" y="4941168"/>
            <a:ext cx="766068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err="1" smtClean="0">
                <a:solidFill>
                  <a:srgbClr val="FF0000"/>
                </a:solidFill>
              </a:rPr>
              <a:t>Požadavky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ke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zkoušce</a:t>
            </a:r>
            <a:endParaRPr lang="en-GB" b="1" dirty="0" smtClean="0">
              <a:solidFill>
                <a:srgbClr val="FF0000"/>
              </a:solidFill>
            </a:endParaRPr>
          </a:p>
          <a:p>
            <a:pPr marL="342900" indent="-342900">
              <a:buAutoNum type="arabicParenR"/>
            </a:pPr>
            <a:r>
              <a:rPr lang="en-GB" dirty="0" err="1" smtClean="0">
                <a:solidFill>
                  <a:srgbClr val="FF0000"/>
                </a:solidFill>
              </a:rPr>
              <a:t>účast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na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přednáškách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</a:p>
          <a:p>
            <a:pPr marL="342900" indent="-342900"/>
            <a:r>
              <a:rPr lang="en-GB" dirty="0" smtClean="0">
                <a:solidFill>
                  <a:srgbClr val="FF0000"/>
                </a:solidFill>
              </a:rPr>
              <a:t>	* minimum 8x – </a:t>
            </a:r>
            <a:r>
              <a:rPr lang="en-GB" dirty="0" err="1" smtClean="0">
                <a:solidFill>
                  <a:srgbClr val="FF0000"/>
                </a:solidFill>
              </a:rPr>
              <a:t>nesplnění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smtClean="0">
                <a:solidFill>
                  <a:srgbClr val="FF0000"/>
                </a:solidFill>
              </a:rPr>
              <a:t>= </a:t>
            </a:r>
            <a:r>
              <a:rPr lang="en-GB" dirty="0" err="1" smtClean="0">
                <a:solidFill>
                  <a:srgbClr val="FF0000"/>
                </a:solidFill>
              </a:rPr>
              <a:t>vypracování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zvláštního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úkolu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na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konci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semestru</a:t>
            </a:r>
            <a:endParaRPr lang="en-GB" dirty="0" smtClean="0">
              <a:solidFill>
                <a:srgbClr val="FF0000"/>
              </a:solidFill>
            </a:endParaRPr>
          </a:p>
          <a:p>
            <a:pPr marL="342900" indent="-342900"/>
            <a:r>
              <a:rPr lang="en-GB" dirty="0" smtClean="0">
                <a:solidFill>
                  <a:srgbClr val="FF0000"/>
                </a:solidFill>
              </a:rPr>
              <a:t>	* 100% </a:t>
            </a:r>
            <a:r>
              <a:rPr lang="en-GB" dirty="0" err="1" smtClean="0">
                <a:solidFill>
                  <a:srgbClr val="FF0000"/>
                </a:solidFill>
              </a:rPr>
              <a:t>účast</a:t>
            </a:r>
            <a:r>
              <a:rPr lang="en-GB" dirty="0" smtClean="0">
                <a:solidFill>
                  <a:srgbClr val="FF0000"/>
                </a:solidFill>
              </a:rPr>
              <a:t> = </a:t>
            </a:r>
            <a:r>
              <a:rPr lang="en-GB" dirty="0" err="1" smtClean="0">
                <a:solidFill>
                  <a:srgbClr val="FF0000"/>
                </a:solidFill>
              </a:rPr>
              <a:t>až</a:t>
            </a:r>
            <a:r>
              <a:rPr lang="en-GB" dirty="0" smtClean="0">
                <a:solidFill>
                  <a:srgbClr val="FF0000"/>
                </a:solidFill>
              </a:rPr>
              <a:t> 10% bonus </a:t>
            </a:r>
            <a:r>
              <a:rPr lang="en-GB" dirty="0" err="1" smtClean="0">
                <a:solidFill>
                  <a:srgbClr val="FF0000"/>
                </a:solidFill>
              </a:rPr>
              <a:t>bodů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navíc</a:t>
            </a:r>
            <a:r>
              <a:rPr lang="en-GB" dirty="0" smtClean="0">
                <a:solidFill>
                  <a:srgbClr val="FF0000"/>
                </a:solidFill>
              </a:rPr>
              <a:t> v </a:t>
            </a:r>
            <a:r>
              <a:rPr lang="en-GB" dirty="0" err="1" smtClean="0">
                <a:solidFill>
                  <a:srgbClr val="FF0000"/>
                </a:solidFill>
              </a:rPr>
              <a:t>závěrečném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hodnocení</a:t>
            </a:r>
            <a:endParaRPr lang="en-GB" dirty="0">
              <a:solidFill>
                <a:srgbClr val="FF0000"/>
              </a:solidFill>
            </a:endParaRPr>
          </a:p>
          <a:p>
            <a:pPr marL="342900" indent="-342900"/>
            <a:r>
              <a:rPr lang="en-GB" dirty="0" smtClean="0">
                <a:solidFill>
                  <a:srgbClr val="FF0000"/>
                </a:solidFill>
              </a:rPr>
              <a:t>	* </a:t>
            </a:r>
            <a:r>
              <a:rPr lang="en-GB" dirty="0" err="1" smtClean="0">
                <a:solidFill>
                  <a:srgbClr val="FF0000"/>
                </a:solidFill>
              </a:rPr>
              <a:t>plnění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úkolů</a:t>
            </a:r>
            <a:r>
              <a:rPr lang="en-GB" dirty="0" smtClean="0">
                <a:solidFill>
                  <a:srgbClr val="FF0000"/>
                </a:solidFill>
              </a:rPr>
              <a:t> v </a:t>
            </a:r>
            <a:r>
              <a:rPr lang="en-GB" dirty="0" err="1" smtClean="0">
                <a:solidFill>
                  <a:srgbClr val="FF0000"/>
                </a:solidFill>
              </a:rPr>
              <a:t>průběhu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semestru</a:t>
            </a:r>
            <a:r>
              <a:rPr lang="en-GB" dirty="0" smtClean="0">
                <a:solidFill>
                  <a:srgbClr val="FF0000"/>
                </a:solidFill>
              </a:rPr>
              <a:t> - 100% </a:t>
            </a:r>
            <a:r>
              <a:rPr lang="en-GB" dirty="0" err="1" smtClean="0">
                <a:solidFill>
                  <a:srgbClr val="FF0000"/>
                </a:solidFill>
              </a:rPr>
              <a:t>úkolů</a:t>
            </a:r>
            <a:r>
              <a:rPr lang="en-GB" dirty="0" smtClean="0">
                <a:solidFill>
                  <a:srgbClr val="FF0000"/>
                </a:solidFill>
              </a:rPr>
              <a:t> OK = </a:t>
            </a:r>
            <a:r>
              <a:rPr lang="en-GB" dirty="0" err="1" smtClean="0">
                <a:solidFill>
                  <a:srgbClr val="FF0000"/>
                </a:solidFill>
              </a:rPr>
              <a:t>až</a:t>
            </a:r>
            <a:r>
              <a:rPr lang="en-GB" dirty="0" smtClean="0">
                <a:solidFill>
                  <a:srgbClr val="FF0000"/>
                </a:solidFill>
              </a:rPr>
              <a:t> 10% bonus </a:t>
            </a:r>
            <a:r>
              <a:rPr lang="en-GB" dirty="0" err="1" smtClean="0">
                <a:solidFill>
                  <a:srgbClr val="FF0000"/>
                </a:solidFill>
              </a:rPr>
              <a:t>bodů</a:t>
            </a:r>
            <a:endParaRPr lang="en-GB" dirty="0" smtClean="0">
              <a:solidFill>
                <a:srgbClr val="FF0000"/>
              </a:solidFill>
            </a:endParaRPr>
          </a:p>
          <a:p>
            <a:r>
              <a:rPr lang="en-GB" dirty="0" smtClean="0">
                <a:solidFill>
                  <a:srgbClr val="FF0000"/>
                </a:solidFill>
              </a:rPr>
              <a:t>2)   </a:t>
            </a:r>
            <a:r>
              <a:rPr lang="en-GB" dirty="0" err="1" smtClean="0">
                <a:solidFill>
                  <a:srgbClr val="FF0000"/>
                </a:solidFill>
              </a:rPr>
              <a:t>Cvičení</a:t>
            </a:r>
            <a:r>
              <a:rPr lang="en-GB" dirty="0" smtClean="0">
                <a:solidFill>
                  <a:srgbClr val="FF0000"/>
                </a:solidFill>
              </a:rPr>
              <a:t> - </a:t>
            </a:r>
            <a:r>
              <a:rPr lang="en-GB" dirty="0" err="1" smtClean="0">
                <a:solidFill>
                  <a:srgbClr val="FF0000"/>
                </a:solidFill>
              </a:rPr>
              <a:t>tbs</a:t>
            </a:r>
            <a:endParaRPr lang="en-GB" dirty="0" smtClean="0">
              <a:solidFill>
                <a:srgbClr val="FF0000"/>
              </a:solidFill>
            </a:endParaRPr>
          </a:p>
          <a:p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1272</TotalTime>
  <Words>187</Words>
  <Application>Microsoft Office PowerPoint</Application>
  <PresentationFormat>Předvádění na obrazovce (4:3)</PresentationFormat>
  <Paragraphs>81</Paragraphs>
  <Slides>3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Snímek 1</vt:lpstr>
      <vt:lpstr>Snímek 2</vt:lpstr>
      <vt:lpstr>Snímek 3</vt:lpstr>
    </vt:vector>
  </TitlesOfParts>
  <Company>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Ludek Blaha</dc:creator>
  <cp:lastModifiedBy>Ludek Blaha</cp:lastModifiedBy>
  <cp:revision>43</cp:revision>
  <dcterms:created xsi:type="dcterms:W3CDTF">2014-09-17T06:44:32Z</dcterms:created>
  <dcterms:modified xsi:type="dcterms:W3CDTF">2014-09-18T03:57:10Z</dcterms:modified>
</cp:coreProperties>
</file>