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431" r:id="rId2"/>
    <p:sldId id="433" r:id="rId3"/>
    <p:sldId id="435" r:id="rId4"/>
    <p:sldId id="434" r:id="rId5"/>
    <p:sldId id="460" r:id="rId6"/>
    <p:sldId id="461" r:id="rId7"/>
    <p:sldId id="463" r:id="rId8"/>
    <p:sldId id="440" r:id="rId9"/>
    <p:sldId id="462" r:id="rId10"/>
    <p:sldId id="464" r:id="rId11"/>
    <p:sldId id="442" r:id="rId12"/>
    <p:sldId id="443" r:id="rId13"/>
    <p:sldId id="444" r:id="rId14"/>
    <p:sldId id="445" r:id="rId15"/>
    <p:sldId id="465" r:id="rId16"/>
    <p:sldId id="466" r:id="rId17"/>
    <p:sldId id="467" r:id="rId18"/>
    <p:sldId id="471" r:id="rId19"/>
    <p:sldId id="470" r:id="rId20"/>
    <p:sldId id="446" r:id="rId21"/>
    <p:sldId id="447" r:id="rId22"/>
    <p:sldId id="448" r:id="rId23"/>
    <p:sldId id="449" r:id="rId24"/>
    <p:sldId id="450" r:id="rId25"/>
    <p:sldId id="451" r:id="rId26"/>
    <p:sldId id="452" r:id="rId27"/>
    <p:sldId id="453" r:id="rId28"/>
    <p:sldId id="469" r:id="rId29"/>
    <p:sldId id="454" r:id="rId30"/>
    <p:sldId id="455" r:id="rId31"/>
    <p:sldId id="456" r:id="rId32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00" autoAdjust="0"/>
  </p:normalViewPr>
  <p:slideViewPr>
    <p:cSldViewPr>
      <p:cViewPr>
        <p:scale>
          <a:sx n="66" d="100"/>
          <a:sy n="66" d="100"/>
        </p:scale>
        <p:origin x="-2286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2DB209-CE3B-44D8-AA8E-DC01340C431A}" type="datetimeFigureOut">
              <a:rPr lang="cs-CZ"/>
              <a:pPr>
                <a:defRPr/>
              </a:pPr>
              <a:t>7.10.2014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70E509-2310-4A73-BC9C-E8275F25BF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7224B5-C6C1-45CC-B0F8-B01F6A68CD5A}" type="datetimeFigureOut">
              <a:rPr lang="cs-CZ"/>
              <a:pPr>
                <a:defRPr/>
              </a:pPr>
              <a:t>7.10.2014</a:t>
            </a:fld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FEA0E6-8A63-47F3-A152-8F11A64829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8B63CD-71FD-43CA-856C-53CC8215A4E0}" type="slidenum">
              <a:rPr lang="cs-CZ" smtClean="0"/>
              <a:pPr/>
              <a:t>10</a:t>
            </a:fld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6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0F2E1D-0D57-497F-AB03-DE753820B723}" type="slidenum">
              <a:rPr lang="cs-CZ" smtClean="0"/>
              <a:pPr/>
              <a:t>11</a:t>
            </a:fld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6B9F97-FDE6-4F71-9882-744198EE1499}" type="slidenum">
              <a:rPr lang="cs-CZ" smtClean="0"/>
              <a:pPr/>
              <a:t>12</a:t>
            </a:fld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301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106739-ADDA-4DC7-8B3E-FCDA9A44F685}" type="slidenum">
              <a:rPr lang="cs-CZ" smtClean="0"/>
              <a:pPr/>
              <a:t>13</a:t>
            </a:fld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03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C2AFD9-DCA5-45F8-BB20-434798555AD3}" type="slidenum">
              <a:rPr lang="cs-CZ" smtClean="0"/>
              <a:pPr/>
              <a:t>14</a:t>
            </a:fld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632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09A3F7-F7B1-4AEB-8C63-89582E45BAF6}" type="slidenum">
              <a:rPr lang="cs-CZ" smtClean="0"/>
              <a:pPr/>
              <a:t>15</a:t>
            </a:fld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734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F000CE-5F45-42DC-B5F7-6232A3058F9A}" type="slidenum">
              <a:rPr lang="cs-CZ" smtClean="0"/>
              <a:pPr/>
              <a:t>16</a:t>
            </a:fld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837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837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14DE93-CF0D-4562-A23B-140D05F47940}" type="slidenum">
              <a:rPr lang="cs-CZ" smtClean="0"/>
              <a:pPr/>
              <a:t>17</a:t>
            </a:fld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837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837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14DE93-CF0D-4562-A23B-140D05F47940}" type="slidenum">
              <a:rPr lang="cs-CZ" smtClean="0"/>
              <a:pPr/>
              <a:t>18</a:t>
            </a:fld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C66073-C74D-4BE4-8FFF-4DDFF71278E7}" type="slidenum">
              <a:rPr lang="cs-CZ" smtClean="0"/>
              <a:pPr/>
              <a:t>19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B832DC-A27E-451A-A04D-45BF744EF0C4}" type="slidenum">
              <a:rPr lang="cs-CZ" smtClean="0"/>
              <a:pPr/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0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0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AF6237-036C-4B1F-AF00-BCF3168A656B}" type="slidenum">
              <a:rPr lang="cs-CZ" smtClean="0"/>
              <a:pPr/>
              <a:t>20</a:t>
            </a:fld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08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A9BF95-461A-421A-83D2-74B6C23E8C23}" type="slidenum">
              <a:rPr lang="cs-CZ" smtClean="0"/>
              <a:pPr/>
              <a:t>21</a:t>
            </a:fld>
            <a:endParaRPr 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10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8DA9E8-C617-4609-B9C4-7A50CAC5DA1E}" type="slidenum">
              <a:rPr lang="cs-CZ" smtClean="0"/>
              <a:pPr/>
              <a:t>22</a:t>
            </a:fld>
            <a:endParaRPr 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3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13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7CB735-F86B-49E4-B67A-1445E48C5CCC}" type="slidenum">
              <a:rPr lang="cs-CZ" smtClean="0"/>
              <a:pPr/>
              <a:t>23</a:t>
            </a:fld>
            <a:endParaRPr 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915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1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D51C1B-DBC4-482E-BA61-C24FC7D23DCB}" type="slidenum">
              <a:rPr lang="cs-CZ" smtClean="0"/>
              <a:pPr/>
              <a:t>24</a:t>
            </a:fld>
            <a:endParaRPr 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017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018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3E882F-6D89-484F-BDBC-1BF9E7C53BC4}" type="slidenum">
              <a:rPr lang="cs-CZ" smtClean="0"/>
              <a:pPr/>
              <a:t>25</a:t>
            </a:fld>
            <a:endParaRPr lang="cs-CZ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0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CC86B3-BE52-4FD3-8F36-D07AE59C2F6B}" type="slidenum">
              <a:rPr lang="cs-CZ" smtClean="0"/>
              <a:pPr/>
              <a:t>26</a:t>
            </a:fld>
            <a:endParaRPr lang="cs-CZ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22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7A2459-C251-455A-B062-C8A9178ECE23}" type="slidenum">
              <a:rPr lang="cs-CZ" smtClean="0"/>
              <a:pPr/>
              <a:t>27</a:t>
            </a:fld>
            <a:endParaRPr lang="cs-CZ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22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7A2459-C251-455A-B062-C8A9178ECE23}" type="slidenum">
              <a:rPr lang="cs-CZ" smtClean="0"/>
              <a:pPr/>
              <a:t>28</a:t>
            </a:fld>
            <a:endParaRPr lang="cs-CZ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325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A57683-C137-41C2-B227-1BB8C56FA919}" type="slidenum">
              <a:rPr lang="cs-CZ" smtClean="0"/>
              <a:pPr/>
              <a:t>29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BE0760-C4E1-49E9-BB76-2AC4EC45EA30}" type="slidenum">
              <a:rPr lang="cs-CZ" smtClean="0"/>
              <a:pPr/>
              <a:t>3</a:t>
            </a:fld>
            <a:endParaRPr lang="cs-CZ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427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ABDF64-75D4-4162-9E94-DCF02F571A00}" type="slidenum">
              <a:rPr lang="cs-CZ" smtClean="0"/>
              <a:pPr/>
              <a:t>30</a:t>
            </a:fld>
            <a:endParaRPr lang="cs-CZ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C66073-C74D-4BE4-8FFF-4DDFF71278E7}" type="slidenum">
              <a:rPr lang="cs-CZ" smtClean="0"/>
              <a:pPr/>
              <a:t>31</a:t>
            </a:fld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277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77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0589D9-76E2-4717-811A-31F82ED45860}" type="slidenum">
              <a:rPr lang="cs-CZ" smtClean="0"/>
              <a:pPr/>
              <a:t>4</a:t>
            </a:fld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BE0760-C4E1-49E9-BB76-2AC4EC45EA30}" type="slidenum">
              <a:rPr lang="cs-CZ" smtClean="0"/>
              <a:pPr/>
              <a:t>5</a:t>
            </a:fld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BE0760-C4E1-49E9-BB76-2AC4EC45EA30}" type="slidenum">
              <a:rPr lang="cs-CZ" smtClean="0"/>
              <a:pPr/>
              <a:t>6</a:t>
            </a:fld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993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4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13DF5D-722B-4C29-A74A-F0814CBA71D7}" type="slidenum">
              <a:rPr lang="cs-CZ" smtClean="0"/>
              <a:pPr/>
              <a:t>7</a:t>
            </a:fld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F64A7A-437F-47D6-967B-60F63CBE4B5D}" type="slidenum">
              <a:rPr lang="cs-CZ" smtClean="0"/>
              <a:pPr/>
              <a:t>8</a:t>
            </a:fld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993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4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13DF5D-722B-4C29-A74A-F0814CBA71D7}" type="slidenum">
              <a:rPr lang="cs-CZ" smtClean="0"/>
              <a:pPr/>
              <a:t>9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494E-6413-4D07-9001-F87B29752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0A2C-E34E-4194-8B9F-2828A9CE0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B3C9-86E0-47B8-B570-25D4CC3E60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367F-5CD2-435A-8CA4-1932E60B5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C82B-F7F1-4D38-8B17-29EC0256CD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6DFA-F56E-4004-9B38-6B8B0690ED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9172-2349-4A4B-B60D-89403753C8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0F8A-36F4-405B-8429-F4B1F1361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53C7-E785-4839-BB67-9CA136687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A2ED-B296-454B-B8B2-C24DCCDC74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B0C0-826C-4F34-9CDD-6FC0A348BB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4670F-B1B7-4809-8F8A-E37A6D0538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0" r:id="rId2"/>
    <p:sldLayoutId id="214748381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/>
          <p:cNvSpPr>
            <a:spLocks/>
          </p:cNvSpPr>
          <p:nvPr/>
        </p:nvSpPr>
        <p:spPr bwMode="auto">
          <a:xfrm>
            <a:off x="1331640" y="4221088"/>
            <a:ext cx="6400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cs-CZ" sz="2000" b="1" dirty="0">
                <a:solidFill>
                  <a:srgbClr val="000066"/>
                </a:solidFill>
                <a:latin typeface="Tahoma" pitchFamily="34" charset="0"/>
              </a:rPr>
              <a:t/>
            </a:r>
            <a:br>
              <a:rPr lang="cs-CZ" sz="2000" b="1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Luděk Bláha, </a:t>
            </a:r>
            <a:r>
              <a:rPr lang="cs-CZ" sz="2000" dirty="0" err="1">
                <a:solidFill>
                  <a:srgbClr val="000066"/>
                </a:solidFill>
                <a:latin typeface="Tahoma" pitchFamily="34" charset="0"/>
              </a:rPr>
              <a:t>PřF</a:t>
            </a: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MU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, RECETOX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www.recetox.cz</a:t>
            </a:r>
            <a:endParaRPr lang="cs-CZ" sz="200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57200" y="2384425"/>
            <a:ext cx="838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2800" dirty="0">
                <a:solidFill>
                  <a:srgbClr val="FF3300"/>
                </a:solidFill>
              </a:rPr>
              <a:t>BIOMARKERS AND TOXICITY MECHANISMS</a:t>
            </a:r>
          </a:p>
          <a:p>
            <a:pPr algn="ctr" eaLnBrk="0" hangingPunct="0"/>
            <a:r>
              <a:rPr lang="cs-CZ" sz="3600" b="1" dirty="0" smtClean="0">
                <a:solidFill>
                  <a:srgbClr val="FF3300"/>
                </a:solidFill>
              </a:rPr>
              <a:t>06 </a:t>
            </a:r>
            <a:r>
              <a:rPr lang="cs-CZ" sz="3600" b="1" dirty="0">
                <a:solidFill>
                  <a:srgbClr val="FF3300"/>
                </a:solidFill>
              </a:rPr>
              <a:t>– </a:t>
            </a:r>
            <a:r>
              <a:rPr lang="en-GB" sz="3600" b="1" dirty="0" smtClean="0">
                <a:solidFill>
                  <a:srgbClr val="FF3300"/>
                </a:solidFill>
              </a:rPr>
              <a:t>Mechanisms</a:t>
            </a:r>
            <a:r>
              <a:rPr lang="cs-CZ" sz="3600" b="1" dirty="0" smtClean="0">
                <a:solidFill>
                  <a:srgbClr val="FF3300"/>
                </a:solidFill>
              </a:rPr>
              <a:t> </a:t>
            </a:r>
            <a:endParaRPr lang="cs-CZ" sz="3600" b="1" dirty="0" smtClean="0">
              <a:solidFill>
                <a:srgbClr val="FF3300"/>
              </a:solidFill>
            </a:endParaRPr>
          </a:p>
          <a:p>
            <a:pPr algn="ctr" eaLnBrk="0" hangingPunct="0"/>
            <a:r>
              <a:rPr lang="cs-CZ" sz="3600" b="1" dirty="0" err="1" smtClean="0">
                <a:solidFill>
                  <a:srgbClr val="FF3300"/>
                </a:solidFill>
              </a:rPr>
              <a:t>Metabolism</a:t>
            </a:r>
            <a:r>
              <a:rPr lang="cs-CZ" sz="3600" b="1" dirty="0" smtClean="0">
                <a:solidFill>
                  <a:srgbClr val="FF3300"/>
                </a:solidFill>
              </a:rPr>
              <a:t> </a:t>
            </a:r>
            <a:r>
              <a:rPr lang="en-US" sz="3600" b="1" dirty="0" smtClean="0">
                <a:solidFill>
                  <a:srgbClr val="FF3300"/>
                </a:solidFill>
              </a:rPr>
              <a:t>&amp; Detoxification</a:t>
            </a:r>
            <a:endParaRPr lang="en-GB" sz="3600" b="1" dirty="0" smtClean="0">
              <a:solidFill>
                <a:srgbClr val="FF3300"/>
              </a:solidFill>
            </a:endParaRPr>
          </a:p>
          <a:p>
            <a:pPr algn="ctr" eaLnBrk="0" hangingPunct="0"/>
            <a:endParaRPr lang="cs-CZ" sz="4000" dirty="0"/>
          </a:p>
        </p:txBody>
      </p:sp>
      <p:pic>
        <p:nvPicPr>
          <p:cNvPr id="4100" name="Picture 7" descr="OPVK_MU_stred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3" cstate="print"/>
          <a:srcRect l="10001" t="18750" r="28751" b="9375"/>
          <a:stretch>
            <a:fillRect/>
          </a:stretch>
        </p:blipFill>
        <p:spPr bwMode="auto">
          <a:xfrm>
            <a:off x="251520" y="775713"/>
            <a:ext cx="8676456" cy="610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540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CYP450 overview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Ludek Blaha\Plocha\E3.GIF"/>
          <p:cNvPicPr>
            <a:picLocks noChangeAspect="1" noChangeArrowheads="1"/>
          </p:cNvPicPr>
          <p:nvPr/>
        </p:nvPicPr>
        <p:blipFill>
          <a:blip r:embed="rId3" cstate="print"/>
          <a:srcRect l="15652" t="15175" r="14456" b="28235"/>
          <a:stretch>
            <a:fillRect/>
          </a:stretch>
        </p:blipFill>
        <p:spPr bwMode="auto">
          <a:xfrm>
            <a:off x="899592" y="1124744"/>
            <a:ext cx="7673280" cy="558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Oval 3"/>
          <p:cNvSpPr>
            <a:spLocks noChangeArrowheads="1"/>
          </p:cNvSpPr>
          <p:nvPr/>
        </p:nvSpPr>
        <p:spPr bwMode="auto">
          <a:xfrm>
            <a:off x="3840088" y="5517232"/>
            <a:ext cx="1524000" cy="533400"/>
          </a:xfrm>
          <a:prstGeom prst="ellipse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Hydroxylation </a:t>
            </a:r>
            <a:r>
              <a:rPr lang="en-GB" b="1" dirty="0" smtClean="0">
                <a:solidFill>
                  <a:srgbClr val="FF0000"/>
                </a:solidFill>
              </a:rPr>
              <a:t>(oxidation)</a:t>
            </a:r>
            <a:r>
              <a:rPr lang="en-GB" dirty="0" smtClean="0">
                <a:solidFill>
                  <a:schemeClr val="tx1"/>
                </a:solidFill>
              </a:rPr>
              <a:t> mechanism – key in “detoxification” 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Ludek Blaha\Plocha\E3.GIF"/>
          <p:cNvPicPr>
            <a:picLocks noChangeAspect="1" noChangeArrowheads="1"/>
          </p:cNvPicPr>
          <p:nvPr/>
        </p:nvPicPr>
        <p:blipFill>
          <a:blip r:embed="rId3" cstate="print"/>
          <a:srcRect l="4860" t="10582" b="46385"/>
          <a:stretch>
            <a:fillRect/>
          </a:stretch>
        </p:blipFill>
        <p:spPr bwMode="auto">
          <a:xfrm>
            <a:off x="381000" y="1181248"/>
            <a:ext cx="8458200" cy="527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Examples of CYP </a:t>
            </a:r>
            <a:r>
              <a:rPr lang="en-GB" smtClean="0">
                <a:solidFill>
                  <a:schemeClr val="tx1"/>
                </a:solidFill>
              </a:rPr>
              <a:t>mediated reactions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Ludek Blaha\Plocha\E3.GIF"/>
          <p:cNvPicPr>
            <a:picLocks noChangeAspect="1" noChangeArrowheads="1"/>
          </p:cNvPicPr>
          <p:nvPr/>
        </p:nvPicPr>
        <p:blipFill>
          <a:blip r:embed="rId3" cstate="print"/>
          <a:srcRect l="4860" t="52203" r="22235" b="8290"/>
          <a:stretch>
            <a:fillRect/>
          </a:stretch>
        </p:blipFill>
        <p:spPr bwMode="auto">
          <a:xfrm>
            <a:off x="457200" y="726901"/>
            <a:ext cx="8153400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Examples of CYP </a:t>
            </a:r>
            <a:r>
              <a:rPr lang="en-GB" smtClean="0">
                <a:solidFill>
                  <a:schemeClr val="tx1"/>
                </a:solidFill>
              </a:rPr>
              <a:t>mediated reactions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Ludek Blaha\Plocha\E3.GIF"/>
          <p:cNvPicPr>
            <a:picLocks noChangeAspect="1" noChangeArrowheads="1"/>
          </p:cNvPicPr>
          <p:nvPr/>
        </p:nvPicPr>
        <p:blipFill>
          <a:blip r:embed="rId3" cstate="print"/>
          <a:srcRect l="7538" t="9660" r="9657" b="46582"/>
          <a:stretch>
            <a:fillRect/>
          </a:stretch>
        </p:blipFill>
        <p:spPr bwMode="auto">
          <a:xfrm>
            <a:off x="304800" y="1219200"/>
            <a:ext cx="8686800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Examples of CYP </a:t>
            </a:r>
            <a:r>
              <a:rPr lang="en-GB" smtClean="0">
                <a:solidFill>
                  <a:schemeClr val="tx1"/>
                </a:solidFill>
              </a:rPr>
              <a:t>mediated reactions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Ludek Blaha\Plocha\E3.GIF"/>
          <p:cNvPicPr>
            <a:picLocks noChangeAspect="1" noChangeArrowheads="1"/>
          </p:cNvPicPr>
          <p:nvPr/>
        </p:nvPicPr>
        <p:blipFill>
          <a:blip r:embed="rId3" cstate="print"/>
          <a:srcRect l="12460" t="28227" r="14555" b="26842"/>
          <a:stretch>
            <a:fillRect/>
          </a:stretch>
        </p:blipFill>
        <p:spPr bwMode="auto">
          <a:xfrm>
            <a:off x="228600" y="2133600"/>
            <a:ext cx="86106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819364" y="839614"/>
            <a:ext cx="325762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3200" b="1" dirty="0">
              <a:latin typeface="Arial" charset="0"/>
            </a:endParaRPr>
          </a:p>
          <a:p>
            <a:pPr algn="ctr"/>
            <a:r>
              <a:rPr lang="en-US" sz="3200" b="1" dirty="0">
                <a:latin typeface="Arial" charset="0"/>
              </a:rPr>
              <a:t>Ben</a:t>
            </a:r>
            <a:r>
              <a:rPr lang="cs-CZ" sz="3200" b="1" dirty="0" err="1">
                <a:latin typeface="Arial" charset="0"/>
              </a:rPr>
              <a:t>zo</a:t>
            </a:r>
            <a:r>
              <a:rPr lang="en-US" sz="3200" b="1" dirty="0">
                <a:latin typeface="Arial" charset="0"/>
              </a:rPr>
              <a:t>[a]</a:t>
            </a:r>
            <a:r>
              <a:rPr lang="cs-CZ" sz="3200" b="1" dirty="0" err="1">
                <a:latin typeface="Arial" charset="0"/>
              </a:rPr>
              <a:t>pyrene</a:t>
            </a:r>
            <a:endParaRPr lang="cs-CZ" sz="3200" b="1" dirty="0">
              <a:latin typeface="Arial" charset="0"/>
            </a:endParaRPr>
          </a:p>
        </p:txBody>
      </p:sp>
      <p:sp>
        <p:nvSpPr>
          <p:cNvPr id="5" name="Nadpis 3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50106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CYPs and BIOACTIVATION 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pro-mutagen (</a:t>
            </a:r>
            <a:r>
              <a:rPr lang="en-GB" dirty="0" err="1" smtClean="0">
                <a:solidFill>
                  <a:schemeClr val="tx1"/>
                </a:solidFill>
              </a:rPr>
              <a:t>procarcinogen</a:t>
            </a:r>
            <a:r>
              <a:rPr lang="en-GB" dirty="0" smtClean="0">
                <a:solidFill>
                  <a:schemeClr val="tx1"/>
                </a:solidFill>
              </a:rPr>
              <a:t>) </a:t>
            </a:r>
            <a:r>
              <a:rPr lang="en-GB" dirty="0" smtClean="0">
                <a:solidFill>
                  <a:schemeClr val="tx1"/>
                </a:solidFill>
                <a:sym typeface="Wingdings" pitchFamily="2" charset="2"/>
              </a:rPr>
              <a:t> mutagen (carcinogen)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/>
          <p:cNvPicPr>
            <a:picLocks noChangeAspect="1" noChangeArrowheads="1"/>
          </p:cNvPicPr>
          <p:nvPr/>
        </p:nvPicPr>
        <p:blipFill>
          <a:blip r:embed="rId3" cstate="print">
            <a:lum bright="24000" contrast="-30000"/>
          </a:blip>
          <a:srcRect l="6673" t="6757" r="6673" b="6757"/>
          <a:stretch>
            <a:fillRect/>
          </a:stretch>
        </p:blipFill>
        <p:spPr bwMode="auto">
          <a:xfrm>
            <a:off x="0" y="862856"/>
            <a:ext cx="9144000" cy="587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Oval 6"/>
          <p:cNvSpPr>
            <a:spLocks noChangeArrowheads="1"/>
          </p:cNvSpPr>
          <p:nvPr/>
        </p:nvSpPr>
        <p:spPr bwMode="auto">
          <a:xfrm>
            <a:off x="6248400" y="3361928"/>
            <a:ext cx="2895600" cy="1219200"/>
          </a:xfrm>
          <a:prstGeom prst="ellipse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CYPs and BIOACTIVATION of </a:t>
            </a:r>
            <a:r>
              <a:rPr lang="en-GB" dirty="0" err="1" smtClean="0">
                <a:solidFill>
                  <a:schemeClr val="tx1"/>
                </a:solidFill>
              </a:rPr>
              <a:t>procarcinogen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114425"/>
            <a:ext cx="5715000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Oval 5"/>
          <p:cNvSpPr>
            <a:spLocks noChangeArrowheads="1"/>
          </p:cNvSpPr>
          <p:nvPr/>
        </p:nvSpPr>
        <p:spPr bwMode="auto">
          <a:xfrm>
            <a:off x="2362200" y="5715000"/>
            <a:ext cx="2895600" cy="533400"/>
          </a:xfrm>
          <a:prstGeom prst="ellipse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Nadpis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CYPs and BIOACTIVATION – AFLATOXIN-A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CYPs and BIOACTIVATION – ethanol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90116" name="Picture 4" descr="http://pubs.niaaa.nih.gov/publications/arh301/images/Seitz-Figur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1557" y="1340768"/>
            <a:ext cx="7476867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CYPs and toxicity of drugs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528" y="1279301"/>
            <a:ext cx="8229600" cy="4525963"/>
          </a:xfrm>
        </p:spPr>
        <p:txBody>
          <a:bodyPr>
            <a:normAutofit/>
          </a:bodyPr>
          <a:lstStyle/>
          <a:p>
            <a:r>
              <a:rPr lang="en-GB" sz="2000" b="1" smtClean="0"/>
              <a:t>Example - PARACETAMOL  </a:t>
            </a:r>
            <a:r>
              <a:rPr lang="en-GB" sz="2000" b="1" dirty="0" smtClean="0"/>
              <a:t>toxicity</a:t>
            </a:r>
            <a:endParaRPr lang="en-GB" sz="2000" dirty="0"/>
          </a:p>
        </p:txBody>
      </p:sp>
      <p:pic>
        <p:nvPicPr>
          <p:cNvPr id="12290" name="Picture 2" descr="http://upload.wikimedia.org/wikipedia/commons/thumb/1/12/Paracetamol_metabolism.svg/1024px-Paracetamol_metabolism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772816"/>
            <a:ext cx="4869160" cy="4869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    Metabolism and detoxification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525963"/>
          </a:xfrm>
        </p:spPr>
        <p:txBody>
          <a:bodyPr/>
          <a:lstStyle/>
          <a:p>
            <a:r>
              <a:rPr lang="en-GB" sz="2800" dirty="0" smtClean="0"/>
              <a:t>Chemicals enter </a:t>
            </a:r>
            <a:r>
              <a:rPr lang="en-GB" sz="2800" dirty="0" smtClean="0"/>
              <a:t>body 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... mostly </a:t>
            </a:r>
            <a:r>
              <a:rPr lang="en-GB" sz="2800" dirty="0" smtClean="0"/>
              <a:t>via </a:t>
            </a:r>
            <a:r>
              <a:rPr lang="en-GB" sz="2800" dirty="0" smtClean="0"/>
              <a:t>food</a:t>
            </a:r>
            <a:endParaRPr lang="en-GB" sz="2800" dirty="0" smtClean="0"/>
          </a:p>
          <a:p>
            <a:r>
              <a:rPr lang="en-GB" sz="2800" dirty="0" smtClean="0"/>
              <a:t>Pass directly</a:t>
            </a:r>
            <a:br>
              <a:rPr lang="en-GB" sz="2800" dirty="0" smtClean="0"/>
            </a:br>
            <a:r>
              <a:rPr lang="en-GB" sz="2800" dirty="0" smtClean="0"/>
              <a:t>through </a:t>
            </a:r>
            <a:r>
              <a:rPr lang="en-GB" sz="2800" b="1" dirty="0" smtClean="0"/>
              <a:t>liver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>
                <a:sym typeface="Wingdings" pitchFamily="2" charset="2"/>
              </a:rPr>
              <a:t> main</a:t>
            </a:r>
            <a:r>
              <a:rPr lang="en-GB" sz="2800" dirty="0" smtClean="0"/>
              <a:t> metabolism organ</a:t>
            </a:r>
            <a:endParaRPr lang="en-GB" sz="2800" dirty="0" smtClean="0"/>
          </a:p>
          <a:p>
            <a:endParaRPr lang="en-GB" sz="2800" dirty="0"/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16632"/>
            <a:ext cx="3943672" cy="665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5940152" y="3356992"/>
            <a:ext cx="2160240" cy="1440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Detoxification – Phase II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23528" y="1052737"/>
            <a:ext cx="8496944" cy="3744416"/>
          </a:xfrm>
        </p:spPr>
        <p:txBody>
          <a:bodyPr>
            <a:normAutofit fontScale="62500" lnSpcReduction="20000"/>
          </a:bodyPr>
          <a:lstStyle/>
          <a:p>
            <a:r>
              <a:rPr lang="en-GB" b="1" dirty="0" smtClean="0"/>
              <a:t>Key reactions = conjugations</a:t>
            </a:r>
          </a:p>
          <a:p>
            <a:pPr lvl="1"/>
            <a:r>
              <a:rPr lang="en-GB" dirty="0" smtClean="0"/>
              <a:t>Reactive </a:t>
            </a:r>
            <a:r>
              <a:rPr lang="en-GB" dirty="0" err="1" smtClean="0"/>
              <a:t>xenobiotics</a:t>
            </a:r>
            <a:r>
              <a:rPr lang="en-GB" dirty="0" smtClean="0"/>
              <a:t> or metabolites formed in phase </a:t>
            </a:r>
            <a:r>
              <a:rPr lang="en-GB" dirty="0" smtClean="0"/>
              <a:t>I</a:t>
            </a:r>
          </a:p>
          <a:p>
            <a:pPr lvl="1">
              <a:buNone/>
            </a:pPr>
            <a:r>
              <a:rPr lang="en-GB" dirty="0" smtClean="0"/>
              <a:t>	with     </a:t>
            </a:r>
            <a:r>
              <a:rPr lang="en-GB" dirty="0" err="1" smtClean="0">
                <a:solidFill>
                  <a:srgbClr val="FF0000"/>
                </a:solidFill>
              </a:rPr>
              <a:t>endogeneous</a:t>
            </a:r>
            <a:r>
              <a:rPr lang="en-GB" dirty="0" smtClean="0">
                <a:solidFill>
                  <a:srgbClr val="FF0000"/>
                </a:solidFill>
              </a:rPr>
              <a:t> substrates</a:t>
            </a:r>
          </a:p>
          <a:p>
            <a:pPr lvl="2"/>
            <a:r>
              <a:rPr lang="en-GB" dirty="0" err="1" smtClean="0"/>
              <a:t>saccharides</a:t>
            </a:r>
            <a:r>
              <a:rPr lang="en-GB" dirty="0" smtClean="0"/>
              <a:t> </a:t>
            </a:r>
            <a:r>
              <a:rPr lang="en-GB" dirty="0" smtClean="0"/>
              <a:t>and their derivatives – </a:t>
            </a:r>
            <a:r>
              <a:rPr lang="en-GB" dirty="0" err="1" smtClean="0"/>
              <a:t>glucuronic</a:t>
            </a:r>
            <a:r>
              <a:rPr lang="en-GB" dirty="0" smtClean="0"/>
              <a:t> acid, 		</a:t>
            </a:r>
            <a:endParaRPr lang="en-GB" dirty="0" smtClean="0"/>
          </a:p>
          <a:p>
            <a:pPr lvl="2"/>
            <a:r>
              <a:rPr lang="en-GB" dirty="0" err="1" smtClean="0"/>
              <a:t>aminoacids</a:t>
            </a:r>
            <a:r>
              <a:rPr lang="en-GB" dirty="0" smtClean="0"/>
              <a:t> </a:t>
            </a:r>
            <a:r>
              <a:rPr lang="en-GB" dirty="0" smtClean="0"/>
              <a:t>(</a:t>
            </a:r>
            <a:r>
              <a:rPr lang="en-GB" dirty="0" err="1" smtClean="0"/>
              <a:t>glycine</a:t>
            </a:r>
            <a:r>
              <a:rPr lang="en-GB" dirty="0" smtClean="0"/>
              <a:t>)</a:t>
            </a:r>
          </a:p>
          <a:p>
            <a:pPr lvl="2"/>
            <a:r>
              <a:rPr lang="en-GB" dirty="0" smtClean="0"/>
              <a:t>peptides</a:t>
            </a:r>
            <a:r>
              <a:rPr lang="en-GB" dirty="0" smtClean="0"/>
              <a:t>: glutathione (GSH)</a:t>
            </a:r>
          </a:p>
          <a:p>
            <a:r>
              <a:rPr lang="en-GB" dirty="0" smtClean="0"/>
              <a:t>Forming water soluble AND “nontoxic” products (conjugates)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Phase </a:t>
            </a:r>
            <a:r>
              <a:rPr lang="en-GB" dirty="0" smtClean="0"/>
              <a:t>II </a:t>
            </a:r>
            <a:r>
              <a:rPr lang="en-GB" dirty="0" smtClean="0"/>
              <a:t>enzymes (“</a:t>
            </a:r>
            <a:r>
              <a:rPr lang="en-GB" dirty="0" err="1" smtClean="0">
                <a:solidFill>
                  <a:srgbClr val="FF0000"/>
                </a:solidFill>
              </a:rPr>
              <a:t>transferases</a:t>
            </a:r>
            <a:r>
              <a:rPr lang="en-GB" dirty="0" smtClean="0"/>
              <a:t>”):</a:t>
            </a:r>
          </a:p>
          <a:p>
            <a:pPr lvl="1"/>
            <a:r>
              <a:rPr lang="en-GB" dirty="0" err="1" smtClean="0"/>
              <a:t>glutathion</a:t>
            </a:r>
            <a:r>
              <a:rPr lang="en-GB" dirty="0" smtClean="0"/>
              <a:t> </a:t>
            </a:r>
            <a:r>
              <a:rPr lang="en-GB" dirty="0" smtClean="0"/>
              <a:t>S-</a:t>
            </a:r>
            <a:r>
              <a:rPr lang="en-GB" dirty="0" err="1" smtClean="0"/>
              <a:t>transferase</a:t>
            </a:r>
            <a:r>
              <a:rPr lang="en-GB" dirty="0" smtClean="0"/>
              <a:t> (GST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UDP-</a:t>
            </a:r>
            <a:r>
              <a:rPr lang="en-GB" dirty="0" err="1" smtClean="0"/>
              <a:t>glucuronosyltransferase</a:t>
            </a:r>
            <a:r>
              <a:rPr lang="en-GB" dirty="0" smtClean="0"/>
              <a:t> (UDP-GTS)</a:t>
            </a:r>
          </a:p>
          <a:p>
            <a:pPr lvl="1"/>
            <a:r>
              <a:rPr lang="en-GB" dirty="0" err="1" smtClean="0"/>
              <a:t>epoxid</a:t>
            </a:r>
            <a:r>
              <a:rPr lang="en-GB" dirty="0" smtClean="0"/>
              <a:t> </a:t>
            </a:r>
            <a:r>
              <a:rPr lang="en-GB" dirty="0" err="1" smtClean="0"/>
              <a:t>hydrolase</a:t>
            </a:r>
            <a:r>
              <a:rPr lang="en-GB" dirty="0" smtClean="0"/>
              <a:t> (EH</a:t>
            </a:r>
            <a:r>
              <a:rPr lang="en-GB" dirty="0" smtClean="0"/>
              <a:t>)</a:t>
            </a:r>
          </a:p>
          <a:p>
            <a:pPr lvl="1"/>
            <a:r>
              <a:rPr lang="en-GB" dirty="0" err="1" smtClean="0"/>
              <a:t>sulfotransferase</a:t>
            </a:r>
            <a:r>
              <a:rPr lang="en-GB" dirty="0" smtClean="0"/>
              <a:t> </a:t>
            </a:r>
            <a:r>
              <a:rPr lang="en-GB" dirty="0" smtClean="0"/>
              <a:t>(ST)</a:t>
            </a:r>
          </a:p>
          <a:p>
            <a:endParaRPr lang="en-GB" dirty="0" smtClean="0"/>
          </a:p>
        </p:txBody>
      </p:sp>
      <p:pic>
        <p:nvPicPr>
          <p:cNvPr id="32770" name="Picture 2" descr="http://www.nature.com/tpj/journal/v3/n3/images/6500171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4606" y="3140968"/>
            <a:ext cx="3059882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3" cstate="print"/>
          <a:srcRect l="2083" t="2963" r="4166" b="20811"/>
          <a:stretch>
            <a:fillRect/>
          </a:stretch>
        </p:blipFill>
        <p:spPr bwMode="auto">
          <a:xfrm>
            <a:off x="228600" y="163513"/>
            <a:ext cx="8610600" cy="651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64457"/>
            <a:ext cx="91249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7"/>
          <p:cNvSpPr>
            <a:spLocks noChangeArrowheads="1"/>
          </p:cNvSpPr>
          <p:nvPr/>
        </p:nvSpPr>
        <p:spPr bwMode="auto">
          <a:xfrm>
            <a:off x="304800" y="1333217"/>
            <a:ext cx="8610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-"/>
            </a:pPr>
            <a:r>
              <a:rPr lang="en-GB" sz="2000" dirty="0" smtClean="0">
                <a:latin typeface="Arial" charset="0"/>
              </a:rPr>
              <a:t> </a:t>
            </a:r>
            <a:r>
              <a:rPr lang="cs-CZ" sz="2000" dirty="0" smtClean="0">
                <a:latin typeface="Arial" charset="0"/>
              </a:rPr>
              <a:t>major </a:t>
            </a:r>
            <a:r>
              <a:rPr lang="cs-CZ" sz="2000" dirty="0">
                <a:latin typeface="Arial" charset="0"/>
              </a:rPr>
              <a:t>donor of SH (</a:t>
            </a:r>
            <a:r>
              <a:rPr lang="cs-CZ" sz="2000" dirty="0" err="1">
                <a:latin typeface="Arial" charset="0"/>
              </a:rPr>
              <a:t>thiol</a:t>
            </a:r>
            <a:r>
              <a:rPr lang="cs-CZ" sz="2000" dirty="0">
                <a:latin typeface="Arial" charset="0"/>
              </a:rPr>
              <a:t>) </a:t>
            </a:r>
            <a:r>
              <a:rPr lang="cs-CZ" sz="2000" dirty="0" err="1">
                <a:latin typeface="Arial" charset="0"/>
              </a:rPr>
              <a:t>groups</a:t>
            </a:r>
            <a:r>
              <a:rPr lang="cs-CZ" sz="2000" dirty="0">
                <a:latin typeface="Arial" charset="0"/>
              </a:rPr>
              <a:t> in </a:t>
            </a:r>
            <a:r>
              <a:rPr lang="cs-CZ" sz="2000" dirty="0" err="1">
                <a:latin typeface="Arial" charset="0"/>
              </a:rPr>
              <a:t>cells</a:t>
            </a:r>
            <a:r>
              <a:rPr lang="en-US" sz="2000" dirty="0">
                <a:latin typeface="Arial" charset="0"/>
              </a:rPr>
              <a:t> </a:t>
            </a:r>
            <a:r>
              <a:rPr lang="cs-CZ" sz="2000" dirty="0">
                <a:latin typeface="Arial" charset="0"/>
              </a:rPr>
              <a:t>(MW </a:t>
            </a:r>
            <a:r>
              <a:rPr lang="en-US" sz="2000" dirty="0">
                <a:latin typeface="Arial" charset="0"/>
              </a:rPr>
              <a:t>~ 300</a:t>
            </a:r>
            <a:r>
              <a:rPr lang="cs-CZ" sz="2000" dirty="0">
                <a:latin typeface="Arial" charset="0"/>
              </a:rPr>
              <a:t> g</a:t>
            </a:r>
            <a:r>
              <a:rPr lang="en-US" sz="2000" dirty="0">
                <a:latin typeface="Arial" charset="0"/>
              </a:rPr>
              <a:t>/mol</a:t>
            </a:r>
            <a:r>
              <a:rPr lang="cs-CZ" sz="2000" dirty="0">
                <a:latin typeface="Arial" charset="0"/>
              </a:rPr>
              <a:t>)</a:t>
            </a:r>
          </a:p>
          <a:p>
            <a:pPr eaLnBrk="0" hangingPunct="0"/>
            <a:r>
              <a:rPr lang="cs-CZ" sz="2000" dirty="0" smtClean="0">
                <a:latin typeface="Arial" charset="0"/>
              </a:rPr>
              <a:t>- </a:t>
            </a:r>
            <a:r>
              <a:rPr lang="en-GB" sz="2000" dirty="0" smtClean="0">
                <a:latin typeface="Arial" charset="0"/>
              </a:rPr>
              <a:t>c</a:t>
            </a:r>
            <a:r>
              <a:rPr lang="cs-CZ" sz="2000" dirty="0" err="1" smtClean="0">
                <a:latin typeface="Arial" charset="0"/>
              </a:rPr>
              <a:t>oncentrations</a:t>
            </a:r>
            <a:r>
              <a:rPr lang="en-GB" sz="2000" dirty="0" smtClean="0">
                <a:latin typeface="Arial" charset="0"/>
              </a:rPr>
              <a:t> in tissues and blood up to </a:t>
            </a:r>
            <a:r>
              <a:rPr lang="en-US" sz="2000" dirty="0" smtClean="0">
                <a:latin typeface="Arial" charset="0"/>
              </a:rPr>
              <a:t>5 </a:t>
            </a:r>
            <a:r>
              <a:rPr lang="en-US" sz="2000" dirty="0" err="1">
                <a:latin typeface="Arial" charset="0"/>
              </a:rPr>
              <a:t>mM</a:t>
            </a:r>
            <a:r>
              <a:rPr lang="cs-CZ" sz="2000" dirty="0">
                <a:latin typeface="Arial" charset="0"/>
              </a:rPr>
              <a:t> (</a:t>
            </a:r>
            <a:r>
              <a:rPr lang="en-US" sz="2000" dirty="0">
                <a:latin typeface="Arial" charset="0"/>
              </a:rPr>
              <a:t>1.5 g/L</a:t>
            </a:r>
            <a:r>
              <a:rPr lang="cs-CZ" sz="2000" dirty="0">
                <a:latin typeface="Arial" charset="0"/>
              </a:rPr>
              <a:t>)</a:t>
            </a:r>
            <a:endParaRPr lang="en-US" sz="2000" dirty="0">
              <a:latin typeface="Arial" charset="0"/>
            </a:endParaRPr>
          </a:p>
          <a:p>
            <a:pPr eaLnBrk="0" hangingPunct="0"/>
            <a:endParaRPr lang="cs-CZ" sz="2000" dirty="0">
              <a:latin typeface="Arial" charset="0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Glutathione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Ludek Blaha\Plocha\E3.GIF"/>
          <p:cNvPicPr>
            <a:picLocks noChangeAspect="1" noChangeArrowheads="1"/>
          </p:cNvPicPr>
          <p:nvPr/>
        </p:nvPicPr>
        <p:blipFill>
          <a:blip r:embed="rId3" cstate="print"/>
          <a:srcRect l="7538" t="58010" r="9657" b="9882"/>
          <a:stretch>
            <a:fillRect/>
          </a:stretch>
        </p:blipFill>
        <p:spPr bwMode="auto">
          <a:xfrm>
            <a:off x="444624" y="1052737"/>
            <a:ext cx="8519864" cy="352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C:\Documents and Settings\Ludek Blaha\Plocha\E3.GIF"/>
          <p:cNvPicPr>
            <a:picLocks noChangeAspect="1" noChangeArrowheads="1"/>
          </p:cNvPicPr>
          <p:nvPr/>
        </p:nvPicPr>
        <p:blipFill>
          <a:blip r:embed="rId4" cstate="print"/>
          <a:srcRect l="7538" t="9175" r="11778" b="60587"/>
          <a:stretch>
            <a:fillRect/>
          </a:stretch>
        </p:blipFill>
        <p:spPr bwMode="auto">
          <a:xfrm>
            <a:off x="2915816" y="4436731"/>
            <a:ext cx="6048672" cy="242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Examples of conjugation reactions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Ludek Blaha\Plocha\E3.GIF"/>
          <p:cNvPicPr>
            <a:picLocks noChangeAspect="1" noChangeArrowheads="1"/>
          </p:cNvPicPr>
          <p:nvPr/>
        </p:nvPicPr>
        <p:blipFill>
          <a:blip r:embed="rId3" cstate="print"/>
          <a:srcRect l="7538" t="43010" r="31949" b="17422"/>
          <a:stretch>
            <a:fillRect/>
          </a:stretch>
        </p:blipFill>
        <p:spPr bwMode="auto">
          <a:xfrm>
            <a:off x="4191000" y="3352800"/>
            <a:ext cx="4800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2" y="1134343"/>
            <a:ext cx="4495800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 err="1" smtClean="0">
                <a:solidFill>
                  <a:schemeClr val="tx1"/>
                </a:solidFill>
              </a:rPr>
              <a:t>Xenobiotic</a:t>
            </a:r>
            <a:r>
              <a:rPr lang="en-GB" dirty="0" smtClean="0">
                <a:solidFill>
                  <a:schemeClr val="tx1"/>
                </a:solidFill>
              </a:rPr>
              <a:t> conjugations with GSH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581400"/>
            <a:ext cx="228441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612976"/>
            <a:ext cx="295751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Phase III – elimination </a:t>
            </a:r>
            <a:r>
              <a:rPr lang="en-US" dirty="0" smtClean="0">
                <a:solidFill>
                  <a:schemeClr val="tx1"/>
                </a:solidFill>
              </a:rPr>
              <a:t>/ membrane transport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124744"/>
            <a:ext cx="8291264" cy="2304256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Phase  III </a:t>
            </a:r>
            <a:r>
              <a:rPr lang="en-GB" dirty="0" smtClean="0"/>
              <a:t>transporters</a:t>
            </a:r>
            <a:endParaRPr lang="en-GB" dirty="0" smtClean="0"/>
          </a:p>
          <a:p>
            <a:pPr lvl="1"/>
            <a:r>
              <a:rPr lang="en-GB" b="1" dirty="0" smtClean="0">
                <a:solidFill>
                  <a:srgbClr val="FF0000"/>
                </a:solidFill>
              </a:rPr>
              <a:t>ATP-binding </a:t>
            </a:r>
            <a:r>
              <a:rPr lang="en-GB" b="1" dirty="0" smtClean="0">
                <a:solidFill>
                  <a:srgbClr val="FF0000"/>
                </a:solidFill>
              </a:rPr>
              <a:t>cassette transporters </a:t>
            </a:r>
            <a:r>
              <a:rPr lang="en-GB" dirty="0" smtClean="0"/>
              <a:t>(</a:t>
            </a:r>
            <a:r>
              <a:rPr lang="en-GB" dirty="0" smtClean="0"/>
              <a:t>ABC transporters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protein </a:t>
            </a:r>
            <a:r>
              <a:rPr lang="en-GB" dirty="0" err="1" smtClean="0"/>
              <a:t>superfamily</a:t>
            </a:r>
            <a:r>
              <a:rPr lang="en-GB" dirty="0" smtClean="0"/>
              <a:t> (one of the largest, and most ancient in all </a:t>
            </a:r>
            <a:r>
              <a:rPr lang="en-GB" dirty="0" smtClean="0"/>
              <a:t>extant </a:t>
            </a:r>
            <a:r>
              <a:rPr lang="en-GB" dirty="0" smtClean="0"/>
              <a:t>phyla from prokaryotes to humans</a:t>
            </a:r>
            <a:r>
              <a:rPr lang="en-GB" dirty="0" smtClean="0"/>
              <a:t>)</a:t>
            </a:r>
          </a:p>
          <a:p>
            <a:pPr lvl="1"/>
            <a:r>
              <a:rPr lang="en-GB" dirty="0" err="1" smtClean="0"/>
              <a:t>transmembrane</a:t>
            </a:r>
            <a:r>
              <a:rPr lang="en-GB" dirty="0" smtClean="0"/>
              <a:t> </a:t>
            </a:r>
            <a:r>
              <a:rPr lang="en-GB" dirty="0" smtClean="0"/>
              <a:t>proteins - transport across extra- and </a:t>
            </a:r>
            <a:r>
              <a:rPr lang="en-GB" dirty="0" smtClean="0"/>
              <a:t>intracellular </a:t>
            </a:r>
            <a:r>
              <a:rPr lang="en-GB" dirty="0" smtClean="0"/>
              <a:t>membranes (metabolic products, lipids, sterols, drugs)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200447"/>
            <a:ext cx="6858000" cy="366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844814" y="5149641"/>
            <a:ext cx="718357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/>
              <a:t>- </a:t>
            </a:r>
            <a:r>
              <a:rPr lang="cs-CZ" sz="2000" b="1" dirty="0">
                <a:solidFill>
                  <a:srgbClr val="FF0000"/>
                </a:solidFill>
              </a:rPr>
              <a:t>MRP (MDR)</a:t>
            </a:r>
            <a:r>
              <a:rPr lang="cs-CZ" sz="2000" dirty="0"/>
              <a:t> - </a:t>
            </a:r>
            <a:r>
              <a:rPr lang="cs-CZ" sz="2000" dirty="0" err="1"/>
              <a:t>mult</a:t>
            </a:r>
            <a:r>
              <a:rPr lang="en-US" sz="2000" dirty="0" err="1"/>
              <a:t>idrug</a:t>
            </a:r>
            <a:r>
              <a:rPr lang="en-US" sz="2000" dirty="0"/>
              <a:t> </a:t>
            </a:r>
            <a:r>
              <a:rPr lang="cs-CZ" sz="2000" dirty="0" err="1"/>
              <a:t>resistance</a:t>
            </a:r>
            <a:r>
              <a:rPr lang="cs-CZ" sz="2000" dirty="0"/>
              <a:t>-</a:t>
            </a:r>
            <a:r>
              <a:rPr lang="cs-CZ" sz="2000" dirty="0" err="1"/>
              <a:t>associated</a:t>
            </a:r>
            <a:r>
              <a:rPr lang="cs-CZ" sz="2000" baseline="30000" dirty="0"/>
              <a:t> </a:t>
            </a:r>
            <a:r>
              <a:rPr lang="en-GB" sz="2000" baseline="30000" dirty="0" smtClean="0"/>
              <a:t> </a:t>
            </a:r>
            <a:r>
              <a:rPr lang="cs-CZ" sz="2000" dirty="0" smtClean="0"/>
              <a:t>protein </a:t>
            </a:r>
            <a:r>
              <a:rPr lang="en-US" sz="2000" dirty="0" err="1"/>
              <a:t>famil</a:t>
            </a:r>
            <a:r>
              <a:rPr lang="cs-CZ" sz="2000" dirty="0"/>
              <a:t>y</a:t>
            </a:r>
          </a:p>
          <a:p>
            <a:r>
              <a:rPr lang="cs-CZ" sz="2000" dirty="0"/>
              <a:t>- </a:t>
            </a:r>
            <a:r>
              <a:rPr lang="cs-CZ" sz="2000" b="1" dirty="0" smtClean="0">
                <a:solidFill>
                  <a:srgbClr val="FF0000"/>
                </a:solidFill>
              </a:rPr>
              <a:t>OATP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/>
              <a:t>-</a:t>
            </a:r>
            <a:r>
              <a:rPr lang="cs-CZ" sz="2000" dirty="0" smtClean="0"/>
              <a:t> </a:t>
            </a:r>
            <a:r>
              <a:rPr lang="cs-CZ" sz="2000" dirty="0" err="1"/>
              <a:t>Organic</a:t>
            </a:r>
            <a:r>
              <a:rPr lang="cs-CZ" sz="2000" dirty="0"/>
              <a:t> </a:t>
            </a:r>
            <a:r>
              <a:rPr lang="en-GB" sz="2000" dirty="0" smtClean="0"/>
              <a:t>A</a:t>
            </a:r>
            <a:r>
              <a:rPr lang="cs-CZ" sz="2000" dirty="0" err="1" smtClean="0"/>
              <a:t>nion</a:t>
            </a:r>
            <a:r>
              <a:rPr lang="cs-CZ" sz="2000" dirty="0" smtClean="0"/>
              <a:t> </a:t>
            </a:r>
            <a:r>
              <a:rPr lang="en-GB" sz="2000" dirty="0" smtClean="0"/>
              <a:t>T</a:t>
            </a:r>
            <a:r>
              <a:rPr lang="cs-CZ" sz="2000" dirty="0" err="1" smtClean="0"/>
              <a:t>ransporting</a:t>
            </a:r>
            <a:r>
              <a:rPr lang="cs-CZ" sz="2000" dirty="0" smtClean="0"/>
              <a:t> </a:t>
            </a:r>
            <a:r>
              <a:rPr lang="en-GB" sz="2000" dirty="0" smtClean="0"/>
              <a:t>P</a:t>
            </a:r>
            <a:r>
              <a:rPr lang="cs-CZ" sz="2000" dirty="0" err="1" smtClean="0"/>
              <a:t>olypeptide</a:t>
            </a:r>
            <a:endParaRPr lang="cs-CZ" sz="2000" dirty="0"/>
          </a:p>
          <a:p>
            <a:r>
              <a:rPr lang="cs-CZ" sz="2000" dirty="0"/>
              <a:t>- </a:t>
            </a:r>
            <a:r>
              <a:rPr lang="cs-CZ" sz="2000" dirty="0" smtClean="0"/>
              <a:t>P-</a:t>
            </a:r>
            <a:r>
              <a:rPr lang="cs-CZ" sz="2000" dirty="0" err="1" smtClean="0"/>
              <a:t>glycoprotein</a:t>
            </a: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ABC transporters </a:t>
            </a:r>
            <a:r>
              <a:rPr lang="en-GB" dirty="0" smtClean="0">
                <a:solidFill>
                  <a:schemeClr val="tx1"/>
                </a:solidFill>
              </a:rPr>
              <a:t>- examples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nature.com/nrc/journal/v2/n6/images/nrc823-f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048" y="1750389"/>
            <a:ext cx="8028384" cy="4990979"/>
          </a:xfrm>
          <a:prstGeom prst="rect">
            <a:avLst/>
          </a:prstGeom>
          <a:noFill/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94122"/>
          </a:xfrm>
        </p:spPr>
        <p:txBody>
          <a:bodyPr/>
          <a:lstStyle/>
          <a:p>
            <a:r>
              <a:rPr lang="en-GB" sz="2000" dirty="0" smtClean="0">
                <a:solidFill>
                  <a:schemeClr val="tx1"/>
                </a:solidFill>
              </a:rPr>
              <a:t>ABC </a:t>
            </a:r>
            <a:br>
              <a:rPr lang="en-GB" sz="2000" dirty="0" smtClean="0">
                <a:solidFill>
                  <a:schemeClr val="tx1"/>
                </a:solidFill>
              </a:rPr>
            </a:br>
            <a:r>
              <a:rPr lang="en-GB" sz="2000" dirty="0" smtClean="0">
                <a:solidFill>
                  <a:schemeClr val="tx1"/>
                </a:solidFill>
              </a:rPr>
              <a:t>one of the resistance mechanisms of tumour cells to anticancer drugs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5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94122"/>
          </a:xfrm>
        </p:spPr>
        <p:txBody>
          <a:bodyPr/>
          <a:lstStyle/>
          <a:p>
            <a:r>
              <a:rPr lang="en-GB" sz="2000" dirty="0" smtClean="0">
                <a:solidFill>
                  <a:schemeClr val="tx1"/>
                </a:solidFill>
              </a:rPr>
              <a:t>ABC </a:t>
            </a:r>
            <a:br>
              <a:rPr lang="en-GB" sz="2000" dirty="0" smtClean="0">
                <a:solidFill>
                  <a:schemeClr val="tx1"/>
                </a:solidFill>
              </a:rPr>
            </a:br>
            <a:r>
              <a:rPr lang="en-GB" sz="2000" dirty="0" smtClean="0">
                <a:solidFill>
                  <a:schemeClr val="tx1"/>
                </a:solidFill>
              </a:rPr>
              <a:t>one of the resistance mechanisms of bacteria to antibiotics 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8" name="Picture 2" descr="http://www.nature.com/nature/journal/v406/n6797/images/406775ac.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8692087" cy="4896544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72008" y="1268760"/>
            <a:ext cx="4572000" cy="27363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chemeClr val="tx1"/>
                </a:solidFill>
              </a:rPr>
              <a:t>Constitutive   </a:t>
            </a:r>
            <a:r>
              <a:rPr lang="en-GB" sz="2800" i="1" dirty="0" err="1" smtClean="0">
                <a:solidFill>
                  <a:schemeClr val="tx1"/>
                </a:solidFill>
              </a:rPr>
              <a:t>vs</a:t>
            </a:r>
            <a:r>
              <a:rPr lang="en-GB" sz="2800" i="1" dirty="0" smtClean="0">
                <a:solidFill>
                  <a:schemeClr val="tx1"/>
                </a:solidFill>
              </a:rPr>
              <a:t>   </a:t>
            </a:r>
            <a:r>
              <a:rPr lang="en-GB" sz="2800" dirty="0" smtClean="0">
                <a:solidFill>
                  <a:schemeClr val="tx1"/>
                </a:solidFill>
              </a:rPr>
              <a:t>Induced detoxification enzymes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46856" y="1124744"/>
            <a:ext cx="8229600" cy="5184576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Detoxification enzymes expression</a:t>
            </a:r>
          </a:p>
          <a:p>
            <a:pPr lvl="1"/>
            <a:r>
              <a:rPr lang="en-GB" dirty="0" smtClean="0"/>
              <a:t>Constitutive – low background levels (always present)</a:t>
            </a:r>
          </a:p>
          <a:p>
            <a:pPr lvl="1"/>
            <a:r>
              <a:rPr lang="en-GB" dirty="0" smtClean="0"/>
              <a:t>May </a:t>
            </a:r>
            <a:r>
              <a:rPr lang="en-GB" dirty="0" smtClean="0"/>
              <a:t>be </a:t>
            </a:r>
            <a:r>
              <a:rPr lang="en-GB" b="1" dirty="0" smtClean="0"/>
              <a:t>induced </a:t>
            </a:r>
            <a:r>
              <a:rPr lang="en-GB" dirty="0" smtClean="0"/>
              <a:t>- by </a:t>
            </a:r>
            <a:r>
              <a:rPr lang="en-GB" dirty="0" smtClean="0"/>
              <a:t>substrates</a:t>
            </a:r>
          </a:p>
          <a:p>
            <a:endParaRPr lang="en-GB" dirty="0" smtClean="0"/>
          </a:p>
          <a:p>
            <a:pPr lvl="1"/>
            <a:r>
              <a:rPr lang="en-GB" dirty="0" smtClean="0"/>
              <a:t>CYP1A </a:t>
            </a:r>
            <a:r>
              <a:rPr lang="en-GB" dirty="0" smtClean="0"/>
              <a:t>– induction via </a:t>
            </a:r>
            <a:r>
              <a:rPr lang="en-GB" dirty="0" smtClean="0"/>
              <a:t>Ah-receptor (</a:t>
            </a:r>
            <a:r>
              <a:rPr lang="en-GB" dirty="0" err="1" smtClean="0"/>
              <a:t>AhR</a:t>
            </a:r>
            <a:r>
              <a:rPr lang="en-GB" dirty="0" smtClean="0"/>
              <a:t>)</a:t>
            </a:r>
          </a:p>
          <a:p>
            <a:pPr lvl="2"/>
            <a:r>
              <a:rPr lang="en-GB" dirty="0" smtClean="0"/>
              <a:t>Substrate</a:t>
            </a:r>
            <a:r>
              <a:rPr lang="en-GB" dirty="0" smtClean="0"/>
              <a:t>: </a:t>
            </a:r>
            <a:r>
              <a:rPr lang="en-GB" b="1" dirty="0" smtClean="0"/>
              <a:t>hydrophobic </a:t>
            </a:r>
            <a:r>
              <a:rPr lang="en-GB" b="1" dirty="0" err="1" smtClean="0"/>
              <a:t>organochlorine</a:t>
            </a:r>
            <a:r>
              <a:rPr lang="en-GB" b="1" dirty="0" smtClean="0"/>
              <a:t> compounds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(PCDDs/Fs, PAHs PCBs </a:t>
            </a:r>
            <a:r>
              <a:rPr lang="en-GB" dirty="0" smtClean="0"/>
              <a:t>...)</a:t>
            </a:r>
            <a:br>
              <a:rPr lang="en-GB" dirty="0" smtClean="0"/>
            </a:br>
            <a:r>
              <a:rPr lang="en-GB" i="1" dirty="0" smtClean="0"/>
              <a:t>[</a:t>
            </a:r>
            <a:r>
              <a:rPr lang="en-GB" i="1" dirty="0" smtClean="0"/>
              <a:t>see also: lectures on nuclear receptors]</a:t>
            </a:r>
          </a:p>
          <a:p>
            <a:pPr lvl="1"/>
            <a:r>
              <a:rPr lang="en-GB" dirty="0" smtClean="0"/>
              <a:t>Other </a:t>
            </a:r>
            <a:r>
              <a:rPr lang="en-GB" dirty="0" smtClean="0"/>
              <a:t>CYPs </a:t>
            </a:r>
            <a:endParaRPr lang="en-GB" dirty="0" smtClean="0"/>
          </a:p>
          <a:p>
            <a:pPr lvl="2"/>
            <a:r>
              <a:rPr lang="en-GB" dirty="0" smtClean="0"/>
              <a:t>Drugs </a:t>
            </a:r>
            <a:r>
              <a:rPr lang="en-GB" dirty="0" smtClean="0">
                <a:sym typeface="Wingdings" pitchFamily="2" charset="2"/>
              </a:rPr>
              <a:t> inductions of specific CYP classes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Phase </a:t>
            </a:r>
            <a:r>
              <a:rPr lang="en-GB" dirty="0" smtClean="0"/>
              <a:t>II enzymes </a:t>
            </a:r>
            <a:endParaRPr lang="en-GB" dirty="0" smtClean="0"/>
          </a:p>
          <a:p>
            <a:pPr lvl="2"/>
            <a:r>
              <a:rPr lang="en-GB" dirty="0" smtClean="0"/>
              <a:t>Substrates = </a:t>
            </a:r>
            <a:r>
              <a:rPr lang="en-GB" b="1" dirty="0" smtClean="0"/>
              <a:t>reactive toxicants, metabolites from Phase I</a:t>
            </a:r>
            <a:endParaRPr lang="en-GB" dirty="0" smtClean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ABC </a:t>
            </a:r>
            <a:r>
              <a:rPr lang="en-GB" dirty="0" smtClean="0"/>
              <a:t>transporters </a:t>
            </a:r>
            <a:endParaRPr lang="en-GB" dirty="0" smtClean="0"/>
          </a:p>
          <a:p>
            <a:pPr lvl="2"/>
            <a:r>
              <a:rPr lang="en-GB" dirty="0" smtClean="0"/>
              <a:t>Induction by </a:t>
            </a:r>
            <a:r>
              <a:rPr lang="en-GB" dirty="0" smtClean="0"/>
              <a:t>respective </a:t>
            </a:r>
            <a:r>
              <a:rPr lang="en-GB" dirty="0" smtClean="0"/>
              <a:t>chemicals (drugs etc)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>
                <a:solidFill>
                  <a:schemeClr val="tx1"/>
                </a:solidFill>
              </a:rPr>
              <a:t>Detoxification</a:t>
            </a:r>
            <a:endParaRPr lang="en-GB" sz="3200">
              <a:solidFill>
                <a:schemeClr val="tx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536" y="1052736"/>
            <a:ext cx="8424936" cy="3312368"/>
          </a:xfrm>
        </p:spPr>
        <p:txBody>
          <a:bodyPr>
            <a:normAutofit fontScale="85000" lnSpcReduction="20000"/>
          </a:bodyPr>
          <a:lstStyle/>
          <a:p>
            <a:r>
              <a:rPr lang="en-GB" sz="2400" dirty="0" smtClean="0"/>
              <a:t>Basic principle </a:t>
            </a:r>
            <a:r>
              <a:rPr lang="en-GB" sz="2400" dirty="0" smtClean="0"/>
              <a:t>of detoxification</a:t>
            </a:r>
          </a:p>
          <a:p>
            <a:pPr lvl="1"/>
            <a:r>
              <a:rPr lang="en-GB" sz="2000" dirty="0" smtClean="0"/>
              <a:t> elimination of hydrophobic compounds from </a:t>
            </a:r>
            <a:r>
              <a:rPr lang="en-GB" sz="2000" dirty="0" smtClean="0"/>
              <a:t>body</a:t>
            </a:r>
            <a:r>
              <a:rPr lang="en-GB" sz="2000" dirty="0" smtClean="0">
                <a:sym typeface="Wingdings" pitchFamily="2" charset="2"/>
              </a:rPr>
              <a:t></a:t>
            </a:r>
            <a:r>
              <a:rPr lang="en-GB" sz="2000" dirty="0" smtClean="0"/>
              <a:t> </a:t>
            </a:r>
            <a:r>
              <a:rPr lang="en-GB" sz="2000" dirty="0" smtClean="0"/>
              <a:t>formation of </a:t>
            </a:r>
            <a:r>
              <a:rPr lang="en-GB" sz="2000" dirty="0" smtClean="0"/>
              <a:t>more polar </a:t>
            </a:r>
            <a:r>
              <a:rPr lang="en-US" sz="2000" dirty="0" smtClean="0"/>
              <a:t>&amp;</a:t>
            </a:r>
            <a:r>
              <a:rPr lang="en-GB" sz="2000" dirty="0" smtClean="0"/>
              <a:t> </a:t>
            </a:r>
            <a:r>
              <a:rPr lang="en-GB" sz="2000" dirty="0" smtClean="0"/>
              <a:t>soluble </a:t>
            </a:r>
            <a:r>
              <a:rPr lang="en-GB" sz="2000" dirty="0" smtClean="0"/>
              <a:t>products</a:t>
            </a:r>
          </a:p>
          <a:p>
            <a:pPr lvl="1"/>
            <a:endParaRPr lang="en-GB" sz="2000" dirty="0" smtClean="0"/>
          </a:p>
          <a:p>
            <a:r>
              <a:rPr lang="en-GB" sz="2400" dirty="0" smtClean="0"/>
              <a:t>Two </a:t>
            </a:r>
            <a:r>
              <a:rPr lang="en-GB" sz="2400" dirty="0" smtClean="0"/>
              <a:t>principal phases </a:t>
            </a:r>
            <a:r>
              <a:rPr lang="en-GB" sz="2400" dirty="0" smtClean="0"/>
              <a:t>in metabolism (</a:t>
            </a:r>
            <a:r>
              <a:rPr lang="en-GB" sz="2400" b="1" dirty="0" smtClean="0"/>
              <a:t>Phase </a:t>
            </a:r>
            <a:r>
              <a:rPr lang="en-GB" sz="2400" b="1" dirty="0" smtClean="0"/>
              <a:t>I &amp; II</a:t>
            </a:r>
            <a:r>
              <a:rPr lang="en-GB" sz="2400" dirty="0" smtClean="0"/>
              <a:t>)</a:t>
            </a:r>
          </a:p>
          <a:p>
            <a:pPr lvl="1"/>
            <a:r>
              <a:rPr lang="en-GB" sz="2000" dirty="0" smtClean="0"/>
              <a:t>well </a:t>
            </a:r>
            <a:r>
              <a:rPr lang="en-GB" sz="2000" dirty="0" smtClean="0"/>
              <a:t>studied in vertebrates (mammals) </a:t>
            </a:r>
            <a:endParaRPr lang="en-GB" sz="2000" dirty="0" smtClean="0"/>
          </a:p>
          <a:p>
            <a:pPr lvl="1"/>
            <a:r>
              <a:rPr lang="en-GB" sz="2000" dirty="0" smtClean="0"/>
              <a:t>liver</a:t>
            </a:r>
            <a:r>
              <a:rPr lang="en-GB" sz="2000" dirty="0" smtClean="0"/>
              <a:t>: major organ involved in detoxification</a:t>
            </a:r>
          </a:p>
          <a:p>
            <a:r>
              <a:rPr lang="en-GB" sz="2400" dirty="0" smtClean="0"/>
              <a:t>Plants</a:t>
            </a:r>
          </a:p>
          <a:p>
            <a:pPr lvl="1"/>
            <a:r>
              <a:rPr lang="en-GB" sz="2000" dirty="0" smtClean="0"/>
              <a:t>similar </a:t>
            </a:r>
            <a:r>
              <a:rPr lang="en-GB" sz="2000" dirty="0" err="1" smtClean="0"/>
              <a:t>oxidating</a:t>
            </a:r>
            <a:r>
              <a:rPr lang="en-GB" sz="2000" dirty="0" smtClean="0"/>
              <a:t> </a:t>
            </a:r>
            <a:r>
              <a:rPr lang="en-GB" sz="2000" dirty="0" smtClean="0"/>
              <a:t>enzymes as described </a:t>
            </a:r>
            <a:br>
              <a:rPr lang="en-GB" sz="2000" dirty="0" smtClean="0"/>
            </a:br>
            <a:r>
              <a:rPr lang="en-GB" sz="2000" dirty="0" smtClean="0"/>
              <a:t>(</a:t>
            </a:r>
            <a:r>
              <a:rPr lang="en-GB" sz="2000" dirty="0" err="1" smtClean="0"/>
              <a:t>cytochrom</a:t>
            </a:r>
            <a:r>
              <a:rPr lang="en-GB" sz="2000" dirty="0" smtClean="0"/>
              <a:t> </a:t>
            </a:r>
            <a:r>
              <a:rPr lang="en-GB" sz="2000" dirty="0" err="1" smtClean="0"/>
              <a:t>oxidase</a:t>
            </a:r>
            <a:r>
              <a:rPr lang="en-GB" sz="2000" dirty="0" smtClean="0"/>
              <a:t>, phenol </a:t>
            </a:r>
            <a:r>
              <a:rPr lang="en-GB" sz="2000" dirty="0" err="1" smtClean="0"/>
              <a:t>oxidase</a:t>
            </a:r>
            <a:r>
              <a:rPr lang="en-GB" sz="2000" dirty="0" smtClean="0"/>
              <a:t>, </a:t>
            </a:r>
            <a:r>
              <a:rPr lang="en-GB" sz="2000" dirty="0" err="1" smtClean="0"/>
              <a:t>peroxidase</a:t>
            </a:r>
            <a:r>
              <a:rPr lang="en-GB" sz="2000" dirty="0" smtClean="0"/>
              <a:t>...)</a:t>
            </a:r>
            <a:endParaRPr lang="en-GB" sz="2000" dirty="0" smtClean="0"/>
          </a:p>
          <a:p>
            <a:endParaRPr lang="en-GB" sz="2400" dirty="0" smtClean="0"/>
          </a:p>
          <a:p>
            <a:r>
              <a:rPr lang="en-GB" sz="2400" b="1" dirty="0" smtClean="0"/>
              <a:t>Phase </a:t>
            </a:r>
            <a:r>
              <a:rPr lang="en-GB" sz="2400" b="1" dirty="0" smtClean="0"/>
              <a:t>III </a:t>
            </a:r>
            <a:r>
              <a:rPr lang="en-GB" sz="2400" dirty="0" smtClean="0"/>
              <a:t>- elimination - both from cell &amp; body</a:t>
            </a:r>
          </a:p>
          <a:p>
            <a:endParaRPr lang="en-GB" sz="2400" dirty="0"/>
          </a:p>
        </p:txBody>
      </p:sp>
      <p:pic>
        <p:nvPicPr>
          <p:cNvPr id="6" name="Picture 2" descr="C:\Documents and Settings\Ludek Blaha\Plocha\E3.GIF"/>
          <p:cNvPicPr>
            <a:picLocks noChangeAspect="1" noChangeArrowheads="1"/>
          </p:cNvPicPr>
          <p:nvPr/>
        </p:nvPicPr>
        <p:blipFill>
          <a:blip r:embed="rId3" cstate="print"/>
          <a:srcRect l="11304" t="18962" r="12608" b="50531"/>
          <a:stretch>
            <a:fillRect/>
          </a:stretch>
        </p:blipFill>
        <p:spPr bwMode="auto">
          <a:xfrm>
            <a:off x="395536" y="4509120"/>
            <a:ext cx="8458200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 l="12500" t="23958" r="13281" b="14583"/>
          <a:stretch>
            <a:fillRect/>
          </a:stretch>
        </p:blipFill>
        <p:spPr bwMode="auto">
          <a:xfrm>
            <a:off x="457200" y="1100138"/>
            <a:ext cx="8534400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5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sz="2800" dirty="0" smtClean="0">
                <a:solidFill>
                  <a:schemeClr val="tx1"/>
                </a:solidFill>
              </a:rPr>
              <a:t>CYP1A induction – role of </a:t>
            </a:r>
            <a:r>
              <a:rPr lang="en-GB" sz="2800" dirty="0" err="1" smtClean="0">
                <a:solidFill>
                  <a:schemeClr val="tx1"/>
                </a:solidFill>
              </a:rPr>
              <a:t>AhR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Summary – “toxic consequences” of detoxification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256584"/>
          </a:xfrm>
        </p:spPr>
        <p:txBody>
          <a:bodyPr>
            <a:normAutofit fontScale="62500" lnSpcReduction="20000"/>
          </a:bodyPr>
          <a:lstStyle/>
          <a:p>
            <a:r>
              <a:rPr lang="en-GB" b="1" dirty="0" smtClean="0"/>
              <a:t>BIOACTIVATION </a:t>
            </a:r>
          </a:p>
          <a:p>
            <a:pPr lvl="1"/>
            <a:r>
              <a:rPr lang="en-GB" dirty="0" smtClean="0"/>
              <a:t>activation </a:t>
            </a:r>
            <a:r>
              <a:rPr lang="en-GB" dirty="0" smtClean="0"/>
              <a:t>of </a:t>
            </a:r>
            <a:r>
              <a:rPr lang="en-GB" dirty="0" smtClean="0"/>
              <a:t>pro-mutagens/pro-carcinogens etc.</a:t>
            </a:r>
          </a:p>
          <a:p>
            <a:pPr lvl="1"/>
            <a:r>
              <a:rPr lang="en-GB" dirty="0" smtClean="0"/>
              <a:t>increasing side adverse effects of certain drugs </a:t>
            </a:r>
            <a:endParaRPr lang="en-GB" dirty="0" smtClean="0"/>
          </a:p>
          <a:p>
            <a:endParaRPr lang="en-GB" b="1" dirty="0" smtClean="0"/>
          </a:p>
          <a:p>
            <a:r>
              <a:rPr lang="en-GB" b="1" dirty="0" smtClean="0"/>
              <a:t>Increase in oxidative </a:t>
            </a:r>
            <a:r>
              <a:rPr lang="en-GB" b="1" dirty="0" smtClean="0"/>
              <a:t>reactions </a:t>
            </a:r>
            <a:r>
              <a:rPr lang="en-GB" b="1" dirty="0" smtClean="0"/>
              <a:t>– oxidative stress</a:t>
            </a:r>
          </a:p>
          <a:p>
            <a:pPr lvl="1"/>
            <a:r>
              <a:rPr lang="en-GB" dirty="0" smtClean="0"/>
              <a:t>production </a:t>
            </a:r>
            <a:r>
              <a:rPr lang="en-GB" dirty="0" smtClean="0"/>
              <a:t>of Reactive Oxygen Species (</a:t>
            </a:r>
            <a:r>
              <a:rPr lang="en-GB" dirty="0" smtClean="0"/>
              <a:t>ROS)</a:t>
            </a:r>
          </a:p>
          <a:p>
            <a:pPr lvl="2">
              <a:buNone/>
            </a:pPr>
            <a:r>
              <a:rPr lang="en-GB" i="1" dirty="0" smtClean="0"/>
              <a:t>(see </a:t>
            </a:r>
            <a:r>
              <a:rPr lang="en-GB" i="1" dirty="0" smtClean="0"/>
              <a:t>oxidative damage and stress </a:t>
            </a:r>
            <a:r>
              <a:rPr lang="en-GB" i="1" dirty="0" smtClean="0"/>
              <a:t>lectures)</a:t>
            </a:r>
            <a:endParaRPr lang="en-GB" i="1" dirty="0" smtClean="0"/>
          </a:p>
          <a:p>
            <a:r>
              <a:rPr lang="en-GB" b="1" dirty="0" smtClean="0"/>
              <a:t>Side toxic </a:t>
            </a:r>
            <a:r>
              <a:rPr lang="en-GB" b="1" dirty="0" smtClean="0"/>
              <a:t>effects </a:t>
            </a:r>
            <a:r>
              <a:rPr lang="cs-CZ" sz="2000" i="1" dirty="0" smtClean="0"/>
              <a:t>(</a:t>
            </a:r>
            <a:r>
              <a:rPr lang="en-GB" sz="2000" i="1" dirty="0" smtClean="0"/>
              <a:t>see nuclear receptor lectures)</a:t>
            </a:r>
            <a:endParaRPr lang="en-GB" i="1" dirty="0" smtClean="0"/>
          </a:p>
          <a:p>
            <a:pPr lvl="1"/>
            <a:r>
              <a:rPr lang="en-GB" dirty="0" smtClean="0"/>
              <a:t>e.g. increased </a:t>
            </a:r>
            <a:r>
              <a:rPr lang="en-GB" dirty="0" smtClean="0"/>
              <a:t>degradation of </a:t>
            </a:r>
            <a:r>
              <a:rPr lang="en-GB" dirty="0" err="1" smtClean="0"/>
              <a:t>endogeneous</a:t>
            </a:r>
            <a:r>
              <a:rPr lang="en-GB" dirty="0" smtClean="0"/>
              <a:t> compounds </a:t>
            </a:r>
            <a:br>
              <a:rPr lang="en-GB" dirty="0" smtClean="0"/>
            </a:br>
            <a:r>
              <a:rPr lang="en-GB" dirty="0" smtClean="0"/>
              <a:t>	(</a:t>
            </a:r>
            <a:r>
              <a:rPr lang="en-GB" dirty="0" err="1" smtClean="0"/>
              <a:t>retinoids</a:t>
            </a:r>
            <a:r>
              <a:rPr lang="en-GB" dirty="0" smtClean="0"/>
              <a:t> – regulatory molecules degraded by CYP1A </a:t>
            </a:r>
            <a:endParaRPr lang="en-GB" dirty="0" smtClean="0"/>
          </a:p>
          <a:p>
            <a:pPr lvl="1"/>
            <a:r>
              <a:rPr lang="en-GB" dirty="0" smtClean="0"/>
              <a:t>Crosstalk with </a:t>
            </a:r>
            <a:r>
              <a:rPr lang="en-GB" dirty="0" smtClean="0"/>
              <a:t>other mechanisms &amp; receptors	</a:t>
            </a:r>
          </a:p>
          <a:p>
            <a:pPr marL="342900" lvl="2" indent="-342900">
              <a:buNone/>
            </a:pPr>
            <a:r>
              <a:rPr lang="en-GB" dirty="0" smtClean="0"/>
              <a:t>		</a:t>
            </a:r>
            <a:endParaRPr lang="en-GB" dirty="0" smtClean="0"/>
          </a:p>
          <a:p>
            <a:r>
              <a:rPr lang="en-GB" b="1" dirty="0" smtClean="0"/>
              <a:t>Energy (ATP) depletion</a:t>
            </a:r>
          </a:p>
          <a:p>
            <a:pPr lvl="1"/>
            <a:r>
              <a:rPr lang="en-GB" dirty="0" smtClean="0"/>
              <a:t>chronic inductions of </a:t>
            </a:r>
            <a:r>
              <a:rPr lang="en-GB" dirty="0" err="1" smtClean="0"/>
              <a:t>detox</a:t>
            </a:r>
            <a:r>
              <a:rPr lang="en-GB" dirty="0" smtClean="0"/>
              <a:t> enzymes</a:t>
            </a:r>
            <a:br>
              <a:rPr lang="en-GB" dirty="0" smtClean="0"/>
            </a:br>
            <a:r>
              <a:rPr lang="en-GB" dirty="0" smtClean="0">
                <a:sym typeface="Wingdings" pitchFamily="2" charset="2"/>
              </a:rPr>
              <a:t> permanent extra </a:t>
            </a:r>
            <a:r>
              <a:rPr lang="en-GB" dirty="0" smtClean="0"/>
              <a:t>energetic </a:t>
            </a:r>
            <a:r>
              <a:rPr lang="en-GB" dirty="0" smtClean="0"/>
              <a:t>demand </a:t>
            </a:r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r>
              <a:rPr lang="en-GB" b="1" dirty="0" smtClean="0"/>
              <a:t>Development of resistance </a:t>
            </a:r>
            <a:r>
              <a:rPr lang="en-GB" b="1" dirty="0" smtClean="0"/>
              <a:t>to toxic </a:t>
            </a:r>
            <a:r>
              <a:rPr lang="en-GB" b="1" dirty="0" smtClean="0"/>
              <a:t>compounds</a:t>
            </a:r>
          </a:p>
          <a:p>
            <a:pPr lvl="1"/>
            <a:r>
              <a:rPr lang="en-US" dirty="0" smtClean="0"/>
              <a:t>Loss of efficiency </a:t>
            </a:r>
            <a:r>
              <a:rPr lang="en-GB" dirty="0" smtClean="0"/>
              <a:t>of anticancer drugs, antibiotics etc.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 cstate="print"/>
          <a:srcRect t="6588"/>
          <a:stretch>
            <a:fillRect/>
          </a:stretch>
        </p:blipFill>
        <p:spPr bwMode="auto">
          <a:xfrm>
            <a:off x="533400" y="1008434"/>
            <a:ext cx="8077200" cy="573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chemeClr val="tx1"/>
                </a:solidFill>
              </a:rPr>
              <a:t>Importance of nutrients and vitamins in detoxification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solidFill>
                  <a:schemeClr val="tx1"/>
                </a:solidFill>
              </a:rPr>
              <a:t>Phase I 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536" y="1052736"/>
            <a:ext cx="8424936" cy="4968552"/>
          </a:xfrm>
        </p:spPr>
        <p:txBody>
          <a:bodyPr>
            <a:noAutofit/>
          </a:bodyPr>
          <a:lstStyle/>
          <a:p>
            <a:r>
              <a:rPr lang="en-GB" sz="1800" b="1" dirty="0" smtClean="0"/>
              <a:t>Key enzymes – MFOs = </a:t>
            </a:r>
            <a:r>
              <a:rPr lang="en-GB" sz="1800" dirty="0" smtClean="0"/>
              <a:t>mixed </a:t>
            </a:r>
            <a:r>
              <a:rPr lang="en-GB" sz="1800" dirty="0" smtClean="0"/>
              <a:t>function </a:t>
            </a:r>
            <a:r>
              <a:rPr lang="en-GB" sz="1800" dirty="0" err="1" smtClean="0"/>
              <a:t>oxidases</a:t>
            </a:r>
            <a:r>
              <a:rPr lang="en-GB" sz="1800" dirty="0" smtClean="0"/>
              <a:t> / </a:t>
            </a:r>
            <a:r>
              <a:rPr lang="en-GB" sz="1800" dirty="0" err="1" smtClean="0"/>
              <a:t>oxygenases</a:t>
            </a:r>
            <a:endParaRPr lang="en-GB" sz="1800" dirty="0" smtClean="0"/>
          </a:p>
          <a:p>
            <a:r>
              <a:rPr lang="en-GB" sz="1800" dirty="0" smtClean="0"/>
              <a:t>Membrane bound </a:t>
            </a:r>
            <a:r>
              <a:rPr lang="en-GB" sz="1800" dirty="0" smtClean="0"/>
              <a:t>to Endoplasmic </a:t>
            </a:r>
            <a:r>
              <a:rPr lang="en-GB" sz="1800" dirty="0" smtClean="0"/>
              <a:t>Reticulum</a:t>
            </a:r>
          </a:p>
          <a:p>
            <a:pPr lvl="1"/>
            <a:r>
              <a:rPr lang="en-GB" sz="1800" dirty="0" smtClean="0"/>
              <a:t>membrane </a:t>
            </a:r>
            <a:r>
              <a:rPr lang="en-GB" sz="1800" dirty="0" smtClean="0"/>
              <a:t>vesicles "</a:t>
            </a:r>
            <a:r>
              <a:rPr lang="en-GB" sz="1800" dirty="0" err="1" smtClean="0"/>
              <a:t>microsomes</a:t>
            </a:r>
            <a:r>
              <a:rPr lang="en-GB" sz="1800" dirty="0" smtClean="0"/>
              <a:t>" = S-9 fraction can be extracted from </a:t>
            </a:r>
            <a:r>
              <a:rPr lang="en-GB" sz="1800" dirty="0" smtClean="0"/>
              <a:t>cells</a:t>
            </a:r>
            <a:endParaRPr lang="en-GB" sz="1800" dirty="0" smtClean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720" y="2420888"/>
            <a:ext cx="496434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http://www.xenotechllc.com/Images/Products/Subcellular-Fractions/Subcellular-Fraction-Preparation-Method.aspx?width=400&amp;height=3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0512" y="2458938"/>
            <a:ext cx="3449960" cy="3225714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5580112" y="5805264"/>
            <a:ext cx="33906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S9 </a:t>
            </a:r>
            <a:r>
              <a:rPr lang="en-GB" dirty="0" err="1" smtClean="0"/>
              <a:t>microsomes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used for in vitro </a:t>
            </a:r>
            <a:r>
              <a:rPr lang="en-GB" dirty="0" err="1" smtClean="0"/>
              <a:t>metabolization</a:t>
            </a:r>
            <a:endParaRPr lang="en-GB" dirty="0" smtClean="0"/>
          </a:p>
          <a:p>
            <a:r>
              <a:rPr lang="en-GB" dirty="0" smtClean="0"/>
              <a:t>(</a:t>
            </a:r>
            <a:r>
              <a:rPr lang="en-GB" dirty="0" err="1" smtClean="0"/>
              <a:t>e.g.during</a:t>
            </a:r>
            <a:r>
              <a:rPr lang="en-GB" dirty="0" smtClean="0"/>
              <a:t> </a:t>
            </a:r>
            <a:r>
              <a:rPr lang="en-GB" dirty="0" err="1" smtClean="0"/>
              <a:t>genotoxicity</a:t>
            </a:r>
            <a:r>
              <a:rPr lang="en-GB" dirty="0" smtClean="0"/>
              <a:t> testing)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54050"/>
          </a:xfrm>
        </p:spPr>
        <p:txBody>
          <a:bodyPr/>
          <a:lstStyle/>
          <a:p>
            <a:r>
              <a:rPr lang="en-GB" sz="3200" dirty="0" smtClean="0">
                <a:solidFill>
                  <a:schemeClr val="tx1"/>
                </a:solidFill>
              </a:rPr>
              <a:t>Detoxification - Phase I 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528" y="1052736"/>
            <a:ext cx="8424936" cy="4968552"/>
          </a:xfrm>
        </p:spPr>
        <p:txBody>
          <a:bodyPr>
            <a:noAutofit/>
          </a:bodyPr>
          <a:lstStyle/>
          <a:p>
            <a:r>
              <a:rPr lang="en-GB" sz="1800" dirty="0" smtClean="0"/>
              <a:t>Key principle enzymes are </a:t>
            </a:r>
            <a:r>
              <a:rPr lang="en-GB" sz="1800" b="1" dirty="0" err="1" smtClean="0"/>
              <a:t>cytochromes</a:t>
            </a:r>
            <a:r>
              <a:rPr lang="en-GB" sz="1800" b="1" dirty="0" smtClean="0"/>
              <a:t> </a:t>
            </a:r>
            <a:r>
              <a:rPr lang="en-GB" sz="1800" b="1" dirty="0" smtClean="0"/>
              <a:t>P450 (CYPs) </a:t>
            </a:r>
          </a:p>
          <a:p>
            <a:pPr lvl="1"/>
            <a:r>
              <a:rPr lang="en-GB" sz="1800" dirty="0" err="1" smtClean="0"/>
              <a:t>Haem</a:t>
            </a:r>
            <a:r>
              <a:rPr lang="en-GB" sz="1800" dirty="0" smtClean="0"/>
              <a:t> (</a:t>
            </a:r>
            <a:r>
              <a:rPr lang="en-GB" sz="1800" dirty="0" err="1" smtClean="0"/>
              <a:t>porfyrin</a:t>
            </a:r>
            <a:r>
              <a:rPr lang="en-GB" sz="1800" dirty="0" smtClean="0"/>
              <a:t>) - containing </a:t>
            </a:r>
            <a:r>
              <a:rPr lang="en-GB" sz="1800" dirty="0" smtClean="0"/>
              <a:t>enzymes </a:t>
            </a:r>
            <a:endParaRPr lang="en-GB" sz="1800" dirty="0" smtClean="0"/>
          </a:p>
          <a:p>
            <a:pPr lvl="1"/>
            <a:r>
              <a:rPr lang="en-GB" sz="1800" dirty="0" err="1" smtClean="0"/>
              <a:t>superfamily</a:t>
            </a:r>
            <a:r>
              <a:rPr lang="en-GB" sz="1800" dirty="0" smtClean="0"/>
              <a:t> </a:t>
            </a:r>
            <a:r>
              <a:rPr lang="en-GB" sz="1800" dirty="0" smtClean="0"/>
              <a:t>of more than 150 </a:t>
            </a:r>
            <a:r>
              <a:rPr lang="en-GB" sz="1800" dirty="0" smtClean="0"/>
              <a:t>genes</a:t>
            </a:r>
            <a:r>
              <a:rPr lang="en-GB" sz="1800" dirty="0" smtClean="0"/>
              <a:t> </a:t>
            </a:r>
            <a:r>
              <a:rPr lang="en-GB" sz="1800" dirty="0" smtClean="0"/>
              <a:t>- several </a:t>
            </a:r>
            <a:r>
              <a:rPr lang="en-GB" sz="1800" dirty="0" smtClean="0"/>
              <a:t>classes and subclasses </a:t>
            </a:r>
            <a:endParaRPr lang="en-GB" sz="1800" dirty="0" smtClean="0"/>
          </a:p>
          <a:p>
            <a:pPr lvl="2"/>
            <a:r>
              <a:rPr lang="en-GB" sz="1800" dirty="0" smtClean="0"/>
              <a:t>different </a:t>
            </a:r>
            <a:r>
              <a:rPr lang="en-GB" sz="1800" dirty="0" smtClean="0"/>
              <a:t>substrate specificity; structure </a:t>
            </a:r>
            <a:r>
              <a:rPr lang="en-GB" sz="1800" dirty="0" smtClean="0"/>
              <a:t>...</a:t>
            </a:r>
            <a:endParaRPr lang="en-GB" sz="1800" dirty="0" smtClean="0"/>
          </a:p>
          <a:p>
            <a:endParaRPr lang="en-GB" sz="1800" dirty="0" smtClean="0"/>
          </a:p>
          <a:p>
            <a:r>
              <a:rPr lang="en-GB" sz="1800" dirty="0" smtClean="0"/>
              <a:t>Some examples ... Diverse functions</a:t>
            </a:r>
          </a:p>
          <a:p>
            <a:pPr lvl="1"/>
            <a:r>
              <a:rPr lang="en-GB" sz="1600" dirty="0" err="1" smtClean="0"/>
              <a:t>Cytochrome</a:t>
            </a:r>
            <a:r>
              <a:rPr lang="en-GB" sz="1600" dirty="0" smtClean="0"/>
              <a:t> </a:t>
            </a:r>
            <a:r>
              <a:rPr lang="en-GB" sz="1600" dirty="0" smtClean="0"/>
              <a:t>P450 1A (CYP1A) </a:t>
            </a:r>
            <a:endParaRPr lang="en-GB" sz="1600" dirty="0" smtClean="0"/>
          </a:p>
          <a:p>
            <a:pPr lvl="2"/>
            <a:r>
              <a:rPr lang="en-GB" sz="1600" dirty="0" smtClean="0"/>
              <a:t>basic </a:t>
            </a:r>
            <a:r>
              <a:rPr lang="en-GB" sz="1600" dirty="0" smtClean="0"/>
              <a:t>for detoxification of hydrophobic environmental </a:t>
            </a:r>
            <a:r>
              <a:rPr lang="en-GB" sz="1600" dirty="0" smtClean="0"/>
              <a:t>contaminants</a:t>
            </a:r>
          </a:p>
          <a:p>
            <a:pPr lvl="1"/>
            <a:r>
              <a:rPr lang="en-GB" sz="1600" dirty="0" err="1" smtClean="0"/>
              <a:t>Cytochrome</a:t>
            </a:r>
            <a:r>
              <a:rPr lang="en-GB" sz="1600" dirty="0" smtClean="0"/>
              <a:t> </a:t>
            </a:r>
            <a:r>
              <a:rPr lang="en-GB" sz="1600" dirty="0" smtClean="0"/>
              <a:t>P450 19A (CYP19) </a:t>
            </a:r>
            <a:endParaRPr lang="en-GB" sz="1600" dirty="0" smtClean="0"/>
          </a:p>
          <a:p>
            <a:pPr lvl="2"/>
            <a:r>
              <a:rPr lang="en-GB" sz="1600" dirty="0" smtClean="0"/>
              <a:t>"</a:t>
            </a:r>
            <a:r>
              <a:rPr lang="en-GB" sz="1600" dirty="0" err="1" smtClean="0"/>
              <a:t>aromatase</a:t>
            </a:r>
            <a:r>
              <a:rPr lang="en-GB" sz="1600" dirty="0" smtClean="0"/>
              <a:t>" involved in synthesis of </a:t>
            </a:r>
            <a:r>
              <a:rPr lang="en-GB" sz="1600" dirty="0" err="1" smtClean="0"/>
              <a:t>estradiol</a:t>
            </a:r>
            <a:r>
              <a:rPr lang="en-GB" sz="1600" dirty="0" smtClean="0"/>
              <a:t> (aromatization of testosterone)</a:t>
            </a:r>
          </a:p>
          <a:p>
            <a:endParaRPr lang="en-GB" sz="1800" dirty="0" smtClean="0"/>
          </a:p>
        </p:txBody>
      </p:sp>
      <p:pic>
        <p:nvPicPr>
          <p:cNvPr id="2052" name="Picture 4" descr="http://www.nature.com/mp/journal/v18/n3/images/mp201242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581128"/>
            <a:ext cx="6848475" cy="2219326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6948264" y="4653136"/>
            <a:ext cx="20986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 smtClean="0"/>
              <a:t>DME </a:t>
            </a:r>
          </a:p>
          <a:p>
            <a:r>
              <a:rPr lang="en-GB" sz="1100" b="1" dirty="0" smtClean="0"/>
              <a:t>= Drug Metabolism Enzymes</a:t>
            </a:r>
          </a:p>
          <a:p>
            <a:endParaRPr lang="en-GB" sz="1100" b="1" dirty="0" smtClean="0"/>
          </a:p>
          <a:p>
            <a:endParaRPr lang="en-GB" sz="11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cs-CZ" sz="2600" b="1" dirty="0" err="1" smtClean="0">
                <a:solidFill>
                  <a:schemeClr val="tx1"/>
                </a:solidFill>
              </a:rPr>
              <a:t>CYPs</a:t>
            </a:r>
            <a:r>
              <a:rPr lang="cs-CZ" sz="2600" b="1" dirty="0" smtClean="0">
                <a:solidFill>
                  <a:schemeClr val="tx1"/>
                </a:solidFill>
              </a:rPr>
              <a:t> </a:t>
            </a:r>
            <a:r>
              <a:rPr lang="en-GB" sz="2600" b="1" dirty="0" smtClean="0">
                <a:solidFill>
                  <a:schemeClr val="tx1"/>
                </a:solidFill>
              </a:rPr>
              <a:t>and their functions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3010" name="Picture 2" descr="http://people.bu.edu/djw/images/D%20Waxman%20Slide1.jpg"/>
          <p:cNvPicPr>
            <a:picLocks noChangeAspect="1" noChangeArrowheads="1"/>
          </p:cNvPicPr>
          <p:nvPr/>
        </p:nvPicPr>
        <p:blipFill>
          <a:blip r:embed="rId3" cstate="print"/>
          <a:srcRect t="25382"/>
          <a:stretch>
            <a:fillRect/>
          </a:stretch>
        </p:blipFill>
        <p:spPr bwMode="auto">
          <a:xfrm>
            <a:off x="683568" y="1340768"/>
            <a:ext cx="7848872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3" cstate="print"/>
          <a:srcRect t="6693" r="36667" b="14523"/>
          <a:stretch>
            <a:fillRect/>
          </a:stretch>
        </p:blipFill>
        <p:spPr bwMode="auto">
          <a:xfrm>
            <a:off x="0" y="1268413"/>
            <a:ext cx="91440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Types of reactions catalyzed by CYPs (and Phase II enzymes)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411760" y="1700808"/>
            <a:ext cx="2160240" cy="28803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bdélník 7"/>
          <p:cNvSpPr/>
          <p:nvPr/>
        </p:nvSpPr>
        <p:spPr>
          <a:xfrm>
            <a:off x="2411760" y="2204864"/>
            <a:ext cx="216024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bdélník 8"/>
          <p:cNvSpPr/>
          <p:nvPr/>
        </p:nvSpPr>
        <p:spPr>
          <a:xfrm>
            <a:off x="0" y="5229200"/>
            <a:ext cx="9144000" cy="792088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ovéPole 9"/>
          <p:cNvSpPr txBox="1"/>
          <p:nvPr/>
        </p:nvSpPr>
        <p:spPr>
          <a:xfrm>
            <a:off x="2843808" y="6237312"/>
            <a:ext cx="433323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Highlighted = will be discussed also later</a:t>
            </a: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08546"/>
            <a:ext cx="6705600" cy="4984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126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3175" y="4894263"/>
            <a:ext cx="2790825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cs-CZ" sz="2600" b="1" dirty="0" err="1" smtClean="0">
                <a:solidFill>
                  <a:schemeClr val="tx1"/>
                </a:solidFill>
              </a:rPr>
              <a:t>CYPs</a:t>
            </a:r>
            <a:r>
              <a:rPr lang="cs-CZ" sz="2600" b="1" dirty="0" smtClean="0">
                <a:solidFill>
                  <a:schemeClr val="tx1"/>
                </a:solidFill>
              </a:rPr>
              <a:t> - </a:t>
            </a:r>
            <a:r>
              <a:rPr lang="cs-CZ" sz="2600" b="1" dirty="0" err="1" smtClean="0">
                <a:solidFill>
                  <a:schemeClr val="tx1"/>
                </a:solidFill>
              </a:rPr>
              <a:t>example</a:t>
            </a:r>
            <a:r>
              <a:rPr lang="cs-CZ" sz="2600" b="1" dirty="0" smtClean="0">
                <a:solidFill>
                  <a:schemeClr val="tx1"/>
                </a:solidFill>
              </a:rPr>
              <a:t>: steroid hormone </a:t>
            </a:r>
            <a:r>
              <a:rPr lang="cs-CZ" sz="2600" b="1" dirty="0" err="1" smtClean="0">
                <a:solidFill>
                  <a:schemeClr val="tx1"/>
                </a:solidFill>
              </a:rPr>
              <a:t>synthesis</a:t>
            </a:r>
            <a:r>
              <a:rPr lang="cs-CZ" sz="2600" b="1" dirty="0" smtClean="0">
                <a:solidFill>
                  <a:schemeClr val="tx1"/>
                </a:solidFill>
              </a:rPr>
              <a:t> 	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2170</TotalTime>
  <Words>551</Words>
  <Application>Microsoft Office PowerPoint</Application>
  <PresentationFormat>Předvádění na obrazovce (4:3)</PresentationFormat>
  <Paragraphs>151</Paragraphs>
  <Slides>31</Slides>
  <Notes>31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Motiv sady Office</vt:lpstr>
      <vt:lpstr>Snímek 1</vt:lpstr>
      <vt:lpstr>    Metabolism and detoxification</vt:lpstr>
      <vt:lpstr>Detoxification</vt:lpstr>
      <vt:lpstr>Importance of nutrients and vitamins in detoxification</vt:lpstr>
      <vt:lpstr>Phase I </vt:lpstr>
      <vt:lpstr>Detoxification - Phase I </vt:lpstr>
      <vt:lpstr>CYPs and their functions</vt:lpstr>
      <vt:lpstr>Types of reactions catalyzed by CYPs (and Phase II enzymes)</vt:lpstr>
      <vt:lpstr>CYPs - example: steroid hormone synthesis  </vt:lpstr>
      <vt:lpstr>CYP450 overview</vt:lpstr>
      <vt:lpstr>Hydroxylation (oxidation) mechanism – key in “detoxification” </vt:lpstr>
      <vt:lpstr>Examples of CYP mediated reactions</vt:lpstr>
      <vt:lpstr>Examples of CYP mediated reactions</vt:lpstr>
      <vt:lpstr>Examples of CYP mediated reactions</vt:lpstr>
      <vt:lpstr>CYPs and BIOACTIVATION  pro-mutagen (procarcinogen)  mutagen (carcinogen)</vt:lpstr>
      <vt:lpstr>CYPs and BIOACTIVATION of procarcinogen</vt:lpstr>
      <vt:lpstr>CYPs and BIOACTIVATION – AFLATOXIN-A</vt:lpstr>
      <vt:lpstr>CYPs and BIOACTIVATION – ethanol</vt:lpstr>
      <vt:lpstr>CYPs and toxicity of drugs</vt:lpstr>
      <vt:lpstr>Detoxification – Phase II</vt:lpstr>
      <vt:lpstr>Snímek 21</vt:lpstr>
      <vt:lpstr>Glutathione</vt:lpstr>
      <vt:lpstr>Examples of conjugation reactions</vt:lpstr>
      <vt:lpstr>Xenobiotic conjugations with GSH</vt:lpstr>
      <vt:lpstr>Phase III – elimination / membrane transport</vt:lpstr>
      <vt:lpstr>ABC transporters - examples</vt:lpstr>
      <vt:lpstr>ABC  one of the resistance mechanisms of tumour cells to anticancer drugs</vt:lpstr>
      <vt:lpstr>ABC  one of the resistance mechanisms of bacteria to antibiotics </vt:lpstr>
      <vt:lpstr>Constitutive   vs   Induced detoxification enzymes</vt:lpstr>
      <vt:lpstr>CYP1A induction – role of AhR</vt:lpstr>
      <vt:lpstr>Summary – “toxic consequences” of detoxification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Ludek Blaha</cp:lastModifiedBy>
  <cp:revision>133</cp:revision>
  <dcterms:created xsi:type="dcterms:W3CDTF">2010-05-17T15:27:49Z</dcterms:created>
  <dcterms:modified xsi:type="dcterms:W3CDTF">2014-10-07T09:05:12Z</dcterms:modified>
</cp:coreProperties>
</file>