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1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12.11.2014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12.11.2014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423F-C191-45CB-ADD3-B76589D73CD0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32D3-1F9D-49BA-8807-16A4F8522A1B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1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  <a:endParaRPr lang="cs-CZ" sz="36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EXPOSURE and SUSCEPTIBILITY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PAH-DNA </a:t>
            </a:r>
            <a:r>
              <a:rPr lang="cs-CZ" dirty="0" err="1" smtClean="0">
                <a:solidFill>
                  <a:schemeClr val="tx1"/>
                </a:solidFill>
              </a:rPr>
              <a:t>adducts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often high variability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* may have difficult interpretation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>
                <a:latin typeface="Arial" charset="0"/>
              </a:rPr>
              <a:t>Occupational</a:t>
            </a:r>
          </a:p>
          <a:p>
            <a:pPr algn="ctr"/>
            <a:r>
              <a:rPr lang="cs-CZ" sz="1800" b="1">
                <a:latin typeface="Arial" charset="0"/>
              </a:rPr>
              <a:t>Non-exposed (NS)</a:t>
            </a:r>
          </a:p>
          <a:p>
            <a:pPr algn="ctr"/>
            <a:r>
              <a:rPr lang="cs-CZ" sz="1800" b="1">
                <a:latin typeface="Arial" charset="0"/>
              </a:rPr>
              <a:t>vs. </a:t>
            </a:r>
          </a:p>
          <a:p>
            <a:pPr algn="ctr"/>
            <a:r>
              <a:rPr lang="cs-CZ" sz="1800" b="1">
                <a:latin typeface="Arial" charset="0"/>
              </a:rPr>
              <a:t>Exposed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r>
              <a:rPr lang="cs-CZ" sz="3200" dirty="0" smtClean="0">
                <a:solidFill>
                  <a:schemeClr val="tx1"/>
                </a:solidFill>
              </a:rPr>
              <a:t> of susceptibility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340768"/>
            <a:ext cx="3695328" cy="3600400"/>
          </a:xfrm>
        </p:spPr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chemeClr val="tx1"/>
                </a:solidFill>
              </a:rPr>
              <a:t>Toxicokinetics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determines susceptibility of an individual at various levels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 smtClean="0">
                <a:solidFill>
                  <a:schemeClr val="tx1"/>
                </a:solidFill>
              </a:rPr>
              <a:t>Biomarkers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/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of </a:t>
            </a:r>
            <a:r>
              <a:rPr lang="cs-CZ" sz="2800" b="1" dirty="0" smtClean="0">
                <a:solidFill>
                  <a:schemeClr val="tx1"/>
                </a:solidFill>
              </a:rPr>
              <a:t>susceptibility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 smtClean="0">
                <a:solidFill>
                  <a:schemeClr val="tx1"/>
                </a:solidFill>
              </a:rPr>
              <a:t>?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Will patient respond to a drug?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cs-CZ" sz="2800" b="1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Importance of susceptibility biomarkers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Biomarkers</a:t>
            </a:r>
            <a:r>
              <a:rPr lang="cs-CZ" sz="2800" dirty="0" smtClean="0">
                <a:solidFill>
                  <a:schemeClr val="tx1"/>
                </a:solidFill>
              </a:rPr>
              <a:t> of susceptibility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 smtClean="0"/>
              <a:t>Susceptibility depends on genotype and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smtClean="0"/>
              <a:t>	- variability in specific </a:t>
            </a:r>
            <a:r>
              <a:rPr lang="en-GB" sz="2600" dirty="0" err="1" smtClean="0"/>
              <a:t>isoenzymes</a:t>
            </a:r>
            <a:r>
              <a:rPr lang="en-GB" sz="2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„activate“ toxicants: </a:t>
            </a:r>
            <a:br>
              <a:rPr lang="en-GB" sz="2600" dirty="0" smtClean="0"/>
            </a:br>
            <a:r>
              <a:rPr lang="en-GB" sz="1800" dirty="0" smtClean="0"/>
              <a:t>example: N-</a:t>
            </a:r>
            <a:r>
              <a:rPr lang="en-GB" sz="1800" dirty="0" err="1" smtClean="0"/>
              <a:t>acetylation</a:t>
            </a:r>
            <a:r>
              <a:rPr lang="en-GB" sz="1800" dirty="0" smtClean="0"/>
              <a:t> of </a:t>
            </a:r>
            <a:r>
              <a:rPr lang="en-GB" sz="1800" dirty="0" err="1" smtClean="0"/>
              <a:t>arylamines</a:t>
            </a:r>
            <a:r>
              <a:rPr lang="en-GB" sz="1800" dirty="0" smtClean="0"/>
              <a:t> – NAT2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 smtClean="0"/>
              <a:t>susceptibility to </a:t>
            </a:r>
            <a:r>
              <a:rPr lang="en-GB" sz="2200" dirty="0" err="1" smtClean="0"/>
              <a:t>genotoxins</a:t>
            </a:r>
            <a:r>
              <a:rPr lang="en-GB" sz="2200" dirty="0" smtClean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family cancers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 smtClean="0"/>
              <a:t>susceptibility to drugs (including anticancer drugs)</a:t>
            </a:r>
            <a:endParaRPr lang="en-GB" sz="2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Example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genetic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err="1" smtClean="0">
                <a:solidFill>
                  <a:schemeClr val="tx1"/>
                </a:solidFill>
              </a:rPr>
              <a:t>SNPs</a:t>
            </a:r>
            <a:r>
              <a:rPr lang="cs-CZ" sz="2000" dirty="0" smtClean="0">
                <a:solidFill>
                  <a:schemeClr val="tx1"/>
                </a:solidFill>
              </a:rPr>
              <a:t> - single </a:t>
            </a:r>
            <a:r>
              <a:rPr lang="cs-CZ" sz="2000" dirty="0" err="1" smtClean="0">
                <a:solidFill>
                  <a:schemeClr val="tx1"/>
                </a:solidFill>
              </a:rPr>
              <a:t>nucleotide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polymorphism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SNPs </a:t>
            </a:r>
            <a:br>
              <a:rPr lang="en-US" sz="2600" b="1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affects protein functions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 in specific cases (see example) </a:t>
            </a:r>
            <a:r>
              <a:rPr lang="en-GB" sz="2000" dirty="0" smtClean="0"/>
              <a:t>some </a:t>
            </a:r>
            <a:r>
              <a:rPr lang="cs-CZ" sz="2000" dirty="0" err="1" smtClean="0"/>
              <a:t>SNPs</a:t>
            </a:r>
            <a:r>
              <a:rPr lang="cs-CZ" sz="2000" dirty="0" smtClean="0"/>
              <a:t> </a:t>
            </a:r>
            <a:r>
              <a:rPr lang="cs-CZ" sz="2000" dirty="0" err="1" smtClean="0"/>
              <a:t>identified</a:t>
            </a:r>
            <a:r>
              <a:rPr lang="cs-CZ" sz="2000" dirty="0" smtClean="0"/>
              <a:t> 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cs-CZ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 smtClean="0">
                <a:solidFill>
                  <a:schemeClr val="tx2"/>
                </a:solidFill>
                <a:sym typeface="Wingdings" pitchFamily="2" charset="2"/>
              </a:rPr>
              <a:t> PERSONALIZED MEDICINE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To </a:t>
            </a:r>
            <a:r>
              <a:rPr lang="en-US" sz="1800" b="1" dirty="0" err="1" smtClean="0"/>
              <a:t>identif</a:t>
            </a:r>
            <a:r>
              <a:rPr lang="en-GB" sz="1800" b="1" dirty="0" smtClean="0"/>
              <a:t>y SNP as a biomarker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cs-CZ" sz="1800" dirty="0" smtClean="0"/>
              <a:t>Many </a:t>
            </a:r>
            <a:r>
              <a:rPr lang="cs-CZ" sz="1800" b="1" dirty="0" err="1" smtClean="0"/>
              <a:t>genotypes</a:t>
            </a:r>
            <a:r>
              <a:rPr lang="cs-CZ" sz="1800" dirty="0" smtClean="0"/>
              <a:t> (</a:t>
            </a:r>
            <a:r>
              <a:rPr lang="cs-CZ" sz="1800" dirty="0" err="1" smtClean="0"/>
              <a:t>from</a:t>
            </a:r>
            <a:r>
              <a:rPr lang="cs-CZ" sz="1800" dirty="0" smtClean="0"/>
              <a:t> many </a:t>
            </a:r>
            <a:r>
              <a:rPr lang="cs-CZ" sz="1800" dirty="0" err="1" smtClean="0"/>
              <a:t>individuals</a:t>
            </a:r>
            <a:r>
              <a:rPr lang="cs-CZ" sz="1800" dirty="0" smtClean="0"/>
              <a:t>) </a:t>
            </a:r>
            <a:r>
              <a:rPr lang="cs-CZ" sz="1800" dirty="0" err="1" smtClean="0"/>
              <a:t>must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sequenced</a:t>
            </a:r>
            <a:r>
              <a:rPr lang="cs-CZ" sz="1800" dirty="0" smtClean="0"/>
              <a:t> </a:t>
            </a:r>
            <a:r>
              <a:rPr lang="en-GB" sz="1800" dirty="0" smtClean="0"/>
              <a:t>and compared with </a:t>
            </a:r>
            <a:r>
              <a:rPr lang="en-GB" sz="1800" b="1" dirty="0" smtClean="0"/>
              <a:t>phenotype</a:t>
            </a:r>
            <a:r>
              <a:rPr lang="en-GB" sz="1800" dirty="0" smtClean="0"/>
              <a:t> (e.g. responsiveness to certain drug)</a:t>
            </a:r>
            <a:endParaRPr lang="cs-CZ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yclophosphamide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(anticancer drug) and its </a:t>
            </a:r>
            <a:r>
              <a:rPr lang="cs-CZ" dirty="0" smtClean="0">
                <a:solidFill>
                  <a:schemeClr val="tx1"/>
                </a:solidFill>
              </a:rPr>
              <a:t>toxicity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983413" y="1600200"/>
            <a:ext cx="1981200" cy="1676400"/>
          </a:xfrm>
          <a:prstGeom prst="rightArrow">
            <a:avLst>
              <a:gd name="adj1" fmla="val 50000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Example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genetic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polymorphism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involved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Personalized medicine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SNP diagnostics:</a:t>
            </a:r>
          </a:p>
          <a:p>
            <a:endParaRPr lang="en-GB" sz="1100" dirty="0" smtClean="0"/>
          </a:p>
          <a:p>
            <a:r>
              <a:rPr lang="en-GB" sz="1100" dirty="0" smtClean="0"/>
              <a:t>1) DNA isolation</a:t>
            </a:r>
          </a:p>
          <a:p>
            <a:r>
              <a:rPr lang="en-GB" sz="1100" dirty="0" smtClean="0"/>
              <a:t>2) Multiplication of specific gene </a:t>
            </a:r>
            <a:r>
              <a:rPr lang="en-GB" sz="1100" dirty="0" err="1" smtClean="0"/>
              <a:t>eg</a:t>
            </a:r>
            <a:r>
              <a:rPr lang="en-GB" sz="1100" dirty="0" smtClean="0"/>
              <a:t>. CYP</a:t>
            </a:r>
          </a:p>
          <a:p>
            <a:endParaRPr lang="en-GB" sz="1100" dirty="0" smtClean="0"/>
          </a:p>
          <a:p>
            <a:r>
              <a:rPr lang="en-GB" sz="1100" dirty="0" smtClean="0"/>
              <a:t>3) </a:t>
            </a:r>
            <a:r>
              <a:rPr lang="en-GB" sz="1100" dirty="0" smtClean="0">
                <a:sym typeface="Wingdings" pitchFamily="2" charset="2"/>
              </a:rPr>
              <a:t>SNP identification 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... Molecular biology methods such as</a:t>
            </a:r>
            <a:br>
              <a:rPr lang="en-GB" sz="1100" dirty="0" smtClean="0">
                <a:sym typeface="Wingdings" pitchFamily="2" charset="2"/>
              </a:rPr>
            </a:br>
            <a:r>
              <a:rPr lang="en-GB" sz="1100" dirty="0" smtClean="0">
                <a:sym typeface="Wingdings" pitchFamily="2" charset="2"/>
              </a:rPr>
              <a:t>* NA sequencing</a:t>
            </a:r>
          </a:p>
          <a:p>
            <a:r>
              <a:rPr lang="en-GB" sz="1100" dirty="0" smtClean="0">
                <a:sym typeface="Wingdings" pitchFamily="2" charset="2"/>
              </a:rPr>
              <a:t>* Probe pairing ... number of variants</a:t>
            </a:r>
          </a:p>
          <a:p>
            <a:endParaRPr lang="en-GB" sz="1100" dirty="0" smtClean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</a:rPr>
              <a:t>Biomarkers </a:t>
            </a:r>
            <a:r>
              <a:rPr lang="cs-CZ" sz="3400" dirty="0" smtClean="0">
                <a:solidFill>
                  <a:schemeClr val="tx1"/>
                </a:solidFill>
              </a:rPr>
              <a:t>of </a:t>
            </a:r>
            <a:r>
              <a:rPr lang="cs-CZ" sz="3400" dirty="0" err="1" smtClean="0">
                <a:solidFill>
                  <a:schemeClr val="tx1"/>
                </a:solidFill>
              </a:rPr>
              <a:t>Exposure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Biomarkers</a:t>
            </a:r>
            <a:r>
              <a:rPr lang="cs-CZ" sz="2400" b="1" dirty="0" smtClean="0"/>
              <a:t> of</a:t>
            </a:r>
            <a:r>
              <a:rPr lang="en-US" sz="2400" b="1" dirty="0" smtClean="0"/>
              <a:t> </a:t>
            </a:r>
            <a:r>
              <a:rPr lang="en-US" sz="2400" b="1" dirty="0" smtClean="0"/>
              <a:t>internal and </a:t>
            </a:r>
            <a:r>
              <a:rPr lang="en-US" sz="2400" b="1" dirty="0" smtClean="0"/>
              <a:t>effective dose</a:t>
            </a:r>
            <a:br>
              <a:rPr lang="en-US" sz="2400" b="1" dirty="0" smtClean="0"/>
            </a:br>
            <a:r>
              <a:rPr lang="en-US" sz="2000" i="1" dirty="0" smtClean="0"/>
              <a:t>depends on </a:t>
            </a:r>
            <a:r>
              <a:rPr lang="en-US" sz="2000" i="1" dirty="0" err="1" smtClean="0"/>
              <a:t>toxicokinetics</a:t>
            </a: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internal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</a:rPr>
              <a:t>short</a:t>
            </a:r>
            <a:r>
              <a:rPr lang="cs-CZ" sz="2400" b="1" dirty="0" smtClean="0">
                <a:solidFill>
                  <a:schemeClr val="tx2"/>
                </a:solidFill>
              </a:rPr>
              <a:t> / </a:t>
            </a:r>
            <a:r>
              <a:rPr lang="cs-CZ" sz="2400" b="1" dirty="0" err="1" smtClean="0">
                <a:solidFill>
                  <a:schemeClr val="tx2"/>
                </a:solidFill>
              </a:rPr>
              <a:t>long</a:t>
            </a:r>
            <a:r>
              <a:rPr lang="cs-CZ" sz="2400" b="1" dirty="0" smtClean="0">
                <a:solidFill>
                  <a:schemeClr val="tx2"/>
                </a:solidFill>
              </a:rPr>
              <a:t> term)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dirty="0" smtClean="0"/>
              <a:t>– </a:t>
            </a:r>
            <a:r>
              <a:rPr lang="en-GB" sz="2400" dirty="0" smtClean="0"/>
              <a:t>examples: </a:t>
            </a:r>
            <a:r>
              <a:rPr lang="cs-CZ" sz="2400" dirty="0" smtClean="0"/>
              <a:t>Cd </a:t>
            </a:r>
            <a:r>
              <a:rPr lang="cs-CZ" sz="2400" dirty="0" smtClean="0"/>
              <a:t>in urine, DDE in </a:t>
            </a:r>
            <a:r>
              <a:rPr lang="cs-CZ" sz="2400" dirty="0" err="1" smtClean="0"/>
              <a:t>fat</a:t>
            </a:r>
            <a:r>
              <a:rPr lang="cs-CZ" sz="2400" dirty="0" smtClean="0"/>
              <a:t> </a:t>
            </a:r>
            <a:r>
              <a:rPr lang="cs-CZ" sz="2400" dirty="0" err="1" smtClean="0"/>
              <a:t>tissues</a:t>
            </a:r>
            <a:r>
              <a:rPr lang="cs-CZ" sz="2400" dirty="0" smtClean="0"/>
              <a:t> </a:t>
            </a:r>
            <a:endParaRPr lang="en-GB" sz="24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 smtClean="0"/>
              <a:t>	</a:t>
            </a:r>
            <a:r>
              <a:rPr lang="cs-CZ" sz="1600" i="1" dirty="0" smtClean="0"/>
              <a:t>-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easy</a:t>
            </a:r>
            <a:r>
              <a:rPr lang="cs-CZ" sz="1600" dirty="0" smtClean="0"/>
              <a:t> to sample (urine, </a:t>
            </a:r>
            <a:r>
              <a:rPr lang="cs-CZ" sz="1600" dirty="0" err="1" smtClean="0"/>
              <a:t>breath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	- </a:t>
            </a:r>
            <a:r>
              <a:rPr lang="cs-CZ" sz="1600" dirty="0" err="1" smtClean="0"/>
              <a:t>instrumental</a:t>
            </a:r>
            <a:r>
              <a:rPr lang="cs-CZ" sz="1600" dirty="0" smtClean="0"/>
              <a:t> </a:t>
            </a:r>
            <a:r>
              <a:rPr lang="cs-CZ" sz="1600" dirty="0" err="1" smtClean="0"/>
              <a:t>analytical</a:t>
            </a:r>
            <a:r>
              <a:rPr lang="cs-CZ" sz="1600" dirty="0" smtClean="0"/>
              <a:t> methods (</a:t>
            </a:r>
            <a:r>
              <a:rPr lang="cs-CZ" sz="1600" dirty="0" err="1" smtClean="0"/>
              <a:t>analyses</a:t>
            </a:r>
            <a:r>
              <a:rPr lang="cs-CZ" sz="1600" dirty="0" smtClean="0"/>
              <a:t> of </a:t>
            </a:r>
            <a:r>
              <a:rPr lang="cs-CZ" sz="1600" dirty="0" err="1" smtClean="0"/>
              <a:t>toxicant</a:t>
            </a:r>
            <a:r>
              <a:rPr lang="cs-CZ" sz="1600" dirty="0" smtClean="0"/>
              <a:t>)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 smtClean="0">
                <a:solidFill>
                  <a:schemeClr val="tx2"/>
                </a:solidFill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</a:rPr>
              <a:t>Biomarkers of </a:t>
            </a:r>
            <a:r>
              <a:rPr lang="cs-CZ" sz="2400" b="1" dirty="0" err="1" smtClean="0">
                <a:solidFill>
                  <a:schemeClr val="tx2"/>
                </a:solidFill>
              </a:rPr>
              <a:t>effective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dose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biological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 smtClean="0">
                <a:solidFill>
                  <a:srgbClr val="FF0000"/>
                </a:solidFill>
              </a:rPr>
              <a:t>ADDUCTS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 smtClean="0">
                <a:solidFill>
                  <a:schemeClr val="tx2"/>
                </a:solidFill>
              </a:rPr>
              <a:t>	</a:t>
            </a:r>
            <a:r>
              <a:rPr lang="en-GB" sz="1050" b="1" i="1" dirty="0" smtClean="0">
                <a:solidFill>
                  <a:schemeClr val="tx2"/>
                </a:solidFill>
              </a:rPr>
              <a:t>	</a:t>
            </a:r>
            <a:r>
              <a:rPr lang="en-GB" sz="1600" dirty="0" smtClean="0">
                <a:solidFill>
                  <a:schemeClr val="tx1"/>
                </a:solidFill>
              </a:rPr>
              <a:t>Two types of adducts: </a:t>
            </a:r>
            <a:r>
              <a:rPr lang="en-GB" sz="1600" b="1" dirty="0" smtClean="0">
                <a:solidFill>
                  <a:schemeClr val="tx2"/>
                </a:solidFill>
              </a:rPr>
              <a:t>selective and non-selective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SELECTIVE ADDUCTS OF TOXICANTS with </a:t>
            </a:r>
            <a:r>
              <a:rPr lang="en-US" sz="1800" dirty="0" smtClean="0">
                <a:solidFill>
                  <a:schemeClr val="tx1"/>
                </a:solidFill>
              </a:rPr>
              <a:t>BIOMOLECULES</a:t>
            </a:r>
            <a:endParaRPr lang="cs-CZ" sz="1800" b="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SELECTIVE = CHEMICAL-SPECIFIC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Ad</a:t>
            </a:r>
            <a:r>
              <a:rPr lang="en-GB" sz="2000" dirty="0" smtClean="0"/>
              <a:t>d</a:t>
            </a:r>
            <a:r>
              <a:rPr lang="cs-CZ" sz="2000" dirty="0" err="1" smtClean="0"/>
              <a:t>ucts</a:t>
            </a:r>
            <a:r>
              <a:rPr lang="en-GB" sz="2000" dirty="0" smtClean="0"/>
              <a:t> </a:t>
            </a:r>
            <a:r>
              <a:rPr lang="en-GB" sz="2000" dirty="0" smtClean="0"/>
              <a:t>with DNA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1600" u="sng" dirty="0" smtClean="0"/>
              <a:t>styrene</a:t>
            </a:r>
            <a:r>
              <a:rPr lang="cs-CZ" sz="1600" dirty="0" smtClean="0"/>
              <a:t>-oxide-O6-guanine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N7</a:t>
            </a:r>
            <a:r>
              <a:rPr lang="cs-CZ" sz="1600" dirty="0" smtClean="0"/>
              <a:t>-</a:t>
            </a:r>
            <a:r>
              <a:rPr lang="cs-CZ" sz="1600" dirty="0" err="1" smtClean="0"/>
              <a:t>guanyl</a:t>
            </a:r>
            <a:r>
              <a:rPr lang="cs-CZ" sz="1600" dirty="0" smtClean="0"/>
              <a:t>-</a:t>
            </a:r>
            <a:r>
              <a:rPr lang="cs-CZ" sz="1600" u="sng" dirty="0" smtClean="0"/>
              <a:t>aflatoxin</a:t>
            </a:r>
            <a:r>
              <a:rPr lang="cs-CZ" sz="1600" dirty="0" smtClean="0"/>
              <a:t> </a:t>
            </a:r>
            <a:r>
              <a:rPr lang="cs-CZ" sz="1600" dirty="0" smtClean="0"/>
              <a:t>B1</a:t>
            </a:r>
            <a:r>
              <a:rPr lang="en-US" sz="16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H</a:t>
            </a:r>
            <a:r>
              <a:rPr lang="cs-CZ" sz="2000" dirty="0" err="1" smtClean="0"/>
              <a:t>emoglobin</a:t>
            </a:r>
            <a:r>
              <a:rPr lang="cs-CZ" sz="2000" dirty="0" smtClean="0"/>
              <a:t>-</a:t>
            </a:r>
            <a:r>
              <a:rPr lang="cs-CZ" sz="2000" u="sng" dirty="0" err="1" smtClean="0"/>
              <a:t>pesticides</a:t>
            </a:r>
            <a:r>
              <a:rPr lang="en-GB" sz="2000" u="sng" dirty="0" smtClean="0"/>
              <a:t> adduct</a:t>
            </a:r>
            <a:endParaRPr lang="cs-CZ" sz="2400" u="sng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 smtClean="0"/>
              <a:t>	</a:t>
            </a:r>
            <a:r>
              <a:rPr lang="cs-CZ" sz="2000" dirty="0" smtClean="0"/>
              <a:t>- </a:t>
            </a:r>
            <a:r>
              <a:rPr lang="en-GB" sz="2000" dirty="0" smtClean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	</a:t>
            </a:r>
            <a:r>
              <a:rPr lang="en-GB" sz="1600" dirty="0" smtClean="0"/>
              <a:t>- </a:t>
            </a:r>
            <a:r>
              <a:rPr lang="en-US" sz="1600" dirty="0" smtClean="0"/>
              <a:t>extraction </a:t>
            </a:r>
            <a:r>
              <a:rPr lang="cs-CZ" sz="1600" dirty="0" smtClean="0"/>
              <a:t> </a:t>
            </a:r>
            <a:r>
              <a:rPr lang="en-GB" sz="1600" dirty="0" smtClean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	</a:t>
            </a:r>
            <a:r>
              <a:rPr lang="en-US" sz="1600" dirty="0" smtClean="0"/>
              <a:t>-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</a:t>
            </a:r>
            <a:r>
              <a:rPr lang="cs-CZ" sz="1600" dirty="0" err="1" smtClean="0"/>
              <a:t>determination</a:t>
            </a:r>
            <a:r>
              <a:rPr lang="cs-CZ" sz="1600" dirty="0" smtClean="0"/>
              <a:t> </a:t>
            </a:r>
            <a:r>
              <a:rPr lang="en-GB" sz="1600" dirty="0" smtClean="0"/>
              <a:t>by </a:t>
            </a:r>
            <a:r>
              <a:rPr lang="cs-CZ" sz="1600" dirty="0" smtClean="0"/>
              <a:t>HPLC</a:t>
            </a:r>
            <a:r>
              <a:rPr lang="en-US" sz="1600" dirty="0" smtClean="0"/>
              <a:t> or </a:t>
            </a:r>
            <a:r>
              <a:rPr lang="cs-CZ" sz="1600" dirty="0" smtClean="0"/>
              <a:t>GC</a:t>
            </a: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 smtClean="0"/>
              <a:t>– </a:t>
            </a:r>
            <a:r>
              <a:rPr lang="cs-CZ" sz="2500" dirty="0" err="1" smtClean="0"/>
              <a:t>binding</a:t>
            </a:r>
            <a:r>
              <a:rPr lang="cs-CZ" sz="2500" dirty="0" smtClean="0"/>
              <a:t> </a:t>
            </a:r>
            <a:r>
              <a:rPr lang="cs-CZ" sz="2500" dirty="0" err="1" smtClean="0"/>
              <a:t>with</a:t>
            </a:r>
            <a:r>
              <a:rPr lang="cs-CZ" sz="2500" dirty="0" smtClean="0"/>
              <a:t> </a:t>
            </a:r>
            <a:r>
              <a:rPr lang="en-GB" sz="2500" dirty="0" smtClean="0"/>
              <a:t>macromolecules (</a:t>
            </a:r>
            <a:r>
              <a:rPr lang="cs-CZ" sz="2500" dirty="0" smtClean="0"/>
              <a:t>DNA</a:t>
            </a:r>
            <a:r>
              <a:rPr lang="en-GB" sz="2500" dirty="0" smtClean="0"/>
              <a:t>, </a:t>
            </a:r>
            <a:r>
              <a:rPr lang="cs-CZ" sz="2500" dirty="0" err="1" smtClean="0"/>
              <a:t>proteins</a:t>
            </a:r>
            <a:r>
              <a:rPr lang="cs-CZ" sz="2500" dirty="0" smtClean="0"/>
              <a:t>) </a:t>
            </a:r>
            <a:r>
              <a:rPr lang="en-GB" sz="2500" dirty="0" smtClean="0">
                <a:solidFill>
                  <a:srgbClr val="FF0000"/>
                </a:solidFill>
              </a:rPr>
              <a:t>with </a:t>
            </a:r>
            <a:r>
              <a:rPr lang="cs-CZ" sz="2500" dirty="0" smtClean="0">
                <a:solidFill>
                  <a:srgbClr val="FF0000"/>
                </a:solidFill>
              </a:rPr>
              <a:t>no </a:t>
            </a:r>
            <a:r>
              <a:rPr lang="en-US" sz="2500" dirty="0" smtClean="0">
                <a:solidFill>
                  <a:srgbClr val="FF0000"/>
                </a:solidFill>
              </a:rPr>
              <a:t>further </a:t>
            </a:r>
            <a:r>
              <a:rPr lang="cs-CZ" sz="2500" dirty="0" err="1" smtClean="0">
                <a:solidFill>
                  <a:srgbClr val="FF0000"/>
                </a:solidFill>
              </a:rPr>
              <a:t>info</a:t>
            </a:r>
            <a:r>
              <a:rPr lang="en-US" sz="2500" dirty="0" err="1" smtClean="0">
                <a:solidFill>
                  <a:srgbClr val="FF0000"/>
                </a:solidFill>
              </a:rPr>
              <a:t>rmation</a:t>
            </a:r>
            <a:r>
              <a:rPr lang="cs-CZ" sz="2500" dirty="0" smtClean="0">
                <a:solidFill>
                  <a:srgbClr val="FF0000"/>
                </a:solidFill>
              </a:rPr>
              <a:t> on </a:t>
            </a:r>
            <a:r>
              <a:rPr lang="en-US" sz="2500" dirty="0" smtClean="0">
                <a:solidFill>
                  <a:srgbClr val="FF0000"/>
                </a:solidFill>
              </a:rPr>
              <a:t>the </a:t>
            </a:r>
            <a:r>
              <a:rPr lang="cs-CZ" sz="2500" dirty="0" err="1" smtClean="0">
                <a:solidFill>
                  <a:srgbClr val="FF0000"/>
                </a:solidFill>
              </a:rPr>
              <a:t>structure</a:t>
            </a:r>
            <a:r>
              <a:rPr lang="cs-CZ" sz="2500" dirty="0" smtClean="0">
                <a:solidFill>
                  <a:srgbClr val="FF0000"/>
                </a:solidFill>
              </a:rPr>
              <a:t> of </a:t>
            </a:r>
            <a:r>
              <a:rPr lang="en-GB" sz="2500" dirty="0" smtClean="0">
                <a:solidFill>
                  <a:srgbClr val="FF0000"/>
                </a:solidFill>
              </a:rPr>
              <a:t>actual </a:t>
            </a:r>
            <a:r>
              <a:rPr lang="cs-CZ" sz="2500" dirty="0" smtClean="0">
                <a:solidFill>
                  <a:srgbClr val="FF0000"/>
                </a:solidFill>
              </a:rPr>
              <a:t>a</a:t>
            </a:r>
            <a:r>
              <a:rPr lang="en-GB" sz="2500" dirty="0" smtClean="0">
                <a:solidFill>
                  <a:srgbClr val="FF0000"/>
                </a:solidFill>
              </a:rPr>
              <a:t>d</a:t>
            </a:r>
            <a:r>
              <a:rPr lang="cs-CZ" sz="2500" dirty="0" err="1" smtClean="0">
                <a:solidFill>
                  <a:srgbClr val="FF0000"/>
                </a:solidFill>
              </a:rPr>
              <a:t>duct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cs-CZ" sz="2500" dirty="0" smtClean="0"/>
              <a:t>(</a:t>
            </a:r>
            <a:r>
              <a:rPr lang="en-GB" sz="2500" dirty="0" smtClean="0"/>
              <a:t>i.e. </a:t>
            </a:r>
            <a:r>
              <a:rPr lang="cs-CZ" sz="2500" dirty="0" err="1" smtClean="0"/>
              <a:t>causative</a:t>
            </a:r>
            <a:r>
              <a:rPr lang="en-US" sz="2500" dirty="0" smtClean="0"/>
              <a:t> agent not clear</a:t>
            </a:r>
            <a:r>
              <a:rPr lang="cs-CZ" sz="2500" dirty="0" smtClean="0"/>
              <a:t>)</a:t>
            </a:r>
            <a:endParaRPr lang="cs-CZ" sz="25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</a:rPr>
              <a:t>Typical </a:t>
            </a:r>
            <a:r>
              <a:rPr lang="en-GB" b="1" dirty="0" err="1" smtClean="0">
                <a:solidFill>
                  <a:schemeClr val="tx2"/>
                </a:solidFill>
              </a:rPr>
              <a:t>nonselective</a:t>
            </a:r>
            <a:r>
              <a:rPr lang="en-GB" b="1" dirty="0" smtClean="0">
                <a:solidFill>
                  <a:schemeClr val="tx2"/>
                </a:solidFill>
              </a:rPr>
              <a:t> biomarker methods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</a:t>
            </a:r>
            <a:r>
              <a:rPr lang="en-US" sz="2000" baseline="30000" dirty="0" smtClean="0"/>
              <a:t> </a:t>
            </a:r>
            <a:r>
              <a:rPr lang="cs-CZ" sz="2000" baseline="30000" dirty="0" smtClean="0"/>
              <a:t>32</a:t>
            </a:r>
            <a:r>
              <a:rPr lang="cs-CZ" sz="2000" dirty="0" smtClean="0"/>
              <a:t>P-</a:t>
            </a:r>
            <a:r>
              <a:rPr lang="cs-CZ" sz="2000" dirty="0" err="1" smtClean="0"/>
              <a:t>postlabelling</a:t>
            </a:r>
            <a:r>
              <a:rPr lang="cs-CZ" sz="2000" dirty="0" smtClean="0"/>
              <a:t> </a:t>
            </a:r>
            <a:r>
              <a:rPr lang="cs-CZ" sz="2000" dirty="0" err="1" smtClean="0"/>
              <a:t>assay</a:t>
            </a:r>
            <a:r>
              <a:rPr lang="cs-CZ" sz="2000" dirty="0" smtClean="0"/>
              <a:t> </a:t>
            </a:r>
            <a:endParaRPr lang="en-GB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/>
              <a:t>	</a:t>
            </a:r>
            <a:r>
              <a:rPr lang="cs-CZ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smtClean="0"/>
              <a:t>DNA</a:t>
            </a:r>
            <a:r>
              <a:rPr lang="cs-CZ" sz="2000" dirty="0" smtClean="0"/>
              <a:t>-</a:t>
            </a:r>
            <a:r>
              <a:rPr lang="cs-CZ" sz="2000" dirty="0" err="1" smtClean="0"/>
              <a:t>strand</a:t>
            </a:r>
            <a:r>
              <a:rPr lang="cs-CZ" sz="2000" dirty="0" smtClean="0"/>
              <a:t> </a:t>
            </a:r>
            <a:r>
              <a:rPr lang="cs-CZ" sz="2000" dirty="0" err="1" smtClean="0"/>
              <a:t>breaks</a:t>
            </a:r>
            <a:r>
              <a:rPr lang="en-GB" sz="2000" dirty="0" smtClean="0"/>
              <a:t> - </a:t>
            </a:r>
            <a:r>
              <a:rPr lang="cs-CZ" sz="1800" dirty="0" err="1" smtClean="0"/>
              <a:t>comet</a:t>
            </a:r>
            <a:r>
              <a:rPr lang="cs-CZ" sz="1800" dirty="0" smtClean="0"/>
              <a:t> </a:t>
            </a:r>
            <a:r>
              <a:rPr lang="cs-CZ" sz="1800" dirty="0" err="1" smtClean="0"/>
              <a:t>assay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cs-CZ" sz="2000" dirty="0" smtClean="0"/>
              <a:t>- </a:t>
            </a:r>
            <a:r>
              <a:rPr lang="en-US" sz="2000" dirty="0" smtClean="0"/>
              <a:t>identification of </a:t>
            </a:r>
            <a:r>
              <a:rPr lang="en-US" sz="2000" dirty="0" smtClean="0"/>
              <a:t>ox</a:t>
            </a:r>
            <a:r>
              <a:rPr lang="en-GB" sz="2000" dirty="0" err="1" smtClean="0"/>
              <a:t>idized</a:t>
            </a:r>
            <a:r>
              <a:rPr lang="en-GB" sz="2000" dirty="0" smtClean="0"/>
              <a:t> </a:t>
            </a:r>
            <a:r>
              <a:rPr lang="cs-CZ" sz="2000" dirty="0" smtClean="0"/>
              <a:t>DNA</a:t>
            </a:r>
            <a:r>
              <a:rPr lang="en-GB" sz="2000" dirty="0" smtClean="0"/>
              <a:t>: </a:t>
            </a:r>
            <a:r>
              <a:rPr lang="cs-CZ" sz="1600" dirty="0" smtClean="0"/>
              <a:t>8-</a:t>
            </a:r>
            <a:r>
              <a:rPr lang="cs-CZ" sz="1600" dirty="0" err="1" smtClean="0"/>
              <a:t>hydroxy</a:t>
            </a:r>
            <a:r>
              <a:rPr lang="cs-CZ" sz="1600" dirty="0" smtClean="0"/>
              <a:t>-2</a:t>
            </a:r>
            <a:r>
              <a:rPr lang="cs-CZ" sz="1600" dirty="0" smtClean="0"/>
              <a:t>´-</a:t>
            </a:r>
            <a:r>
              <a:rPr lang="cs-CZ" sz="1600" dirty="0" err="1" smtClean="0"/>
              <a:t>deoxyguanosine</a:t>
            </a:r>
            <a:endParaRPr lang="cs-CZ" sz="1600" dirty="0" smtClean="0"/>
          </a:p>
          <a:p>
            <a:pPr marL="914400" lvl="1" indent="-457200" eaLnBrk="1" hangingPunct="1">
              <a:buFontTx/>
              <a:buNone/>
            </a:pPr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Non-selective adducts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7037" y="260648"/>
            <a:ext cx="35573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principle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b="1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 smtClean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Enzymatic labelling with 32P (</a:t>
            </a:r>
            <a:r>
              <a:rPr lang="en-GB" sz="1400" dirty="0" err="1" smtClean="0"/>
              <a:t>kinase</a:t>
            </a:r>
            <a:r>
              <a:rPr lang="en-GB" sz="14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TLC or HPLC analyses of products</a:t>
            </a:r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 smtClean="0">
                <a:latin typeface="Arial" charset="0"/>
              </a:rPr>
              <a:t>result</a:t>
            </a:r>
            <a:endParaRPr lang="en-GB" b="1" dirty="0" smtClean="0">
              <a:latin typeface="Arial" charset="0"/>
            </a:endParaRPr>
          </a:p>
          <a:p>
            <a:r>
              <a:rPr lang="en-GB" i="1" dirty="0" smtClean="0"/>
              <a:t>(thin layer chromatography)</a:t>
            </a:r>
            <a:endParaRPr lang="cs-CZ" i="1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A </a:t>
            </a:r>
            <a:r>
              <a:rPr lang="cs-CZ" dirty="0">
                <a:latin typeface="Arial" charset="0"/>
              </a:rPr>
              <a:t>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B </a:t>
            </a:r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1520" y="116632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 - principle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699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769938"/>
            <a:ext cx="6896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7159625" y="2819400"/>
            <a:ext cx="1984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964113"/>
            <a:ext cx="20764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179512" y="152400"/>
            <a:ext cx="500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vs.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radiation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66294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44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latin typeface="Arial" charset="0"/>
              </a:rPr>
              <a:t>8-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hydroxy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-2´-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deoxyguanosine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 smtClean="0">
                <a:latin typeface="Arial" charset="0"/>
              </a:rPr>
              <a:t>causes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marker</a:t>
            </a:r>
            <a:r>
              <a:rPr lang="en-US" dirty="0" smtClean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 smtClean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</a:t>
            </a:r>
            <a:r>
              <a:rPr lang="cs-CZ" dirty="0">
                <a:latin typeface="Arial" charset="0"/>
              </a:rPr>
              <a:t> (ELISA)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218</Words>
  <Application>Microsoft Office PowerPoint</Application>
  <PresentationFormat>Předvádění na obrazovce (4:3)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Biomarkers of Exposure</vt:lpstr>
      <vt:lpstr>SELECTIVE ADDUCTS OF TOXICANTS with BIOMOLECULES</vt:lpstr>
      <vt:lpstr>Snímek 4</vt:lpstr>
      <vt:lpstr>Non-selective adducts</vt:lpstr>
      <vt:lpstr>Snímek 6</vt:lpstr>
      <vt:lpstr>Snímek 7</vt:lpstr>
      <vt:lpstr>Snímek 8</vt:lpstr>
      <vt:lpstr>Snímek 9</vt:lpstr>
      <vt:lpstr>PAH-DNA adducts * often high variability * may have difficult interpretation</vt:lpstr>
      <vt:lpstr>Biomarkers of susceptibility</vt:lpstr>
      <vt:lpstr>Toxicokinetics  determines susceptibility of an individual at various levels   Biomarkers  of susceptibility Will the individual be sensitive? Will patient respond to a drug? </vt:lpstr>
      <vt:lpstr>Importance of susceptibility biomarkers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216</cp:revision>
  <dcterms:created xsi:type="dcterms:W3CDTF">2010-05-17T15:27:49Z</dcterms:created>
  <dcterms:modified xsi:type="dcterms:W3CDTF">2014-11-12T12:32:53Z</dcterms:modified>
</cp:coreProperties>
</file>