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510" r:id="rId3"/>
    <p:sldId id="562" r:id="rId4"/>
    <p:sldId id="552" r:id="rId5"/>
    <p:sldId id="553" r:id="rId6"/>
    <p:sldId id="555" r:id="rId7"/>
    <p:sldId id="554" r:id="rId8"/>
    <p:sldId id="559" r:id="rId9"/>
    <p:sldId id="563" r:id="rId10"/>
    <p:sldId id="550" r:id="rId11"/>
    <p:sldId id="551" r:id="rId12"/>
    <p:sldId id="527" r:id="rId13"/>
    <p:sldId id="533" r:id="rId14"/>
    <p:sldId id="537" r:id="rId15"/>
    <p:sldId id="564" r:id="rId16"/>
    <p:sldId id="565" r:id="rId17"/>
    <p:sldId id="543" r:id="rId18"/>
    <p:sldId id="568" r:id="rId19"/>
    <p:sldId id="548" r:id="rId20"/>
    <p:sldId id="566" r:id="rId21"/>
    <p:sldId id="570" r:id="rId22"/>
    <p:sldId id="569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0" d="100"/>
          <a:sy n="60" d="100"/>
        </p:scale>
        <p:origin x="-16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</a:t>
            </a:r>
            <a:r>
              <a:rPr lang="en-GB" sz="3600" b="1" dirty="0" smtClean="0">
                <a:solidFill>
                  <a:srgbClr val="FF3300"/>
                </a:solidFill>
              </a:rPr>
              <a:t>3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Summary and f</a:t>
            </a:r>
            <a:r>
              <a:rPr lang="en-GB" sz="3600" b="1" dirty="0" smtClean="0">
                <a:solidFill>
                  <a:srgbClr val="FF3300"/>
                </a:solidFill>
              </a:rPr>
              <a:t>inal notes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oodjournal.org/content/bloodjournal/121/4/585/F1.large.jpg?width=800&amp;height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20" y="1615183"/>
            <a:ext cx="7738120" cy="5054177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 key steps towards the biomarker establishment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1545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An example of protein-based biomarkers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8864" y="14233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Biomarker development</a:t>
            </a:r>
          </a:p>
          <a:p>
            <a:pPr lvl="1"/>
            <a:r>
              <a:rPr lang="en-GB" dirty="0" smtClean="0"/>
              <a:t>High numbers of endpoints (e.g. proteins)</a:t>
            </a:r>
          </a:p>
          <a:p>
            <a:pPr lvl="1"/>
            <a:r>
              <a:rPr lang="en-GB" dirty="0" smtClean="0"/>
              <a:t>Low numbers of samples compared (e.g. 10 controls </a:t>
            </a:r>
            <a:r>
              <a:rPr lang="en-GB" dirty="0" err="1" smtClean="0"/>
              <a:t>vs</a:t>
            </a:r>
            <a:r>
              <a:rPr lang="en-GB" dirty="0" smtClean="0"/>
              <a:t> 10 “treatments”)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Biomarker validation</a:t>
            </a:r>
          </a:p>
          <a:p>
            <a:pPr lvl="1"/>
            <a:r>
              <a:rPr lang="en-GB" dirty="0" smtClean="0"/>
              <a:t>Decreasing number of markers</a:t>
            </a:r>
          </a:p>
          <a:p>
            <a:pPr lvl="1"/>
            <a:r>
              <a:rPr lang="en-GB" dirty="0" smtClean="0"/>
              <a:t>Increasing numbers of specimens (biological samples)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Biomarker qualification and approval</a:t>
            </a:r>
          </a:p>
          <a:p>
            <a:pPr lvl="1"/>
            <a:r>
              <a:rPr lang="en-GB" dirty="0" smtClean="0"/>
              <a:t>Individual markers</a:t>
            </a:r>
          </a:p>
          <a:p>
            <a:pPr lvl="1"/>
            <a:r>
              <a:rPr lang="en-GB" dirty="0" smtClean="0"/>
              <a:t>Analytical methods validated and well established</a:t>
            </a:r>
            <a:endParaRPr lang="en-GB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 key steps towards the biomarker establishment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More detailed view: 5 steps leading to biomarker use in practice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4591"/>
            <a:ext cx="8748464" cy="473071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2008" y="2564904"/>
            <a:ext cx="90364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908720"/>
            <a:ext cx="81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DISCOVERY     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</a:rPr>
              <a:t>           VALIDATION STEPS 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</a:rPr>
              <a:t>            APPROVAL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sncancer.org/research/images/biomarker_discovery-rew.jpg"/>
          <p:cNvPicPr>
            <a:picLocks noChangeAspect="1" noChangeArrowheads="1"/>
          </p:cNvPicPr>
          <p:nvPr/>
        </p:nvPicPr>
        <p:blipFill>
          <a:blip r:embed="rId3" cstate="print"/>
          <a:srcRect t="26002"/>
          <a:stretch>
            <a:fillRect/>
          </a:stretch>
        </p:blipFill>
        <p:spPr bwMode="auto">
          <a:xfrm>
            <a:off x="107504" y="836712"/>
            <a:ext cx="6192688" cy="586823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EXAMPLE process of biomarker establishment – lung cancer diagnosis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300192" y="3429000"/>
            <a:ext cx="64807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645024"/>
            <a:ext cx="19543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of the </a:t>
            </a:r>
            <a:br>
              <a:rPr lang="en-GB" dirty="0" smtClean="0"/>
            </a:br>
            <a:r>
              <a:rPr lang="en-GB" dirty="0" smtClean="0"/>
              <a:t>many changes</a:t>
            </a:r>
            <a:br>
              <a:rPr lang="en-GB" dirty="0" smtClean="0"/>
            </a:br>
            <a:r>
              <a:rPr lang="en-GB" dirty="0" smtClean="0"/>
              <a:t>are “significant” ?</a:t>
            </a:r>
          </a:p>
          <a:p>
            <a:endParaRPr lang="en-GB" sz="1200" dirty="0" smtClean="0">
              <a:sym typeface="Wingdings" pitchFamily="2" charset="2"/>
            </a:endParaRPr>
          </a:p>
          <a:p>
            <a:r>
              <a:rPr lang="en-GB" sz="1200" dirty="0" smtClean="0">
                <a:sym typeface="Wingdings" pitchFamily="2" charset="2"/>
              </a:rPr>
              <a:t> Use quantitative 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metrics  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(see Following slide)</a:t>
            </a:r>
            <a:endParaRPr lang="en-GB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osmedicine.org/article/info:doi/10.1371/journal.pmed.1000046.g002/larg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88876"/>
            <a:ext cx="8658225" cy="5524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is (what is not) a candidate biomarker: </a:t>
            </a:r>
            <a:r>
              <a:rPr lang="en-GB" smtClean="0">
                <a:solidFill>
                  <a:schemeClr val="tx1"/>
                </a:solidFill>
              </a:rPr>
              <a:t>example flowchart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347864" y="314096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22108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Use of quantitative metrics during development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4427984" y="2348880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have MANY APPLICATIONS ... such as: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732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Biomarkers in research</a:t>
            </a:r>
          </a:p>
          <a:p>
            <a:pPr lvl="1"/>
            <a:r>
              <a:rPr lang="en-GB" dirty="0" smtClean="0"/>
              <a:t>Search of </a:t>
            </a:r>
            <a:r>
              <a:rPr lang="en-GB" dirty="0" smtClean="0"/>
              <a:t>“potential” therapies</a:t>
            </a:r>
            <a:r>
              <a:rPr lang="en-US" dirty="0"/>
              <a:t>/</a:t>
            </a:r>
            <a:r>
              <a:rPr lang="en-GB" dirty="0" smtClean="0"/>
              <a:t>drugs </a:t>
            </a:r>
          </a:p>
          <a:p>
            <a:pPr lvl="2"/>
            <a:r>
              <a:rPr lang="en-US" dirty="0" smtClean="0"/>
              <a:t>Changes in biochemical responses provide information on </a:t>
            </a:r>
            <a:r>
              <a:rPr lang="en-US" dirty="0" err="1" smtClean="0"/>
              <a:t>efficienc</a:t>
            </a:r>
            <a:r>
              <a:rPr lang="en-GB" dirty="0" smtClean="0"/>
              <a:t>y and mechanism of action</a:t>
            </a:r>
          </a:p>
          <a:p>
            <a:pPr lvl="1"/>
            <a:r>
              <a:rPr lang="en-GB" dirty="0" smtClean="0"/>
              <a:t>Identification of “early markers” of chronic diseases</a:t>
            </a:r>
          </a:p>
          <a:p>
            <a:pPr lvl="2"/>
            <a:r>
              <a:rPr lang="en-GB" dirty="0" smtClean="0"/>
              <a:t>Early diagnosis (e.g. identification of developing cancer, coronary disease</a:t>
            </a:r>
            <a:r>
              <a:rPr lang="en-GB" dirty="0" smtClean="0"/>
              <a:t>...)</a:t>
            </a:r>
          </a:p>
          <a:p>
            <a:pPr lvl="2"/>
            <a:endParaRPr lang="en-GB" dirty="0" smtClean="0"/>
          </a:p>
          <a:p>
            <a:r>
              <a:rPr lang="en-GB" b="1" dirty="0" smtClean="0"/>
              <a:t>Biomarkers in medicine</a:t>
            </a:r>
          </a:p>
          <a:p>
            <a:pPr lvl="1"/>
            <a:r>
              <a:rPr lang="en-GB" dirty="0" smtClean="0"/>
              <a:t>Identification of </a:t>
            </a:r>
            <a:r>
              <a:rPr lang="en-GB" b="1" dirty="0" smtClean="0">
                <a:solidFill>
                  <a:srgbClr val="0070C0"/>
                </a:solidFill>
              </a:rPr>
              <a:t>status</a:t>
            </a:r>
            <a:r>
              <a:rPr lang="en-GB" dirty="0" smtClean="0"/>
              <a:t> of an individual</a:t>
            </a:r>
          </a:p>
          <a:p>
            <a:pPr lvl="2"/>
            <a:r>
              <a:rPr lang="en-GB" dirty="0" smtClean="0"/>
              <a:t>Healthy </a:t>
            </a:r>
            <a:r>
              <a:rPr lang="en-GB" dirty="0" err="1" smtClean="0"/>
              <a:t>vs</a:t>
            </a:r>
            <a:r>
              <a:rPr lang="en-GB" dirty="0" smtClean="0"/>
              <a:t> Disease</a:t>
            </a:r>
          </a:p>
          <a:p>
            <a:pPr lvl="1"/>
            <a:r>
              <a:rPr lang="en-GB" dirty="0" smtClean="0"/>
              <a:t>Assessment of therapy</a:t>
            </a:r>
            <a:r>
              <a:rPr lang="en-US" dirty="0"/>
              <a:t>/</a:t>
            </a:r>
            <a:r>
              <a:rPr lang="en-GB" dirty="0" smtClean="0"/>
              <a:t>treatment </a:t>
            </a:r>
          </a:p>
          <a:p>
            <a:pPr lvl="2"/>
            <a:r>
              <a:rPr lang="en-GB" dirty="0" smtClean="0"/>
              <a:t>Efficiency – Did treatment improved situation?  (improvements in biomarker responses)</a:t>
            </a:r>
          </a:p>
          <a:p>
            <a:pPr lvl="2"/>
            <a:r>
              <a:rPr lang="en-GB" dirty="0" smtClean="0"/>
              <a:t>Adverse or side effects of </a:t>
            </a:r>
            <a:r>
              <a:rPr lang="en-GB" dirty="0" smtClean="0"/>
              <a:t>therapy</a:t>
            </a:r>
          </a:p>
          <a:p>
            <a:pPr lvl="2"/>
            <a:endParaRPr lang="en-GB" dirty="0" smtClean="0"/>
          </a:p>
          <a:p>
            <a:r>
              <a:rPr lang="en-GB" b="1" dirty="0" smtClean="0"/>
              <a:t>Biomarkers in toxicology</a:t>
            </a:r>
          </a:p>
          <a:p>
            <a:pPr lvl="1"/>
            <a:r>
              <a:rPr lang="en-GB" dirty="0" smtClean="0"/>
              <a:t>Identification of status</a:t>
            </a:r>
          </a:p>
          <a:p>
            <a:pPr lvl="2"/>
            <a:r>
              <a:rPr lang="en-GB" dirty="0" smtClean="0"/>
              <a:t>Intoxicated (exposed) </a:t>
            </a:r>
            <a:r>
              <a:rPr lang="en-GB" dirty="0" err="1" smtClean="0"/>
              <a:t>vs</a:t>
            </a:r>
            <a:r>
              <a:rPr lang="en-GB" dirty="0" smtClean="0"/>
              <a:t> Controls</a:t>
            </a:r>
          </a:p>
          <a:p>
            <a:pPr lvl="2"/>
            <a:r>
              <a:rPr lang="en-GB" dirty="0" smtClean="0"/>
              <a:t>Forensic toxicology (e.g. consumption of drugs of abuse, alcohol etc)</a:t>
            </a:r>
          </a:p>
          <a:p>
            <a:pPr lvl="1"/>
            <a:r>
              <a:rPr lang="en-GB" dirty="0" smtClean="0"/>
              <a:t>Early warnings of future health consequences</a:t>
            </a:r>
          </a:p>
          <a:p>
            <a:pPr lvl="2"/>
            <a:r>
              <a:rPr lang="en-GB" dirty="0" smtClean="0"/>
              <a:t>Biochemical changes are detectable before the actual health problems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pc.nxgenomics.org/newsletter/images/Bioma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258"/>
            <a:ext cx="8091934" cy="669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heartfailure.onlinejacc.org/data/journals/jchf/930929/m_02005_gr3.jpeg"/>
          <p:cNvPicPr>
            <a:picLocks noChangeAspect="1" noChangeArrowheads="1"/>
          </p:cNvPicPr>
          <p:nvPr/>
        </p:nvPicPr>
        <p:blipFill>
          <a:blip r:embed="rId3" cstate="print"/>
          <a:srcRect r="16963"/>
          <a:stretch>
            <a:fillRect/>
          </a:stretch>
        </p:blipFill>
        <p:spPr bwMode="auto">
          <a:xfrm>
            <a:off x="1110949" y="764705"/>
            <a:ext cx="6773419" cy="597666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17837" y="220578"/>
            <a:ext cx="7914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Various designs to search for biomarkers of different therapies </a:t>
            </a:r>
            <a:endParaRPr lang="en-GB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451472" cy="46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Biomarker applications in CLASSIFICATION OF CARCINOGENS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60132" y="6165304"/>
            <a:ext cx="553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IARC – International Agency for Research </a:t>
            </a:r>
            <a:r>
              <a:rPr lang="en-US" smtClean="0"/>
              <a:t>of Cancer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29357"/>
            <a:ext cx="6264696" cy="55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 validation EXAMPLE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Kim-1 protein levels and kidney clinical signs (histopathology grades 0-3)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Topics covered in the final presentation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Biomarkers at different </a:t>
            </a:r>
            <a:r>
              <a:rPr lang="en-GB" dirty="0" smtClean="0"/>
              <a:t>levels</a:t>
            </a:r>
          </a:p>
          <a:p>
            <a:pPr lvl="1"/>
            <a:r>
              <a:rPr lang="en-GB" i="1" dirty="0" err="1" smtClean="0"/>
              <a:t>Omics</a:t>
            </a:r>
            <a:endParaRPr lang="en-GB" i="1" dirty="0" smtClean="0"/>
          </a:p>
          <a:p>
            <a:pPr lvl="1"/>
            <a:r>
              <a:rPr lang="en-GB" i="1" dirty="0" smtClean="0"/>
              <a:t>... and beyond</a:t>
            </a:r>
            <a:endParaRPr lang="en-GB" i="1" dirty="0" smtClean="0"/>
          </a:p>
          <a:p>
            <a:endParaRPr lang="en-GB" dirty="0" smtClean="0"/>
          </a:p>
          <a:p>
            <a:r>
              <a:rPr lang="en-GB" dirty="0" smtClean="0"/>
              <a:t>Biomarkers in human medicine and drug development</a:t>
            </a:r>
          </a:p>
          <a:p>
            <a:pPr lvl="1"/>
            <a:r>
              <a:rPr lang="en-GB" dirty="0" smtClean="0"/>
              <a:t>Strategy and steps in development</a:t>
            </a:r>
          </a:p>
          <a:p>
            <a:pPr lvl="1"/>
            <a:r>
              <a:rPr lang="en-GB" dirty="0" smtClean="0"/>
              <a:t>Application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OMICS b</a:t>
            </a:r>
            <a:r>
              <a:rPr lang="cs-CZ" sz="2000" dirty="0" err="1" smtClean="0">
                <a:solidFill>
                  <a:schemeClr val="tx1"/>
                </a:solidFill>
              </a:rPr>
              <a:t>iomarkers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in discovery and validation 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7" y="1332457"/>
            <a:ext cx="8964489" cy="3824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628800"/>
            <a:ext cx="7632848" cy="2520280"/>
          </a:xfrm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chemeClr val="tx1"/>
                </a:solidFill>
              </a:rPr>
              <a:t>toxicity mechanisms (</a:t>
            </a:r>
            <a:r>
              <a:rPr lang="en-GB" sz="3600" dirty="0" err="1" smtClean="0">
                <a:solidFill>
                  <a:schemeClr val="tx1"/>
                </a:solidFill>
              </a:rPr>
              <a:t>MoA</a:t>
            </a:r>
            <a:r>
              <a:rPr lang="en-GB" sz="3600" dirty="0" smtClean="0">
                <a:solidFill>
                  <a:schemeClr val="tx1"/>
                </a:solidFill>
              </a:rPr>
              <a:t>)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and biomarkers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overall summary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9552" y="188640"/>
            <a:ext cx="8182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Molecular effects of toxicants (1)</a:t>
            </a:r>
          </a:p>
          <a:p>
            <a:pPr lvl="1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 Propagate to higher levels (2), </a:t>
            </a:r>
          </a:p>
          <a:p>
            <a:pPr lvl="2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here they induce various “responses” detectable as (3) biomarkers</a:t>
            </a:r>
          </a:p>
        </p:txBody>
      </p:sp>
      <p:pic>
        <p:nvPicPr>
          <p:cNvPr id="4100" name="Picture 4" descr="https://encrypted-tbn3.gstatic.com/images?q=tbn:ANd9GcTJLahZlgjt9hGQWAfTZhHoUTAU1dGT2XlAGT1vzWh0Ze3_nM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7" y="2062589"/>
            <a:ext cx="2520241" cy="287922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056780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b="1" dirty="0" smtClean="0"/>
              <a:t>	</a:t>
            </a:r>
            <a:r>
              <a:rPr lang="en-GB" b="1" dirty="0" err="1" smtClean="0"/>
              <a:t>MoAs</a:t>
            </a:r>
            <a:endParaRPr lang="en-GB" b="1" dirty="0" smtClean="0"/>
          </a:p>
          <a:p>
            <a:pPr marL="342900" indent="-342900"/>
            <a:r>
              <a:rPr lang="en-GB" sz="1400" u="sng" dirty="0" smtClean="0"/>
              <a:t>* Molecular interactions</a:t>
            </a:r>
          </a:p>
          <a:p>
            <a:pPr marL="342900" indent="-342900"/>
            <a:r>
              <a:rPr lang="en-GB" sz="1400" dirty="0" smtClean="0"/>
              <a:t>* Key targets ...:</a:t>
            </a:r>
            <a:br>
              <a:rPr lang="en-GB" sz="1400" dirty="0" smtClean="0"/>
            </a:br>
            <a:r>
              <a:rPr lang="en-GB" sz="1400" dirty="0" smtClean="0"/>
              <a:t>- DNA, RNAs</a:t>
            </a:r>
            <a:br>
              <a:rPr lang="en-GB" sz="1400" dirty="0" smtClean="0"/>
            </a:br>
            <a:r>
              <a:rPr lang="en-GB" sz="1400" dirty="0" smtClean="0"/>
              <a:t>- proteins (and their functions)</a:t>
            </a:r>
            <a:br>
              <a:rPr lang="en-GB" sz="1400" dirty="0" smtClean="0"/>
            </a:br>
            <a:r>
              <a:rPr lang="en-GB" sz="1400" dirty="0" smtClean="0"/>
              <a:t>- membranes</a:t>
            </a:r>
          </a:p>
          <a:p>
            <a:pPr marL="342900" indent="-342900"/>
            <a:r>
              <a:rPr lang="en-GB" sz="1400" u="sng" dirty="0" smtClean="0"/>
              <a:t>* Complex mechanisms</a:t>
            </a:r>
            <a:r>
              <a:rPr lang="en-GB" sz="1400" u="sng" dirty="0" smtClean="0"/>
              <a:t/>
            </a:r>
            <a:br>
              <a:rPr lang="en-GB" sz="1400" u="sng" dirty="0" smtClean="0"/>
            </a:br>
            <a:r>
              <a:rPr lang="en-GB" sz="1400" dirty="0" smtClean="0"/>
              <a:t>- Oxidative stress</a:t>
            </a:r>
            <a:br>
              <a:rPr lang="en-GB" sz="1400" dirty="0" smtClean="0"/>
            </a:br>
            <a:r>
              <a:rPr lang="en-GB" sz="1400" dirty="0" smtClean="0"/>
              <a:t>- Signalling and hormones</a:t>
            </a:r>
            <a:br>
              <a:rPr lang="en-GB" sz="1400" dirty="0" smtClean="0"/>
            </a:br>
            <a:r>
              <a:rPr lang="en-GB" sz="1400" dirty="0" smtClean="0"/>
              <a:t>- Detoxification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271066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486160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1918573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170254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3749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Biological </a:t>
            </a:r>
            <a:br>
              <a:rPr lang="en-GB" b="1" dirty="0" smtClean="0"/>
            </a:br>
            <a:r>
              <a:rPr lang="en-GB" b="1" dirty="0" smtClean="0"/>
              <a:t>organization</a:t>
            </a:r>
            <a:endParaRPr lang="en-GB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150204" y="1990581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Biomarkers</a:t>
            </a:r>
            <a:br>
              <a:rPr lang="en-GB" b="1" dirty="0" smtClean="0"/>
            </a:br>
            <a:r>
              <a:rPr lang="en-GB" sz="1600" dirty="0" smtClean="0"/>
              <a:t>- types</a:t>
            </a:r>
            <a:br>
              <a:rPr lang="en-GB" sz="1600" dirty="0" smtClean="0"/>
            </a:br>
            <a:r>
              <a:rPr lang="en-GB" sz="1600" dirty="0" smtClean="0"/>
              <a:t>- examples</a:t>
            </a:r>
            <a:br>
              <a:rPr lang="en-GB" sz="1600" dirty="0" smtClean="0"/>
            </a:br>
            <a:r>
              <a:rPr lang="en-GB" sz="1600" dirty="0" smtClean="0"/>
              <a:t>- methods</a:t>
            </a:r>
          </a:p>
        </p:txBody>
      </p:sp>
      <p:sp>
        <p:nvSpPr>
          <p:cNvPr id="16" name="Elipsa 15"/>
          <p:cNvSpPr/>
          <p:nvPr/>
        </p:nvSpPr>
        <p:spPr>
          <a:xfrm>
            <a:off x="3347864" y="2494637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 doprava 16"/>
          <p:cNvSpPr/>
          <p:nvPr/>
        </p:nvSpPr>
        <p:spPr>
          <a:xfrm>
            <a:off x="6228184" y="256664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 doprava 17"/>
          <p:cNvSpPr/>
          <p:nvPr/>
        </p:nvSpPr>
        <p:spPr>
          <a:xfrm>
            <a:off x="6228184" y="292668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 doprava 18"/>
          <p:cNvSpPr/>
          <p:nvPr/>
        </p:nvSpPr>
        <p:spPr>
          <a:xfrm>
            <a:off x="6228184" y="328672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 doprava 19"/>
          <p:cNvSpPr/>
          <p:nvPr/>
        </p:nvSpPr>
        <p:spPr>
          <a:xfrm>
            <a:off x="6228184" y="364676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Šipka doprava 20"/>
          <p:cNvSpPr/>
          <p:nvPr/>
        </p:nvSpPr>
        <p:spPr>
          <a:xfrm>
            <a:off x="6228184" y="400680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Šipka doprava 21"/>
          <p:cNvSpPr/>
          <p:nvPr/>
        </p:nvSpPr>
        <p:spPr>
          <a:xfrm>
            <a:off x="2987824" y="256490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chemeClr val="tx1"/>
                </a:solidFill>
              </a:rPr>
              <a:t>Biomarkers at various levels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“</a:t>
            </a:r>
            <a:r>
              <a:rPr lang="en-GB" sz="3600" dirty="0" err="1" smtClean="0">
                <a:solidFill>
                  <a:schemeClr val="tx1"/>
                </a:solidFill>
              </a:rPr>
              <a:t>omics</a:t>
            </a:r>
            <a:r>
              <a:rPr lang="en-GB" sz="3600" dirty="0" smtClean="0">
                <a:solidFill>
                  <a:schemeClr val="tx1"/>
                </a:solidFill>
              </a:rPr>
              <a:t>”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 smtClean="0">
                <a:solidFill>
                  <a:schemeClr val="tx1"/>
                </a:solidFill>
              </a:rPr>
              <a:t> – 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genetris.com/images/uploads/images/Biomarker_discover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62"/>
          <a:stretch>
            <a:fillRect/>
          </a:stretch>
        </p:blipFill>
        <p:spPr bwMode="auto">
          <a:xfrm>
            <a:off x="1331640" y="1018777"/>
            <a:ext cx="6698754" cy="572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Omics</a:t>
            </a:r>
            <a:r>
              <a:rPr lang="en-GB" dirty="0" smtClean="0"/>
              <a:t>” </a:t>
            </a:r>
            <a:r>
              <a:rPr lang="en-GB" dirty="0" smtClean="0"/>
              <a:t>techniques</a:t>
            </a:r>
          </a:p>
          <a:p>
            <a:pPr lvl="1"/>
            <a:r>
              <a:rPr lang="en-GB" dirty="0" smtClean="0"/>
              <a:t>Systems biology research</a:t>
            </a:r>
          </a:p>
          <a:p>
            <a:pPr lvl="1"/>
            <a:r>
              <a:rPr lang="en-GB" dirty="0" smtClean="0"/>
              <a:t>Screenings of responses (differences) at all levels of biological organization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GENOMICS</a:t>
            </a:r>
            <a:endParaRPr lang="en-GB" dirty="0" smtClean="0"/>
          </a:p>
          <a:p>
            <a:pPr lvl="1"/>
            <a:r>
              <a:rPr lang="en-GB" dirty="0" smtClean="0"/>
              <a:t>Relatively stable </a:t>
            </a:r>
          </a:p>
          <a:p>
            <a:pPr lvl="2"/>
            <a:r>
              <a:rPr lang="en-GB" dirty="0" smtClean="0"/>
              <a:t>not </a:t>
            </a:r>
            <a:r>
              <a:rPr lang="en-GB" dirty="0" smtClean="0"/>
              <a:t>responding to </a:t>
            </a:r>
            <a:r>
              <a:rPr lang="en-GB" dirty="0" smtClean="0"/>
              <a:t>environmental changes (e.g</a:t>
            </a:r>
            <a:r>
              <a:rPr lang="en-GB" dirty="0" smtClean="0"/>
              <a:t>. Toxicants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Can be used as “biomarkers of susceptibility” (SNPs and personalized medicine)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OTHER “</a:t>
            </a:r>
            <a:r>
              <a:rPr lang="en-GB" dirty="0" smtClean="0"/>
              <a:t>OMICS” (</a:t>
            </a:r>
            <a:r>
              <a:rPr lang="en-GB" dirty="0" smtClean="0"/>
              <a:t>Transcripts, </a:t>
            </a:r>
            <a:r>
              <a:rPr lang="en-GB" dirty="0" smtClean="0"/>
              <a:t>Proteins, Metabolites</a:t>
            </a:r>
            <a:r>
              <a:rPr lang="en-GB" dirty="0" smtClean="0"/>
              <a:t>...)</a:t>
            </a:r>
          </a:p>
          <a:p>
            <a:pPr lvl="1"/>
            <a:r>
              <a:rPr lang="en-GB" dirty="0" err="1" smtClean="0"/>
              <a:t>Resposive</a:t>
            </a:r>
            <a:r>
              <a:rPr lang="en-GB" dirty="0" smtClean="0"/>
              <a:t> to </a:t>
            </a:r>
            <a:r>
              <a:rPr lang="en-GB" dirty="0" smtClean="0"/>
              <a:t>environmental stress (including toxicants, therapy etc.)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b="31484"/>
          <a:stretch>
            <a:fillRect/>
          </a:stretch>
        </p:blipFill>
        <p:spPr bwMode="auto">
          <a:xfrm>
            <a:off x="133398" y="1196752"/>
            <a:ext cx="85430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60232" y="4005064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6804248" y="3140968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6876256" y="234888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bs.rsc.org/services/images/RSCpubs.ePlatform.Service.FreeContent.ImageService.svc/ImageService/Articleimage/2008/MB/b802534g/b802534g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552728" cy="542821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17337" y="116632"/>
            <a:ext cx="833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Hypothesis driven research			Data driven research 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      (focus on pathways)			  (</a:t>
            </a:r>
            <a:r>
              <a:rPr lang="en-GB" sz="2000" b="1" dirty="0" err="1" smtClean="0">
                <a:solidFill>
                  <a:srgbClr val="FF0000"/>
                </a:solidFill>
              </a:rPr>
              <a:t>omics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&amp; profiling</a:t>
            </a:r>
            <a:r>
              <a:rPr lang="en-GB" sz="2000" b="1" dirty="0" smtClean="0">
                <a:solidFill>
                  <a:srgbClr val="FF0000"/>
                </a:solidFill>
              </a:rPr>
              <a:t>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1403648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 dolů 5"/>
          <p:cNvSpPr/>
          <p:nvPr/>
        </p:nvSpPr>
        <p:spPr>
          <a:xfrm>
            <a:off x="7559207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908720"/>
            <a:ext cx="4032448" cy="5688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cielo.org.mx/img/revistas/rica/v29n1/a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532657" cy="597666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GB" dirty="0" err="1" smtClean="0">
                <a:solidFill>
                  <a:schemeClr val="tx1"/>
                </a:solidFill>
              </a:rPr>
              <a:t>iomarkers</a:t>
            </a:r>
            <a:r>
              <a:rPr lang="en-GB" dirty="0" smtClean="0">
                <a:solidFill>
                  <a:schemeClr val="tx1"/>
                </a:solidFill>
              </a:rPr>
              <a:t> at </a:t>
            </a:r>
            <a:r>
              <a:rPr lang="en-GB" b="1" dirty="0" smtClean="0">
                <a:solidFill>
                  <a:srgbClr val="FF0000"/>
                </a:solidFill>
              </a:rPr>
              <a:t>even higher levels</a:t>
            </a:r>
            <a:r>
              <a:rPr lang="en-GB" dirty="0" smtClean="0">
                <a:solidFill>
                  <a:schemeClr val="tx1"/>
                </a:solidFill>
              </a:rPr>
              <a:t> – example: toxic metals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chemeClr val="tx1"/>
                </a:solidFill>
              </a:rPr>
              <a:t>Developments and applications of biomarkers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495</Words>
  <Application>Microsoft Office PowerPoint</Application>
  <PresentationFormat>Předvádění na obrazovce (4:3)</PresentationFormat>
  <Paragraphs>114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Topics covered in the final presentation</vt:lpstr>
      <vt:lpstr>Biomarkers at various levels “omics”</vt:lpstr>
      <vt:lpstr>Biomarkers at different biological levels – „omics“ approach</vt:lpstr>
      <vt:lpstr>Biomarkers at different biological levels</vt:lpstr>
      <vt:lpstr>Biomarkers at different biological levels</vt:lpstr>
      <vt:lpstr>Snímek 7</vt:lpstr>
      <vt:lpstr>Biomarkers at even higher levels – example: toxic metals </vt:lpstr>
      <vt:lpstr>Developments and applications of biomarkers</vt:lpstr>
      <vt:lpstr>3 key steps towards the biomarker establishment</vt:lpstr>
      <vt:lpstr>3 key steps towards the biomarker establishment</vt:lpstr>
      <vt:lpstr>More detailed view: 5 steps leading to biomarker use in practice</vt:lpstr>
      <vt:lpstr>EXAMPLE process of biomarker establishment – lung cancer diagnosis</vt:lpstr>
      <vt:lpstr>What is (what is not) a candidate biomarker: example flowchart</vt:lpstr>
      <vt:lpstr>Biomarkers have MANY APPLICATIONS ... such as:</vt:lpstr>
      <vt:lpstr>Snímek 16</vt:lpstr>
      <vt:lpstr>Snímek 17</vt:lpstr>
      <vt:lpstr>Biomarker applications in CLASSIFICATION OF CARCINOGENS</vt:lpstr>
      <vt:lpstr>Biomarker validation EXAMPLE Kim-1 protein levels and kidney clinical signs (histopathology grades 0-3)</vt:lpstr>
      <vt:lpstr>OMICS biomarkers in discovery and validation </vt:lpstr>
      <vt:lpstr>toxicity mechanisms (MoA) and biomarkers  overall summary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222</cp:revision>
  <dcterms:created xsi:type="dcterms:W3CDTF">2010-05-17T15:27:49Z</dcterms:created>
  <dcterms:modified xsi:type="dcterms:W3CDTF">2014-12-01T20:30:06Z</dcterms:modified>
</cp:coreProperties>
</file>