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lvl="0"/>
          </a:p>
        </p:txBody>
      </p:sp>
      <p:sp>
        <p:nvSpPr>
          <p:cNvPr id="117" name="Shape 117"/>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Název a podtitul">
    <p:spTree>
      <p:nvGrpSpPr>
        <p:cNvPr id="1" name=""/>
        <p:cNvGrpSpPr/>
        <p:nvPr/>
      </p:nvGrpSpPr>
      <p:grpSpPr>
        <a:xfrm>
          <a:off x="0" y="0"/>
          <a:ext cx="0" cy="0"/>
          <a:chOff x="0" y="0"/>
          <a:chExt cx="0" cy="0"/>
        </a:xfrm>
      </p:grpSpPr>
      <p:sp>
        <p:nvSpPr>
          <p:cNvPr id="6" name="Shape 6"/>
          <p:cNvSpPr/>
          <p:nvPr>
            <p:ph type="title"/>
          </p:nvPr>
        </p:nvSpPr>
        <p:spPr>
          <a:xfrm>
            <a:off x="1270000" y="1638300"/>
            <a:ext cx="10464800" cy="3302000"/>
          </a:xfrm>
          <a:prstGeom prst="rect">
            <a:avLst/>
          </a:prstGeom>
        </p:spPr>
        <p:txBody>
          <a:bodyPr lIns="0" tIns="0" rIns="0" bIns="0" anchor="b">
            <a:normAutofit fontScale="100000" lnSpcReduction="0"/>
          </a:bodyPr>
          <a:lstStyle>
            <a:lvl1pPr marL="0" marR="0" defTabSz="584200">
              <a:defRPr sz="8000">
                <a:uFillTx/>
                <a:latin typeface="+mn-lt"/>
                <a:ea typeface="+mn-ea"/>
                <a:cs typeface="+mn-cs"/>
                <a:sym typeface="Helvetica Light"/>
              </a:defRPr>
            </a:lvl1pPr>
          </a:lstStyle>
          <a:p>
            <a:pPr lvl="0">
              <a:defRPr sz="1800"/>
            </a:pPr>
            <a:r>
              <a:rPr sz="8000"/>
              <a:t>Text názvu</a:t>
            </a:r>
          </a:p>
        </p:txBody>
      </p:sp>
      <p:sp>
        <p:nvSpPr>
          <p:cNvPr id="7" name="Shape 7"/>
          <p:cNvSpPr/>
          <p:nvPr>
            <p:ph type="body" idx="1"/>
          </p:nvPr>
        </p:nvSpPr>
        <p:spPr>
          <a:xfrm>
            <a:off x="1270000" y="5029200"/>
            <a:ext cx="10464800" cy="1130300"/>
          </a:xfrm>
          <a:prstGeom prst="rect">
            <a:avLst/>
          </a:prstGeom>
        </p:spPr>
        <p:txBody>
          <a:bodyPr lIns="0" tIns="0" rIns="0" bIns="0">
            <a:normAutofit fontScale="100000" lnSpcReduction="0"/>
          </a:bodyPr>
          <a:lstStyle>
            <a:lvl1pPr marL="0" marR="0" indent="0" algn="ctr" defTabSz="584200">
              <a:spcBef>
                <a:spcPts val="0"/>
              </a:spcBef>
              <a:buSzTx/>
              <a:buNone/>
              <a:defRPr sz="3200">
                <a:uFillTx/>
                <a:latin typeface="+mn-lt"/>
                <a:ea typeface="+mn-ea"/>
                <a:cs typeface="+mn-cs"/>
                <a:sym typeface="Helvetica Light"/>
              </a:defRPr>
            </a:lvl1pPr>
            <a:lvl2pPr marL="0" marR="0" indent="228600" algn="ctr" defTabSz="584200">
              <a:spcBef>
                <a:spcPts val="0"/>
              </a:spcBef>
              <a:buSzTx/>
              <a:buNone/>
              <a:defRPr sz="3200">
                <a:uFillTx/>
                <a:latin typeface="+mn-lt"/>
                <a:ea typeface="+mn-ea"/>
                <a:cs typeface="+mn-cs"/>
                <a:sym typeface="Helvetica Light"/>
              </a:defRPr>
            </a:lvl2pPr>
            <a:lvl3pPr marL="0" marR="0" indent="457200" algn="ctr" defTabSz="584200">
              <a:spcBef>
                <a:spcPts val="0"/>
              </a:spcBef>
              <a:buSzTx/>
              <a:buNone/>
              <a:defRPr sz="3200">
                <a:uFillTx/>
                <a:latin typeface="+mn-lt"/>
                <a:ea typeface="+mn-ea"/>
                <a:cs typeface="+mn-cs"/>
                <a:sym typeface="Helvetica Light"/>
              </a:defRPr>
            </a:lvl3pPr>
            <a:lvl4pPr marL="0" marR="0" indent="685800" algn="ctr" defTabSz="584200">
              <a:spcBef>
                <a:spcPts val="0"/>
              </a:spcBef>
              <a:buSzTx/>
              <a:buNone/>
              <a:defRPr sz="3200">
                <a:uFillTx/>
                <a:latin typeface="+mn-lt"/>
                <a:ea typeface="+mn-ea"/>
                <a:cs typeface="+mn-cs"/>
                <a:sym typeface="Helvetica Light"/>
              </a:defRPr>
            </a:lvl4pPr>
            <a:lvl5pPr marL="0" marR="0" indent="914400" algn="ctr" defTabSz="584200">
              <a:spcBef>
                <a:spcPts val="0"/>
              </a:spcBef>
              <a:buSzTx/>
              <a:buNone/>
              <a:defRPr sz="3200">
                <a:uFillTx/>
                <a:latin typeface="+mn-lt"/>
                <a:ea typeface="+mn-ea"/>
                <a:cs typeface="+mn-cs"/>
                <a:sym typeface="Helvetica Light"/>
              </a:defRPr>
            </a:lvl5pPr>
          </a:lstStyle>
          <a:p>
            <a:pPr lvl="0">
              <a:defRPr sz="1800"/>
            </a:pPr>
            <a:r>
              <a:rPr sz="3200"/>
              <a:t>Text úrovně 1</a:t>
            </a:r>
            <a:endParaRPr sz="3200"/>
          </a:p>
          <a:p>
            <a:pPr lvl="1">
              <a:defRPr sz="1800"/>
            </a:pPr>
            <a:r>
              <a:rPr sz="3200"/>
              <a:t>Text úrovně 2</a:t>
            </a:r>
            <a:endParaRPr sz="3200"/>
          </a:p>
          <a:p>
            <a:pPr lvl="2">
              <a:defRPr sz="1800"/>
            </a:pPr>
            <a:r>
              <a:rPr sz="3200"/>
              <a:t>Text úrovně 3</a:t>
            </a:r>
            <a:endParaRPr sz="3200"/>
          </a:p>
          <a:p>
            <a:pPr lvl="3">
              <a:defRPr sz="1800"/>
            </a:pPr>
            <a:r>
              <a:rPr sz="3200"/>
              <a:t>Text úrovně 4</a:t>
            </a:r>
            <a:endParaRPr sz="3200"/>
          </a:p>
          <a:p>
            <a:pPr lvl="4">
              <a:defRPr sz="1800"/>
            </a:pPr>
            <a:r>
              <a:rPr sz="3200"/>
              <a:t>Text úrovně 5</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át">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Fotografi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Prázdný">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1" name="Shape 31"/>
          <p:cNvSpPr/>
          <p:nvPr>
            <p:ph type="title"/>
          </p:nvPr>
        </p:nvSpPr>
        <p:spPr>
          <a:xfrm>
            <a:off x="975360" y="536448"/>
            <a:ext cx="11054080" cy="2275841"/>
          </a:xfrm>
          <a:prstGeom prst="rect">
            <a:avLst/>
          </a:prstGeom>
        </p:spPr>
        <p:txBody>
          <a:bodyPr/>
          <a:lstStyle>
            <a:lvl1pPr>
              <a:defRPr sz="5800">
                <a:latin typeface="Times Roman"/>
                <a:ea typeface="Times Roman"/>
                <a:cs typeface="Times Roman"/>
                <a:sym typeface="Times Roman"/>
              </a:defRPr>
            </a:lvl1pPr>
          </a:lstStyle>
          <a:p>
            <a:pPr lvl="0">
              <a:defRPr sz="1800">
                <a:uFillTx/>
              </a:defRPr>
            </a:pPr>
            <a:r>
              <a:rPr sz="5800">
                <a:uFill>
                  <a:solidFill/>
                </a:uFill>
              </a:rPr>
              <a:t>Text názvu</a:t>
            </a:r>
          </a:p>
        </p:txBody>
      </p:sp>
      <p:sp>
        <p:nvSpPr>
          <p:cNvPr id="32" name="Shape 32"/>
          <p:cNvSpPr/>
          <p:nvPr>
            <p:ph type="body" idx="1"/>
          </p:nvPr>
        </p:nvSpPr>
        <p:spPr>
          <a:xfrm>
            <a:off x="975360" y="2812288"/>
            <a:ext cx="11054080" cy="6941312"/>
          </a:xfrm>
          <a:prstGeom prst="rect">
            <a:avLst/>
          </a:prstGeom>
        </p:spPr>
        <p:txBody>
          <a:bodyPr/>
          <a:lstStyle>
            <a:lvl1pPr marL="521405" indent="-476250">
              <a:defRPr sz="4000">
                <a:latin typeface="Times Roman"/>
                <a:ea typeface="Times Roman"/>
                <a:cs typeface="Times Roman"/>
                <a:sym typeface="Times Roman"/>
              </a:defRPr>
            </a:lvl1pPr>
            <a:lvl2pPr marL="938691" indent="-385535">
              <a:spcBef>
                <a:spcPts val="700"/>
              </a:spcBef>
              <a:buChar char="–"/>
              <a:defRPr sz="3400">
                <a:latin typeface="Times Roman"/>
                <a:ea typeface="Times Roman"/>
                <a:cs typeface="Times Roman"/>
                <a:sym typeface="Times Roman"/>
              </a:defRPr>
            </a:lvl2pPr>
            <a:lvl3pPr marL="1378655" indent="-317500">
              <a:spcBef>
                <a:spcPts val="600"/>
              </a:spcBef>
              <a:defRPr sz="3000">
                <a:latin typeface="Times Roman"/>
                <a:ea typeface="Times Roman"/>
                <a:cs typeface="Times Roman"/>
                <a:sym typeface="Times Roman"/>
              </a:defRPr>
            </a:lvl3pPr>
            <a:lvl4pPr marL="1873954" indent="-304800">
              <a:spcBef>
                <a:spcPts val="500"/>
              </a:spcBef>
              <a:buChar char="–"/>
              <a:defRPr sz="2400">
                <a:latin typeface="Times Roman"/>
                <a:ea typeface="Times Roman"/>
                <a:cs typeface="Times Roman"/>
                <a:sym typeface="Times Roman"/>
              </a:defRPr>
            </a:lvl4pPr>
            <a:lvl5pPr marL="2381956" indent="-304800">
              <a:spcBef>
                <a:spcPts val="500"/>
              </a:spcBef>
              <a:buChar char="»"/>
              <a:defRPr sz="2400">
                <a:latin typeface="Times Roman"/>
                <a:ea typeface="Times Roman"/>
                <a:cs typeface="Times Roman"/>
                <a:sym typeface="Times Roman"/>
              </a:defRPr>
            </a:lvl5pPr>
          </a:lstStyle>
          <a:p>
            <a:pPr lvl="0">
              <a:defRPr sz="1800">
                <a:uFillTx/>
              </a:defRPr>
            </a:pPr>
            <a:r>
              <a:rPr sz="4000">
                <a:uFill>
                  <a:solidFill/>
                </a:uFill>
              </a:rPr>
              <a:t>Text úrovně 1</a:t>
            </a:r>
            <a:endParaRPr sz="4000">
              <a:uFill>
                <a:solidFill/>
              </a:uFill>
            </a:endParaRPr>
          </a:p>
          <a:p>
            <a:pPr lvl="1">
              <a:defRPr sz="1800">
                <a:uFillTx/>
              </a:defRPr>
            </a:pPr>
            <a:r>
              <a:rPr sz="3400">
                <a:uFill>
                  <a:solidFill/>
                </a:uFill>
              </a:rPr>
              <a:t>Text úrovně 2</a:t>
            </a:r>
            <a:endParaRPr sz="3400">
              <a:uFill>
                <a:solidFill/>
              </a:uFill>
            </a:endParaRPr>
          </a:p>
          <a:p>
            <a:pPr lvl="2">
              <a:defRPr sz="1800">
                <a:uFillTx/>
              </a:defRPr>
            </a:pPr>
            <a:r>
              <a:rPr sz="3000">
                <a:uFill>
                  <a:solidFill/>
                </a:uFill>
              </a:rPr>
              <a:t>Text úrovně 3</a:t>
            </a:r>
            <a:endParaRPr sz="3000">
              <a:uFill>
                <a:solidFill/>
              </a:uFill>
            </a:endParaRPr>
          </a:p>
          <a:p>
            <a:pPr lvl="3">
              <a:defRPr sz="1800">
                <a:uFillTx/>
              </a:defRPr>
            </a:pPr>
            <a:r>
              <a:rPr sz="2400">
                <a:uFill>
                  <a:solidFill/>
                </a:uFill>
              </a:rPr>
              <a:t>Text úrovně 4</a:t>
            </a:r>
            <a:endParaRPr sz="2400">
              <a:uFill>
                <a:solidFill/>
              </a:uFill>
            </a:endParaRPr>
          </a:p>
          <a:p>
            <a:pPr lvl="4">
              <a:defRPr sz="1800">
                <a:uFillTx/>
              </a:defRPr>
            </a:pPr>
            <a:r>
              <a:rPr sz="2400">
                <a:uFill>
                  <a:solidFill/>
                </a:uFill>
              </a:rPr>
              <a:t>Text úrovně 5</a:t>
            </a:r>
          </a:p>
        </p:txBody>
      </p:sp>
      <p:sp>
        <p:nvSpPr>
          <p:cNvPr id="33" name="Shape 33"/>
          <p:cNvSpPr/>
          <p:nvPr>
            <p:ph type="sldNum" sz="quarter" idx="2"/>
          </p:nvPr>
        </p:nvSpPr>
        <p:spPr>
          <a:xfrm>
            <a:off x="10519128" y="8892031"/>
            <a:ext cx="320549" cy="358649"/>
          </a:xfrm>
          <a:prstGeom prst="rect">
            <a:avLst/>
          </a:prstGeom>
        </p:spPr>
        <p:txBody>
          <a:bodyPr/>
          <a:lstStyle>
            <a:lvl1pPr>
              <a:defRPr sz="1400">
                <a:latin typeface="Times Roman"/>
                <a:ea typeface="Times Roman"/>
                <a:cs typeface="Times Roman"/>
                <a:sym typeface="Times Roman"/>
              </a:defRPr>
            </a:lvl1pPr>
          </a:lstStyle>
          <a:p>
            <a:pPr lvl="0"/>
            <a:fld id="{86CB4B4D-7CA3-9044-876B-883B54F8677D}" type="slidenum"/>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Výchozí návrh">
    <p:spTree>
      <p:nvGrpSpPr>
        <p:cNvPr id="1" name=""/>
        <p:cNvGrpSpPr/>
        <p:nvPr/>
      </p:nvGrpSpPr>
      <p:grpSpPr>
        <a:xfrm>
          <a:off x="0" y="0"/>
          <a:ext cx="0" cy="0"/>
          <a:chOff x="0" y="0"/>
          <a:chExt cx="0" cy="0"/>
        </a:xfrm>
      </p:grpSpPr>
      <p:sp>
        <p:nvSpPr>
          <p:cNvPr id="35" name="Shape 35"/>
          <p:cNvSpPr/>
          <p:nvPr>
            <p:ph type="title"/>
          </p:nvPr>
        </p:nvSpPr>
        <p:spPr>
          <a:xfrm>
            <a:off x="975360" y="539609"/>
            <a:ext cx="11051823" cy="2278098"/>
          </a:xfrm>
          <a:prstGeom prst="rect">
            <a:avLst/>
          </a:prstGeom>
        </p:spPr>
        <p:txBody>
          <a:bodyPr/>
          <a:lstStyle>
            <a:lvl1pPr marL="43555" marR="43555" defTabSz="499180">
              <a:lnSpc>
                <a:spcPct val="95000"/>
              </a:lnSpc>
              <a:defRPr sz="5800">
                <a:latin typeface="Times New Roman"/>
                <a:ea typeface="Times New Roman"/>
                <a:cs typeface="Times New Roman"/>
                <a:sym typeface="Times New Roman"/>
              </a:defRPr>
            </a:lvl1pPr>
          </a:lstStyle>
          <a:p>
            <a:pPr lvl="0">
              <a:defRPr sz="1800">
                <a:uFillTx/>
              </a:defRPr>
            </a:pPr>
            <a:r>
              <a:rPr sz="5800">
                <a:uFill>
                  <a:solidFill/>
                </a:uFill>
              </a:rPr>
              <a:t>Text názvu</a:t>
            </a:r>
          </a:p>
        </p:txBody>
      </p:sp>
      <p:sp>
        <p:nvSpPr>
          <p:cNvPr id="36" name="Shape 36"/>
          <p:cNvSpPr/>
          <p:nvPr>
            <p:ph type="body" idx="1"/>
          </p:nvPr>
        </p:nvSpPr>
        <p:spPr>
          <a:xfrm>
            <a:off x="975360" y="2812288"/>
            <a:ext cx="11051823" cy="6941312"/>
          </a:xfrm>
          <a:prstGeom prst="rect">
            <a:avLst/>
          </a:prstGeom>
        </p:spPr>
        <p:txBody>
          <a:bodyPr/>
          <a:lstStyle>
            <a:lvl1pPr marL="465840" marR="43555" indent="-426640" defTabSz="499180">
              <a:lnSpc>
                <a:spcPct val="95000"/>
              </a:lnSpc>
              <a:spcBef>
                <a:spcPts val="900"/>
              </a:spcBef>
              <a:buClr>
                <a:srgbClr val="000000"/>
              </a:buClr>
              <a:buFont typeface="Times New Roman"/>
              <a:defRPr sz="4000">
                <a:latin typeface="Times New Roman"/>
                <a:ea typeface="Times New Roman"/>
                <a:cs typeface="Times New Roman"/>
                <a:sym typeface="Times New Roman"/>
              </a:defRPr>
            </a:lvl1pPr>
            <a:lvl2pPr marL="841454" marR="43555" indent="-345054" defTabSz="499180">
              <a:lnSpc>
                <a:spcPct val="95000"/>
              </a:lnSpc>
              <a:buClr>
                <a:srgbClr val="000000"/>
              </a:buClr>
              <a:buFont typeface="Times New Roman"/>
              <a:buChar char="–"/>
              <a:defRPr sz="3400">
                <a:latin typeface="Times New Roman"/>
                <a:ea typeface="Times New Roman"/>
                <a:cs typeface="Times New Roman"/>
                <a:sym typeface="Times New Roman"/>
              </a:defRPr>
            </a:lvl2pPr>
            <a:lvl3pPr marL="1239350" marR="43555" indent="-285750" defTabSz="499180">
              <a:lnSpc>
                <a:spcPct val="95000"/>
              </a:lnSpc>
              <a:spcBef>
                <a:spcPts val="700"/>
              </a:spcBef>
              <a:buClr>
                <a:srgbClr val="000000"/>
              </a:buClr>
              <a:buFont typeface="Times New Roman"/>
              <a:defRPr sz="3000">
                <a:latin typeface="Times New Roman"/>
                <a:ea typeface="Times New Roman"/>
                <a:cs typeface="Times New Roman"/>
                <a:sym typeface="Times New Roman"/>
              </a:defRPr>
            </a:lvl3pPr>
            <a:lvl4pPr marL="1685119" marR="43555" indent="-274319" defTabSz="499180">
              <a:lnSpc>
                <a:spcPct val="95000"/>
              </a:lnSpc>
              <a:spcBef>
                <a:spcPts val="600"/>
              </a:spcBef>
              <a:buClr>
                <a:srgbClr val="000000"/>
              </a:buClr>
              <a:buFont typeface="Times New Roman"/>
              <a:buChar char="–"/>
              <a:defRPr sz="2400">
                <a:latin typeface="Times New Roman"/>
                <a:ea typeface="Times New Roman"/>
                <a:cs typeface="Times New Roman"/>
                <a:sym typeface="Times New Roman"/>
              </a:defRPr>
            </a:lvl4pPr>
            <a:lvl5pPr marL="2142319" marR="43555" indent="-274319" defTabSz="499180">
              <a:lnSpc>
                <a:spcPct val="95000"/>
              </a:lnSpc>
              <a:spcBef>
                <a:spcPts val="600"/>
              </a:spcBef>
              <a:buClr>
                <a:srgbClr val="000000"/>
              </a:buClr>
              <a:buFont typeface="Times New Roman"/>
              <a:buChar char="»"/>
              <a:defRPr sz="2400">
                <a:latin typeface="Times New Roman"/>
                <a:ea typeface="Times New Roman"/>
                <a:cs typeface="Times New Roman"/>
                <a:sym typeface="Times New Roman"/>
              </a:defRPr>
            </a:lvl5pPr>
          </a:lstStyle>
          <a:p>
            <a:pPr lvl="0">
              <a:defRPr sz="1800">
                <a:uFillTx/>
              </a:defRPr>
            </a:pPr>
            <a:r>
              <a:rPr sz="4000">
                <a:uFill>
                  <a:solidFill/>
                </a:uFill>
              </a:rPr>
              <a:t>Text úrovně 1</a:t>
            </a:r>
            <a:endParaRPr sz="4000">
              <a:uFill>
                <a:solidFill/>
              </a:uFill>
            </a:endParaRPr>
          </a:p>
          <a:p>
            <a:pPr lvl="1">
              <a:defRPr sz="1800">
                <a:uFillTx/>
              </a:defRPr>
            </a:pPr>
            <a:r>
              <a:rPr sz="3400">
                <a:uFill>
                  <a:solidFill/>
                </a:uFill>
              </a:rPr>
              <a:t>Text úrovně 2</a:t>
            </a:r>
            <a:endParaRPr sz="3400">
              <a:uFill>
                <a:solidFill/>
              </a:uFill>
            </a:endParaRPr>
          </a:p>
          <a:p>
            <a:pPr lvl="2">
              <a:defRPr sz="1800">
                <a:uFillTx/>
              </a:defRPr>
            </a:pPr>
            <a:r>
              <a:rPr sz="3000">
                <a:uFill>
                  <a:solidFill/>
                </a:uFill>
              </a:rPr>
              <a:t>Text úrovně 3</a:t>
            </a:r>
            <a:endParaRPr sz="3000">
              <a:uFill>
                <a:solidFill/>
              </a:uFill>
            </a:endParaRPr>
          </a:p>
          <a:p>
            <a:pPr lvl="3">
              <a:defRPr sz="1800">
                <a:uFillTx/>
              </a:defRPr>
            </a:pPr>
            <a:r>
              <a:rPr sz="2400">
                <a:uFill>
                  <a:solidFill/>
                </a:uFill>
              </a:rPr>
              <a:t>Text úrovně 4</a:t>
            </a:r>
            <a:endParaRPr sz="2400">
              <a:uFill>
                <a:solidFill/>
              </a:uFill>
            </a:endParaRPr>
          </a:p>
          <a:p>
            <a:pPr lvl="4">
              <a:defRPr sz="1800">
                <a:uFillTx/>
              </a:defRPr>
            </a:pPr>
            <a:r>
              <a:rPr sz="2400">
                <a:uFill>
                  <a:solidFill/>
                </a:uFill>
              </a:rPr>
              <a:t>Text úrovně 5</a:t>
            </a:r>
          </a:p>
        </p:txBody>
      </p:sp>
      <p:sp>
        <p:nvSpPr>
          <p:cNvPr id="37" name="Shape 37"/>
          <p:cNvSpPr/>
          <p:nvPr>
            <p:ph type="sldNum" sz="quarter" idx="2"/>
          </p:nvPr>
        </p:nvSpPr>
        <p:spPr>
          <a:xfrm>
            <a:off x="10519917" y="8892031"/>
            <a:ext cx="320549" cy="325696"/>
          </a:xfrm>
          <a:prstGeom prst="rect">
            <a:avLst/>
          </a:prstGeom>
        </p:spPr>
        <p:txBody>
          <a:bodyPr/>
          <a:lstStyle>
            <a:lvl1pPr>
              <a:defRPr sz="1400">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
    <p:spTree>
      <p:nvGrpSpPr>
        <p:cNvPr id="1" name=""/>
        <p:cNvGrpSpPr/>
        <p:nvPr/>
      </p:nvGrpSpPr>
      <p:grpSpPr>
        <a:xfrm>
          <a:off x="0" y="0"/>
          <a:ext cx="0" cy="0"/>
          <a:chOff x="0" y="0"/>
          <a:chExt cx="0" cy="0"/>
        </a:xfrm>
      </p:grpSpPr>
      <p:sp>
        <p:nvSpPr>
          <p:cNvPr id="39" name="Shape 39"/>
          <p:cNvSpPr/>
          <p:nvPr>
            <p:ph type="title"/>
          </p:nvPr>
        </p:nvSpPr>
        <p:spPr>
          <a:xfrm>
            <a:off x="975360" y="536448"/>
            <a:ext cx="11054080" cy="2275841"/>
          </a:xfrm>
          <a:prstGeom prst="rect">
            <a:avLst/>
          </a:prstGeom>
        </p:spPr>
        <p:txBody>
          <a:bodyPr/>
          <a:lstStyle>
            <a:lvl1pPr>
              <a:defRPr sz="5600">
                <a:latin typeface="Times Roman"/>
                <a:ea typeface="Times Roman"/>
                <a:cs typeface="Times Roman"/>
                <a:sym typeface="Times Roman"/>
              </a:defRPr>
            </a:lvl1pPr>
          </a:lstStyle>
          <a:p>
            <a:pPr lvl="0">
              <a:defRPr sz="1800">
                <a:uFillTx/>
              </a:defRPr>
            </a:pPr>
            <a:r>
              <a:rPr sz="5600">
                <a:uFill>
                  <a:solidFill/>
                </a:uFill>
              </a:rPr>
              <a:t>Text názvu</a:t>
            </a:r>
          </a:p>
        </p:txBody>
      </p:sp>
      <p:sp>
        <p:nvSpPr>
          <p:cNvPr id="40" name="Shape 40"/>
          <p:cNvSpPr/>
          <p:nvPr>
            <p:ph type="body" idx="1"/>
          </p:nvPr>
        </p:nvSpPr>
        <p:spPr>
          <a:xfrm>
            <a:off x="975360" y="2812288"/>
            <a:ext cx="11054080" cy="6941312"/>
          </a:xfrm>
          <a:prstGeom prst="rect">
            <a:avLst/>
          </a:prstGeom>
        </p:spPr>
        <p:txBody>
          <a:bodyPr/>
          <a:lstStyle>
            <a:lvl1pPr marL="527755" indent="-482600">
              <a:defRPr sz="3800">
                <a:latin typeface="Times Roman"/>
                <a:ea typeface="Times Roman"/>
                <a:cs typeface="Times Roman"/>
                <a:sym typeface="Times Roman"/>
              </a:defRPr>
            </a:lvl1pPr>
            <a:lvl2pPr marL="943924" indent="-390769">
              <a:spcBef>
                <a:spcPts val="700"/>
              </a:spcBef>
              <a:buChar char="–"/>
              <a:defRPr sz="3200">
                <a:latin typeface="Times Roman"/>
                <a:ea typeface="Times Roman"/>
                <a:cs typeface="Times Roman"/>
                <a:sym typeface="Times Roman"/>
              </a:defRPr>
            </a:lvl2pPr>
            <a:lvl3pPr marL="1384428" indent="-323272">
              <a:spcBef>
                <a:spcPts val="600"/>
              </a:spcBef>
              <a:defRPr sz="2800">
                <a:latin typeface="Times Roman"/>
                <a:ea typeface="Times Roman"/>
                <a:cs typeface="Times Roman"/>
                <a:sym typeface="Times Roman"/>
              </a:defRPr>
            </a:lvl3pPr>
            <a:lvl4pPr marL="1879599" indent="-310444">
              <a:spcBef>
                <a:spcPts val="500"/>
              </a:spcBef>
              <a:buChar char="–"/>
              <a:defRPr sz="2200">
                <a:latin typeface="Times Roman"/>
                <a:ea typeface="Times Roman"/>
                <a:cs typeface="Times Roman"/>
                <a:sym typeface="Times Roman"/>
              </a:defRPr>
            </a:lvl4pPr>
            <a:lvl5pPr marL="2387600" indent="-310444">
              <a:spcBef>
                <a:spcPts val="500"/>
              </a:spcBef>
              <a:buChar char="»"/>
              <a:defRPr sz="2200">
                <a:latin typeface="Times Roman"/>
                <a:ea typeface="Times Roman"/>
                <a:cs typeface="Times Roman"/>
                <a:sym typeface="Times Roman"/>
              </a:defRPr>
            </a:lvl5pPr>
          </a:lstStyle>
          <a:p>
            <a:pPr lvl="0">
              <a:defRPr sz="1800">
                <a:uFillTx/>
              </a:defRPr>
            </a:pPr>
            <a:r>
              <a:rPr sz="3800">
                <a:uFill>
                  <a:solidFill/>
                </a:uFill>
              </a:rPr>
              <a:t>Text úrovně 1</a:t>
            </a:r>
            <a:endParaRPr sz="3800">
              <a:uFill>
                <a:solidFill/>
              </a:uFill>
            </a:endParaRPr>
          </a:p>
          <a:p>
            <a:pPr lvl="1">
              <a:defRPr sz="1800">
                <a:uFillTx/>
              </a:defRPr>
            </a:pPr>
            <a:r>
              <a:rPr sz="3200">
                <a:uFill>
                  <a:solidFill/>
                </a:uFill>
              </a:rPr>
              <a:t>Text úrovně 2</a:t>
            </a:r>
            <a:endParaRPr sz="3200">
              <a:uFill>
                <a:solidFill/>
              </a:uFill>
            </a:endParaRPr>
          </a:p>
          <a:p>
            <a:pPr lvl="2">
              <a:defRPr sz="1800">
                <a:uFillTx/>
              </a:defRPr>
            </a:pPr>
            <a:r>
              <a:rPr sz="2800">
                <a:uFill>
                  <a:solidFill/>
                </a:uFill>
              </a:rPr>
              <a:t>Text úrovně 3</a:t>
            </a:r>
            <a:endParaRPr sz="28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Výchozí návrh copy 1">
    <p:spTree>
      <p:nvGrpSpPr>
        <p:cNvPr id="1" name=""/>
        <p:cNvGrpSpPr/>
        <p:nvPr/>
      </p:nvGrpSpPr>
      <p:grpSpPr>
        <a:xfrm>
          <a:off x="0" y="0"/>
          <a:ext cx="0" cy="0"/>
          <a:chOff x="0" y="0"/>
          <a:chExt cx="0" cy="0"/>
        </a:xfrm>
      </p:grpSpPr>
      <p:sp>
        <p:nvSpPr>
          <p:cNvPr id="42" name="Shape 42"/>
          <p:cNvSpPr/>
          <p:nvPr>
            <p:ph type="title"/>
          </p:nvPr>
        </p:nvSpPr>
        <p:spPr>
          <a:xfrm>
            <a:off x="975360" y="539609"/>
            <a:ext cx="11051823" cy="2278098"/>
          </a:xfrm>
          <a:prstGeom prst="rect">
            <a:avLst/>
          </a:prstGeom>
        </p:spPr>
        <p:txBody>
          <a:bodyPr/>
          <a:lstStyle>
            <a:lvl1pPr marL="43555" marR="43555" defTabSz="499180">
              <a:lnSpc>
                <a:spcPct val="95000"/>
              </a:lnSpc>
              <a:defRPr sz="5800">
                <a:latin typeface="Times New Roman"/>
                <a:ea typeface="Times New Roman"/>
                <a:cs typeface="Times New Roman"/>
                <a:sym typeface="Times New Roman"/>
              </a:defRPr>
            </a:lvl1pPr>
          </a:lstStyle>
          <a:p>
            <a:pPr lvl="0">
              <a:defRPr sz="1800">
                <a:uFillTx/>
              </a:defRPr>
            </a:pPr>
            <a:r>
              <a:rPr sz="5800">
                <a:uFill>
                  <a:solidFill/>
                </a:uFill>
              </a:rPr>
              <a:t>Text názvu</a:t>
            </a:r>
          </a:p>
        </p:txBody>
      </p:sp>
      <p:sp>
        <p:nvSpPr>
          <p:cNvPr id="43" name="Shape 43"/>
          <p:cNvSpPr/>
          <p:nvPr>
            <p:ph type="body" idx="1"/>
          </p:nvPr>
        </p:nvSpPr>
        <p:spPr>
          <a:xfrm>
            <a:off x="975360" y="2812288"/>
            <a:ext cx="11051823" cy="6941312"/>
          </a:xfrm>
          <a:prstGeom prst="rect">
            <a:avLst/>
          </a:prstGeom>
        </p:spPr>
        <p:txBody>
          <a:bodyPr/>
          <a:lstStyle>
            <a:lvl1pPr marL="465840" marR="43555" indent="-426640" defTabSz="499180">
              <a:lnSpc>
                <a:spcPct val="95000"/>
              </a:lnSpc>
              <a:spcBef>
                <a:spcPts val="900"/>
              </a:spcBef>
              <a:buClr>
                <a:srgbClr val="000000"/>
              </a:buClr>
              <a:buFont typeface="Times New Roman"/>
              <a:defRPr sz="4000">
                <a:latin typeface="Times New Roman"/>
                <a:ea typeface="Times New Roman"/>
                <a:cs typeface="Times New Roman"/>
                <a:sym typeface="Times New Roman"/>
              </a:defRPr>
            </a:lvl1pPr>
            <a:lvl2pPr marL="841454" marR="43555" indent="-345054" defTabSz="499180">
              <a:lnSpc>
                <a:spcPct val="95000"/>
              </a:lnSpc>
              <a:buClr>
                <a:srgbClr val="000000"/>
              </a:buClr>
              <a:buFont typeface="Times New Roman"/>
              <a:buChar char="–"/>
              <a:defRPr sz="3400">
                <a:latin typeface="Times New Roman"/>
                <a:ea typeface="Times New Roman"/>
                <a:cs typeface="Times New Roman"/>
                <a:sym typeface="Times New Roman"/>
              </a:defRPr>
            </a:lvl2pPr>
            <a:lvl3pPr marL="1239350" marR="43555" indent="-285750" defTabSz="499180">
              <a:lnSpc>
                <a:spcPct val="95000"/>
              </a:lnSpc>
              <a:spcBef>
                <a:spcPts val="700"/>
              </a:spcBef>
              <a:buClr>
                <a:srgbClr val="000000"/>
              </a:buClr>
              <a:buFont typeface="Times New Roman"/>
              <a:defRPr sz="3000">
                <a:latin typeface="Times New Roman"/>
                <a:ea typeface="Times New Roman"/>
                <a:cs typeface="Times New Roman"/>
                <a:sym typeface="Times New Roman"/>
              </a:defRPr>
            </a:lvl3pPr>
            <a:lvl4pPr marL="1685119" marR="43555" indent="-274319" defTabSz="499180">
              <a:lnSpc>
                <a:spcPct val="95000"/>
              </a:lnSpc>
              <a:spcBef>
                <a:spcPts val="600"/>
              </a:spcBef>
              <a:buClr>
                <a:srgbClr val="000000"/>
              </a:buClr>
              <a:buFont typeface="Times New Roman"/>
              <a:buChar char="–"/>
              <a:defRPr sz="2400">
                <a:latin typeface="Times New Roman"/>
                <a:ea typeface="Times New Roman"/>
                <a:cs typeface="Times New Roman"/>
                <a:sym typeface="Times New Roman"/>
              </a:defRPr>
            </a:lvl4pPr>
            <a:lvl5pPr marL="2142319" marR="43555" indent="-274319" defTabSz="499180">
              <a:lnSpc>
                <a:spcPct val="95000"/>
              </a:lnSpc>
              <a:spcBef>
                <a:spcPts val="600"/>
              </a:spcBef>
              <a:buClr>
                <a:srgbClr val="000000"/>
              </a:buClr>
              <a:buFont typeface="Times New Roman"/>
              <a:buChar char="»"/>
              <a:defRPr sz="2400">
                <a:latin typeface="Times New Roman"/>
                <a:ea typeface="Times New Roman"/>
                <a:cs typeface="Times New Roman"/>
                <a:sym typeface="Times New Roman"/>
              </a:defRPr>
            </a:lvl5pPr>
          </a:lstStyle>
          <a:p>
            <a:pPr lvl="0">
              <a:defRPr sz="1800">
                <a:uFillTx/>
              </a:defRPr>
            </a:pPr>
            <a:r>
              <a:rPr sz="4000">
                <a:uFill>
                  <a:solidFill/>
                </a:uFill>
              </a:rPr>
              <a:t>Text úrovně 1</a:t>
            </a:r>
            <a:endParaRPr sz="4000">
              <a:uFill>
                <a:solidFill/>
              </a:uFill>
            </a:endParaRPr>
          </a:p>
          <a:p>
            <a:pPr lvl="1">
              <a:defRPr sz="1800">
                <a:uFillTx/>
              </a:defRPr>
            </a:pPr>
            <a:r>
              <a:rPr sz="3400">
                <a:uFill>
                  <a:solidFill/>
                </a:uFill>
              </a:rPr>
              <a:t>Text úrovně 2</a:t>
            </a:r>
            <a:endParaRPr sz="3400">
              <a:uFill>
                <a:solidFill/>
              </a:uFill>
            </a:endParaRPr>
          </a:p>
          <a:p>
            <a:pPr lvl="2">
              <a:defRPr sz="1800">
                <a:uFillTx/>
              </a:defRPr>
            </a:pPr>
            <a:r>
              <a:rPr sz="3000">
                <a:uFill>
                  <a:solidFill/>
                </a:uFill>
              </a:rPr>
              <a:t>Text úrovně 3</a:t>
            </a:r>
            <a:endParaRPr sz="3000">
              <a:uFill>
                <a:solidFill/>
              </a:uFill>
            </a:endParaRPr>
          </a:p>
          <a:p>
            <a:pPr lvl="3">
              <a:defRPr sz="1800">
                <a:uFillTx/>
              </a:defRPr>
            </a:pPr>
            <a:r>
              <a:rPr sz="2400">
                <a:uFill>
                  <a:solidFill/>
                </a:uFill>
              </a:rPr>
              <a:t>Text úrovně 4</a:t>
            </a:r>
            <a:endParaRPr sz="2400">
              <a:uFill>
                <a:solidFill/>
              </a:uFill>
            </a:endParaRPr>
          </a:p>
          <a:p>
            <a:pPr lvl="4">
              <a:defRPr sz="1800">
                <a:uFillTx/>
              </a:defRPr>
            </a:pPr>
            <a:r>
              <a:rPr sz="2400">
                <a:uFill>
                  <a:solidFill/>
                </a:uFill>
              </a:rPr>
              <a:t>Text úrovně 5</a:t>
            </a:r>
          </a:p>
        </p:txBody>
      </p:sp>
      <p:sp>
        <p:nvSpPr>
          <p:cNvPr id="44" name="Shape 44"/>
          <p:cNvSpPr/>
          <p:nvPr>
            <p:ph type="sldNum" sz="quarter" idx="2"/>
          </p:nvPr>
        </p:nvSpPr>
        <p:spPr>
          <a:xfrm>
            <a:off x="10519917" y="8892031"/>
            <a:ext cx="320549" cy="325696"/>
          </a:xfrm>
          <a:prstGeom prst="rect">
            <a:avLst/>
          </a:prstGeom>
        </p:spPr>
        <p:txBody>
          <a:bodyPr/>
          <a:lstStyle>
            <a:lvl1pPr>
              <a:defRPr sz="1400">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
    <p:spTree>
      <p:nvGrpSpPr>
        <p:cNvPr id="1" name=""/>
        <p:cNvGrpSpPr/>
        <p:nvPr/>
      </p:nvGrpSpPr>
      <p:grpSpPr>
        <a:xfrm>
          <a:off x="0" y="0"/>
          <a:ext cx="0" cy="0"/>
          <a:chOff x="0" y="0"/>
          <a:chExt cx="0" cy="0"/>
        </a:xfrm>
      </p:grpSpPr>
      <p:sp>
        <p:nvSpPr>
          <p:cNvPr id="46" name="Shape 46"/>
          <p:cNvSpPr/>
          <p:nvPr>
            <p:ph type="title"/>
          </p:nvPr>
        </p:nvSpPr>
        <p:spPr>
          <a:xfrm>
            <a:off x="975360" y="536448"/>
            <a:ext cx="11054080" cy="2275841"/>
          </a:xfrm>
          <a:prstGeom prst="rect">
            <a:avLst/>
          </a:prstGeom>
        </p:spPr>
        <p:txBody>
          <a:bodyPr/>
          <a:lstStyle>
            <a:lvl1pPr>
              <a:defRPr sz="5800">
                <a:latin typeface="Times Roman"/>
                <a:ea typeface="Times Roman"/>
                <a:cs typeface="Times Roman"/>
                <a:sym typeface="Times Roman"/>
              </a:defRPr>
            </a:lvl1pPr>
          </a:lstStyle>
          <a:p>
            <a:pPr lvl="0">
              <a:defRPr sz="1800">
                <a:uFillTx/>
              </a:defRPr>
            </a:pPr>
            <a:r>
              <a:rPr sz="5800">
                <a:uFill>
                  <a:solidFill/>
                </a:uFill>
              </a:rPr>
              <a:t>Text názvu</a:t>
            </a:r>
          </a:p>
        </p:txBody>
      </p:sp>
      <p:sp>
        <p:nvSpPr>
          <p:cNvPr id="47" name="Shape 47"/>
          <p:cNvSpPr/>
          <p:nvPr>
            <p:ph type="body" idx="1"/>
          </p:nvPr>
        </p:nvSpPr>
        <p:spPr>
          <a:xfrm>
            <a:off x="975360" y="2812288"/>
            <a:ext cx="11054080" cy="6941312"/>
          </a:xfrm>
          <a:prstGeom prst="rect">
            <a:avLst/>
          </a:prstGeom>
        </p:spPr>
        <p:txBody>
          <a:bodyPr/>
          <a:lstStyle>
            <a:lvl1pPr marL="521405" indent="-476250">
              <a:defRPr sz="4000">
                <a:latin typeface="Times Roman"/>
                <a:ea typeface="Times Roman"/>
                <a:cs typeface="Times Roman"/>
                <a:sym typeface="Times Roman"/>
              </a:defRPr>
            </a:lvl1pPr>
            <a:lvl2pPr marL="938691" indent="-385535">
              <a:spcBef>
                <a:spcPts val="700"/>
              </a:spcBef>
              <a:buChar char="–"/>
              <a:defRPr sz="3400">
                <a:latin typeface="Times Roman"/>
                <a:ea typeface="Times Roman"/>
                <a:cs typeface="Times Roman"/>
                <a:sym typeface="Times Roman"/>
              </a:defRPr>
            </a:lvl2pPr>
            <a:lvl3pPr marL="1378655" indent="-317500">
              <a:spcBef>
                <a:spcPts val="600"/>
              </a:spcBef>
              <a:defRPr sz="3000">
                <a:latin typeface="Times Roman"/>
                <a:ea typeface="Times Roman"/>
                <a:cs typeface="Times Roman"/>
                <a:sym typeface="Times Roman"/>
              </a:defRPr>
            </a:lvl3pPr>
            <a:lvl4pPr marL="1873954" indent="-304800">
              <a:spcBef>
                <a:spcPts val="500"/>
              </a:spcBef>
              <a:buChar char="–"/>
              <a:defRPr sz="2400">
                <a:latin typeface="Times Roman"/>
                <a:ea typeface="Times Roman"/>
                <a:cs typeface="Times Roman"/>
                <a:sym typeface="Times Roman"/>
              </a:defRPr>
            </a:lvl4pPr>
            <a:lvl5pPr marL="2381956" indent="-304800">
              <a:spcBef>
                <a:spcPts val="500"/>
              </a:spcBef>
              <a:buChar char="»"/>
              <a:defRPr sz="2400">
                <a:latin typeface="Times Roman"/>
                <a:ea typeface="Times Roman"/>
                <a:cs typeface="Times Roman"/>
                <a:sym typeface="Times Roman"/>
              </a:defRPr>
            </a:lvl5pPr>
          </a:lstStyle>
          <a:p>
            <a:pPr lvl="0">
              <a:defRPr sz="1800">
                <a:uFillTx/>
              </a:defRPr>
            </a:pPr>
            <a:r>
              <a:rPr sz="4000">
                <a:uFill>
                  <a:solidFill/>
                </a:uFill>
              </a:rPr>
              <a:t>Text úrovně 1</a:t>
            </a:r>
            <a:endParaRPr sz="4000">
              <a:uFill>
                <a:solidFill/>
              </a:uFill>
            </a:endParaRPr>
          </a:p>
          <a:p>
            <a:pPr lvl="1">
              <a:defRPr sz="1800">
                <a:uFillTx/>
              </a:defRPr>
            </a:pPr>
            <a:r>
              <a:rPr sz="3400">
                <a:uFill>
                  <a:solidFill/>
                </a:uFill>
              </a:rPr>
              <a:t>Text úrovně 2</a:t>
            </a:r>
            <a:endParaRPr sz="3400">
              <a:uFill>
                <a:solidFill/>
              </a:uFill>
            </a:endParaRPr>
          </a:p>
          <a:p>
            <a:pPr lvl="2">
              <a:defRPr sz="1800">
                <a:uFillTx/>
              </a:defRPr>
            </a:pPr>
            <a:r>
              <a:rPr sz="3000">
                <a:uFill>
                  <a:solidFill/>
                </a:uFill>
              </a:rPr>
              <a:t>Text úrovně 3</a:t>
            </a:r>
            <a:endParaRPr sz="3000">
              <a:uFill>
                <a:solidFill/>
              </a:uFill>
            </a:endParaRPr>
          </a:p>
          <a:p>
            <a:pPr lvl="3">
              <a:defRPr sz="1800">
                <a:uFillTx/>
              </a:defRPr>
            </a:pPr>
            <a:r>
              <a:rPr sz="2400">
                <a:uFill>
                  <a:solidFill/>
                </a:uFill>
              </a:rPr>
              <a:t>Text úrovně 4</a:t>
            </a:r>
            <a:endParaRPr sz="2400">
              <a:uFill>
                <a:solidFill/>
              </a:uFill>
            </a:endParaRPr>
          </a:p>
          <a:p>
            <a:pPr lvl="4">
              <a:defRPr sz="1800">
                <a:uFillTx/>
              </a:defRPr>
            </a:pPr>
            <a:r>
              <a:rPr sz="2400">
                <a:uFill>
                  <a:solidFill/>
                </a:uFill>
              </a:rPr>
              <a:t>Text úrovně 5</a:t>
            </a:r>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Výchozí návrh copy">
    <p:spTree>
      <p:nvGrpSpPr>
        <p:cNvPr id="1" name=""/>
        <p:cNvGrpSpPr/>
        <p:nvPr/>
      </p:nvGrpSpPr>
      <p:grpSpPr>
        <a:xfrm>
          <a:off x="0" y="0"/>
          <a:ext cx="0" cy="0"/>
          <a:chOff x="0" y="0"/>
          <a:chExt cx="0" cy="0"/>
        </a:xfrm>
      </p:grpSpPr>
      <p:sp>
        <p:nvSpPr>
          <p:cNvPr id="49" name="Shape 49"/>
          <p:cNvSpPr/>
          <p:nvPr>
            <p:ph type="title"/>
          </p:nvPr>
        </p:nvSpPr>
        <p:spPr>
          <a:prstGeom prst="rect">
            <a:avLst/>
          </a:prstGeom>
        </p:spPr>
        <p:txBody>
          <a:bodyPr/>
          <a:lstStyle/>
          <a:p>
            <a:pPr lvl="0">
              <a:defRPr sz="1800">
                <a:uFillTx/>
              </a:defRPr>
            </a:pPr>
            <a:r>
              <a:rPr sz="6000">
                <a:uFill>
                  <a:solidFill/>
                </a:uFill>
              </a:rPr>
              <a:t>Text názvu</a:t>
            </a:r>
          </a:p>
        </p:txBody>
      </p:sp>
      <p:sp>
        <p:nvSpPr>
          <p:cNvPr id="50" name="Shape 50"/>
          <p:cNvSpPr/>
          <p:nvPr>
            <p:ph type="body" idx="1"/>
          </p:nvPr>
        </p:nvSpPr>
        <p:spPr>
          <a:prstGeom prst="rect">
            <a:avLst/>
          </a:prstGeom>
        </p:spPr>
        <p:txBody>
          <a:bodyPr/>
          <a:lstStyle>
            <a:lvl2pPr marL="955322" indent="-402166">
              <a:spcBef>
                <a:spcPts val="700"/>
              </a:spcBef>
              <a:buChar char="–"/>
              <a:defRPr sz="3800"/>
            </a:lvl2pPr>
            <a:lvl3pPr marL="1373770" indent="-312615">
              <a:spcBef>
                <a:spcPts val="600"/>
              </a:spcBef>
              <a:defRPr sz="3200"/>
            </a:lvl3pPr>
            <a:lvl4pPr marL="1892427" indent="-323272">
              <a:spcBef>
                <a:spcPts val="500"/>
              </a:spcBef>
              <a:buChar char="–"/>
              <a:defRPr sz="2800"/>
            </a:lvl4pPr>
            <a:lvl5pPr marL="2400428" indent="-323272">
              <a:spcBef>
                <a:spcPts val="500"/>
              </a:spcBef>
              <a:buChar char="»"/>
              <a:defRPr sz="2800"/>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
        <p:nvSpPr>
          <p:cNvPr id="51" name="Shape 5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9">
    <p:spTree>
      <p:nvGrpSpPr>
        <p:cNvPr id="1" name=""/>
        <p:cNvGrpSpPr/>
        <p:nvPr/>
      </p:nvGrpSpPr>
      <p:grpSpPr>
        <a:xfrm>
          <a:off x="0" y="0"/>
          <a:ext cx="0" cy="0"/>
          <a:chOff x="0" y="0"/>
          <a:chExt cx="0" cy="0"/>
        </a:xfrm>
      </p:grpSpPr>
      <p:sp>
        <p:nvSpPr>
          <p:cNvPr id="53" name="Shape 53"/>
          <p:cNvSpPr/>
          <p:nvPr>
            <p:ph type="title"/>
          </p:nvPr>
        </p:nvSpPr>
        <p:spPr>
          <a:xfrm>
            <a:off x="975360" y="536448"/>
            <a:ext cx="11054080" cy="2275841"/>
          </a:xfrm>
          <a:prstGeom prst="rect">
            <a:avLst/>
          </a:prstGeom>
        </p:spPr>
        <p:txBody>
          <a:bodyPr/>
          <a:lstStyle>
            <a:lvl1pPr marL="44450" marR="45155" defTabSz="914400">
              <a:defRPr>
                <a:latin typeface="Times Roman"/>
                <a:ea typeface="Times Roman"/>
                <a:cs typeface="Times Roman"/>
                <a:sym typeface="Times Roman"/>
              </a:defRPr>
            </a:lvl1pPr>
          </a:lstStyle>
          <a:p>
            <a:pPr lvl="0">
              <a:defRPr sz="1800">
                <a:uFillTx/>
              </a:defRPr>
            </a:pPr>
            <a:r>
              <a:rPr sz="6000">
                <a:uFill>
                  <a:solidFill/>
                </a:uFill>
              </a:rPr>
              <a:t>Text názvu</a:t>
            </a:r>
          </a:p>
        </p:txBody>
      </p:sp>
      <p:sp>
        <p:nvSpPr>
          <p:cNvPr id="54" name="Shape 54"/>
          <p:cNvSpPr/>
          <p:nvPr>
            <p:ph type="body" idx="1"/>
          </p:nvPr>
        </p:nvSpPr>
        <p:spPr>
          <a:xfrm>
            <a:off x="975360" y="2812288"/>
            <a:ext cx="11054080" cy="6941312"/>
          </a:xfrm>
          <a:prstGeom prst="rect">
            <a:avLst/>
          </a:prstGeom>
        </p:spPr>
        <p:txBody>
          <a:bodyPr/>
          <a:lstStyle>
            <a:lvl1pPr marL="515097" marR="45155" defTabSz="914400">
              <a:buClr>
                <a:srgbClr val="000000"/>
              </a:buClr>
              <a:buFont typeface="Lucida Grande"/>
              <a:defRPr>
                <a:latin typeface="Times Roman"/>
                <a:ea typeface="Times Roman"/>
                <a:cs typeface="Times Roman"/>
                <a:sym typeface="Times Roman"/>
              </a:defRPr>
            </a:lvl1pPr>
            <a:lvl2pPr marL="903816" marR="45155" indent="-402166" defTabSz="914400">
              <a:buClr>
                <a:srgbClr val="000000"/>
              </a:buClr>
              <a:buFont typeface="Lucida Grande"/>
              <a:buChar char="–"/>
              <a:defRPr sz="3800">
                <a:latin typeface="Times Roman"/>
                <a:ea typeface="Times Roman"/>
                <a:cs typeface="Times Roman"/>
                <a:sym typeface="Times Roman"/>
              </a:defRPr>
            </a:lvl2pPr>
            <a:lvl3pPr marL="1322265" marR="45155" indent="-312615" defTabSz="914400">
              <a:spcBef>
                <a:spcPts val="600"/>
              </a:spcBef>
              <a:buClr>
                <a:srgbClr val="000000"/>
              </a:buClr>
              <a:buFont typeface="Lucida Grande"/>
              <a:defRPr sz="3200">
                <a:latin typeface="Times Roman"/>
                <a:ea typeface="Times Roman"/>
                <a:cs typeface="Times Roman"/>
                <a:sym typeface="Times Roman"/>
              </a:defRPr>
            </a:lvl3pPr>
            <a:lvl4pPr marL="1840922" marR="45155" indent="-323272" defTabSz="914400">
              <a:spcBef>
                <a:spcPts val="500"/>
              </a:spcBef>
              <a:buClr>
                <a:srgbClr val="000000"/>
              </a:buClr>
              <a:buFont typeface="Lucida Grande"/>
              <a:buChar char="–"/>
              <a:defRPr sz="2800">
                <a:latin typeface="Times Roman"/>
                <a:ea typeface="Times Roman"/>
                <a:cs typeface="Times Roman"/>
                <a:sym typeface="Times Roman"/>
              </a:defRPr>
            </a:lvl4pPr>
            <a:lvl5pPr marL="2348922" marR="45155" indent="-323272" defTabSz="914400">
              <a:spcBef>
                <a:spcPts val="500"/>
              </a:spcBef>
              <a:buClr>
                <a:srgbClr val="000000"/>
              </a:buClr>
              <a:buFont typeface="Lucida Grande"/>
              <a:buChar char="»"/>
              <a:defRPr sz="2800">
                <a:latin typeface="Times Roman"/>
                <a:ea typeface="Times Roman"/>
                <a:cs typeface="Times Roman"/>
                <a:sym typeface="Times Roman"/>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ografie - na šířku">
    <p:spTree>
      <p:nvGrpSpPr>
        <p:cNvPr id="1" name=""/>
        <p:cNvGrpSpPr/>
        <p:nvPr/>
      </p:nvGrpSpPr>
      <p:grpSpPr>
        <a:xfrm>
          <a:off x="0" y="0"/>
          <a:ext cx="0" cy="0"/>
          <a:chOff x="0" y="0"/>
          <a:chExt cx="0" cy="0"/>
        </a:xfrm>
      </p:grpSpPr>
      <p:sp>
        <p:nvSpPr>
          <p:cNvPr id="9" name="Shape 9"/>
          <p:cNvSpPr/>
          <p:nvPr>
            <p:ph type="title"/>
          </p:nvPr>
        </p:nvSpPr>
        <p:spPr>
          <a:xfrm>
            <a:off x="1270000" y="6718300"/>
            <a:ext cx="10464800" cy="1422400"/>
          </a:xfrm>
          <a:prstGeom prst="rect">
            <a:avLst/>
          </a:prstGeom>
        </p:spPr>
        <p:txBody>
          <a:bodyPr lIns="0" tIns="0" rIns="0" bIns="0" anchor="b">
            <a:normAutofit fontScale="100000" lnSpcReduction="0"/>
          </a:bodyPr>
          <a:lstStyle>
            <a:lvl1pPr marL="0" marR="0" defTabSz="584200">
              <a:defRPr sz="8000">
                <a:uFillTx/>
                <a:latin typeface="+mn-lt"/>
                <a:ea typeface="+mn-ea"/>
                <a:cs typeface="+mn-cs"/>
                <a:sym typeface="Helvetica Light"/>
              </a:defRPr>
            </a:lvl1pPr>
          </a:lstStyle>
          <a:p>
            <a:pPr lvl="0">
              <a:defRPr sz="1800"/>
            </a:pPr>
            <a:r>
              <a:rPr sz="8000"/>
              <a:t>Text názvu</a:t>
            </a:r>
          </a:p>
        </p:txBody>
      </p:sp>
      <p:sp>
        <p:nvSpPr>
          <p:cNvPr id="10" name="Shape 10"/>
          <p:cNvSpPr/>
          <p:nvPr>
            <p:ph type="body" idx="1"/>
          </p:nvPr>
        </p:nvSpPr>
        <p:spPr>
          <a:xfrm>
            <a:off x="1270000" y="8191500"/>
            <a:ext cx="10464800" cy="1130300"/>
          </a:xfrm>
          <a:prstGeom prst="rect">
            <a:avLst/>
          </a:prstGeom>
        </p:spPr>
        <p:txBody>
          <a:bodyPr lIns="0" tIns="0" rIns="0" bIns="0">
            <a:normAutofit fontScale="100000" lnSpcReduction="0"/>
          </a:bodyPr>
          <a:lstStyle>
            <a:lvl1pPr marL="0" marR="0" indent="0" algn="ctr" defTabSz="584200">
              <a:spcBef>
                <a:spcPts val="0"/>
              </a:spcBef>
              <a:buSzTx/>
              <a:buNone/>
              <a:defRPr sz="3200">
                <a:uFillTx/>
                <a:latin typeface="+mn-lt"/>
                <a:ea typeface="+mn-ea"/>
                <a:cs typeface="+mn-cs"/>
                <a:sym typeface="Helvetica Light"/>
              </a:defRPr>
            </a:lvl1pPr>
            <a:lvl2pPr marL="0" marR="0" indent="228600" algn="ctr" defTabSz="584200">
              <a:spcBef>
                <a:spcPts val="0"/>
              </a:spcBef>
              <a:buSzTx/>
              <a:buNone/>
              <a:defRPr sz="3200">
                <a:uFillTx/>
                <a:latin typeface="+mn-lt"/>
                <a:ea typeface="+mn-ea"/>
                <a:cs typeface="+mn-cs"/>
                <a:sym typeface="Helvetica Light"/>
              </a:defRPr>
            </a:lvl2pPr>
            <a:lvl3pPr marL="0" marR="0" indent="457200" algn="ctr" defTabSz="584200">
              <a:spcBef>
                <a:spcPts val="0"/>
              </a:spcBef>
              <a:buSzTx/>
              <a:buNone/>
              <a:defRPr sz="3200">
                <a:uFillTx/>
                <a:latin typeface="+mn-lt"/>
                <a:ea typeface="+mn-ea"/>
                <a:cs typeface="+mn-cs"/>
                <a:sym typeface="Helvetica Light"/>
              </a:defRPr>
            </a:lvl3pPr>
            <a:lvl4pPr marL="0" marR="0" indent="685800" algn="ctr" defTabSz="584200">
              <a:spcBef>
                <a:spcPts val="0"/>
              </a:spcBef>
              <a:buSzTx/>
              <a:buNone/>
              <a:defRPr sz="3200">
                <a:uFillTx/>
                <a:latin typeface="+mn-lt"/>
                <a:ea typeface="+mn-ea"/>
                <a:cs typeface="+mn-cs"/>
                <a:sym typeface="Helvetica Light"/>
              </a:defRPr>
            </a:lvl4pPr>
            <a:lvl5pPr marL="0" marR="0" indent="914400" algn="ctr" defTabSz="584200">
              <a:spcBef>
                <a:spcPts val="0"/>
              </a:spcBef>
              <a:buSzTx/>
              <a:buNone/>
              <a:defRPr sz="3200">
                <a:uFillTx/>
                <a:latin typeface="+mn-lt"/>
                <a:ea typeface="+mn-ea"/>
                <a:cs typeface="+mn-cs"/>
                <a:sym typeface="Helvetica Light"/>
              </a:defRPr>
            </a:lvl5pPr>
          </a:lstStyle>
          <a:p>
            <a:pPr lvl="0">
              <a:defRPr sz="1800"/>
            </a:pPr>
            <a:r>
              <a:rPr sz="3200"/>
              <a:t>Text úrovně 1</a:t>
            </a:r>
            <a:endParaRPr sz="3200"/>
          </a:p>
          <a:p>
            <a:pPr lvl="1">
              <a:defRPr sz="1800"/>
            </a:pPr>
            <a:r>
              <a:rPr sz="3200"/>
              <a:t>Text úrovně 2</a:t>
            </a:r>
            <a:endParaRPr sz="3200"/>
          </a:p>
          <a:p>
            <a:pPr lvl="2">
              <a:defRPr sz="1800"/>
            </a:pPr>
            <a:r>
              <a:rPr sz="3200"/>
              <a:t>Text úrovně 3</a:t>
            </a:r>
            <a:endParaRPr sz="3200"/>
          </a:p>
          <a:p>
            <a:pPr lvl="3">
              <a:defRPr sz="1800"/>
            </a:pPr>
            <a:r>
              <a:rPr sz="3200"/>
              <a:t>Text úrovně 4</a:t>
            </a:r>
            <a:endParaRPr sz="3200"/>
          </a:p>
          <a:p>
            <a:pPr lvl="4">
              <a:defRPr sz="1800"/>
            </a:pPr>
            <a:r>
              <a:rPr sz="3200"/>
              <a:t>Text úrovně 5</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56" name="Shape 56"/>
          <p:cNvSpPr/>
          <p:nvPr>
            <p:ph type="title"/>
          </p:nvPr>
        </p:nvSpPr>
        <p:spPr>
          <a:xfrm>
            <a:off x="975360" y="536448"/>
            <a:ext cx="11054080" cy="2275841"/>
          </a:xfrm>
          <a:prstGeom prst="rect">
            <a:avLst/>
          </a:prstGeom>
        </p:spPr>
        <p:txBody>
          <a:bodyPr/>
          <a:lstStyle>
            <a:lvl1pPr marL="44450" marR="45155" defTabSz="914400">
              <a:defRPr>
                <a:latin typeface="Geneva"/>
                <a:ea typeface="Geneva"/>
                <a:cs typeface="Geneva"/>
                <a:sym typeface="Geneva"/>
              </a:defRPr>
            </a:lvl1pPr>
          </a:lstStyle>
          <a:p>
            <a:pPr lvl="0">
              <a:defRPr sz="1800">
                <a:uFillTx/>
              </a:defRPr>
            </a:pPr>
            <a:r>
              <a:rPr sz="6000">
                <a:uFill>
                  <a:solidFill/>
                </a:uFill>
              </a:rPr>
              <a:t>Text názvu</a:t>
            </a:r>
          </a:p>
        </p:txBody>
      </p:sp>
      <p:sp>
        <p:nvSpPr>
          <p:cNvPr id="57" name="Shape 57"/>
          <p:cNvSpPr/>
          <p:nvPr>
            <p:ph type="body" idx="1"/>
          </p:nvPr>
        </p:nvSpPr>
        <p:spPr>
          <a:xfrm>
            <a:off x="975360" y="2812288"/>
            <a:ext cx="11054080" cy="6941312"/>
          </a:xfrm>
          <a:prstGeom prst="rect">
            <a:avLst/>
          </a:prstGeom>
        </p:spPr>
        <p:txBody>
          <a:bodyPr/>
          <a:lstStyle>
            <a:lvl1pPr marL="515097" marR="45155" defTabSz="914400">
              <a:spcBef>
                <a:spcPts val="1000"/>
              </a:spcBef>
              <a:buClr>
                <a:srgbClr val="000000"/>
              </a:buClr>
              <a:buFont typeface="Lucida Grande"/>
              <a:defRPr>
                <a:latin typeface="Geneva"/>
                <a:ea typeface="Geneva"/>
                <a:cs typeface="Geneva"/>
                <a:sym typeface="Geneva"/>
              </a:defRPr>
            </a:lvl1pPr>
            <a:lvl2pPr marL="903816" marR="45155" indent="-402166" defTabSz="914400">
              <a:buClr>
                <a:srgbClr val="000000"/>
              </a:buClr>
              <a:buFont typeface="Lucida Grande"/>
              <a:buChar char="–"/>
              <a:defRPr sz="3800">
                <a:latin typeface="Geneva"/>
                <a:ea typeface="Geneva"/>
                <a:cs typeface="Geneva"/>
                <a:sym typeface="Geneva"/>
              </a:defRPr>
            </a:lvl2pPr>
            <a:lvl3pPr marL="1322265" marR="45155" indent="-312615" defTabSz="914400">
              <a:spcBef>
                <a:spcPts val="700"/>
              </a:spcBef>
              <a:buClr>
                <a:srgbClr val="000000"/>
              </a:buClr>
              <a:buFont typeface="Lucida Grande"/>
              <a:defRPr sz="3200">
                <a:latin typeface="Geneva"/>
                <a:ea typeface="Geneva"/>
                <a:cs typeface="Geneva"/>
                <a:sym typeface="Geneva"/>
              </a:defRPr>
            </a:lvl3pPr>
            <a:lvl4pPr marL="1840922" marR="45155" indent="-323272" defTabSz="914400">
              <a:spcBef>
                <a:spcPts val="600"/>
              </a:spcBef>
              <a:buClr>
                <a:srgbClr val="000000"/>
              </a:buClr>
              <a:buFont typeface="Lucida Grande"/>
              <a:buChar char="–"/>
              <a:defRPr sz="2800">
                <a:latin typeface="Geneva"/>
                <a:ea typeface="Geneva"/>
                <a:cs typeface="Geneva"/>
                <a:sym typeface="Geneva"/>
              </a:defRPr>
            </a:lvl4pPr>
            <a:lvl5pPr marL="2348922" marR="45155" indent="-323272" defTabSz="914400">
              <a:spcBef>
                <a:spcPts val="600"/>
              </a:spcBef>
              <a:buClr>
                <a:srgbClr val="000000"/>
              </a:buClr>
              <a:buFont typeface="Lucida Grande"/>
              <a:buChar char="»"/>
              <a:defRPr sz="2800">
                <a:latin typeface="Geneva"/>
                <a:ea typeface="Geneva"/>
                <a:cs typeface="Geneva"/>
                <a:sym typeface="Geneva"/>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
        <p:nvSpPr>
          <p:cNvPr id="58" name="Shape 58"/>
          <p:cNvSpPr/>
          <p:nvPr>
            <p:ph type="sldNum" sz="quarter" idx="2"/>
          </p:nvPr>
        </p:nvSpPr>
        <p:spPr>
          <a:xfrm>
            <a:off x="10466272" y="8892031"/>
            <a:ext cx="413616" cy="379783"/>
          </a:xfrm>
          <a:prstGeom prst="rect">
            <a:avLst/>
          </a:prstGeom>
        </p:spPr>
        <p:txBody>
          <a:bodyPr/>
          <a:lstStyle>
            <a:lvl1pPr defTabSz="457200">
              <a:defRPr>
                <a:latin typeface="Geneva"/>
                <a:ea typeface="Geneva"/>
                <a:cs typeface="Geneva"/>
                <a:sym typeface="Geneva"/>
              </a:defRPr>
            </a:lvl1pPr>
          </a:lstStyle>
          <a:p>
            <a:pPr lvl="0"/>
            <a:fld id="{86CB4B4D-7CA3-9044-876B-883B54F8677D}" type="slidenum"/>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copy 1">
    <p:spTree>
      <p:nvGrpSpPr>
        <p:cNvPr id="1" name=""/>
        <p:cNvGrpSpPr/>
        <p:nvPr/>
      </p:nvGrpSpPr>
      <p:grpSpPr>
        <a:xfrm>
          <a:off x="0" y="0"/>
          <a:ext cx="0" cy="0"/>
          <a:chOff x="0" y="0"/>
          <a:chExt cx="0" cy="0"/>
        </a:xfrm>
      </p:grpSpPr>
      <p:sp>
        <p:nvSpPr>
          <p:cNvPr id="60" name="Shape 60"/>
          <p:cNvSpPr/>
          <p:nvPr>
            <p:ph type="title"/>
          </p:nvPr>
        </p:nvSpPr>
        <p:spPr>
          <a:xfrm>
            <a:off x="975360" y="536448"/>
            <a:ext cx="11054080" cy="2275841"/>
          </a:xfrm>
          <a:prstGeom prst="rect">
            <a:avLst/>
          </a:prstGeom>
        </p:spPr>
        <p:txBody>
          <a:bodyPr/>
          <a:lstStyle>
            <a:lvl1pPr marL="44450" marR="45155" defTabSz="914400">
              <a:defRPr>
                <a:latin typeface="Geneva"/>
                <a:ea typeface="Geneva"/>
                <a:cs typeface="Geneva"/>
                <a:sym typeface="Geneva"/>
              </a:defRPr>
            </a:lvl1pPr>
          </a:lstStyle>
          <a:p>
            <a:pPr lvl="0">
              <a:defRPr sz="1800">
                <a:uFillTx/>
              </a:defRPr>
            </a:pPr>
            <a:r>
              <a:rPr sz="6000">
                <a:uFill>
                  <a:solidFill/>
                </a:uFill>
              </a:rPr>
              <a:t>Text názvu</a:t>
            </a:r>
          </a:p>
        </p:txBody>
      </p:sp>
      <p:sp>
        <p:nvSpPr>
          <p:cNvPr id="61" name="Shape 61"/>
          <p:cNvSpPr/>
          <p:nvPr>
            <p:ph type="body" idx="1"/>
          </p:nvPr>
        </p:nvSpPr>
        <p:spPr>
          <a:xfrm>
            <a:off x="975360" y="2812288"/>
            <a:ext cx="11054080" cy="6941312"/>
          </a:xfrm>
          <a:prstGeom prst="rect">
            <a:avLst/>
          </a:prstGeom>
        </p:spPr>
        <p:txBody>
          <a:bodyPr/>
          <a:lstStyle>
            <a:lvl1pPr marL="515097" marR="45155" defTabSz="914400">
              <a:spcBef>
                <a:spcPts val="1000"/>
              </a:spcBef>
              <a:buClr>
                <a:srgbClr val="000000"/>
              </a:buClr>
              <a:buFont typeface="Lucida Grande"/>
              <a:defRPr>
                <a:latin typeface="Geneva"/>
                <a:ea typeface="Geneva"/>
                <a:cs typeface="Geneva"/>
                <a:sym typeface="Geneva"/>
              </a:defRPr>
            </a:lvl1pPr>
            <a:lvl2pPr marL="903816" marR="45155" indent="-402166" defTabSz="914400">
              <a:buClr>
                <a:srgbClr val="000000"/>
              </a:buClr>
              <a:buFont typeface="Lucida Grande"/>
              <a:buChar char="–"/>
              <a:defRPr sz="3800">
                <a:latin typeface="Geneva"/>
                <a:ea typeface="Geneva"/>
                <a:cs typeface="Geneva"/>
                <a:sym typeface="Geneva"/>
              </a:defRPr>
            </a:lvl2pPr>
            <a:lvl3pPr marL="1322265" marR="45155" indent="-312615" defTabSz="914400">
              <a:spcBef>
                <a:spcPts val="700"/>
              </a:spcBef>
              <a:buClr>
                <a:srgbClr val="000000"/>
              </a:buClr>
              <a:buFont typeface="Lucida Grande"/>
              <a:defRPr sz="3200">
                <a:latin typeface="Geneva"/>
                <a:ea typeface="Geneva"/>
                <a:cs typeface="Geneva"/>
                <a:sym typeface="Geneva"/>
              </a:defRPr>
            </a:lvl3pPr>
            <a:lvl4pPr marL="1840922" marR="45155" indent="-323272" defTabSz="914400">
              <a:spcBef>
                <a:spcPts val="600"/>
              </a:spcBef>
              <a:buClr>
                <a:srgbClr val="000000"/>
              </a:buClr>
              <a:buFont typeface="Lucida Grande"/>
              <a:buChar char="–"/>
              <a:defRPr sz="2800">
                <a:latin typeface="Geneva"/>
                <a:ea typeface="Geneva"/>
                <a:cs typeface="Geneva"/>
                <a:sym typeface="Geneva"/>
              </a:defRPr>
            </a:lvl4pPr>
            <a:lvl5pPr marL="2348922" marR="45155" indent="-323272" defTabSz="914400">
              <a:spcBef>
                <a:spcPts val="600"/>
              </a:spcBef>
              <a:buClr>
                <a:srgbClr val="000000"/>
              </a:buClr>
              <a:buFont typeface="Lucida Grande"/>
              <a:buChar char="»"/>
              <a:defRPr sz="2800">
                <a:latin typeface="Geneva"/>
                <a:ea typeface="Geneva"/>
                <a:cs typeface="Geneva"/>
                <a:sym typeface="Geneva"/>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
        <p:nvSpPr>
          <p:cNvPr id="62" name="Shape 62"/>
          <p:cNvSpPr/>
          <p:nvPr>
            <p:ph type="sldNum" sz="quarter" idx="2"/>
          </p:nvPr>
        </p:nvSpPr>
        <p:spPr>
          <a:xfrm>
            <a:off x="10466272" y="8892031"/>
            <a:ext cx="413616" cy="379783"/>
          </a:xfrm>
          <a:prstGeom prst="rect">
            <a:avLst/>
          </a:prstGeom>
        </p:spPr>
        <p:txBody>
          <a:bodyPr/>
          <a:lstStyle>
            <a:lvl1pPr defTabSz="457200">
              <a:defRPr>
                <a:latin typeface="Geneva"/>
                <a:ea typeface="Geneva"/>
                <a:cs typeface="Geneva"/>
                <a:sym typeface="Geneva"/>
              </a:defRPr>
            </a:lvl1p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lank copy 2">
    <p:spTree>
      <p:nvGrpSpPr>
        <p:cNvPr id="1" name=""/>
        <p:cNvGrpSpPr/>
        <p:nvPr/>
      </p:nvGrpSpPr>
      <p:grpSpPr>
        <a:xfrm>
          <a:off x="0" y="0"/>
          <a:ext cx="0" cy="0"/>
          <a:chOff x="0" y="0"/>
          <a:chExt cx="0" cy="0"/>
        </a:xfrm>
      </p:grpSpPr>
      <p:sp>
        <p:nvSpPr>
          <p:cNvPr id="64" name="Shape 64"/>
          <p:cNvSpPr/>
          <p:nvPr>
            <p:ph type="title"/>
          </p:nvPr>
        </p:nvSpPr>
        <p:spPr>
          <a:xfrm>
            <a:off x="975360" y="536448"/>
            <a:ext cx="11054080" cy="2275841"/>
          </a:xfrm>
          <a:prstGeom prst="rect">
            <a:avLst/>
          </a:prstGeom>
        </p:spPr>
        <p:txBody>
          <a:bodyPr/>
          <a:lstStyle>
            <a:lvl1pPr marL="44450" marR="45155" defTabSz="914400">
              <a:defRPr>
                <a:latin typeface="Geneva"/>
                <a:ea typeface="Geneva"/>
                <a:cs typeface="Geneva"/>
                <a:sym typeface="Geneva"/>
              </a:defRPr>
            </a:lvl1pPr>
          </a:lstStyle>
          <a:p>
            <a:pPr lvl="0">
              <a:defRPr sz="1800">
                <a:uFillTx/>
              </a:defRPr>
            </a:pPr>
            <a:r>
              <a:rPr sz="6000">
                <a:uFill>
                  <a:solidFill/>
                </a:uFill>
              </a:rPr>
              <a:t>Text názvu</a:t>
            </a:r>
          </a:p>
        </p:txBody>
      </p:sp>
      <p:sp>
        <p:nvSpPr>
          <p:cNvPr id="65" name="Shape 65"/>
          <p:cNvSpPr/>
          <p:nvPr>
            <p:ph type="body" idx="1"/>
          </p:nvPr>
        </p:nvSpPr>
        <p:spPr>
          <a:xfrm>
            <a:off x="975360" y="2812288"/>
            <a:ext cx="11054080" cy="6941312"/>
          </a:xfrm>
          <a:prstGeom prst="rect">
            <a:avLst/>
          </a:prstGeom>
        </p:spPr>
        <p:txBody>
          <a:bodyPr/>
          <a:lstStyle>
            <a:lvl1pPr marL="515097" marR="45155" defTabSz="914400">
              <a:spcBef>
                <a:spcPts val="1000"/>
              </a:spcBef>
              <a:buClr>
                <a:srgbClr val="000000"/>
              </a:buClr>
              <a:buFont typeface="Lucida Grande"/>
              <a:defRPr>
                <a:latin typeface="Geneva"/>
                <a:ea typeface="Geneva"/>
                <a:cs typeface="Geneva"/>
                <a:sym typeface="Geneva"/>
              </a:defRPr>
            </a:lvl1pPr>
            <a:lvl2pPr marL="903816" marR="45155" indent="-402166" defTabSz="914400">
              <a:buClr>
                <a:srgbClr val="000000"/>
              </a:buClr>
              <a:buFont typeface="Lucida Grande"/>
              <a:buChar char="–"/>
              <a:defRPr sz="3800">
                <a:latin typeface="Geneva"/>
                <a:ea typeface="Geneva"/>
                <a:cs typeface="Geneva"/>
                <a:sym typeface="Geneva"/>
              </a:defRPr>
            </a:lvl2pPr>
            <a:lvl3pPr marL="1322265" marR="45155" indent="-312615" defTabSz="914400">
              <a:spcBef>
                <a:spcPts val="700"/>
              </a:spcBef>
              <a:buClr>
                <a:srgbClr val="000000"/>
              </a:buClr>
              <a:buFont typeface="Lucida Grande"/>
              <a:defRPr sz="3200">
                <a:latin typeface="Geneva"/>
                <a:ea typeface="Geneva"/>
                <a:cs typeface="Geneva"/>
                <a:sym typeface="Geneva"/>
              </a:defRPr>
            </a:lvl3pPr>
            <a:lvl4pPr marL="1840922" marR="45155" indent="-323272" defTabSz="914400">
              <a:spcBef>
                <a:spcPts val="600"/>
              </a:spcBef>
              <a:buClr>
                <a:srgbClr val="000000"/>
              </a:buClr>
              <a:buFont typeface="Lucida Grande"/>
              <a:buChar char="–"/>
              <a:defRPr sz="2800">
                <a:latin typeface="Geneva"/>
                <a:ea typeface="Geneva"/>
                <a:cs typeface="Geneva"/>
                <a:sym typeface="Geneva"/>
              </a:defRPr>
            </a:lvl4pPr>
            <a:lvl5pPr marL="2348922" marR="45155" indent="-323272" defTabSz="914400">
              <a:spcBef>
                <a:spcPts val="600"/>
              </a:spcBef>
              <a:buClr>
                <a:srgbClr val="000000"/>
              </a:buClr>
              <a:buFont typeface="Lucida Grande"/>
              <a:buChar char="»"/>
              <a:defRPr sz="2800">
                <a:latin typeface="Geneva"/>
                <a:ea typeface="Geneva"/>
                <a:cs typeface="Geneva"/>
                <a:sym typeface="Geneva"/>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
        <p:nvSpPr>
          <p:cNvPr id="66" name="Shape 66"/>
          <p:cNvSpPr/>
          <p:nvPr>
            <p:ph type="sldNum" sz="quarter" idx="2"/>
          </p:nvPr>
        </p:nvSpPr>
        <p:spPr>
          <a:xfrm>
            <a:off x="10466272" y="8892031"/>
            <a:ext cx="413616" cy="379783"/>
          </a:xfrm>
          <a:prstGeom prst="rect">
            <a:avLst/>
          </a:prstGeom>
        </p:spPr>
        <p:txBody>
          <a:bodyPr/>
          <a:lstStyle>
            <a:lvl1pPr defTabSz="457200">
              <a:defRPr>
                <a:latin typeface="Geneva"/>
                <a:ea typeface="Geneva"/>
                <a:cs typeface="Geneva"/>
                <a:sym typeface="Geneva"/>
              </a:defRPr>
            </a:lvl1pPr>
          </a:lstStyle>
          <a:p>
            <a:pPr lvl="0"/>
            <a:fld id="{86CB4B4D-7CA3-9044-876B-883B54F8677D}" type="slidenum"/>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6">
    <p:spTree>
      <p:nvGrpSpPr>
        <p:cNvPr id="1" name=""/>
        <p:cNvGrpSpPr/>
        <p:nvPr/>
      </p:nvGrpSpPr>
      <p:grpSpPr>
        <a:xfrm>
          <a:off x="0" y="0"/>
          <a:ext cx="0" cy="0"/>
          <a:chOff x="0" y="0"/>
          <a:chExt cx="0" cy="0"/>
        </a:xfrm>
      </p:grpSpPr>
      <p:sp>
        <p:nvSpPr>
          <p:cNvPr id="68" name="Shape 68"/>
          <p:cNvSpPr/>
          <p:nvPr>
            <p:ph type="title"/>
          </p:nvPr>
        </p:nvSpPr>
        <p:spPr>
          <a:xfrm>
            <a:off x="975360" y="536448"/>
            <a:ext cx="11054080" cy="2275841"/>
          </a:xfrm>
          <a:prstGeom prst="rect">
            <a:avLst/>
          </a:prstGeom>
        </p:spPr>
        <p:txBody>
          <a:bodyPr/>
          <a:lstStyle>
            <a:lvl1pPr marL="44450" marR="45155" defTabSz="914400">
              <a:defRPr>
                <a:latin typeface="Times Roman"/>
                <a:ea typeface="Times Roman"/>
                <a:cs typeface="Times Roman"/>
                <a:sym typeface="Times Roman"/>
              </a:defRPr>
            </a:lvl1pPr>
          </a:lstStyle>
          <a:p>
            <a:pPr lvl="0">
              <a:defRPr sz="1800">
                <a:uFillTx/>
              </a:defRPr>
            </a:pPr>
            <a:r>
              <a:rPr sz="6000">
                <a:uFill>
                  <a:solidFill/>
                </a:uFill>
              </a:rPr>
              <a:t>Text názvu</a:t>
            </a:r>
          </a:p>
        </p:txBody>
      </p:sp>
      <p:sp>
        <p:nvSpPr>
          <p:cNvPr id="69" name="Shape 69"/>
          <p:cNvSpPr/>
          <p:nvPr>
            <p:ph type="body" idx="1"/>
          </p:nvPr>
        </p:nvSpPr>
        <p:spPr>
          <a:xfrm>
            <a:off x="975360" y="2812288"/>
            <a:ext cx="11054080" cy="6941312"/>
          </a:xfrm>
          <a:prstGeom prst="rect">
            <a:avLst/>
          </a:prstGeom>
        </p:spPr>
        <p:txBody>
          <a:bodyPr/>
          <a:lstStyle>
            <a:lvl1pPr marL="515097" marR="45155" defTabSz="914400">
              <a:buClr>
                <a:srgbClr val="000000"/>
              </a:buClr>
              <a:buFont typeface="Lucida Grande"/>
              <a:defRPr>
                <a:latin typeface="Times Roman"/>
                <a:ea typeface="Times Roman"/>
                <a:cs typeface="Times Roman"/>
                <a:sym typeface="Times Roman"/>
              </a:defRPr>
            </a:lvl1pPr>
            <a:lvl2pPr marL="903816" marR="45155" indent="-402166" defTabSz="914400">
              <a:buClr>
                <a:srgbClr val="000000"/>
              </a:buClr>
              <a:buFont typeface="Lucida Grande"/>
              <a:buChar char="–"/>
              <a:defRPr sz="3800">
                <a:latin typeface="Times Roman"/>
                <a:ea typeface="Times Roman"/>
                <a:cs typeface="Times Roman"/>
                <a:sym typeface="Times Roman"/>
              </a:defRPr>
            </a:lvl2pPr>
            <a:lvl3pPr marL="1322265" marR="45155" indent="-312615" defTabSz="914400">
              <a:spcBef>
                <a:spcPts val="600"/>
              </a:spcBef>
              <a:buClr>
                <a:srgbClr val="000000"/>
              </a:buClr>
              <a:buFont typeface="Lucida Grande"/>
              <a:defRPr sz="3200">
                <a:latin typeface="Times Roman"/>
                <a:ea typeface="Times Roman"/>
                <a:cs typeface="Times Roman"/>
                <a:sym typeface="Times Roman"/>
              </a:defRPr>
            </a:lvl3pPr>
            <a:lvl4pPr marL="1840922" marR="45155" indent="-323272" defTabSz="914400">
              <a:spcBef>
                <a:spcPts val="500"/>
              </a:spcBef>
              <a:buClr>
                <a:srgbClr val="000000"/>
              </a:buClr>
              <a:buFont typeface="Lucida Grande"/>
              <a:buChar char="–"/>
              <a:defRPr sz="2800">
                <a:latin typeface="Times Roman"/>
                <a:ea typeface="Times Roman"/>
                <a:cs typeface="Times Roman"/>
                <a:sym typeface="Times Roman"/>
              </a:defRPr>
            </a:lvl4pPr>
            <a:lvl5pPr marL="2348922" marR="45155" indent="-323272" defTabSz="914400">
              <a:spcBef>
                <a:spcPts val="500"/>
              </a:spcBef>
              <a:buClr>
                <a:srgbClr val="000000"/>
              </a:buClr>
              <a:buFont typeface="Lucida Grande"/>
              <a:buChar char="»"/>
              <a:defRPr sz="2800">
                <a:latin typeface="Times Roman"/>
                <a:ea typeface="Times Roman"/>
                <a:cs typeface="Times Roman"/>
                <a:sym typeface="Times Roman"/>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71" name="Shape 71"/>
          <p:cNvSpPr/>
          <p:nvPr>
            <p:ph type="title"/>
          </p:nvPr>
        </p:nvSpPr>
        <p:spPr>
          <a:xfrm>
            <a:off x="1267968" y="1641856"/>
            <a:ext cx="10468864" cy="3299968"/>
          </a:xfrm>
          <a:prstGeom prst="rect">
            <a:avLst/>
          </a:prstGeom>
        </p:spPr>
        <p:txBody>
          <a:bodyPr lIns="48767" tIns="48767" rIns="48767" bIns="48767" anchor="b"/>
          <a:lstStyle>
            <a:lvl1pPr marL="0" marR="0" defTabSz="457200">
              <a:defRPr sz="8000">
                <a:uFillTx/>
                <a:latin typeface="Gill Sans"/>
                <a:ea typeface="Gill Sans"/>
                <a:cs typeface="Gill Sans"/>
                <a:sym typeface="Gill Sans"/>
              </a:defRPr>
            </a:lvl1pPr>
          </a:lstStyle>
          <a:p>
            <a:pPr lvl="0">
              <a:defRPr sz="1800"/>
            </a:pPr>
            <a:r>
              <a:rPr sz="8000"/>
              <a:t>Text názvu</a:t>
            </a:r>
          </a:p>
        </p:txBody>
      </p:sp>
      <p:sp>
        <p:nvSpPr>
          <p:cNvPr id="72" name="Shape 72"/>
          <p:cNvSpPr/>
          <p:nvPr>
            <p:ph type="body" idx="1"/>
          </p:nvPr>
        </p:nvSpPr>
        <p:spPr>
          <a:xfrm>
            <a:off x="1267968" y="5023103"/>
            <a:ext cx="10468864" cy="1137921"/>
          </a:xfrm>
          <a:prstGeom prst="rect">
            <a:avLst/>
          </a:prstGeom>
        </p:spPr>
        <p:txBody>
          <a:bodyPr lIns="48767" tIns="48767" rIns="48767" bIns="48767"/>
          <a:lstStyle>
            <a:lvl1pPr marL="0" marR="0" indent="0" algn="ctr" defTabSz="457200">
              <a:spcBef>
                <a:spcPts val="0"/>
              </a:spcBef>
              <a:buSzTx/>
              <a:buNone/>
              <a:defRPr sz="3400">
                <a:uFillTx/>
                <a:latin typeface="Gill Sans"/>
                <a:ea typeface="Gill Sans"/>
                <a:cs typeface="Gill Sans"/>
                <a:sym typeface="Gill Sans"/>
              </a:defRPr>
            </a:lvl1pPr>
            <a:lvl2pPr marL="0" marR="0" indent="0" algn="ctr" defTabSz="457200">
              <a:spcBef>
                <a:spcPts val="0"/>
              </a:spcBef>
              <a:buSzTx/>
              <a:buNone/>
              <a:defRPr sz="3400">
                <a:uFillTx/>
                <a:latin typeface="Gill Sans"/>
                <a:ea typeface="Gill Sans"/>
                <a:cs typeface="Gill Sans"/>
                <a:sym typeface="Gill Sans"/>
              </a:defRPr>
            </a:lvl2pPr>
            <a:lvl3pPr marL="0" marR="0" indent="0" algn="ctr" defTabSz="457200">
              <a:spcBef>
                <a:spcPts val="0"/>
              </a:spcBef>
              <a:buSzTx/>
              <a:buNone/>
              <a:defRPr sz="3400">
                <a:uFillTx/>
                <a:latin typeface="Gill Sans"/>
                <a:ea typeface="Gill Sans"/>
                <a:cs typeface="Gill Sans"/>
                <a:sym typeface="Gill Sans"/>
              </a:defRPr>
            </a:lvl3pPr>
            <a:lvl4pPr marL="0" marR="0" indent="0" algn="ctr" defTabSz="457200">
              <a:spcBef>
                <a:spcPts val="0"/>
              </a:spcBef>
              <a:buSzTx/>
              <a:buNone/>
              <a:defRPr sz="3400">
                <a:uFillTx/>
                <a:latin typeface="Gill Sans"/>
                <a:ea typeface="Gill Sans"/>
                <a:cs typeface="Gill Sans"/>
                <a:sym typeface="Gill Sans"/>
              </a:defRPr>
            </a:lvl4pPr>
            <a:lvl5pPr marL="0" marR="0" indent="0" algn="ctr" defTabSz="457200">
              <a:spcBef>
                <a:spcPts val="0"/>
              </a:spcBef>
              <a:buSzTx/>
              <a:buNone/>
              <a:defRPr sz="3400">
                <a:uFillTx/>
                <a:latin typeface="Gill Sans"/>
                <a:ea typeface="Gill Sans"/>
                <a:cs typeface="Gill Sans"/>
                <a:sym typeface="Gill Sans"/>
              </a:defRPr>
            </a:lvl5pPr>
          </a:lstStyle>
          <a:p>
            <a:pPr lvl="0">
              <a:defRPr sz="1800"/>
            </a:pPr>
            <a:r>
              <a:rPr sz="3400"/>
              <a:t>Text úrovně 1</a:t>
            </a:r>
            <a:endParaRPr sz="3400"/>
          </a:p>
          <a:p>
            <a:pPr lvl="1">
              <a:defRPr sz="1800"/>
            </a:pPr>
            <a:r>
              <a:rPr sz="3400"/>
              <a:t>Text úrovně 2</a:t>
            </a:r>
            <a:endParaRPr sz="3400"/>
          </a:p>
          <a:p>
            <a:pPr lvl="2">
              <a:defRPr sz="1800"/>
            </a:pPr>
            <a:r>
              <a:rPr sz="3400"/>
              <a:t>Text úrovně 3</a:t>
            </a:r>
            <a:endParaRPr sz="3400"/>
          </a:p>
          <a:p>
            <a:pPr lvl="3">
              <a:defRPr sz="1800"/>
            </a:pPr>
            <a:r>
              <a:rPr sz="3400"/>
              <a:t>Text úrovně 4</a:t>
            </a:r>
            <a:endParaRPr sz="3400"/>
          </a:p>
          <a:p>
            <a:pPr lvl="4">
              <a:defRPr sz="1800"/>
            </a:pPr>
            <a:r>
              <a:rPr sz="3400"/>
              <a:t>Text úrovně 5</a:t>
            </a:r>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
    <p:spTree>
      <p:nvGrpSpPr>
        <p:cNvPr id="1" name=""/>
        <p:cNvGrpSpPr/>
        <p:nvPr/>
      </p:nvGrpSpPr>
      <p:grpSpPr>
        <a:xfrm>
          <a:off x="0" y="0"/>
          <a:ext cx="0" cy="0"/>
          <a:chOff x="0" y="0"/>
          <a:chExt cx="0" cy="0"/>
        </a:xfrm>
      </p:grpSpPr>
      <p:sp>
        <p:nvSpPr>
          <p:cNvPr id="74" name="Shape 74"/>
          <p:cNvSpPr/>
          <p:nvPr>
            <p:ph type="title"/>
          </p:nvPr>
        </p:nvSpPr>
        <p:spPr>
          <a:xfrm>
            <a:off x="977900" y="533400"/>
            <a:ext cx="11049000" cy="2273300"/>
          </a:xfrm>
          <a:prstGeom prst="rect">
            <a:avLst/>
          </a:prstGeom>
        </p:spPr>
        <p:txBody>
          <a:bodyPr lIns="0" tIns="0" rIns="0" bIns="0"/>
          <a:lstStyle>
            <a:lvl1pPr marL="57799" marR="57799" defTabSz="1295400">
              <a:defRPr sz="5800">
                <a:latin typeface="Times Roman"/>
                <a:ea typeface="Times Roman"/>
                <a:cs typeface="Times Roman"/>
                <a:sym typeface="Times Roman"/>
              </a:defRPr>
            </a:lvl1pPr>
          </a:lstStyle>
          <a:p>
            <a:pPr lvl="0">
              <a:defRPr sz="1800">
                <a:uFillTx/>
              </a:defRPr>
            </a:pPr>
            <a:r>
              <a:rPr sz="5800">
                <a:uFill>
                  <a:solidFill/>
                </a:uFill>
              </a:rPr>
              <a:t>Text názvu</a:t>
            </a:r>
          </a:p>
        </p:txBody>
      </p:sp>
      <p:sp>
        <p:nvSpPr>
          <p:cNvPr id="75" name="Shape 75"/>
          <p:cNvSpPr/>
          <p:nvPr>
            <p:ph type="body" idx="1"/>
          </p:nvPr>
        </p:nvSpPr>
        <p:spPr>
          <a:xfrm>
            <a:off x="977900" y="2806700"/>
            <a:ext cx="11049000" cy="6946900"/>
          </a:xfrm>
          <a:prstGeom prst="rect">
            <a:avLst/>
          </a:prstGeom>
        </p:spPr>
        <p:txBody>
          <a:bodyPr lIns="0" tIns="0" rIns="0" bIns="0"/>
          <a:lstStyle>
            <a:lvl1pPr marL="426155" marR="57799" indent="-381000" defTabSz="1295400">
              <a:spcBef>
                <a:spcPts val="1000"/>
              </a:spcBef>
              <a:defRPr sz="4000">
                <a:latin typeface="Times Roman"/>
                <a:ea typeface="Times Roman"/>
                <a:cs typeface="Times Roman"/>
                <a:sym typeface="Times Roman"/>
              </a:defRPr>
            </a:lvl1pPr>
            <a:lvl2pPr marL="870655" marR="57799" indent="-317499" defTabSz="1295400">
              <a:spcBef>
                <a:spcPts val="900"/>
              </a:spcBef>
              <a:buChar char="–"/>
              <a:defRPr sz="3400">
                <a:latin typeface="Times Roman"/>
                <a:ea typeface="Times Roman"/>
                <a:cs typeface="Times Roman"/>
                <a:sym typeface="Times Roman"/>
              </a:defRPr>
            </a:lvl2pPr>
            <a:lvl3pPr marL="1315155" marR="57799" indent="-254000" defTabSz="1295400">
              <a:defRPr sz="3000">
                <a:latin typeface="Times Roman"/>
                <a:ea typeface="Times Roman"/>
                <a:cs typeface="Times Roman"/>
                <a:sym typeface="Times Roman"/>
              </a:defRPr>
            </a:lvl3pPr>
            <a:lvl4pPr marL="1823154" marR="57799" indent="-254000" defTabSz="1295400">
              <a:spcBef>
                <a:spcPts val="600"/>
              </a:spcBef>
              <a:buChar char="–"/>
              <a:defRPr sz="2400">
                <a:latin typeface="Times Roman"/>
                <a:ea typeface="Times Roman"/>
                <a:cs typeface="Times Roman"/>
                <a:sym typeface="Times Roman"/>
              </a:defRPr>
            </a:lvl4pPr>
            <a:lvl5pPr marL="2331156" marR="57799" indent="-254000" defTabSz="1295400">
              <a:spcBef>
                <a:spcPts val="600"/>
              </a:spcBef>
              <a:buChar char="»"/>
              <a:defRPr sz="2400">
                <a:latin typeface="Times Roman"/>
                <a:ea typeface="Times Roman"/>
                <a:cs typeface="Times Roman"/>
                <a:sym typeface="Times Roman"/>
              </a:defRPr>
            </a:lvl5pPr>
          </a:lstStyle>
          <a:p>
            <a:pPr lvl="0">
              <a:defRPr sz="1800">
                <a:uFillTx/>
              </a:defRPr>
            </a:pPr>
            <a:r>
              <a:rPr sz="4000">
                <a:uFill>
                  <a:solidFill/>
                </a:uFill>
              </a:rPr>
              <a:t>Text úrovně 1</a:t>
            </a:r>
            <a:endParaRPr sz="4000">
              <a:uFill>
                <a:solidFill/>
              </a:uFill>
            </a:endParaRPr>
          </a:p>
          <a:p>
            <a:pPr lvl="1">
              <a:defRPr sz="1800">
                <a:uFillTx/>
              </a:defRPr>
            </a:pPr>
            <a:r>
              <a:rPr sz="3400">
                <a:uFill>
                  <a:solidFill/>
                </a:uFill>
              </a:rPr>
              <a:t>Text úrovně 2</a:t>
            </a:r>
            <a:endParaRPr sz="3400">
              <a:uFill>
                <a:solidFill/>
              </a:uFill>
            </a:endParaRPr>
          </a:p>
          <a:p>
            <a:pPr lvl="2">
              <a:defRPr sz="1800">
                <a:uFillTx/>
              </a:defRPr>
            </a:pPr>
            <a:r>
              <a:rPr sz="3000">
                <a:uFill>
                  <a:solidFill/>
                </a:uFill>
              </a:rPr>
              <a:t>Text úrovně 3</a:t>
            </a:r>
            <a:endParaRPr sz="3000">
              <a:uFill>
                <a:solidFill/>
              </a:uFill>
            </a:endParaRPr>
          </a:p>
          <a:p>
            <a:pPr lvl="3">
              <a:defRPr sz="1800">
                <a:uFillTx/>
              </a:defRPr>
            </a:pPr>
            <a:r>
              <a:rPr sz="2400">
                <a:uFill>
                  <a:solidFill/>
                </a:uFill>
              </a:rPr>
              <a:t>Text úrovně 4</a:t>
            </a:r>
            <a:endParaRPr sz="2400">
              <a:uFill>
                <a:solidFill/>
              </a:uFill>
            </a:endParaRPr>
          </a:p>
          <a:p>
            <a:pPr lvl="4">
              <a:defRPr sz="1800">
                <a:uFillTx/>
              </a:defRPr>
            </a:pPr>
            <a:r>
              <a:rPr sz="2400">
                <a:uFill>
                  <a:solidFill/>
                </a:uFill>
              </a:rPr>
              <a:t>Text úrovně 5</a:t>
            </a:r>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p:spTree>
      <p:nvGrpSpPr>
        <p:cNvPr id="1" name=""/>
        <p:cNvGrpSpPr/>
        <p:nvPr/>
      </p:nvGrpSpPr>
      <p:grpSpPr>
        <a:xfrm>
          <a:off x="0" y="0"/>
          <a:ext cx="0" cy="0"/>
          <a:chOff x="0" y="0"/>
          <a:chExt cx="0" cy="0"/>
        </a:xfrm>
      </p:grpSpPr>
      <p:sp>
        <p:nvSpPr>
          <p:cNvPr id="77" name="Shape 77"/>
          <p:cNvSpPr/>
          <p:nvPr>
            <p:ph type="title"/>
          </p:nvPr>
        </p:nvSpPr>
        <p:spPr>
          <a:xfrm>
            <a:off x="977900" y="533400"/>
            <a:ext cx="11049000" cy="2273300"/>
          </a:xfrm>
          <a:prstGeom prst="rect">
            <a:avLst/>
          </a:prstGeom>
        </p:spPr>
        <p:txBody>
          <a:bodyPr lIns="0" tIns="0" rIns="0" bIns="0"/>
          <a:lstStyle>
            <a:lvl1pPr marL="6350" marR="57799" defTabSz="914400">
              <a:defRPr sz="5800">
                <a:latin typeface="Times Roman"/>
                <a:ea typeface="Times Roman"/>
                <a:cs typeface="Times Roman"/>
                <a:sym typeface="Times Roman"/>
              </a:defRPr>
            </a:lvl1pPr>
          </a:lstStyle>
          <a:p>
            <a:pPr lvl="0">
              <a:defRPr sz="1800">
                <a:uFillTx/>
              </a:defRPr>
            </a:pPr>
            <a:r>
              <a:rPr sz="5800">
                <a:uFill>
                  <a:solidFill/>
                </a:uFill>
              </a:rPr>
              <a:t>Text názvu</a:t>
            </a:r>
          </a:p>
        </p:txBody>
      </p:sp>
      <p:sp>
        <p:nvSpPr>
          <p:cNvPr id="78" name="Shape 78"/>
          <p:cNvSpPr/>
          <p:nvPr>
            <p:ph type="body" idx="1"/>
          </p:nvPr>
        </p:nvSpPr>
        <p:spPr>
          <a:xfrm>
            <a:off x="977900" y="2806700"/>
            <a:ext cx="11049000" cy="6946900"/>
          </a:xfrm>
          <a:prstGeom prst="rect">
            <a:avLst/>
          </a:prstGeom>
        </p:spPr>
        <p:txBody>
          <a:bodyPr lIns="0" tIns="0" rIns="0" bIns="0"/>
          <a:lstStyle>
            <a:lvl1pPr marL="425450" marR="57799" indent="-381000" defTabSz="914400">
              <a:spcBef>
                <a:spcPts val="1200"/>
              </a:spcBef>
              <a:buClr>
                <a:srgbClr val="000000"/>
              </a:buClr>
              <a:buFont typeface="Times Roman"/>
              <a:defRPr sz="4000">
                <a:latin typeface="Times Roman"/>
                <a:ea typeface="Times Roman"/>
                <a:cs typeface="Times Roman"/>
                <a:sym typeface="Times Roman"/>
              </a:defRPr>
            </a:lvl1pPr>
            <a:lvl2pPr marL="819150" marR="57799" indent="-317500" defTabSz="914400">
              <a:spcBef>
                <a:spcPts val="1000"/>
              </a:spcBef>
              <a:buClr>
                <a:srgbClr val="000000"/>
              </a:buClr>
              <a:buFont typeface="Times Roman"/>
              <a:buChar char="–"/>
              <a:defRPr sz="3400">
                <a:latin typeface="Times Roman"/>
                <a:ea typeface="Times Roman"/>
                <a:cs typeface="Times Roman"/>
                <a:sym typeface="Times Roman"/>
              </a:defRPr>
            </a:lvl2pPr>
            <a:lvl3pPr marL="1263650" marR="57799" indent="-254000" defTabSz="914400">
              <a:buClr>
                <a:srgbClr val="000000"/>
              </a:buClr>
              <a:buFont typeface="Times Roman"/>
              <a:defRPr sz="3000">
                <a:latin typeface="Times Roman"/>
                <a:ea typeface="Times Roman"/>
                <a:cs typeface="Times Roman"/>
                <a:sym typeface="Times Roman"/>
              </a:defRPr>
            </a:lvl3pPr>
            <a:lvl4pPr marL="1771650" marR="57799" indent="-254000" defTabSz="914400">
              <a:spcBef>
                <a:spcPts val="600"/>
              </a:spcBef>
              <a:buClr>
                <a:srgbClr val="000000"/>
              </a:buClr>
              <a:buFont typeface="Times Roman"/>
              <a:buChar char="–"/>
              <a:defRPr sz="2400">
                <a:latin typeface="Times Roman"/>
                <a:ea typeface="Times Roman"/>
                <a:cs typeface="Times Roman"/>
                <a:sym typeface="Times Roman"/>
              </a:defRPr>
            </a:lvl4pPr>
            <a:lvl5pPr marL="2279650" marR="57799" indent="-254000" defTabSz="914400">
              <a:spcBef>
                <a:spcPts val="600"/>
              </a:spcBef>
              <a:buClr>
                <a:srgbClr val="000000"/>
              </a:buClr>
              <a:buFont typeface="Times Roman"/>
              <a:buChar char="»"/>
              <a:defRPr sz="2400">
                <a:latin typeface="Times Roman"/>
                <a:ea typeface="Times Roman"/>
                <a:cs typeface="Times Roman"/>
                <a:sym typeface="Times Roman"/>
              </a:defRPr>
            </a:lvl5pPr>
          </a:lstStyle>
          <a:p>
            <a:pPr lvl="0">
              <a:defRPr sz="1800">
                <a:uFillTx/>
              </a:defRPr>
            </a:pPr>
            <a:r>
              <a:rPr sz="4000">
                <a:uFill>
                  <a:solidFill/>
                </a:uFill>
              </a:rPr>
              <a:t>Text úrovně 1</a:t>
            </a:r>
            <a:endParaRPr sz="4000">
              <a:uFill>
                <a:solidFill/>
              </a:uFill>
            </a:endParaRPr>
          </a:p>
          <a:p>
            <a:pPr lvl="1">
              <a:defRPr sz="1800">
                <a:uFillTx/>
              </a:defRPr>
            </a:pPr>
            <a:r>
              <a:rPr sz="3400">
                <a:uFill>
                  <a:solidFill/>
                </a:uFill>
              </a:rPr>
              <a:t>Text úrovně 2</a:t>
            </a:r>
            <a:endParaRPr sz="3400">
              <a:uFill>
                <a:solidFill/>
              </a:uFill>
            </a:endParaRPr>
          </a:p>
          <a:p>
            <a:pPr lvl="2">
              <a:defRPr sz="1800">
                <a:uFillTx/>
              </a:defRPr>
            </a:pPr>
            <a:r>
              <a:rPr sz="3000">
                <a:uFill>
                  <a:solidFill/>
                </a:uFill>
              </a:rPr>
              <a:t>Text úrovně 3</a:t>
            </a:r>
            <a:endParaRPr sz="3000">
              <a:uFill>
                <a:solidFill/>
              </a:uFill>
            </a:endParaRPr>
          </a:p>
          <a:p>
            <a:pPr lvl="3">
              <a:defRPr sz="1800">
                <a:uFillTx/>
              </a:defRPr>
            </a:pPr>
            <a:r>
              <a:rPr sz="2400">
                <a:uFill>
                  <a:solidFill/>
                </a:uFill>
              </a:rPr>
              <a:t>Text úrovně 4</a:t>
            </a:r>
            <a:endParaRPr sz="2400">
              <a:uFill>
                <a:solidFill/>
              </a:uFill>
            </a:endParaRPr>
          </a:p>
          <a:p>
            <a:pPr lvl="4">
              <a:defRPr sz="1800">
                <a:uFillTx/>
              </a:defRPr>
            </a:pPr>
            <a:r>
              <a:rPr sz="2400">
                <a:uFill>
                  <a:solidFill/>
                </a:uFill>
              </a:rPr>
              <a:t>Text úrovně 5</a:t>
            </a:r>
          </a:p>
        </p:txBody>
      </p:sp>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p:spTree>
      <p:nvGrpSpPr>
        <p:cNvPr id="1" name=""/>
        <p:cNvGrpSpPr/>
        <p:nvPr/>
      </p:nvGrpSpPr>
      <p:grpSpPr>
        <a:xfrm>
          <a:off x="0" y="0"/>
          <a:ext cx="0" cy="0"/>
          <a:chOff x="0" y="0"/>
          <a:chExt cx="0" cy="0"/>
        </a:xfrm>
      </p:grpSpPr>
      <p:sp>
        <p:nvSpPr>
          <p:cNvPr id="80" name="Shape 80"/>
          <p:cNvSpPr/>
          <p:nvPr>
            <p:ph type="title"/>
          </p:nvPr>
        </p:nvSpPr>
        <p:spPr>
          <a:xfrm>
            <a:off x="977900" y="533400"/>
            <a:ext cx="11049000" cy="2273300"/>
          </a:xfrm>
          <a:prstGeom prst="rect">
            <a:avLst/>
          </a:prstGeom>
        </p:spPr>
        <p:txBody>
          <a:bodyPr lIns="0" tIns="0" rIns="0" bIns="0"/>
          <a:lstStyle>
            <a:lvl1pPr marL="6350" marR="57799" defTabSz="914400">
              <a:defRPr sz="5800">
                <a:latin typeface="Times Roman"/>
                <a:ea typeface="Times Roman"/>
                <a:cs typeface="Times Roman"/>
                <a:sym typeface="Times Roman"/>
              </a:defRPr>
            </a:lvl1pPr>
          </a:lstStyle>
          <a:p>
            <a:pPr lvl="0">
              <a:defRPr sz="1800">
                <a:uFillTx/>
              </a:defRPr>
            </a:pPr>
            <a:r>
              <a:rPr sz="5800">
                <a:uFill>
                  <a:solidFill/>
                </a:uFill>
              </a:rPr>
              <a:t>Text názvu</a:t>
            </a:r>
          </a:p>
        </p:txBody>
      </p:sp>
      <p:sp>
        <p:nvSpPr>
          <p:cNvPr id="81" name="Shape 81"/>
          <p:cNvSpPr/>
          <p:nvPr>
            <p:ph type="body" idx="1"/>
          </p:nvPr>
        </p:nvSpPr>
        <p:spPr>
          <a:xfrm>
            <a:off x="977900" y="2806700"/>
            <a:ext cx="11049000" cy="6946900"/>
          </a:xfrm>
          <a:prstGeom prst="rect">
            <a:avLst/>
          </a:prstGeom>
        </p:spPr>
        <p:txBody>
          <a:bodyPr lIns="0" tIns="0" rIns="0" bIns="0"/>
          <a:lstStyle>
            <a:lvl1pPr marL="425450" marR="57799" indent="-381000" defTabSz="914400">
              <a:spcBef>
                <a:spcPts val="1200"/>
              </a:spcBef>
              <a:buClr>
                <a:srgbClr val="000000"/>
              </a:buClr>
              <a:buFont typeface="Times Roman"/>
              <a:defRPr sz="4000">
                <a:latin typeface="Times Roman"/>
                <a:ea typeface="Times Roman"/>
                <a:cs typeface="Times Roman"/>
                <a:sym typeface="Times Roman"/>
              </a:defRPr>
            </a:lvl1pPr>
            <a:lvl2pPr marL="819150" marR="57799" indent="-317500" defTabSz="914400">
              <a:spcBef>
                <a:spcPts val="1000"/>
              </a:spcBef>
              <a:buClr>
                <a:srgbClr val="000000"/>
              </a:buClr>
              <a:buFont typeface="Times Roman"/>
              <a:buChar char="–"/>
              <a:defRPr sz="3400">
                <a:latin typeface="Times Roman"/>
                <a:ea typeface="Times Roman"/>
                <a:cs typeface="Times Roman"/>
                <a:sym typeface="Times Roman"/>
              </a:defRPr>
            </a:lvl2pPr>
            <a:lvl3pPr marL="1263650" marR="57799" indent="-254000" defTabSz="914400">
              <a:buClr>
                <a:srgbClr val="000000"/>
              </a:buClr>
              <a:buFont typeface="Times Roman"/>
              <a:defRPr sz="3000">
                <a:latin typeface="Times Roman"/>
                <a:ea typeface="Times Roman"/>
                <a:cs typeface="Times Roman"/>
                <a:sym typeface="Times Roman"/>
              </a:defRPr>
            </a:lvl3pPr>
            <a:lvl4pPr marL="1771650" marR="57799" indent="-254000" defTabSz="914400">
              <a:spcBef>
                <a:spcPts val="600"/>
              </a:spcBef>
              <a:buClr>
                <a:srgbClr val="000000"/>
              </a:buClr>
              <a:buFont typeface="Times Roman"/>
              <a:buChar char="–"/>
              <a:defRPr sz="2400">
                <a:latin typeface="Times Roman"/>
                <a:ea typeface="Times Roman"/>
                <a:cs typeface="Times Roman"/>
                <a:sym typeface="Times Roman"/>
              </a:defRPr>
            </a:lvl4pPr>
            <a:lvl5pPr marL="2279650" marR="57799" indent="-254000" defTabSz="914400">
              <a:spcBef>
                <a:spcPts val="600"/>
              </a:spcBef>
              <a:buClr>
                <a:srgbClr val="000000"/>
              </a:buClr>
              <a:buFont typeface="Times Roman"/>
              <a:buChar char="»"/>
              <a:defRPr sz="2400">
                <a:latin typeface="Times Roman"/>
                <a:ea typeface="Times Roman"/>
                <a:cs typeface="Times Roman"/>
                <a:sym typeface="Times Roman"/>
              </a:defRPr>
            </a:lvl5pPr>
          </a:lstStyle>
          <a:p>
            <a:pPr lvl="0">
              <a:defRPr sz="1800">
                <a:uFillTx/>
              </a:defRPr>
            </a:pPr>
            <a:r>
              <a:rPr sz="4000">
                <a:uFill>
                  <a:solidFill/>
                </a:uFill>
              </a:rPr>
              <a:t>Text úrovně 1</a:t>
            </a:r>
            <a:endParaRPr sz="4000">
              <a:uFill>
                <a:solidFill/>
              </a:uFill>
            </a:endParaRPr>
          </a:p>
          <a:p>
            <a:pPr lvl="1">
              <a:defRPr sz="1800">
                <a:uFillTx/>
              </a:defRPr>
            </a:pPr>
            <a:r>
              <a:rPr sz="3400">
                <a:uFill>
                  <a:solidFill/>
                </a:uFill>
              </a:rPr>
              <a:t>Text úrovně 2</a:t>
            </a:r>
            <a:endParaRPr sz="3400">
              <a:uFill>
                <a:solidFill/>
              </a:uFill>
            </a:endParaRPr>
          </a:p>
          <a:p>
            <a:pPr lvl="2">
              <a:defRPr sz="1800">
                <a:uFillTx/>
              </a:defRPr>
            </a:pPr>
            <a:r>
              <a:rPr sz="3000">
                <a:uFill>
                  <a:solidFill/>
                </a:uFill>
              </a:rPr>
              <a:t>Text úrovně 3</a:t>
            </a:r>
            <a:endParaRPr sz="3000">
              <a:uFill>
                <a:solidFill/>
              </a:uFill>
            </a:endParaRPr>
          </a:p>
          <a:p>
            <a:pPr lvl="3">
              <a:defRPr sz="1800">
                <a:uFillTx/>
              </a:defRPr>
            </a:pPr>
            <a:r>
              <a:rPr sz="2400">
                <a:uFill>
                  <a:solidFill/>
                </a:uFill>
              </a:rPr>
              <a:t>Text úrovně 4</a:t>
            </a:r>
            <a:endParaRPr sz="2400">
              <a:uFill>
                <a:solidFill/>
              </a:uFill>
            </a:endParaRPr>
          </a:p>
          <a:p>
            <a:pPr lvl="4">
              <a:defRPr sz="1800">
                <a:uFillTx/>
              </a:defRPr>
            </a:pPr>
            <a:r>
              <a:rPr sz="2400">
                <a:uFill>
                  <a:solidFill/>
                </a:uFill>
              </a:rPr>
              <a:t>Text úrovně 5</a:t>
            </a:r>
          </a:p>
        </p:txBody>
      </p:sp>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83" name="Shape 83"/>
          <p:cNvSpPr/>
          <p:nvPr>
            <p:ph type="title"/>
          </p:nvPr>
        </p:nvSpPr>
        <p:spPr>
          <a:xfrm>
            <a:off x="977900" y="533400"/>
            <a:ext cx="11049000" cy="2273300"/>
          </a:xfrm>
          <a:prstGeom prst="rect">
            <a:avLst/>
          </a:prstGeom>
        </p:spPr>
        <p:txBody>
          <a:bodyPr lIns="0" tIns="0" rIns="0" bIns="0"/>
          <a:lstStyle>
            <a:lvl1pPr marL="57799" marR="57799" defTabSz="1295400">
              <a:defRPr>
                <a:latin typeface="Times Roman"/>
                <a:ea typeface="Times Roman"/>
                <a:cs typeface="Times Roman"/>
                <a:sym typeface="Times Roman"/>
              </a:defRPr>
            </a:lvl1pPr>
          </a:lstStyle>
          <a:p>
            <a:pPr lvl="0">
              <a:defRPr sz="1800">
                <a:uFillTx/>
              </a:defRPr>
            </a:pPr>
            <a:r>
              <a:rPr sz="6000">
                <a:uFill>
                  <a:solidFill/>
                </a:uFill>
              </a:rPr>
              <a:t>Text názvu</a:t>
            </a:r>
          </a:p>
        </p:txBody>
      </p:sp>
      <p:sp>
        <p:nvSpPr>
          <p:cNvPr id="84" name="Shape 84"/>
          <p:cNvSpPr/>
          <p:nvPr>
            <p:ph type="body" idx="1"/>
          </p:nvPr>
        </p:nvSpPr>
        <p:spPr>
          <a:xfrm>
            <a:off x="977900" y="2806700"/>
            <a:ext cx="11049000" cy="6946900"/>
          </a:xfrm>
          <a:prstGeom prst="rect">
            <a:avLst/>
          </a:prstGeom>
        </p:spPr>
        <p:txBody>
          <a:bodyPr lIns="0" tIns="0" rIns="0" bIns="0"/>
          <a:lstStyle>
            <a:lvl1pPr marL="426155" marR="57799" indent="-381000" defTabSz="1295400">
              <a:spcBef>
                <a:spcPts val="1000"/>
              </a:spcBef>
              <a:defRPr>
                <a:latin typeface="Times Roman"/>
                <a:ea typeface="Times Roman"/>
                <a:cs typeface="Times Roman"/>
                <a:sym typeface="Times Roman"/>
              </a:defRPr>
            </a:lvl1pPr>
            <a:lvl2pPr marL="870655" marR="57799" indent="-317499" defTabSz="1295400">
              <a:spcBef>
                <a:spcPts val="900"/>
              </a:spcBef>
              <a:buChar char="–"/>
              <a:defRPr sz="3800">
                <a:latin typeface="Times Roman"/>
                <a:ea typeface="Times Roman"/>
                <a:cs typeface="Times Roman"/>
                <a:sym typeface="Times Roman"/>
              </a:defRPr>
            </a:lvl2pPr>
            <a:lvl3pPr marL="1315155" marR="57799" indent="-254000" defTabSz="1295400">
              <a:defRPr sz="3200">
                <a:latin typeface="Times Roman"/>
                <a:ea typeface="Times Roman"/>
                <a:cs typeface="Times Roman"/>
                <a:sym typeface="Times Roman"/>
              </a:defRPr>
            </a:lvl3pPr>
            <a:lvl4pPr marL="1823154" marR="57799" indent="-254000" defTabSz="1295400">
              <a:spcBef>
                <a:spcPts val="600"/>
              </a:spcBef>
              <a:buChar char="–"/>
              <a:defRPr sz="2800">
                <a:latin typeface="Times Roman"/>
                <a:ea typeface="Times Roman"/>
                <a:cs typeface="Times Roman"/>
                <a:sym typeface="Times Roman"/>
              </a:defRPr>
            </a:lvl4pPr>
            <a:lvl5pPr marL="2331156" marR="57799" indent="-254000" defTabSz="1295400">
              <a:spcBef>
                <a:spcPts val="600"/>
              </a:spcBef>
              <a:buChar char="»"/>
              <a:defRPr sz="2800">
                <a:latin typeface="Times Roman"/>
                <a:ea typeface="Times Roman"/>
                <a:cs typeface="Times Roman"/>
                <a:sym typeface="Times Roman"/>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
        <p:nvSpPr>
          <p:cNvPr id="85" name="Shape 85"/>
          <p:cNvSpPr/>
          <p:nvPr>
            <p:ph type="sldNum" sz="quarter" idx="2"/>
          </p:nvPr>
        </p:nvSpPr>
        <p:spPr>
          <a:xfrm>
            <a:off x="10516841" y="8890000"/>
            <a:ext cx="317501" cy="342900"/>
          </a:xfrm>
          <a:prstGeom prst="rect">
            <a:avLst/>
          </a:prstGeom>
        </p:spPr>
        <p:txBody>
          <a:bodyPr lIns="0" tIns="0" rIns="0" bIns="0"/>
          <a:lstStyle>
            <a:lvl1pPr defTabSz="647700">
              <a:defRPr>
                <a:latin typeface="Times Roman"/>
                <a:ea typeface="Times Roman"/>
                <a:cs typeface="Times Roman"/>
                <a:sym typeface="Times Roman"/>
              </a:defRPr>
            </a:lvl1pPr>
          </a:lstStyle>
          <a:p>
            <a:pPr lvl="0"/>
            <a:fld id="{86CB4B4D-7CA3-9044-876B-883B54F8677D}" type="slidenum"/>
          </a:p>
        </p:txBody>
      </p:sp>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6">
    <p:spTree>
      <p:nvGrpSpPr>
        <p:cNvPr id="1" name=""/>
        <p:cNvGrpSpPr/>
        <p:nvPr/>
      </p:nvGrpSpPr>
      <p:grpSpPr>
        <a:xfrm>
          <a:off x="0" y="0"/>
          <a:ext cx="0" cy="0"/>
          <a:chOff x="0" y="0"/>
          <a:chExt cx="0" cy="0"/>
        </a:xfrm>
      </p:grpSpPr>
      <p:sp>
        <p:nvSpPr>
          <p:cNvPr id="87" name="Shape 87"/>
          <p:cNvSpPr/>
          <p:nvPr>
            <p:ph type="title"/>
          </p:nvPr>
        </p:nvSpPr>
        <p:spPr>
          <a:xfrm>
            <a:off x="977900" y="533400"/>
            <a:ext cx="11049000" cy="2273300"/>
          </a:xfrm>
          <a:prstGeom prst="rect">
            <a:avLst/>
          </a:prstGeom>
        </p:spPr>
        <p:txBody>
          <a:bodyPr lIns="0" tIns="0" rIns="0" bIns="0"/>
          <a:lstStyle>
            <a:lvl1pPr marL="56896" marR="57798" defTabSz="1168400">
              <a:defRPr>
                <a:latin typeface="Times Roman"/>
                <a:ea typeface="Times Roman"/>
                <a:cs typeface="Times Roman"/>
                <a:sym typeface="Times Roman"/>
              </a:defRPr>
            </a:lvl1pPr>
          </a:lstStyle>
          <a:p>
            <a:pPr lvl="0">
              <a:defRPr sz="1800">
                <a:uFillTx/>
              </a:defRPr>
            </a:pPr>
            <a:r>
              <a:rPr sz="6000">
                <a:uFill>
                  <a:solidFill/>
                </a:uFill>
              </a:rPr>
              <a:t>Text názvu</a:t>
            </a:r>
          </a:p>
        </p:txBody>
      </p:sp>
      <p:sp>
        <p:nvSpPr>
          <p:cNvPr id="88" name="Shape 88"/>
          <p:cNvSpPr/>
          <p:nvPr>
            <p:ph type="body" idx="1"/>
          </p:nvPr>
        </p:nvSpPr>
        <p:spPr>
          <a:xfrm>
            <a:off x="977900" y="2806700"/>
            <a:ext cx="11049000" cy="6946900"/>
          </a:xfrm>
          <a:prstGeom prst="rect">
            <a:avLst/>
          </a:prstGeom>
        </p:spPr>
        <p:txBody>
          <a:bodyPr lIns="0" tIns="0" rIns="0" bIns="0"/>
          <a:lstStyle>
            <a:lvl1pPr marL="425450" marR="57798" indent="-381000" defTabSz="1168400">
              <a:spcBef>
                <a:spcPts val="1000"/>
              </a:spcBef>
              <a:buClr>
                <a:srgbClr val="000000"/>
              </a:buClr>
              <a:buFont typeface="Lucida Grande"/>
              <a:defRPr>
                <a:latin typeface="Times Roman"/>
                <a:ea typeface="Times Roman"/>
                <a:cs typeface="Times Roman"/>
                <a:sym typeface="Times Roman"/>
              </a:defRPr>
            </a:lvl1pPr>
            <a:lvl2pPr marL="819150" marR="57798" indent="-317500" defTabSz="1168400">
              <a:spcBef>
                <a:spcPts val="1000"/>
              </a:spcBef>
              <a:buClr>
                <a:srgbClr val="000000"/>
              </a:buClr>
              <a:buFont typeface="Lucida Grande"/>
              <a:buChar char="–"/>
              <a:defRPr sz="3800">
                <a:latin typeface="Times Roman"/>
                <a:ea typeface="Times Roman"/>
                <a:cs typeface="Times Roman"/>
                <a:sym typeface="Times Roman"/>
              </a:defRPr>
            </a:lvl2pPr>
            <a:lvl3pPr marL="1263650" marR="57798" indent="-254000" defTabSz="1168400">
              <a:buClr>
                <a:srgbClr val="000000"/>
              </a:buClr>
              <a:buFont typeface="Lucida Grande"/>
              <a:defRPr sz="3200">
                <a:latin typeface="Times Roman"/>
                <a:ea typeface="Times Roman"/>
                <a:cs typeface="Times Roman"/>
                <a:sym typeface="Times Roman"/>
              </a:defRPr>
            </a:lvl3pPr>
            <a:lvl4pPr marL="1771650" marR="57798" indent="-254000" defTabSz="1168400">
              <a:spcBef>
                <a:spcPts val="600"/>
              </a:spcBef>
              <a:buClr>
                <a:srgbClr val="000000"/>
              </a:buClr>
              <a:buFont typeface="Lucida Grande"/>
              <a:buChar char="–"/>
              <a:defRPr sz="2800">
                <a:latin typeface="Times Roman"/>
                <a:ea typeface="Times Roman"/>
                <a:cs typeface="Times Roman"/>
                <a:sym typeface="Times Roman"/>
              </a:defRPr>
            </a:lvl4pPr>
            <a:lvl5pPr marL="2279650" marR="57798" indent="-254000" defTabSz="1168400">
              <a:spcBef>
                <a:spcPts val="600"/>
              </a:spcBef>
              <a:buClr>
                <a:srgbClr val="000000"/>
              </a:buClr>
              <a:buFont typeface="Lucida Grande"/>
              <a:buChar char="»"/>
              <a:defRPr sz="2800">
                <a:latin typeface="Times Roman"/>
                <a:ea typeface="Times Roman"/>
                <a:cs typeface="Times Roman"/>
                <a:sym typeface="Times Roman"/>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Název - ve středu">
    <p:spTree>
      <p:nvGrpSpPr>
        <p:cNvPr id="1" name=""/>
        <p:cNvGrpSpPr/>
        <p:nvPr/>
      </p:nvGrpSpPr>
      <p:grpSpPr>
        <a:xfrm>
          <a:off x="0" y="0"/>
          <a:ext cx="0" cy="0"/>
          <a:chOff x="0" y="0"/>
          <a:chExt cx="0" cy="0"/>
        </a:xfrm>
      </p:grpSpPr>
      <p:sp>
        <p:nvSpPr>
          <p:cNvPr id="12" name="Shape 12"/>
          <p:cNvSpPr/>
          <p:nvPr>
            <p:ph type="title"/>
          </p:nvPr>
        </p:nvSpPr>
        <p:spPr>
          <a:xfrm>
            <a:off x="1270000" y="3225800"/>
            <a:ext cx="10464800" cy="3302000"/>
          </a:xfrm>
          <a:prstGeom prst="rect">
            <a:avLst/>
          </a:prstGeom>
        </p:spPr>
        <p:txBody>
          <a:bodyPr lIns="0" tIns="0" rIns="0" bIns="0">
            <a:normAutofit fontScale="100000" lnSpcReduction="0"/>
          </a:bodyPr>
          <a:lstStyle>
            <a:lvl1pPr marL="0" marR="0" defTabSz="584200">
              <a:defRPr sz="8000">
                <a:uFillTx/>
                <a:latin typeface="+mn-lt"/>
                <a:ea typeface="+mn-ea"/>
                <a:cs typeface="+mn-cs"/>
                <a:sym typeface="Helvetica Light"/>
              </a:defRPr>
            </a:lvl1pPr>
          </a:lstStyle>
          <a:p>
            <a:pPr lvl="0">
              <a:defRPr sz="1800"/>
            </a:pPr>
            <a:r>
              <a:rPr sz="8000"/>
              <a:t>Text názvu</a:t>
            </a:r>
          </a:p>
        </p:txBody>
      </p:sp>
    </p:spTree>
  </p:cSld>
  <p:clrMapOvr>
    <a:masterClrMapping/>
  </p:clrMapOvr>
  <p:transitio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90" name="Shape 90"/>
          <p:cNvSpPr/>
          <p:nvPr>
            <p:ph type="title"/>
          </p:nvPr>
        </p:nvSpPr>
        <p:spPr>
          <a:xfrm>
            <a:off x="1270000" y="0"/>
            <a:ext cx="10464800" cy="4940300"/>
          </a:xfrm>
          <a:prstGeom prst="rect">
            <a:avLst/>
          </a:prstGeom>
        </p:spPr>
        <p:txBody>
          <a:bodyPr lIns="0" tIns="0" rIns="0" bIns="0" anchor="b"/>
          <a:lstStyle>
            <a:lvl1pPr marL="0" marR="0" defTabSz="914400">
              <a:defRPr sz="8000">
                <a:latin typeface="Gill Sans"/>
                <a:ea typeface="Gill Sans"/>
                <a:cs typeface="Gill Sans"/>
                <a:sym typeface="Gill Sans"/>
              </a:defRPr>
            </a:lvl1pPr>
          </a:lstStyle>
          <a:p>
            <a:pPr lvl="0">
              <a:defRPr sz="1800">
                <a:uFillTx/>
              </a:defRPr>
            </a:pPr>
            <a:r>
              <a:rPr sz="8000">
                <a:uFill>
                  <a:solidFill/>
                </a:uFill>
              </a:rPr>
              <a:t>Text názvu</a:t>
            </a:r>
          </a:p>
        </p:txBody>
      </p:sp>
      <p:sp>
        <p:nvSpPr>
          <p:cNvPr id="91" name="Shape 91"/>
          <p:cNvSpPr/>
          <p:nvPr>
            <p:ph type="body" idx="1"/>
          </p:nvPr>
        </p:nvSpPr>
        <p:spPr>
          <a:xfrm>
            <a:off x="1270000" y="5029200"/>
            <a:ext cx="10464800" cy="4724400"/>
          </a:xfrm>
          <a:prstGeom prst="rect">
            <a:avLst/>
          </a:prstGeom>
        </p:spPr>
        <p:txBody>
          <a:bodyPr lIns="0" tIns="0" rIns="0" bIns="0"/>
          <a:lstStyle>
            <a:lvl1pPr marL="0" marR="0" indent="0" algn="ctr" defTabSz="914400">
              <a:spcBef>
                <a:spcPts val="0"/>
              </a:spcBef>
              <a:buSzTx/>
              <a:buNone/>
              <a:defRPr sz="3400">
                <a:latin typeface="Gill Sans"/>
                <a:ea typeface="Gill Sans"/>
                <a:cs typeface="Gill Sans"/>
                <a:sym typeface="Gill Sans"/>
              </a:defRPr>
            </a:lvl1pPr>
            <a:lvl2pPr marL="0" marR="0" indent="0" algn="ctr" defTabSz="914400">
              <a:spcBef>
                <a:spcPts val="0"/>
              </a:spcBef>
              <a:buSzTx/>
              <a:buNone/>
              <a:defRPr sz="3400">
                <a:latin typeface="Gill Sans"/>
                <a:ea typeface="Gill Sans"/>
                <a:cs typeface="Gill Sans"/>
                <a:sym typeface="Gill Sans"/>
              </a:defRPr>
            </a:lvl2pPr>
            <a:lvl3pPr marL="0" marR="0" indent="0" algn="ctr" defTabSz="914400">
              <a:spcBef>
                <a:spcPts val="0"/>
              </a:spcBef>
              <a:buSzTx/>
              <a:buNone/>
              <a:defRPr sz="3400">
                <a:latin typeface="Gill Sans"/>
                <a:ea typeface="Gill Sans"/>
                <a:cs typeface="Gill Sans"/>
                <a:sym typeface="Gill Sans"/>
              </a:defRPr>
            </a:lvl3pPr>
            <a:lvl4pPr marL="0" marR="0" indent="0" algn="ctr" defTabSz="914400">
              <a:spcBef>
                <a:spcPts val="0"/>
              </a:spcBef>
              <a:buSzTx/>
              <a:buNone/>
              <a:defRPr sz="3400">
                <a:latin typeface="Gill Sans"/>
                <a:ea typeface="Gill Sans"/>
                <a:cs typeface="Gill Sans"/>
                <a:sym typeface="Gill Sans"/>
              </a:defRPr>
            </a:lvl4pPr>
            <a:lvl5pPr marL="0" marR="0" indent="0" algn="ctr" defTabSz="914400">
              <a:spcBef>
                <a:spcPts val="0"/>
              </a:spcBef>
              <a:buSzTx/>
              <a:buNone/>
              <a:defRPr sz="3400">
                <a:latin typeface="Gill Sans"/>
                <a:ea typeface="Gill Sans"/>
                <a:cs typeface="Gill Sans"/>
                <a:sym typeface="Gill Sans"/>
              </a:defRPr>
            </a:lvl5pPr>
          </a:lstStyle>
          <a:p>
            <a:pPr lvl="0">
              <a:defRPr sz="1800">
                <a:uFillTx/>
              </a:defRPr>
            </a:pPr>
            <a:r>
              <a:rPr sz="3400">
                <a:uFill>
                  <a:solidFill/>
                </a:uFill>
              </a:rPr>
              <a:t>Text úrovně 1</a:t>
            </a:r>
            <a:endParaRPr sz="3400">
              <a:uFill>
                <a:solidFill/>
              </a:uFill>
            </a:endParaRPr>
          </a:p>
          <a:p>
            <a:pPr lvl="1">
              <a:defRPr sz="1800">
                <a:uFillTx/>
              </a:defRPr>
            </a:pPr>
            <a:r>
              <a:rPr sz="3400">
                <a:uFill>
                  <a:solidFill/>
                </a:uFill>
              </a:rPr>
              <a:t>Text úrovně 2</a:t>
            </a:r>
            <a:endParaRPr sz="3400">
              <a:uFill>
                <a:solidFill/>
              </a:uFill>
            </a:endParaRPr>
          </a:p>
          <a:p>
            <a:pPr lvl="2">
              <a:defRPr sz="1800">
                <a:uFillTx/>
              </a:defRPr>
            </a:pPr>
            <a:r>
              <a:rPr sz="3400">
                <a:uFill>
                  <a:solidFill/>
                </a:uFill>
              </a:rPr>
              <a:t>Text úrovně 3</a:t>
            </a:r>
            <a:endParaRPr sz="3400">
              <a:uFill>
                <a:solidFill/>
              </a:uFill>
            </a:endParaRPr>
          </a:p>
          <a:p>
            <a:pPr lvl="3">
              <a:defRPr sz="1800">
                <a:uFillTx/>
              </a:defRPr>
            </a:pPr>
            <a:r>
              <a:rPr sz="3400">
                <a:uFill>
                  <a:solidFill/>
                </a:uFill>
              </a:rPr>
              <a:t>Text úrovně 4</a:t>
            </a:r>
            <a:endParaRPr sz="3400">
              <a:uFill>
                <a:solidFill/>
              </a:uFill>
            </a:endParaRPr>
          </a:p>
          <a:p>
            <a:pPr lvl="4">
              <a:defRPr sz="1800">
                <a:uFillTx/>
              </a:defRPr>
            </a:pPr>
            <a:r>
              <a:rPr sz="3400">
                <a:uFill>
                  <a:solidFill/>
                </a:uFill>
              </a:rPr>
              <a:t>Text úrovně 5</a:t>
            </a:r>
          </a:p>
        </p:txBody>
      </p:sp>
    </p:spTree>
  </p:cSld>
  <p:clrMapOvr>
    <a:masterClrMapping/>
  </p:clrMapOvr>
  <p:transitio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3">
    <p:spTree>
      <p:nvGrpSpPr>
        <p:cNvPr id="1" name=""/>
        <p:cNvGrpSpPr/>
        <p:nvPr/>
      </p:nvGrpSpPr>
      <p:grpSpPr>
        <a:xfrm>
          <a:off x="0" y="0"/>
          <a:ext cx="0" cy="0"/>
          <a:chOff x="0" y="0"/>
          <a:chExt cx="0" cy="0"/>
        </a:xfrm>
      </p:grpSpPr>
      <p:sp>
        <p:nvSpPr>
          <p:cNvPr id="93" name="Shape 93"/>
          <p:cNvSpPr/>
          <p:nvPr>
            <p:ph type="title"/>
          </p:nvPr>
        </p:nvSpPr>
        <p:spPr>
          <a:xfrm>
            <a:off x="977900" y="533400"/>
            <a:ext cx="11049000" cy="2273300"/>
          </a:xfrm>
          <a:prstGeom prst="rect">
            <a:avLst/>
          </a:prstGeom>
        </p:spPr>
        <p:txBody>
          <a:bodyPr lIns="0" tIns="0" rIns="0" bIns="0"/>
          <a:lstStyle>
            <a:lvl1pPr marL="56896" marR="57798" defTabSz="1168400">
              <a:defRPr>
                <a:latin typeface="Times Roman"/>
                <a:ea typeface="Times Roman"/>
                <a:cs typeface="Times Roman"/>
                <a:sym typeface="Times Roman"/>
              </a:defRPr>
            </a:lvl1pPr>
          </a:lstStyle>
          <a:p>
            <a:pPr lvl="0">
              <a:defRPr sz="1800">
                <a:uFillTx/>
              </a:defRPr>
            </a:pPr>
            <a:r>
              <a:rPr sz="6000">
                <a:uFill>
                  <a:solidFill/>
                </a:uFill>
              </a:rPr>
              <a:t>Text názvu</a:t>
            </a:r>
          </a:p>
        </p:txBody>
      </p:sp>
      <p:sp>
        <p:nvSpPr>
          <p:cNvPr id="94" name="Shape 94"/>
          <p:cNvSpPr/>
          <p:nvPr>
            <p:ph type="body" idx="1"/>
          </p:nvPr>
        </p:nvSpPr>
        <p:spPr>
          <a:xfrm>
            <a:off x="977900" y="2806700"/>
            <a:ext cx="11049000" cy="6946900"/>
          </a:xfrm>
          <a:prstGeom prst="rect">
            <a:avLst/>
          </a:prstGeom>
        </p:spPr>
        <p:txBody>
          <a:bodyPr lIns="0" tIns="0" rIns="0" bIns="0"/>
          <a:lstStyle>
            <a:lvl1pPr marL="425450" marR="57798" indent="-381000" defTabSz="1168400">
              <a:spcBef>
                <a:spcPts val="1000"/>
              </a:spcBef>
              <a:buClr>
                <a:srgbClr val="000000"/>
              </a:buClr>
              <a:buFont typeface="Lucida Grande"/>
              <a:defRPr>
                <a:latin typeface="Times Roman"/>
                <a:ea typeface="Times Roman"/>
                <a:cs typeface="Times Roman"/>
                <a:sym typeface="Times Roman"/>
              </a:defRPr>
            </a:lvl1pPr>
            <a:lvl2pPr marL="819150" marR="57798" indent="-317500" defTabSz="1168400">
              <a:spcBef>
                <a:spcPts val="1000"/>
              </a:spcBef>
              <a:buClr>
                <a:srgbClr val="000000"/>
              </a:buClr>
              <a:buFont typeface="Lucida Grande"/>
              <a:buChar char="–"/>
              <a:defRPr sz="3800">
                <a:latin typeface="Times Roman"/>
                <a:ea typeface="Times Roman"/>
                <a:cs typeface="Times Roman"/>
                <a:sym typeface="Times Roman"/>
              </a:defRPr>
            </a:lvl2pPr>
            <a:lvl3pPr marL="1263650" marR="57798" indent="-254000" defTabSz="1168400">
              <a:buClr>
                <a:srgbClr val="000000"/>
              </a:buClr>
              <a:buFont typeface="Lucida Grande"/>
              <a:defRPr sz="3200">
                <a:latin typeface="Times Roman"/>
                <a:ea typeface="Times Roman"/>
                <a:cs typeface="Times Roman"/>
                <a:sym typeface="Times Roman"/>
              </a:defRPr>
            </a:lvl3pPr>
            <a:lvl4pPr marL="1771650" marR="57798" indent="-254000" defTabSz="1168400">
              <a:spcBef>
                <a:spcPts val="600"/>
              </a:spcBef>
              <a:buClr>
                <a:srgbClr val="000000"/>
              </a:buClr>
              <a:buFont typeface="Lucida Grande"/>
              <a:buChar char="–"/>
              <a:defRPr sz="2800">
                <a:latin typeface="Times Roman"/>
                <a:ea typeface="Times Roman"/>
                <a:cs typeface="Times Roman"/>
                <a:sym typeface="Times Roman"/>
              </a:defRPr>
            </a:lvl4pPr>
            <a:lvl5pPr marL="2279650" marR="57798" indent="-254000" defTabSz="1168400">
              <a:spcBef>
                <a:spcPts val="600"/>
              </a:spcBef>
              <a:buClr>
                <a:srgbClr val="000000"/>
              </a:buClr>
              <a:buFont typeface="Lucida Grande"/>
              <a:buChar char="»"/>
              <a:defRPr sz="2800">
                <a:latin typeface="Times Roman"/>
                <a:ea typeface="Times Roman"/>
                <a:cs typeface="Times Roman"/>
                <a:sym typeface="Times Roman"/>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Tree>
  </p:cSld>
  <p:clrMapOvr>
    <a:masterClrMapping/>
  </p:clrMapOvr>
  <p:transitio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4">
    <p:spTree>
      <p:nvGrpSpPr>
        <p:cNvPr id="1" name=""/>
        <p:cNvGrpSpPr/>
        <p:nvPr/>
      </p:nvGrpSpPr>
      <p:grpSpPr>
        <a:xfrm>
          <a:off x="0" y="0"/>
          <a:ext cx="0" cy="0"/>
          <a:chOff x="0" y="0"/>
          <a:chExt cx="0" cy="0"/>
        </a:xfrm>
      </p:grpSpPr>
      <p:sp>
        <p:nvSpPr>
          <p:cNvPr id="96" name="Shape 96"/>
          <p:cNvSpPr/>
          <p:nvPr>
            <p:ph type="title"/>
          </p:nvPr>
        </p:nvSpPr>
        <p:spPr>
          <a:xfrm>
            <a:off x="977900" y="533400"/>
            <a:ext cx="11049000" cy="2273300"/>
          </a:xfrm>
          <a:prstGeom prst="rect">
            <a:avLst/>
          </a:prstGeom>
        </p:spPr>
        <p:txBody>
          <a:bodyPr lIns="0" tIns="0" rIns="0" bIns="0"/>
          <a:lstStyle>
            <a:lvl1pPr marL="56896" marR="57798" defTabSz="1168400">
              <a:defRPr>
                <a:latin typeface="Times Roman"/>
                <a:ea typeface="Times Roman"/>
                <a:cs typeface="Times Roman"/>
                <a:sym typeface="Times Roman"/>
              </a:defRPr>
            </a:lvl1pPr>
          </a:lstStyle>
          <a:p>
            <a:pPr lvl="0">
              <a:defRPr sz="1800">
                <a:uFillTx/>
              </a:defRPr>
            </a:pPr>
            <a:r>
              <a:rPr sz="6000">
                <a:uFill>
                  <a:solidFill/>
                </a:uFill>
              </a:rPr>
              <a:t>Text názvu</a:t>
            </a:r>
          </a:p>
        </p:txBody>
      </p:sp>
      <p:sp>
        <p:nvSpPr>
          <p:cNvPr id="97" name="Shape 97"/>
          <p:cNvSpPr/>
          <p:nvPr>
            <p:ph type="body" idx="1"/>
          </p:nvPr>
        </p:nvSpPr>
        <p:spPr>
          <a:xfrm>
            <a:off x="977900" y="2806700"/>
            <a:ext cx="11049000" cy="6946900"/>
          </a:xfrm>
          <a:prstGeom prst="rect">
            <a:avLst/>
          </a:prstGeom>
        </p:spPr>
        <p:txBody>
          <a:bodyPr lIns="0" tIns="0" rIns="0" bIns="0"/>
          <a:lstStyle>
            <a:lvl1pPr marL="425450" marR="57798" indent="-381000" defTabSz="1168400">
              <a:spcBef>
                <a:spcPts val="1000"/>
              </a:spcBef>
              <a:buClr>
                <a:srgbClr val="000000"/>
              </a:buClr>
              <a:buFont typeface="Lucida Grande"/>
              <a:defRPr>
                <a:latin typeface="Times Roman"/>
                <a:ea typeface="Times Roman"/>
                <a:cs typeface="Times Roman"/>
                <a:sym typeface="Times Roman"/>
              </a:defRPr>
            </a:lvl1pPr>
            <a:lvl2pPr marL="819150" marR="57798" indent="-317500" defTabSz="1168400">
              <a:spcBef>
                <a:spcPts val="1000"/>
              </a:spcBef>
              <a:buClr>
                <a:srgbClr val="000000"/>
              </a:buClr>
              <a:buFont typeface="Lucida Grande"/>
              <a:buChar char="–"/>
              <a:defRPr sz="3800">
                <a:latin typeface="Times Roman"/>
                <a:ea typeface="Times Roman"/>
                <a:cs typeface="Times Roman"/>
                <a:sym typeface="Times Roman"/>
              </a:defRPr>
            </a:lvl2pPr>
            <a:lvl3pPr marL="1263650" marR="57798" indent="-254000" defTabSz="1168400">
              <a:buClr>
                <a:srgbClr val="000000"/>
              </a:buClr>
              <a:buFont typeface="Lucida Grande"/>
              <a:defRPr sz="3200">
                <a:latin typeface="Times Roman"/>
                <a:ea typeface="Times Roman"/>
                <a:cs typeface="Times Roman"/>
                <a:sym typeface="Times Roman"/>
              </a:defRPr>
            </a:lvl3pPr>
            <a:lvl4pPr marL="1771650" marR="57798" indent="-254000" defTabSz="1168400">
              <a:spcBef>
                <a:spcPts val="600"/>
              </a:spcBef>
              <a:buClr>
                <a:srgbClr val="000000"/>
              </a:buClr>
              <a:buFont typeface="Lucida Grande"/>
              <a:buChar char="–"/>
              <a:defRPr sz="2800">
                <a:latin typeface="Times Roman"/>
                <a:ea typeface="Times Roman"/>
                <a:cs typeface="Times Roman"/>
                <a:sym typeface="Times Roman"/>
              </a:defRPr>
            </a:lvl4pPr>
            <a:lvl5pPr marL="2279650" marR="57798" indent="-254000" defTabSz="1168400">
              <a:spcBef>
                <a:spcPts val="600"/>
              </a:spcBef>
              <a:buClr>
                <a:srgbClr val="000000"/>
              </a:buClr>
              <a:buFont typeface="Lucida Grande"/>
              <a:buChar char="»"/>
              <a:defRPr sz="2800">
                <a:latin typeface="Times Roman"/>
                <a:ea typeface="Times Roman"/>
                <a:cs typeface="Times Roman"/>
                <a:sym typeface="Times Roman"/>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Tree>
  </p:cSld>
  <p:clrMapOvr>
    <a:masterClrMapping/>
  </p:clrMapOvr>
  <p:transitio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0">
    <p:spTree>
      <p:nvGrpSpPr>
        <p:cNvPr id="1" name=""/>
        <p:cNvGrpSpPr/>
        <p:nvPr/>
      </p:nvGrpSpPr>
      <p:grpSpPr>
        <a:xfrm>
          <a:off x="0" y="0"/>
          <a:ext cx="0" cy="0"/>
          <a:chOff x="0" y="0"/>
          <a:chExt cx="0" cy="0"/>
        </a:xfrm>
      </p:grpSpPr>
      <p:sp>
        <p:nvSpPr>
          <p:cNvPr id="99" name="Shape 99"/>
          <p:cNvSpPr/>
          <p:nvPr>
            <p:ph type="title"/>
          </p:nvPr>
        </p:nvSpPr>
        <p:spPr>
          <a:xfrm>
            <a:off x="977900" y="533400"/>
            <a:ext cx="11049000" cy="2273300"/>
          </a:xfrm>
          <a:prstGeom prst="rect">
            <a:avLst/>
          </a:prstGeom>
        </p:spPr>
        <p:txBody>
          <a:bodyPr lIns="0" tIns="0" rIns="0" bIns="0"/>
          <a:lstStyle>
            <a:lvl1pPr marL="56896" marR="57798" defTabSz="1168400">
              <a:defRPr>
                <a:latin typeface="Times Roman"/>
                <a:ea typeface="Times Roman"/>
                <a:cs typeface="Times Roman"/>
                <a:sym typeface="Times Roman"/>
              </a:defRPr>
            </a:lvl1pPr>
          </a:lstStyle>
          <a:p>
            <a:pPr lvl="0">
              <a:defRPr sz="1800">
                <a:uFillTx/>
              </a:defRPr>
            </a:pPr>
            <a:r>
              <a:rPr sz="6000">
                <a:uFill>
                  <a:solidFill/>
                </a:uFill>
              </a:rPr>
              <a:t>Text názvu</a:t>
            </a:r>
          </a:p>
        </p:txBody>
      </p:sp>
      <p:sp>
        <p:nvSpPr>
          <p:cNvPr id="100" name="Shape 100"/>
          <p:cNvSpPr/>
          <p:nvPr>
            <p:ph type="body" idx="1"/>
          </p:nvPr>
        </p:nvSpPr>
        <p:spPr>
          <a:xfrm>
            <a:off x="977900" y="2806700"/>
            <a:ext cx="11049000" cy="6946900"/>
          </a:xfrm>
          <a:prstGeom prst="rect">
            <a:avLst/>
          </a:prstGeom>
        </p:spPr>
        <p:txBody>
          <a:bodyPr lIns="0" tIns="0" rIns="0" bIns="0"/>
          <a:lstStyle>
            <a:lvl1pPr marL="425450" marR="57798" indent="-381000" defTabSz="1168400">
              <a:spcBef>
                <a:spcPts val="1000"/>
              </a:spcBef>
              <a:buClr>
                <a:srgbClr val="000000"/>
              </a:buClr>
              <a:buFont typeface="Lucida Grande"/>
              <a:defRPr>
                <a:latin typeface="Times Roman"/>
                <a:ea typeface="Times Roman"/>
                <a:cs typeface="Times Roman"/>
                <a:sym typeface="Times Roman"/>
              </a:defRPr>
            </a:lvl1pPr>
            <a:lvl2pPr marL="819150" marR="57798" indent="-317500" defTabSz="1168400">
              <a:spcBef>
                <a:spcPts val="1000"/>
              </a:spcBef>
              <a:buClr>
                <a:srgbClr val="000000"/>
              </a:buClr>
              <a:buFont typeface="Lucida Grande"/>
              <a:buChar char="–"/>
              <a:defRPr sz="3800">
                <a:latin typeface="Times Roman"/>
                <a:ea typeface="Times Roman"/>
                <a:cs typeface="Times Roman"/>
                <a:sym typeface="Times Roman"/>
              </a:defRPr>
            </a:lvl2pPr>
            <a:lvl3pPr marL="1263650" marR="57798" indent="-254000" defTabSz="1168400">
              <a:buClr>
                <a:srgbClr val="000000"/>
              </a:buClr>
              <a:buFont typeface="Lucida Grande"/>
              <a:defRPr sz="3200">
                <a:latin typeface="Times Roman"/>
                <a:ea typeface="Times Roman"/>
                <a:cs typeface="Times Roman"/>
                <a:sym typeface="Times Roman"/>
              </a:defRPr>
            </a:lvl3pPr>
            <a:lvl4pPr marL="1771650" marR="57798" indent="-254000" defTabSz="1168400">
              <a:spcBef>
                <a:spcPts val="600"/>
              </a:spcBef>
              <a:buClr>
                <a:srgbClr val="000000"/>
              </a:buClr>
              <a:buFont typeface="Lucida Grande"/>
              <a:buChar char="–"/>
              <a:defRPr sz="2800">
                <a:latin typeface="Times Roman"/>
                <a:ea typeface="Times Roman"/>
                <a:cs typeface="Times Roman"/>
                <a:sym typeface="Times Roman"/>
              </a:defRPr>
            </a:lvl4pPr>
            <a:lvl5pPr marL="2279650" marR="57798" indent="-254000" defTabSz="1168400">
              <a:spcBef>
                <a:spcPts val="600"/>
              </a:spcBef>
              <a:buClr>
                <a:srgbClr val="000000"/>
              </a:buClr>
              <a:buFont typeface="Lucida Grande"/>
              <a:buChar char="»"/>
              <a:defRPr sz="2800">
                <a:latin typeface="Times Roman"/>
                <a:ea typeface="Times Roman"/>
                <a:cs typeface="Times Roman"/>
                <a:sym typeface="Times Roman"/>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Tree>
  </p:cSld>
  <p:clrMapOvr>
    <a:masterClrMapping/>
  </p:clrMapOvr>
  <p:transitio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9">
    <p:spTree>
      <p:nvGrpSpPr>
        <p:cNvPr id="1" name=""/>
        <p:cNvGrpSpPr/>
        <p:nvPr/>
      </p:nvGrpSpPr>
      <p:grpSpPr>
        <a:xfrm>
          <a:off x="0" y="0"/>
          <a:ext cx="0" cy="0"/>
          <a:chOff x="0" y="0"/>
          <a:chExt cx="0" cy="0"/>
        </a:xfrm>
      </p:grpSpPr>
      <p:sp>
        <p:nvSpPr>
          <p:cNvPr id="102" name="Shape 102"/>
          <p:cNvSpPr/>
          <p:nvPr>
            <p:ph type="title"/>
          </p:nvPr>
        </p:nvSpPr>
        <p:spPr>
          <a:xfrm>
            <a:off x="977900" y="533400"/>
            <a:ext cx="11049000" cy="2273300"/>
          </a:xfrm>
          <a:prstGeom prst="rect">
            <a:avLst/>
          </a:prstGeom>
        </p:spPr>
        <p:txBody>
          <a:bodyPr lIns="0" tIns="0" rIns="0" bIns="0"/>
          <a:lstStyle>
            <a:lvl1pPr marL="56896" marR="57798" defTabSz="1168400">
              <a:defRPr>
                <a:latin typeface="Times Roman"/>
                <a:ea typeface="Times Roman"/>
                <a:cs typeface="Times Roman"/>
                <a:sym typeface="Times Roman"/>
              </a:defRPr>
            </a:lvl1pPr>
          </a:lstStyle>
          <a:p>
            <a:pPr lvl="0">
              <a:defRPr sz="1800">
                <a:uFillTx/>
              </a:defRPr>
            </a:pPr>
            <a:r>
              <a:rPr sz="6000">
                <a:uFill>
                  <a:solidFill/>
                </a:uFill>
              </a:rPr>
              <a:t>Text názvu</a:t>
            </a:r>
          </a:p>
        </p:txBody>
      </p:sp>
      <p:sp>
        <p:nvSpPr>
          <p:cNvPr id="103" name="Shape 103"/>
          <p:cNvSpPr/>
          <p:nvPr>
            <p:ph type="body" idx="1"/>
          </p:nvPr>
        </p:nvSpPr>
        <p:spPr>
          <a:xfrm>
            <a:off x="977900" y="2806700"/>
            <a:ext cx="11049000" cy="6946900"/>
          </a:xfrm>
          <a:prstGeom prst="rect">
            <a:avLst/>
          </a:prstGeom>
        </p:spPr>
        <p:txBody>
          <a:bodyPr lIns="0" tIns="0" rIns="0" bIns="0"/>
          <a:lstStyle>
            <a:lvl1pPr marL="425450" marR="57798" indent="-381000" defTabSz="1168400">
              <a:spcBef>
                <a:spcPts val="1000"/>
              </a:spcBef>
              <a:buClr>
                <a:srgbClr val="000000"/>
              </a:buClr>
              <a:buFont typeface="Lucida Grande"/>
              <a:defRPr>
                <a:latin typeface="Times Roman"/>
                <a:ea typeface="Times Roman"/>
                <a:cs typeface="Times Roman"/>
                <a:sym typeface="Times Roman"/>
              </a:defRPr>
            </a:lvl1pPr>
            <a:lvl2pPr marL="819150" marR="57798" indent="-317500" defTabSz="1168400">
              <a:spcBef>
                <a:spcPts val="1000"/>
              </a:spcBef>
              <a:buClr>
                <a:srgbClr val="000000"/>
              </a:buClr>
              <a:buFont typeface="Lucida Grande"/>
              <a:buChar char="–"/>
              <a:defRPr sz="3800">
                <a:latin typeface="Times Roman"/>
                <a:ea typeface="Times Roman"/>
                <a:cs typeface="Times Roman"/>
                <a:sym typeface="Times Roman"/>
              </a:defRPr>
            </a:lvl2pPr>
            <a:lvl3pPr marL="1263650" marR="57798" indent="-254000" defTabSz="1168400">
              <a:buClr>
                <a:srgbClr val="000000"/>
              </a:buClr>
              <a:buFont typeface="Lucida Grande"/>
              <a:defRPr sz="3200">
                <a:latin typeface="Times Roman"/>
                <a:ea typeface="Times Roman"/>
                <a:cs typeface="Times Roman"/>
                <a:sym typeface="Times Roman"/>
              </a:defRPr>
            </a:lvl3pPr>
            <a:lvl4pPr marL="1771650" marR="57798" indent="-254000" defTabSz="1168400">
              <a:spcBef>
                <a:spcPts val="600"/>
              </a:spcBef>
              <a:buClr>
                <a:srgbClr val="000000"/>
              </a:buClr>
              <a:buFont typeface="Lucida Grande"/>
              <a:buChar char="–"/>
              <a:defRPr sz="2800">
                <a:latin typeface="Times Roman"/>
                <a:ea typeface="Times Roman"/>
                <a:cs typeface="Times Roman"/>
                <a:sym typeface="Times Roman"/>
              </a:defRPr>
            </a:lvl4pPr>
            <a:lvl5pPr marL="2279650" marR="57798" indent="-254000" defTabSz="1168400">
              <a:spcBef>
                <a:spcPts val="600"/>
              </a:spcBef>
              <a:buClr>
                <a:srgbClr val="000000"/>
              </a:buClr>
              <a:buFont typeface="Lucida Grande"/>
              <a:buChar char="»"/>
              <a:defRPr sz="2800">
                <a:latin typeface="Times Roman"/>
                <a:ea typeface="Times Roman"/>
                <a:cs typeface="Times Roman"/>
                <a:sym typeface="Times Roman"/>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Tree>
  </p:cSld>
  <p:clrMapOvr>
    <a:masterClrMapping/>
  </p:clrMapOvr>
  <p:transitio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3">
    <p:spTree>
      <p:nvGrpSpPr>
        <p:cNvPr id="1" name=""/>
        <p:cNvGrpSpPr/>
        <p:nvPr/>
      </p:nvGrpSpPr>
      <p:grpSpPr>
        <a:xfrm>
          <a:off x="0" y="0"/>
          <a:ext cx="0" cy="0"/>
          <a:chOff x="0" y="0"/>
          <a:chExt cx="0" cy="0"/>
        </a:xfrm>
      </p:grpSpPr>
      <p:sp>
        <p:nvSpPr>
          <p:cNvPr id="105" name="Shape 105"/>
          <p:cNvSpPr/>
          <p:nvPr>
            <p:ph type="title"/>
          </p:nvPr>
        </p:nvSpPr>
        <p:spPr>
          <a:xfrm>
            <a:off x="977900" y="533400"/>
            <a:ext cx="11049000" cy="2273300"/>
          </a:xfrm>
          <a:prstGeom prst="rect">
            <a:avLst/>
          </a:prstGeom>
        </p:spPr>
        <p:txBody>
          <a:bodyPr lIns="0" tIns="0" rIns="0" bIns="0"/>
          <a:lstStyle>
            <a:lvl1pPr marL="56896" marR="57798" defTabSz="1168400">
              <a:defRPr>
                <a:latin typeface="Times Roman"/>
                <a:ea typeface="Times Roman"/>
                <a:cs typeface="Times Roman"/>
                <a:sym typeface="Times Roman"/>
              </a:defRPr>
            </a:lvl1pPr>
          </a:lstStyle>
          <a:p>
            <a:pPr lvl="0">
              <a:defRPr sz="1800">
                <a:uFillTx/>
              </a:defRPr>
            </a:pPr>
            <a:r>
              <a:rPr sz="6000">
                <a:uFill>
                  <a:solidFill/>
                </a:uFill>
              </a:rPr>
              <a:t>Text názvu</a:t>
            </a:r>
          </a:p>
        </p:txBody>
      </p:sp>
      <p:sp>
        <p:nvSpPr>
          <p:cNvPr id="106" name="Shape 106"/>
          <p:cNvSpPr/>
          <p:nvPr>
            <p:ph type="body" idx="1"/>
          </p:nvPr>
        </p:nvSpPr>
        <p:spPr>
          <a:xfrm>
            <a:off x="977900" y="2806700"/>
            <a:ext cx="11049000" cy="6946900"/>
          </a:xfrm>
          <a:prstGeom prst="rect">
            <a:avLst/>
          </a:prstGeom>
        </p:spPr>
        <p:txBody>
          <a:bodyPr lIns="0" tIns="0" rIns="0" bIns="0"/>
          <a:lstStyle>
            <a:lvl1pPr marL="425450" marR="57798" indent="-381000" defTabSz="1168400">
              <a:spcBef>
                <a:spcPts val="1000"/>
              </a:spcBef>
              <a:buClr>
                <a:srgbClr val="000000"/>
              </a:buClr>
              <a:buFont typeface="Lucida Grande"/>
              <a:defRPr>
                <a:latin typeface="Times Roman"/>
                <a:ea typeface="Times Roman"/>
                <a:cs typeface="Times Roman"/>
                <a:sym typeface="Times Roman"/>
              </a:defRPr>
            </a:lvl1pPr>
            <a:lvl2pPr marL="819150" marR="57798" indent="-317500" defTabSz="1168400">
              <a:spcBef>
                <a:spcPts val="1000"/>
              </a:spcBef>
              <a:buClr>
                <a:srgbClr val="000000"/>
              </a:buClr>
              <a:buFont typeface="Lucida Grande"/>
              <a:buChar char="–"/>
              <a:defRPr sz="3800">
                <a:latin typeface="Times Roman"/>
                <a:ea typeface="Times Roman"/>
                <a:cs typeface="Times Roman"/>
                <a:sym typeface="Times Roman"/>
              </a:defRPr>
            </a:lvl2pPr>
            <a:lvl3pPr marL="1263650" marR="57798" indent="-254000" defTabSz="1168400">
              <a:buClr>
                <a:srgbClr val="000000"/>
              </a:buClr>
              <a:buFont typeface="Lucida Grande"/>
              <a:defRPr sz="3200">
                <a:latin typeface="Times Roman"/>
                <a:ea typeface="Times Roman"/>
                <a:cs typeface="Times Roman"/>
                <a:sym typeface="Times Roman"/>
              </a:defRPr>
            </a:lvl3pPr>
            <a:lvl4pPr marL="1771650" marR="57798" indent="-254000" defTabSz="1168400">
              <a:spcBef>
                <a:spcPts val="600"/>
              </a:spcBef>
              <a:buClr>
                <a:srgbClr val="000000"/>
              </a:buClr>
              <a:buFont typeface="Lucida Grande"/>
              <a:buChar char="–"/>
              <a:defRPr sz="2800">
                <a:latin typeface="Times Roman"/>
                <a:ea typeface="Times Roman"/>
                <a:cs typeface="Times Roman"/>
                <a:sym typeface="Times Roman"/>
              </a:defRPr>
            </a:lvl4pPr>
            <a:lvl5pPr marL="2279650" marR="57798" indent="-254000" defTabSz="1168400">
              <a:spcBef>
                <a:spcPts val="600"/>
              </a:spcBef>
              <a:buClr>
                <a:srgbClr val="000000"/>
              </a:buClr>
              <a:buFont typeface="Lucida Grande"/>
              <a:buChar char="»"/>
              <a:defRPr sz="2800">
                <a:latin typeface="Times Roman"/>
                <a:ea typeface="Times Roman"/>
                <a:cs typeface="Times Roman"/>
                <a:sym typeface="Times Roman"/>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Tree>
  </p:cSld>
  <p:clrMapOvr>
    <a:masterClrMapping/>
  </p:clrMapOvr>
  <p:transitio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4">
    <p:spTree>
      <p:nvGrpSpPr>
        <p:cNvPr id="1" name=""/>
        <p:cNvGrpSpPr/>
        <p:nvPr/>
      </p:nvGrpSpPr>
      <p:grpSpPr>
        <a:xfrm>
          <a:off x="0" y="0"/>
          <a:ext cx="0" cy="0"/>
          <a:chOff x="0" y="0"/>
          <a:chExt cx="0" cy="0"/>
        </a:xfrm>
      </p:grpSpPr>
      <p:sp>
        <p:nvSpPr>
          <p:cNvPr id="108" name="Shape 108"/>
          <p:cNvSpPr/>
          <p:nvPr>
            <p:ph type="title"/>
          </p:nvPr>
        </p:nvSpPr>
        <p:spPr>
          <a:xfrm>
            <a:off x="977900" y="533400"/>
            <a:ext cx="11049000" cy="2273300"/>
          </a:xfrm>
          <a:prstGeom prst="rect">
            <a:avLst/>
          </a:prstGeom>
        </p:spPr>
        <p:txBody>
          <a:bodyPr lIns="0" tIns="0" rIns="0" bIns="0"/>
          <a:lstStyle>
            <a:lvl1pPr marL="56896" marR="57798" defTabSz="1168400">
              <a:defRPr>
                <a:latin typeface="Times Roman"/>
                <a:ea typeface="Times Roman"/>
                <a:cs typeface="Times Roman"/>
                <a:sym typeface="Times Roman"/>
              </a:defRPr>
            </a:lvl1pPr>
          </a:lstStyle>
          <a:p>
            <a:pPr lvl="0">
              <a:defRPr sz="1800">
                <a:uFillTx/>
              </a:defRPr>
            </a:pPr>
            <a:r>
              <a:rPr sz="6000">
                <a:uFill>
                  <a:solidFill/>
                </a:uFill>
              </a:rPr>
              <a:t>Text názvu</a:t>
            </a:r>
          </a:p>
        </p:txBody>
      </p:sp>
      <p:sp>
        <p:nvSpPr>
          <p:cNvPr id="109" name="Shape 109"/>
          <p:cNvSpPr/>
          <p:nvPr>
            <p:ph type="body" idx="1"/>
          </p:nvPr>
        </p:nvSpPr>
        <p:spPr>
          <a:xfrm>
            <a:off x="977900" y="2806700"/>
            <a:ext cx="11049000" cy="6946900"/>
          </a:xfrm>
          <a:prstGeom prst="rect">
            <a:avLst/>
          </a:prstGeom>
        </p:spPr>
        <p:txBody>
          <a:bodyPr lIns="0" tIns="0" rIns="0" bIns="0"/>
          <a:lstStyle>
            <a:lvl1pPr marL="425450" marR="57798" indent="-381000" defTabSz="1168400">
              <a:spcBef>
                <a:spcPts val="1000"/>
              </a:spcBef>
              <a:buClr>
                <a:srgbClr val="000000"/>
              </a:buClr>
              <a:buFont typeface="Lucida Grande"/>
              <a:defRPr>
                <a:latin typeface="Times Roman"/>
                <a:ea typeface="Times Roman"/>
                <a:cs typeface="Times Roman"/>
                <a:sym typeface="Times Roman"/>
              </a:defRPr>
            </a:lvl1pPr>
            <a:lvl2pPr marL="819150" marR="57798" indent="-317500" defTabSz="1168400">
              <a:spcBef>
                <a:spcPts val="1000"/>
              </a:spcBef>
              <a:buClr>
                <a:srgbClr val="000000"/>
              </a:buClr>
              <a:buFont typeface="Lucida Grande"/>
              <a:buChar char="–"/>
              <a:defRPr sz="3800">
                <a:latin typeface="Times Roman"/>
                <a:ea typeface="Times Roman"/>
                <a:cs typeface="Times Roman"/>
                <a:sym typeface="Times Roman"/>
              </a:defRPr>
            </a:lvl2pPr>
            <a:lvl3pPr marL="1263650" marR="57798" indent="-254000" defTabSz="1168400">
              <a:buClr>
                <a:srgbClr val="000000"/>
              </a:buClr>
              <a:buFont typeface="Lucida Grande"/>
              <a:defRPr sz="3200">
                <a:latin typeface="Times Roman"/>
                <a:ea typeface="Times Roman"/>
                <a:cs typeface="Times Roman"/>
                <a:sym typeface="Times Roman"/>
              </a:defRPr>
            </a:lvl3pPr>
            <a:lvl4pPr marL="1771650" marR="57798" indent="-254000" defTabSz="1168400">
              <a:spcBef>
                <a:spcPts val="600"/>
              </a:spcBef>
              <a:buClr>
                <a:srgbClr val="000000"/>
              </a:buClr>
              <a:buFont typeface="Lucida Grande"/>
              <a:buChar char="–"/>
              <a:defRPr sz="2800">
                <a:latin typeface="Times Roman"/>
                <a:ea typeface="Times Roman"/>
                <a:cs typeface="Times Roman"/>
                <a:sym typeface="Times Roman"/>
              </a:defRPr>
            </a:lvl4pPr>
            <a:lvl5pPr marL="2279650" marR="57798" indent="-254000" defTabSz="1168400">
              <a:spcBef>
                <a:spcPts val="600"/>
              </a:spcBef>
              <a:buClr>
                <a:srgbClr val="000000"/>
              </a:buClr>
              <a:buFont typeface="Lucida Grande"/>
              <a:buChar char="»"/>
              <a:defRPr sz="2800">
                <a:latin typeface="Times Roman"/>
                <a:ea typeface="Times Roman"/>
                <a:cs typeface="Times Roman"/>
                <a:sym typeface="Times Roman"/>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Tree>
  </p:cSld>
  <p:clrMapOvr>
    <a:masterClrMapping/>
  </p:clrMapOvr>
  <p:transitio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1">
    <p:spTree>
      <p:nvGrpSpPr>
        <p:cNvPr id="1" name=""/>
        <p:cNvGrpSpPr/>
        <p:nvPr/>
      </p:nvGrpSpPr>
      <p:grpSpPr>
        <a:xfrm>
          <a:off x="0" y="0"/>
          <a:ext cx="0" cy="0"/>
          <a:chOff x="0" y="0"/>
          <a:chExt cx="0" cy="0"/>
        </a:xfrm>
      </p:grpSpPr>
      <p:sp>
        <p:nvSpPr>
          <p:cNvPr id="111" name="Shape 111"/>
          <p:cNvSpPr/>
          <p:nvPr>
            <p:ph type="title"/>
          </p:nvPr>
        </p:nvSpPr>
        <p:spPr>
          <a:xfrm>
            <a:off x="977900" y="533400"/>
            <a:ext cx="11049000" cy="2273300"/>
          </a:xfrm>
          <a:prstGeom prst="rect">
            <a:avLst/>
          </a:prstGeom>
        </p:spPr>
        <p:txBody>
          <a:bodyPr lIns="0" tIns="0" rIns="0" bIns="0"/>
          <a:lstStyle>
            <a:lvl1pPr marL="56896" marR="57798" defTabSz="1168400">
              <a:defRPr>
                <a:latin typeface="Times Roman"/>
                <a:ea typeface="Times Roman"/>
                <a:cs typeface="Times Roman"/>
                <a:sym typeface="Times Roman"/>
              </a:defRPr>
            </a:lvl1pPr>
          </a:lstStyle>
          <a:p>
            <a:pPr lvl="0">
              <a:defRPr sz="1800">
                <a:uFillTx/>
              </a:defRPr>
            </a:pPr>
            <a:r>
              <a:rPr sz="6000">
                <a:uFill>
                  <a:solidFill/>
                </a:uFill>
              </a:rPr>
              <a:t>Text názvu</a:t>
            </a:r>
          </a:p>
        </p:txBody>
      </p:sp>
      <p:sp>
        <p:nvSpPr>
          <p:cNvPr id="112" name="Shape 112"/>
          <p:cNvSpPr/>
          <p:nvPr>
            <p:ph type="body" idx="1"/>
          </p:nvPr>
        </p:nvSpPr>
        <p:spPr>
          <a:xfrm>
            <a:off x="977900" y="2806700"/>
            <a:ext cx="11049000" cy="6946900"/>
          </a:xfrm>
          <a:prstGeom prst="rect">
            <a:avLst/>
          </a:prstGeom>
        </p:spPr>
        <p:txBody>
          <a:bodyPr lIns="0" tIns="0" rIns="0" bIns="0"/>
          <a:lstStyle>
            <a:lvl1pPr marL="425450" marR="57798" indent="-381000" defTabSz="1168400">
              <a:spcBef>
                <a:spcPts val="1000"/>
              </a:spcBef>
              <a:buClr>
                <a:srgbClr val="000000"/>
              </a:buClr>
              <a:buFont typeface="Lucida Grande"/>
              <a:defRPr>
                <a:latin typeface="Times Roman"/>
                <a:ea typeface="Times Roman"/>
                <a:cs typeface="Times Roman"/>
                <a:sym typeface="Times Roman"/>
              </a:defRPr>
            </a:lvl1pPr>
            <a:lvl2pPr marL="819150" marR="57798" indent="-317500" defTabSz="1168400">
              <a:spcBef>
                <a:spcPts val="1000"/>
              </a:spcBef>
              <a:buClr>
                <a:srgbClr val="000000"/>
              </a:buClr>
              <a:buFont typeface="Lucida Grande"/>
              <a:buChar char="–"/>
              <a:defRPr sz="3800">
                <a:latin typeface="Times Roman"/>
                <a:ea typeface="Times Roman"/>
                <a:cs typeface="Times Roman"/>
                <a:sym typeface="Times Roman"/>
              </a:defRPr>
            </a:lvl2pPr>
            <a:lvl3pPr marL="1263650" marR="57798" indent="-254000" defTabSz="1168400">
              <a:buClr>
                <a:srgbClr val="000000"/>
              </a:buClr>
              <a:buFont typeface="Lucida Grande"/>
              <a:defRPr sz="3200">
                <a:latin typeface="Times Roman"/>
                <a:ea typeface="Times Roman"/>
                <a:cs typeface="Times Roman"/>
                <a:sym typeface="Times Roman"/>
              </a:defRPr>
            </a:lvl3pPr>
            <a:lvl4pPr marL="1771650" marR="57798" indent="-254000" defTabSz="1168400">
              <a:spcBef>
                <a:spcPts val="600"/>
              </a:spcBef>
              <a:buClr>
                <a:srgbClr val="000000"/>
              </a:buClr>
              <a:buFont typeface="Lucida Grande"/>
              <a:buChar char="–"/>
              <a:defRPr sz="2800">
                <a:latin typeface="Times Roman"/>
                <a:ea typeface="Times Roman"/>
                <a:cs typeface="Times Roman"/>
                <a:sym typeface="Times Roman"/>
              </a:defRPr>
            </a:lvl4pPr>
            <a:lvl5pPr marL="2279650" marR="57798" indent="-254000" defTabSz="1168400">
              <a:spcBef>
                <a:spcPts val="600"/>
              </a:spcBef>
              <a:buClr>
                <a:srgbClr val="000000"/>
              </a:buClr>
              <a:buFont typeface="Lucida Grande"/>
              <a:buChar char="»"/>
              <a:defRPr sz="2800">
                <a:latin typeface="Times Roman"/>
                <a:ea typeface="Times Roman"/>
                <a:cs typeface="Times Roman"/>
                <a:sym typeface="Times Roman"/>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Tree>
  </p:cSld>
  <p:clrMapOvr>
    <a:masterClrMapping/>
  </p:clrMapOvr>
  <p:transitio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2">
    <p:spTree>
      <p:nvGrpSpPr>
        <p:cNvPr id="1" name=""/>
        <p:cNvGrpSpPr/>
        <p:nvPr/>
      </p:nvGrpSpPr>
      <p:grpSpPr>
        <a:xfrm>
          <a:off x="0" y="0"/>
          <a:ext cx="0" cy="0"/>
          <a:chOff x="0" y="0"/>
          <a:chExt cx="0" cy="0"/>
        </a:xfrm>
      </p:grpSpPr>
      <p:sp>
        <p:nvSpPr>
          <p:cNvPr id="114" name="Shape 114"/>
          <p:cNvSpPr/>
          <p:nvPr>
            <p:ph type="title"/>
          </p:nvPr>
        </p:nvSpPr>
        <p:spPr>
          <a:xfrm>
            <a:off x="977900" y="533400"/>
            <a:ext cx="11049000" cy="2273300"/>
          </a:xfrm>
          <a:prstGeom prst="rect">
            <a:avLst/>
          </a:prstGeom>
        </p:spPr>
        <p:txBody>
          <a:bodyPr lIns="0" tIns="0" rIns="0" bIns="0"/>
          <a:lstStyle>
            <a:lvl1pPr marL="56896" marR="57798" defTabSz="1168400">
              <a:defRPr>
                <a:latin typeface="Times Roman"/>
                <a:ea typeface="Times Roman"/>
                <a:cs typeface="Times Roman"/>
                <a:sym typeface="Times Roman"/>
              </a:defRPr>
            </a:lvl1pPr>
          </a:lstStyle>
          <a:p>
            <a:pPr lvl="0">
              <a:defRPr sz="1800">
                <a:uFillTx/>
              </a:defRPr>
            </a:pPr>
            <a:r>
              <a:rPr sz="6000">
                <a:uFill>
                  <a:solidFill/>
                </a:uFill>
              </a:rPr>
              <a:t>Text názvu</a:t>
            </a:r>
          </a:p>
        </p:txBody>
      </p:sp>
      <p:sp>
        <p:nvSpPr>
          <p:cNvPr id="115" name="Shape 115"/>
          <p:cNvSpPr/>
          <p:nvPr>
            <p:ph type="body" idx="1"/>
          </p:nvPr>
        </p:nvSpPr>
        <p:spPr>
          <a:xfrm>
            <a:off x="977900" y="2806700"/>
            <a:ext cx="11049000" cy="6946900"/>
          </a:xfrm>
          <a:prstGeom prst="rect">
            <a:avLst/>
          </a:prstGeom>
        </p:spPr>
        <p:txBody>
          <a:bodyPr lIns="0" tIns="0" rIns="0" bIns="0"/>
          <a:lstStyle>
            <a:lvl1pPr marL="425450" marR="57798" indent="-381000" defTabSz="1168400">
              <a:spcBef>
                <a:spcPts val="1000"/>
              </a:spcBef>
              <a:buClr>
                <a:srgbClr val="000000"/>
              </a:buClr>
              <a:buFont typeface="Lucida Grande"/>
              <a:defRPr>
                <a:latin typeface="Times Roman"/>
                <a:ea typeface="Times Roman"/>
                <a:cs typeface="Times Roman"/>
                <a:sym typeface="Times Roman"/>
              </a:defRPr>
            </a:lvl1pPr>
            <a:lvl2pPr marL="819150" marR="57798" indent="-317500" defTabSz="1168400">
              <a:spcBef>
                <a:spcPts val="1000"/>
              </a:spcBef>
              <a:buClr>
                <a:srgbClr val="000000"/>
              </a:buClr>
              <a:buFont typeface="Lucida Grande"/>
              <a:buChar char="–"/>
              <a:defRPr sz="3800">
                <a:latin typeface="Times Roman"/>
                <a:ea typeface="Times Roman"/>
                <a:cs typeface="Times Roman"/>
                <a:sym typeface="Times Roman"/>
              </a:defRPr>
            </a:lvl2pPr>
            <a:lvl3pPr marL="1263650" marR="57798" indent="-254000" defTabSz="1168400">
              <a:buClr>
                <a:srgbClr val="000000"/>
              </a:buClr>
              <a:buFont typeface="Lucida Grande"/>
              <a:defRPr sz="3200">
                <a:latin typeface="Times Roman"/>
                <a:ea typeface="Times Roman"/>
                <a:cs typeface="Times Roman"/>
                <a:sym typeface="Times Roman"/>
              </a:defRPr>
            </a:lvl3pPr>
            <a:lvl4pPr marL="1771650" marR="57798" indent="-254000" defTabSz="1168400">
              <a:spcBef>
                <a:spcPts val="600"/>
              </a:spcBef>
              <a:buClr>
                <a:srgbClr val="000000"/>
              </a:buClr>
              <a:buFont typeface="Lucida Grande"/>
              <a:buChar char="–"/>
              <a:defRPr sz="2800">
                <a:latin typeface="Times Roman"/>
                <a:ea typeface="Times Roman"/>
                <a:cs typeface="Times Roman"/>
                <a:sym typeface="Times Roman"/>
              </a:defRPr>
            </a:lvl4pPr>
            <a:lvl5pPr marL="2279650" marR="57798" indent="-254000" defTabSz="1168400">
              <a:spcBef>
                <a:spcPts val="600"/>
              </a:spcBef>
              <a:buClr>
                <a:srgbClr val="000000"/>
              </a:buClr>
              <a:buFont typeface="Lucida Grande"/>
              <a:buChar char="»"/>
              <a:defRPr sz="2800">
                <a:latin typeface="Times Roman"/>
                <a:ea typeface="Times Roman"/>
                <a:cs typeface="Times Roman"/>
                <a:sym typeface="Times Roman"/>
              </a:defRPr>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Fotografie - na výšku">
    <p:spTree>
      <p:nvGrpSpPr>
        <p:cNvPr id="1" name=""/>
        <p:cNvGrpSpPr/>
        <p:nvPr/>
      </p:nvGrpSpPr>
      <p:grpSpPr>
        <a:xfrm>
          <a:off x="0" y="0"/>
          <a:ext cx="0" cy="0"/>
          <a:chOff x="0" y="0"/>
          <a:chExt cx="0" cy="0"/>
        </a:xfrm>
      </p:grpSpPr>
      <p:sp>
        <p:nvSpPr>
          <p:cNvPr id="14" name="Shape 14"/>
          <p:cNvSpPr/>
          <p:nvPr>
            <p:ph type="title"/>
          </p:nvPr>
        </p:nvSpPr>
        <p:spPr>
          <a:xfrm>
            <a:off x="952500" y="635000"/>
            <a:ext cx="5334000" cy="3987800"/>
          </a:xfrm>
          <a:prstGeom prst="rect">
            <a:avLst/>
          </a:prstGeom>
        </p:spPr>
        <p:txBody>
          <a:bodyPr lIns="0" tIns="0" rIns="0" bIns="0" anchor="b">
            <a:normAutofit fontScale="100000" lnSpcReduction="0"/>
          </a:bodyPr>
          <a:lstStyle>
            <a:lvl1pPr marL="0" marR="0" defTabSz="584200">
              <a:defRPr>
                <a:uFillTx/>
                <a:latin typeface="+mn-lt"/>
                <a:ea typeface="+mn-ea"/>
                <a:cs typeface="+mn-cs"/>
                <a:sym typeface="Helvetica Light"/>
              </a:defRPr>
            </a:lvl1pPr>
          </a:lstStyle>
          <a:p>
            <a:pPr lvl="0">
              <a:defRPr sz="1800"/>
            </a:pPr>
            <a:r>
              <a:rPr sz="6000"/>
              <a:t>Text názvu</a:t>
            </a:r>
          </a:p>
        </p:txBody>
      </p:sp>
      <p:sp>
        <p:nvSpPr>
          <p:cNvPr id="15" name="Shape 15"/>
          <p:cNvSpPr/>
          <p:nvPr>
            <p:ph type="body" idx="1"/>
          </p:nvPr>
        </p:nvSpPr>
        <p:spPr>
          <a:xfrm>
            <a:off x="952500" y="4762500"/>
            <a:ext cx="5334000" cy="4102100"/>
          </a:xfrm>
          <a:prstGeom prst="rect">
            <a:avLst/>
          </a:prstGeom>
        </p:spPr>
        <p:txBody>
          <a:bodyPr lIns="0" tIns="0" rIns="0" bIns="0">
            <a:normAutofit fontScale="100000" lnSpcReduction="0"/>
          </a:bodyPr>
          <a:lstStyle>
            <a:lvl1pPr marL="0" marR="0" indent="0" algn="ctr" defTabSz="584200">
              <a:spcBef>
                <a:spcPts val="0"/>
              </a:spcBef>
              <a:buSzTx/>
              <a:buNone/>
              <a:defRPr sz="3200">
                <a:uFillTx/>
                <a:latin typeface="+mn-lt"/>
                <a:ea typeface="+mn-ea"/>
                <a:cs typeface="+mn-cs"/>
                <a:sym typeface="Helvetica Light"/>
              </a:defRPr>
            </a:lvl1pPr>
            <a:lvl2pPr marL="0" marR="0" indent="228600" algn="ctr" defTabSz="584200">
              <a:spcBef>
                <a:spcPts val="0"/>
              </a:spcBef>
              <a:buSzTx/>
              <a:buNone/>
              <a:defRPr sz="3200">
                <a:uFillTx/>
                <a:latin typeface="+mn-lt"/>
                <a:ea typeface="+mn-ea"/>
                <a:cs typeface="+mn-cs"/>
                <a:sym typeface="Helvetica Light"/>
              </a:defRPr>
            </a:lvl2pPr>
            <a:lvl3pPr marL="0" marR="0" indent="457200" algn="ctr" defTabSz="584200">
              <a:spcBef>
                <a:spcPts val="0"/>
              </a:spcBef>
              <a:buSzTx/>
              <a:buNone/>
              <a:defRPr sz="3200">
                <a:uFillTx/>
                <a:latin typeface="+mn-lt"/>
                <a:ea typeface="+mn-ea"/>
                <a:cs typeface="+mn-cs"/>
                <a:sym typeface="Helvetica Light"/>
              </a:defRPr>
            </a:lvl3pPr>
            <a:lvl4pPr marL="0" marR="0" indent="685800" algn="ctr" defTabSz="584200">
              <a:spcBef>
                <a:spcPts val="0"/>
              </a:spcBef>
              <a:buSzTx/>
              <a:buNone/>
              <a:defRPr sz="3200">
                <a:uFillTx/>
                <a:latin typeface="+mn-lt"/>
                <a:ea typeface="+mn-ea"/>
                <a:cs typeface="+mn-cs"/>
                <a:sym typeface="Helvetica Light"/>
              </a:defRPr>
            </a:lvl4pPr>
            <a:lvl5pPr marL="0" marR="0" indent="914400" algn="ctr" defTabSz="584200">
              <a:spcBef>
                <a:spcPts val="0"/>
              </a:spcBef>
              <a:buSzTx/>
              <a:buNone/>
              <a:defRPr sz="3200">
                <a:uFillTx/>
                <a:latin typeface="+mn-lt"/>
                <a:ea typeface="+mn-ea"/>
                <a:cs typeface="+mn-cs"/>
                <a:sym typeface="Helvetica Light"/>
              </a:defRPr>
            </a:lvl5pPr>
          </a:lstStyle>
          <a:p>
            <a:pPr lvl="0">
              <a:defRPr sz="1800"/>
            </a:pPr>
            <a:r>
              <a:rPr sz="3200"/>
              <a:t>Text úrovně 1</a:t>
            </a:r>
            <a:endParaRPr sz="3200"/>
          </a:p>
          <a:p>
            <a:pPr lvl="1">
              <a:defRPr sz="1800"/>
            </a:pPr>
            <a:r>
              <a:rPr sz="3200"/>
              <a:t>Text úrovně 2</a:t>
            </a:r>
            <a:endParaRPr sz="3200"/>
          </a:p>
          <a:p>
            <a:pPr lvl="2">
              <a:defRPr sz="1800"/>
            </a:pPr>
            <a:r>
              <a:rPr sz="3200"/>
              <a:t>Text úrovně 3</a:t>
            </a:r>
            <a:endParaRPr sz="3200"/>
          </a:p>
          <a:p>
            <a:pPr lvl="3">
              <a:defRPr sz="1800"/>
            </a:pPr>
            <a:r>
              <a:rPr sz="3200"/>
              <a:t>Text úrovně 4</a:t>
            </a:r>
            <a:endParaRPr sz="3200"/>
          </a:p>
          <a:p>
            <a:pPr lvl="4">
              <a:defRPr sz="1800"/>
            </a:pPr>
            <a:r>
              <a:rPr sz="3200"/>
              <a:t>Text úrovně 5</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Název - nahoře">
    <p:spTree>
      <p:nvGrpSpPr>
        <p:cNvPr id="1" name=""/>
        <p:cNvGrpSpPr/>
        <p:nvPr/>
      </p:nvGrpSpPr>
      <p:grpSpPr>
        <a:xfrm>
          <a:off x="0" y="0"/>
          <a:ext cx="0" cy="0"/>
          <a:chOff x="0" y="0"/>
          <a:chExt cx="0" cy="0"/>
        </a:xfrm>
      </p:grpSpPr>
      <p:sp>
        <p:nvSpPr>
          <p:cNvPr id="17" name="Shape 17"/>
          <p:cNvSpPr/>
          <p:nvPr>
            <p:ph type="title"/>
          </p:nvPr>
        </p:nvSpPr>
        <p:spPr>
          <a:xfrm>
            <a:off x="952500" y="444500"/>
            <a:ext cx="11099800" cy="2159000"/>
          </a:xfrm>
          <a:prstGeom prst="rect">
            <a:avLst/>
          </a:prstGeom>
        </p:spPr>
        <p:txBody>
          <a:bodyPr lIns="0" tIns="0" rIns="0" bIns="0">
            <a:normAutofit fontScale="100000" lnSpcReduction="0"/>
          </a:bodyPr>
          <a:lstStyle>
            <a:lvl1pPr marL="0" marR="0" defTabSz="584200">
              <a:defRPr sz="8000">
                <a:uFillTx/>
                <a:latin typeface="+mn-lt"/>
                <a:ea typeface="+mn-ea"/>
                <a:cs typeface="+mn-cs"/>
                <a:sym typeface="Helvetica Light"/>
              </a:defRPr>
            </a:lvl1pPr>
          </a:lstStyle>
          <a:p>
            <a:pPr lvl="0">
              <a:defRPr sz="1800"/>
            </a:pPr>
            <a:r>
              <a:rPr sz="8000"/>
              <a:t>Text názvu</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Název a odrážky">
    <p:spTree>
      <p:nvGrpSpPr>
        <p:cNvPr id="1" name=""/>
        <p:cNvGrpSpPr/>
        <p:nvPr/>
      </p:nvGrpSpPr>
      <p:grpSpPr>
        <a:xfrm>
          <a:off x="0" y="0"/>
          <a:ext cx="0" cy="0"/>
          <a:chOff x="0" y="0"/>
          <a:chExt cx="0" cy="0"/>
        </a:xfrm>
      </p:grpSpPr>
      <p:sp>
        <p:nvSpPr>
          <p:cNvPr id="19" name="Shape 19"/>
          <p:cNvSpPr/>
          <p:nvPr>
            <p:ph type="title"/>
          </p:nvPr>
        </p:nvSpPr>
        <p:spPr>
          <a:xfrm>
            <a:off x="952500" y="444500"/>
            <a:ext cx="11099800" cy="2159000"/>
          </a:xfrm>
          <a:prstGeom prst="rect">
            <a:avLst/>
          </a:prstGeom>
        </p:spPr>
        <p:txBody>
          <a:bodyPr lIns="0" tIns="0" rIns="0" bIns="0">
            <a:normAutofit fontScale="100000" lnSpcReduction="0"/>
          </a:bodyPr>
          <a:lstStyle>
            <a:lvl1pPr marL="0" marR="0" defTabSz="584200">
              <a:defRPr sz="8000">
                <a:uFillTx/>
                <a:latin typeface="+mn-lt"/>
                <a:ea typeface="+mn-ea"/>
                <a:cs typeface="+mn-cs"/>
                <a:sym typeface="Helvetica Light"/>
              </a:defRPr>
            </a:lvl1pPr>
          </a:lstStyle>
          <a:p>
            <a:pPr lvl="0">
              <a:defRPr sz="1800"/>
            </a:pPr>
            <a:r>
              <a:rPr sz="8000"/>
              <a:t>Text názvu</a:t>
            </a:r>
          </a:p>
        </p:txBody>
      </p:sp>
      <p:sp>
        <p:nvSpPr>
          <p:cNvPr id="20" name="Shape 20"/>
          <p:cNvSpPr/>
          <p:nvPr>
            <p:ph type="body" idx="1"/>
          </p:nvPr>
        </p:nvSpPr>
        <p:spPr>
          <a:xfrm>
            <a:off x="952500" y="2603500"/>
            <a:ext cx="11099800" cy="6286500"/>
          </a:xfrm>
          <a:prstGeom prst="rect">
            <a:avLst/>
          </a:prstGeom>
        </p:spPr>
        <p:txBody>
          <a:bodyPr lIns="0" tIns="0" rIns="0" bIns="0" anchor="ctr">
            <a:normAutofit fontScale="100000" lnSpcReduction="0"/>
          </a:bodyPr>
          <a:lstStyle>
            <a:lvl1pPr marL="444500" marR="0" indent="-444500" defTabSz="584200">
              <a:spcBef>
                <a:spcPts val="4200"/>
              </a:spcBef>
              <a:buSzPct val="75000"/>
              <a:defRPr sz="3600">
                <a:uFillTx/>
                <a:latin typeface="+mn-lt"/>
                <a:ea typeface="+mn-ea"/>
                <a:cs typeface="+mn-cs"/>
                <a:sym typeface="Helvetica Light"/>
              </a:defRPr>
            </a:lvl1pPr>
            <a:lvl2pPr marL="889000" marR="0" indent="-444500" defTabSz="584200">
              <a:spcBef>
                <a:spcPts val="4200"/>
              </a:spcBef>
              <a:buSzPct val="75000"/>
              <a:defRPr sz="3600">
                <a:uFillTx/>
                <a:latin typeface="+mn-lt"/>
                <a:ea typeface="+mn-ea"/>
                <a:cs typeface="+mn-cs"/>
                <a:sym typeface="Helvetica Light"/>
              </a:defRPr>
            </a:lvl2pPr>
            <a:lvl3pPr marL="1333500" marR="0" indent="-444500" defTabSz="584200">
              <a:spcBef>
                <a:spcPts val="4200"/>
              </a:spcBef>
              <a:buSzPct val="75000"/>
              <a:defRPr sz="3600">
                <a:uFillTx/>
                <a:latin typeface="+mn-lt"/>
                <a:ea typeface="+mn-ea"/>
                <a:cs typeface="+mn-cs"/>
                <a:sym typeface="Helvetica Light"/>
              </a:defRPr>
            </a:lvl3pPr>
            <a:lvl4pPr marL="1778000" marR="0" indent="-444500" defTabSz="584200">
              <a:spcBef>
                <a:spcPts val="4200"/>
              </a:spcBef>
              <a:buSzPct val="75000"/>
              <a:defRPr sz="3600">
                <a:uFillTx/>
                <a:latin typeface="+mn-lt"/>
                <a:ea typeface="+mn-ea"/>
                <a:cs typeface="+mn-cs"/>
                <a:sym typeface="Helvetica Light"/>
              </a:defRPr>
            </a:lvl4pPr>
            <a:lvl5pPr marL="2222500" marR="0" indent="-444500" defTabSz="584200">
              <a:spcBef>
                <a:spcPts val="4200"/>
              </a:spcBef>
              <a:buSzPct val="75000"/>
              <a:defRPr sz="3600">
                <a:uFillTx/>
                <a:latin typeface="+mn-lt"/>
                <a:ea typeface="+mn-ea"/>
                <a:cs typeface="+mn-cs"/>
                <a:sym typeface="Helvetica Light"/>
              </a:defRPr>
            </a:lvl5pPr>
          </a:lstStyle>
          <a:p>
            <a:pPr lvl="0">
              <a:defRPr sz="1800"/>
            </a:pPr>
            <a:r>
              <a:rPr sz="3600"/>
              <a:t>Text úrovně 1</a:t>
            </a:r>
            <a:endParaRPr sz="3600"/>
          </a:p>
          <a:p>
            <a:pPr lvl="1">
              <a:defRPr sz="1800"/>
            </a:pPr>
            <a:r>
              <a:rPr sz="3600"/>
              <a:t>Text úrovně 2</a:t>
            </a:r>
            <a:endParaRPr sz="3600"/>
          </a:p>
          <a:p>
            <a:pPr lvl="2">
              <a:defRPr sz="1800"/>
            </a:pPr>
            <a:r>
              <a:rPr sz="3600"/>
              <a:t>Text úrovně 3</a:t>
            </a:r>
            <a:endParaRPr sz="3600"/>
          </a:p>
          <a:p>
            <a:pPr lvl="3">
              <a:defRPr sz="1800"/>
            </a:pPr>
            <a:r>
              <a:rPr sz="3600"/>
              <a:t>Text úrovně 4</a:t>
            </a:r>
            <a:endParaRPr sz="3600"/>
          </a:p>
          <a:p>
            <a:pPr lvl="4">
              <a:defRPr sz="1800"/>
            </a:pPr>
            <a:r>
              <a:rPr sz="3600"/>
              <a:t>Text úrovně 5</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Název, odrážky a fotografie">
    <p:spTree>
      <p:nvGrpSpPr>
        <p:cNvPr id="1" name=""/>
        <p:cNvGrpSpPr/>
        <p:nvPr/>
      </p:nvGrpSpPr>
      <p:grpSpPr>
        <a:xfrm>
          <a:off x="0" y="0"/>
          <a:ext cx="0" cy="0"/>
          <a:chOff x="0" y="0"/>
          <a:chExt cx="0" cy="0"/>
        </a:xfrm>
      </p:grpSpPr>
      <p:sp>
        <p:nvSpPr>
          <p:cNvPr id="22" name="Shape 22"/>
          <p:cNvSpPr/>
          <p:nvPr>
            <p:ph type="title"/>
          </p:nvPr>
        </p:nvSpPr>
        <p:spPr>
          <a:xfrm>
            <a:off x="952500" y="444500"/>
            <a:ext cx="11099800" cy="2159000"/>
          </a:xfrm>
          <a:prstGeom prst="rect">
            <a:avLst/>
          </a:prstGeom>
        </p:spPr>
        <p:txBody>
          <a:bodyPr lIns="0" tIns="0" rIns="0" bIns="0">
            <a:normAutofit fontScale="100000" lnSpcReduction="0"/>
          </a:bodyPr>
          <a:lstStyle>
            <a:lvl1pPr marL="0" marR="0" defTabSz="584200">
              <a:defRPr sz="8000">
                <a:uFillTx/>
                <a:latin typeface="+mn-lt"/>
                <a:ea typeface="+mn-ea"/>
                <a:cs typeface="+mn-cs"/>
                <a:sym typeface="Helvetica Light"/>
              </a:defRPr>
            </a:lvl1pPr>
          </a:lstStyle>
          <a:p>
            <a:pPr lvl="0">
              <a:defRPr sz="1800"/>
            </a:pPr>
            <a:r>
              <a:rPr sz="8000"/>
              <a:t>Text názvu</a:t>
            </a:r>
          </a:p>
        </p:txBody>
      </p:sp>
      <p:sp>
        <p:nvSpPr>
          <p:cNvPr id="23" name="Shape 23"/>
          <p:cNvSpPr/>
          <p:nvPr>
            <p:ph type="body" idx="1"/>
          </p:nvPr>
        </p:nvSpPr>
        <p:spPr>
          <a:xfrm>
            <a:off x="952500" y="2603500"/>
            <a:ext cx="5334000" cy="6286500"/>
          </a:xfrm>
          <a:prstGeom prst="rect">
            <a:avLst/>
          </a:prstGeom>
        </p:spPr>
        <p:txBody>
          <a:bodyPr lIns="0" tIns="0" rIns="0" bIns="0" anchor="ctr">
            <a:normAutofit fontScale="100000" lnSpcReduction="0"/>
          </a:bodyPr>
          <a:lstStyle>
            <a:lvl1pPr marL="342900" marR="0" indent="-342900" defTabSz="584200">
              <a:spcBef>
                <a:spcPts val="3200"/>
              </a:spcBef>
              <a:buSzPct val="75000"/>
              <a:defRPr sz="2800">
                <a:uFillTx/>
                <a:latin typeface="+mn-lt"/>
                <a:ea typeface="+mn-ea"/>
                <a:cs typeface="+mn-cs"/>
                <a:sym typeface="Helvetica Light"/>
              </a:defRPr>
            </a:lvl1pPr>
            <a:lvl2pPr marL="685800" marR="0" indent="-342900" defTabSz="584200">
              <a:spcBef>
                <a:spcPts val="3200"/>
              </a:spcBef>
              <a:buSzPct val="75000"/>
              <a:defRPr sz="2800">
                <a:uFillTx/>
                <a:latin typeface="+mn-lt"/>
                <a:ea typeface="+mn-ea"/>
                <a:cs typeface="+mn-cs"/>
                <a:sym typeface="Helvetica Light"/>
              </a:defRPr>
            </a:lvl2pPr>
            <a:lvl3pPr marL="1028700" marR="0" indent="-342900" defTabSz="584200">
              <a:spcBef>
                <a:spcPts val="3200"/>
              </a:spcBef>
              <a:buSzPct val="75000"/>
              <a:defRPr sz="2800">
                <a:uFillTx/>
                <a:latin typeface="+mn-lt"/>
                <a:ea typeface="+mn-ea"/>
                <a:cs typeface="+mn-cs"/>
                <a:sym typeface="Helvetica Light"/>
              </a:defRPr>
            </a:lvl3pPr>
            <a:lvl4pPr marL="1371600" marR="0" indent="-342900" defTabSz="584200">
              <a:spcBef>
                <a:spcPts val="3200"/>
              </a:spcBef>
              <a:buSzPct val="75000"/>
              <a:defRPr sz="2800">
                <a:uFillTx/>
                <a:latin typeface="+mn-lt"/>
                <a:ea typeface="+mn-ea"/>
                <a:cs typeface="+mn-cs"/>
                <a:sym typeface="Helvetica Light"/>
              </a:defRPr>
            </a:lvl4pPr>
            <a:lvl5pPr marL="1714500" marR="0" indent="-342900" defTabSz="584200">
              <a:spcBef>
                <a:spcPts val="3200"/>
              </a:spcBef>
              <a:buSzPct val="75000"/>
              <a:defRPr sz="2800">
                <a:uFillTx/>
                <a:latin typeface="+mn-lt"/>
                <a:ea typeface="+mn-ea"/>
                <a:cs typeface="+mn-cs"/>
                <a:sym typeface="Helvetica Light"/>
              </a:defRPr>
            </a:lvl5pPr>
          </a:lstStyle>
          <a:p>
            <a:pPr lvl="0">
              <a:defRPr sz="1800"/>
            </a:pPr>
            <a:r>
              <a:rPr sz="2800"/>
              <a:t>Text úrovně 1</a:t>
            </a:r>
            <a:endParaRPr sz="2800"/>
          </a:p>
          <a:p>
            <a:pPr lvl="1">
              <a:defRPr sz="1800"/>
            </a:pPr>
            <a:r>
              <a:rPr sz="2800"/>
              <a:t>Text úrovně 2</a:t>
            </a:r>
            <a:endParaRPr sz="2800"/>
          </a:p>
          <a:p>
            <a:pPr lvl="2">
              <a:defRPr sz="1800"/>
            </a:pPr>
            <a:r>
              <a:rPr sz="2800"/>
              <a:t>Text úrovně 3</a:t>
            </a:r>
            <a:endParaRPr sz="2800"/>
          </a:p>
          <a:p>
            <a:pPr lvl="3">
              <a:defRPr sz="1800"/>
            </a:pPr>
            <a:r>
              <a:rPr sz="2800"/>
              <a:t>Text úrovně 4</a:t>
            </a:r>
            <a:endParaRPr sz="2800"/>
          </a:p>
          <a:p>
            <a:pPr lvl="4">
              <a:defRPr sz="1800"/>
            </a:pPr>
            <a:r>
              <a:rPr sz="2800"/>
              <a:t>Text úrovně 5</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Odrážky">
    <p:spTree>
      <p:nvGrpSpPr>
        <p:cNvPr id="1" name=""/>
        <p:cNvGrpSpPr/>
        <p:nvPr/>
      </p:nvGrpSpPr>
      <p:grpSpPr>
        <a:xfrm>
          <a:off x="0" y="0"/>
          <a:ext cx="0" cy="0"/>
          <a:chOff x="0" y="0"/>
          <a:chExt cx="0" cy="0"/>
        </a:xfrm>
      </p:grpSpPr>
      <p:sp>
        <p:nvSpPr>
          <p:cNvPr id="25" name="Shape 25"/>
          <p:cNvSpPr/>
          <p:nvPr>
            <p:ph type="body" idx="1"/>
          </p:nvPr>
        </p:nvSpPr>
        <p:spPr>
          <a:xfrm>
            <a:off x="952500" y="1270000"/>
            <a:ext cx="11099800" cy="7213600"/>
          </a:xfrm>
          <a:prstGeom prst="rect">
            <a:avLst/>
          </a:prstGeom>
        </p:spPr>
        <p:txBody>
          <a:bodyPr lIns="0" tIns="0" rIns="0" bIns="0" anchor="ctr">
            <a:normAutofit fontScale="100000" lnSpcReduction="0"/>
          </a:bodyPr>
          <a:lstStyle>
            <a:lvl1pPr marL="444500" marR="0" indent="-444500" defTabSz="584200">
              <a:spcBef>
                <a:spcPts val="4200"/>
              </a:spcBef>
              <a:buSzPct val="75000"/>
              <a:defRPr sz="3600">
                <a:uFillTx/>
                <a:latin typeface="+mn-lt"/>
                <a:ea typeface="+mn-ea"/>
                <a:cs typeface="+mn-cs"/>
                <a:sym typeface="Helvetica Light"/>
              </a:defRPr>
            </a:lvl1pPr>
            <a:lvl2pPr marL="889000" marR="0" indent="-444500" defTabSz="584200">
              <a:spcBef>
                <a:spcPts val="4200"/>
              </a:spcBef>
              <a:buSzPct val="75000"/>
              <a:defRPr sz="3600">
                <a:uFillTx/>
                <a:latin typeface="+mn-lt"/>
                <a:ea typeface="+mn-ea"/>
                <a:cs typeface="+mn-cs"/>
                <a:sym typeface="Helvetica Light"/>
              </a:defRPr>
            </a:lvl2pPr>
            <a:lvl3pPr marL="1333500" marR="0" indent="-444500" defTabSz="584200">
              <a:spcBef>
                <a:spcPts val="4200"/>
              </a:spcBef>
              <a:buSzPct val="75000"/>
              <a:defRPr sz="3600">
                <a:uFillTx/>
                <a:latin typeface="+mn-lt"/>
                <a:ea typeface="+mn-ea"/>
                <a:cs typeface="+mn-cs"/>
                <a:sym typeface="Helvetica Light"/>
              </a:defRPr>
            </a:lvl3pPr>
            <a:lvl4pPr marL="1778000" marR="0" indent="-444500" defTabSz="584200">
              <a:spcBef>
                <a:spcPts val="4200"/>
              </a:spcBef>
              <a:buSzPct val="75000"/>
              <a:defRPr sz="3600">
                <a:uFillTx/>
                <a:latin typeface="+mn-lt"/>
                <a:ea typeface="+mn-ea"/>
                <a:cs typeface="+mn-cs"/>
                <a:sym typeface="Helvetica Light"/>
              </a:defRPr>
            </a:lvl4pPr>
            <a:lvl5pPr marL="2222500" marR="0" indent="-444500" defTabSz="584200">
              <a:spcBef>
                <a:spcPts val="4200"/>
              </a:spcBef>
              <a:buSzPct val="75000"/>
              <a:defRPr sz="3600">
                <a:uFillTx/>
                <a:latin typeface="+mn-lt"/>
                <a:ea typeface="+mn-ea"/>
                <a:cs typeface="+mn-cs"/>
                <a:sym typeface="Helvetica Light"/>
              </a:defRPr>
            </a:lvl5pPr>
          </a:lstStyle>
          <a:p>
            <a:pPr lvl="0">
              <a:defRPr sz="1800"/>
            </a:pPr>
            <a:r>
              <a:rPr sz="3600"/>
              <a:t>Text úrovně 1</a:t>
            </a:r>
            <a:endParaRPr sz="3600"/>
          </a:p>
          <a:p>
            <a:pPr lvl="1">
              <a:defRPr sz="1800"/>
            </a:pPr>
            <a:r>
              <a:rPr sz="3600"/>
              <a:t>Text úrovně 2</a:t>
            </a:r>
            <a:endParaRPr sz="3600"/>
          </a:p>
          <a:p>
            <a:pPr lvl="2">
              <a:defRPr sz="1800"/>
            </a:pPr>
            <a:r>
              <a:rPr sz="3600"/>
              <a:t>Text úrovně 3</a:t>
            </a:r>
            <a:endParaRPr sz="3600"/>
          </a:p>
          <a:p>
            <a:pPr lvl="3">
              <a:defRPr sz="1800"/>
            </a:pPr>
            <a:r>
              <a:rPr sz="3600"/>
              <a:t>Text úrovně 4</a:t>
            </a:r>
            <a:endParaRPr sz="3600"/>
          </a:p>
          <a:p>
            <a:pPr lvl="4">
              <a:defRPr sz="1800"/>
            </a:pPr>
            <a:r>
              <a:rPr sz="3600"/>
              <a:t>Text úrovně 5</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Fotografie - 3 na výšku">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650240" y="130951"/>
            <a:ext cx="11704320" cy="214489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lstStyle/>
          <a:p>
            <a:pPr lvl="0">
              <a:defRPr sz="1800">
                <a:uFillTx/>
              </a:defRPr>
            </a:pPr>
            <a:r>
              <a:rPr sz="6000">
                <a:uFill>
                  <a:solidFill/>
                </a:uFill>
              </a:rPr>
              <a:t>Text názvu</a:t>
            </a:r>
          </a:p>
        </p:txBody>
      </p:sp>
      <p:sp>
        <p:nvSpPr>
          <p:cNvPr id="3" name="Shape 3"/>
          <p:cNvSpPr/>
          <p:nvPr>
            <p:ph type="body" idx="1"/>
          </p:nvPr>
        </p:nvSpPr>
        <p:spPr>
          <a:xfrm>
            <a:off x="650240" y="2275840"/>
            <a:ext cx="11704320" cy="747776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2pPr marL="955322" indent="-402166">
              <a:spcBef>
                <a:spcPts val="700"/>
              </a:spcBef>
              <a:buChar char="–"/>
              <a:defRPr sz="3800"/>
            </a:lvl2pPr>
            <a:lvl3pPr marL="1373770" indent="-312615">
              <a:spcBef>
                <a:spcPts val="600"/>
              </a:spcBef>
              <a:defRPr sz="3200"/>
            </a:lvl3pPr>
            <a:lvl4pPr marL="1892427" indent="-323272">
              <a:spcBef>
                <a:spcPts val="500"/>
              </a:spcBef>
              <a:buChar char="–"/>
              <a:defRPr sz="2800"/>
            </a:lvl4pPr>
            <a:lvl5pPr marL="2400428" indent="-323272">
              <a:spcBef>
                <a:spcPts val="500"/>
              </a:spcBef>
              <a:buChar char="»"/>
              <a:defRPr sz="2800"/>
            </a:lvl5pPr>
          </a:lstStyle>
          <a:p>
            <a:pPr lvl="0">
              <a:defRPr sz="1800">
                <a:uFillTx/>
              </a:defRPr>
            </a:pPr>
            <a:r>
              <a:rPr sz="4200">
                <a:uFill>
                  <a:solidFill/>
                </a:uFill>
              </a:rPr>
              <a:t>Text úrovně 1</a:t>
            </a:r>
            <a:endParaRPr sz="4200">
              <a:uFill>
                <a:solidFill/>
              </a:uFill>
            </a:endParaRPr>
          </a:p>
          <a:p>
            <a:pPr lvl="1">
              <a:defRPr sz="1800">
                <a:uFillTx/>
              </a:defRPr>
            </a:pPr>
            <a:r>
              <a:rPr sz="3800">
                <a:uFill>
                  <a:solidFill/>
                </a:uFill>
              </a:rPr>
              <a:t>Text úrovně 2</a:t>
            </a:r>
            <a:endParaRPr sz="38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
        <p:nvSpPr>
          <p:cNvPr id="4" name="Shape 4"/>
          <p:cNvSpPr/>
          <p:nvPr>
            <p:ph type="sldNum" sz="quarter" idx="2"/>
          </p:nvPr>
        </p:nvSpPr>
        <p:spPr>
          <a:xfrm>
            <a:off x="10652948" y="8882098"/>
            <a:ext cx="368769" cy="352001"/>
          </a:xfrm>
          <a:prstGeom prst="rect">
            <a:avLst/>
          </a:prstGeom>
          <a:ln w="12700">
            <a:miter lim="400000"/>
          </a:ln>
        </p:spPr>
        <p:txBody>
          <a:bodyPr wrap="none" lIns="65023" tIns="65023" rIns="65023" bIns="65023">
            <a:spAutoFit/>
          </a:bodyPr>
          <a:lstStyle>
            <a:lvl1pPr defTabSz="508000">
              <a:defRPr sz="1600">
                <a:uFill>
                  <a:solidFill/>
                </a:uFill>
                <a:latin typeface="Arial"/>
                <a:ea typeface="Arial"/>
                <a:cs typeface="Arial"/>
                <a:sym typeface="Arial"/>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Lst>
  <p:transition spd="med" advClick="1"/>
  <p:txStyles>
    <p:titleStyle>
      <a:lvl1pPr marL="45155" marR="45155" algn="ctr" defTabSz="1016000">
        <a:defRPr sz="6000">
          <a:uFill>
            <a:solidFill/>
          </a:uFill>
          <a:latin typeface="Arial"/>
          <a:ea typeface="Arial"/>
          <a:cs typeface="Arial"/>
          <a:sym typeface="Arial"/>
        </a:defRPr>
      </a:lvl1pPr>
      <a:lvl2pPr marL="45155" marR="45155" indent="228600" algn="ctr" defTabSz="1016000">
        <a:defRPr sz="6000">
          <a:uFill>
            <a:solidFill/>
          </a:uFill>
          <a:latin typeface="Arial"/>
          <a:ea typeface="Arial"/>
          <a:cs typeface="Arial"/>
          <a:sym typeface="Arial"/>
        </a:defRPr>
      </a:lvl2pPr>
      <a:lvl3pPr marL="45155" marR="45155" indent="457200" algn="ctr" defTabSz="1016000">
        <a:defRPr sz="6000">
          <a:uFill>
            <a:solidFill/>
          </a:uFill>
          <a:latin typeface="Arial"/>
          <a:ea typeface="Arial"/>
          <a:cs typeface="Arial"/>
          <a:sym typeface="Arial"/>
        </a:defRPr>
      </a:lvl3pPr>
      <a:lvl4pPr marL="45155" marR="45155" indent="685800" algn="ctr" defTabSz="1016000">
        <a:defRPr sz="6000">
          <a:uFill>
            <a:solidFill/>
          </a:uFill>
          <a:latin typeface="Arial"/>
          <a:ea typeface="Arial"/>
          <a:cs typeface="Arial"/>
          <a:sym typeface="Arial"/>
        </a:defRPr>
      </a:lvl4pPr>
      <a:lvl5pPr marL="45155" marR="45155" indent="914400" algn="ctr" defTabSz="1016000">
        <a:defRPr sz="6000">
          <a:uFill>
            <a:solidFill/>
          </a:uFill>
          <a:latin typeface="Arial"/>
          <a:ea typeface="Arial"/>
          <a:cs typeface="Arial"/>
          <a:sym typeface="Arial"/>
        </a:defRPr>
      </a:lvl5pPr>
      <a:lvl6pPr marL="45155" marR="45155" indent="1143000" algn="ctr" defTabSz="1016000">
        <a:defRPr sz="6000">
          <a:uFill>
            <a:solidFill/>
          </a:uFill>
          <a:latin typeface="Arial"/>
          <a:ea typeface="Arial"/>
          <a:cs typeface="Arial"/>
          <a:sym typeface="Arial"/>
        </a:defRPr>
      </a:lvl6pPr>
      <a:lvl7pPr marL="45155" marR="45155" indent="1371600" algn="ctr" defTabSz="1016000">
        <a:defRPr sz="6000">
          <a:uFill>
            <a:solidFill/>
          </a:uFill>
          <a:latin typeface="Arial"/>
          <a:ea typeface="Arial"/>
          <a:cs typeface="Arial"/>
          <a:sym typeface="Arial"/>
        </a:defRPr>
      </a:lvl7pPr>
      <a:lvl8pPr marL="45155" marR="45155" indent="1600200" algn="ctr" defTabSz="1016000">
        <a:defRPr sz="6000">
          <a:uFill>
            <a:solidFill/>
          </a:uFill>
          <a:latin typeface="Arial"/>
          <a:ea typeface="Arial"/>
          <a:cs typeface="Arial"/>
          <a:sym typeface="Arial"/>
        </a:defRPr>
      </a:lvl8pPr>
      <a:lvl9pPr marL="45155" marR="45155" indent="1828800" algn="ctr" defTabSz="1016000">
        <a:defRPr sz="6000">
          <a:uFill>
            <a:solidFill/>
          </a:uFill>
          <a:latin typeface="Arial"/>
          <a:ea typeface="Arial"/>
          <a:cs typeface="Arial"/>
          <a:sym typeface="Arial"/>
        </a:defRPr>
      </a:lvl9pPr>
    </p:titleStyle>
    <p:bodyStyle>
      <a:lvl1pPr marL="515802" marR="45155" indent="-470647" defTabSz="1016000">
        <a:spcBef>
          <a:spcPts val="800"/>
        </a:spcBef>
        <a:buSzPct val="100000"/>
        <a:buChar char="•"/>
        <a:defRPr sz="4200">
          <a:uFill>
            <a:solidFill/>
          </a:uFill>
          <a:latin typeface="Arial"/>
          <a:ea typeface="Arial"/>
          <a:cs typeface="Arial"/>
          <a:sym typeface="Arial"/>
        </a:defRPr>
      </a:lvl1pPr>
      <a:lvl2pPr marL="997655" marR="45155" indent="-444499" defTabSz="1016000">
        <a:spcBef>
          <a:spcPts val="800"/>
        </a:spcBef>
        <a:buSzPct val="100000"/>
        <a:buChar char="•"/>
        <a:defRPr sz="4200">
          <a:uFill>
            <a:solidFill/>
          </a:uFill>
          <a:latin typeface="Arial"/>
          <a:ea typeface="Arial"/>
          <a:cs typeface="Arial"/>
          <a:sym typeface="Arial"/>
        </a:defRPr>
      </a:lvl2pPr>
      <a:lvl3pPr marL="1471463" marR="45155" indent="-410307" defTabSz="1016000">
        <a:spcBef>
          <a:spcPts val="800"/>
        </a:spcBef>
        <a:buSzPct val="100000"/>
        <a:buChar char="•"/>
        <a:defRPr sz="4200">
          <a:uFill>
            <a:solidFill/>
          </a:uFill>
          <a:latin typeface="Arial"/>
          <a:ea typeface="Arial"/>
          <a:cs typeface="Arial"/>
          <a:sym typeface="Arial"/>
        </a:defRPr>
      </a:lvl3pPr>
      <a:lvl4pPr marL="2054063" marR="45155" indent="-484909" defTabSz="1016000">
        <a:spcBef>
          <a:spcPts val="800"/>
        </a:spcBef>
        <a:buSzPct val="100000"/>
        <a:buChar char="•"/>
        <a:defRPr sz="4200">
          <a:uFill>
            <a:solidFill/>
          </a:uFill>
          <a:latin typeface="Arial"/>
          <a:ea typeface="Arial"/>
          <a:cs typeface="Arial"/>
          <a:sym typeface="Arial"/>
        </a:defRPr>
      </a:lvl4pPr>
      <a:lvl5pPr marL="2562065" marR="45155" indent="-484909" defTabSz="1016000">
        <a:spcBef>
          <a:spcPts val="800"/>
        </a:spcBef>
        <a:buSzPct val="100000"/>
        <a:buChar char="•"/>
        <a:defRPr sz="4200">
          <a:uFill>
            <a:solidFill/>
          </a:uFill>
          <a:latin typeface="Arial"/>
          <a:ea typeface="Arial"/>
          <a:cs typeface="Arial"/>
          <a:sym typeface="Arial"/>
        </a:defRPr>
      </a:lvl5pPr>
      <a:lvl6pPr marL="3070065" marR="45155" indent="-484909" defTabSz="1016000">
        <a:spcBef>
          <a:spcPts val="800"/>
        </a:spcBef>
        <a:buSzPct val="171000"/>
        <a:buChar char="•"/>
        <a:defRPr sz="4200">
          <a:uFill>
            <a:solidFill/>
          </a:uFill>
          <a:latin typeface="Arial"/>
          <a:ea typeface="Arial"/>
          <a:cs typeface="Arial"/>
          <a:sym typeface="Arial"/>
        </a:defRPr>
      </a:lvl6pPr>
      <a:lvl7pPr marL="3578065" marR="45155" indent="-484909" defTabSz="1016000">
        <a:spcBef>
          <a:spcPts val="800"/>
        </a:spcBef>
        <a:buSzPct val="171000"/>
        <a:buChar char="•"/>
        <a:defRPr sz="4200">
          <a:uFill>
            <a:solidFill/>
          </a:uFill>
          <a:latin typeface="Arial"/>
          <a:ea typeface="Arial"/>
          <a:cs typeface="Arial"/>
          <a:sym typeface="Arial"/>
        </a:defRPr>
      </a:lvl7pPr>
      <a:lvl8pPr marL="4086065" marR="45155" indent="-484909" defTabSz="1016000">
        <a:spcBef>
          <a:spcPts val="800"/>
        </a:spcBef>
        <a:buSzPct val="171000"/>
        <a:buChar char="•"/>
        <a:defRPr sz="4200">
          <a:uFill>
            <a:solidFill/>
          </a:uFill>
          <a:latin typeface="Arial"/>
          <a:ea typeface="Arial"/>
          <a:cs typeface="Arial"/>
          <a:sym typeface="Arial"/>
        </a:defRPr>
      </a:lvl8pPr>
      <a:lvl9pPr marL="4594065" marR="45155" indent="-484909" defTabSz="1016000">
        <a:spcBef>
          <a:spcPts val="800"/>
        </a:spcBef>
        <a:buSzPct val="171000"/>
        <a:buChar char="•"/>
        <a:defRPr sz="4200">
          <a:uFill>
            <a:solidFill/>
          </a:uFill>
          <a:latin typeface="Arial"/>
          <a:ea typeface="Arial"/>
          <a:cs typeface="Arial"/>
          <a:sym typeface="Arial"/>
        </a:defRPr>
      </a:lvl9pPr>
    </p:bodyStyle>
    <p:otherStyle>
      <a:lvl1pPr algn="ctr" defTabSz="508000">
        <a:defRPr sz="1600">
          <a:solidFill>
            <a:schemeClr val="tx1"/>
          </a:solidFill>
          <a:uFill>
            <a:solidFill/>
          </a:uFill>
          <a:latin typeface="+mn-lt"/>
          <a:ea typeface="+mn-ea"/>
          <a:cs typeface="+mn-cs"/>
          <a:sym typeface="Arial"/>
        </a:defRPr>
      </a:lvl1pPr>
      <a:lvl2pPr indent="228600" algn="ctr" defTabSz="508000">
        <a:defRPr sz="1600">
          <a:solidFill>
            <a:schemeClr val="tx1"/>
          </a:solidFill>
          <a:uFill>
            <a:solidFill/>
          </a:uFill>
          <a:latin typeface="+mn-lt"/>
          <a:ea typeface="+mn-ea"/>
          <a:cs typeface="+mn-cs"/>
          <a:sym typeface="Arial"/>
        </a:defRPr>
      </a:lvl2pPr>
      <a:lvl3pPr indent="457200" algn="ctr" defTabSz="508000">
        <a:defRPr sz="1600">
          <a:solidFill>
            <a:schemeClr val="tx1"/>
          </a:solidFill>
          <a:uFill>
            <a:solidFill/>
          </a:uFill>
          <a:latin typeface="+mn-lt"/>
          <a:ea typeface="+mn-ea"/>
          <a:cs typeface="+mn-cs"/>
          <a:sym typeface="Arial"/>
        </a:defRPr>
      </a:lvl3pPr>
      <a:lvl4pPr indent="685800" algn="ctr" defTabSz="508000">
        <a:defRPr sz="1600">
          <a:solidFill>
            <a:schemeClr val="tx1"/>
          </a:solidFill>
          <a:uFill>
            <a:solidFill/>
          </a:uFill>
          <a:latin typeface="+mn-lt"/>
          <a:ea typeface="+mn-ea"/>
          <a:cs typeface="+mn-cs"/>
          <a:sym typeface="Arial"/>
        </a:defRPr>
      </a:lvl4pPr>
      <a:lvl5pPr indent="914400" algn="ctr" defTabSz="508000">
        <a:defRPr sz="1600">
          <a:solidFill>
            <a:schemeClr val="tx1"/>
          </a:solidFill>
          <a:uFill>
            <a:solidFill/>
          </a:uFill>
          <a:latin typeface="+mn-lt"/>
          <a:ea typeface="+mn-ea"/>
          <a:cs typeface="+mn-cs"/>
          <a:sym typeface="Arial"/>
        </a:defRPr>
      </a:lvl5pPr>
      <a:lvl6pPr indent="1143000" algn="ctr" defTabSz="508000">
        <a:defRPr sz="1600">
          <a:solidFill>
            <a:schemeClr val="tx1"/>
          </a:solidFill>
          <a:uFill>
            <a:solidFill/>
          </a:uFill>
          <a:latin typeface="+mn-lt"/>
          <a:ea typeface="+mn-ea"/>
          <a:cs typeface="+mn-cs"/>
          <a:sym typeface="Arial"/>
        </a:defRPr>
      </a:lvl6pPr>
      <a:lvl7pPr indent="1371600" algn="ctr" defTabSz="508000">
        <a:defRPr sz="1600">
          <a:solidFill>
            <a:schemeClr val="tx1"/>
          </a:solidFill>
          <a:uFill>
            <a:solidFill/>
          </a:uFill>
          <a:latin typeface="+mn-lt"/>
          <a:ea typeface="+mn-ea"/>
          <a:cs typeface="+mn-cs"/>
          <a:sym typeface="Arial"/>
        </a:defRPr>
      </a:lvl7pPr>
      <a:lvl8pPr indent="1600200" algn="ctr" defTabSz="508000">
        <a:defRPr sz="1600">
          <a:solidFill>
            <a:schemeClr val="tx1"/>
          </a:solidFill>
          <a:uFill>
            <a:solidFill/>
          </a:uFill>
          <a:latin typeface="+mn-lt"/>
          <a:ea typeface="+mn-ea"/>
          <a:cs typeface="+mn-cs"/>
          <a:sym typeface="Arial"/>
        </a:defRPr>
      </a:lvl8pPr>
      <a:lvl9pPr indent="1828800" algn="ctr" defTabSz="508000">
        <a:defRPr sz="1600">
          <a:solidFill>
            <a:schemeClr val="tx1"/>
          </a:solidFill>
          <a:uFill>
            <a:solidFill/>
          </a:u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tif"/><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 Id="rId3" Type="http://schemas.openxmlformats.org/officeDocument/2006/relationships/image" Target="../media/image2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2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 Id="rId3" Type="http://schemas.openxmlformats.org/officeDocument/2006/relationships/image" Target="../media/image3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3.png"/><Relationship Id="rId3" Type="http://schemas.openxmlformats.org/officeDocument/2006/relationships/image" Target="../media/image3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5.png"/><Relationship Id="rId3" Type="http://schemas.openxmlformats.org/officeDocument/2006/relationships/image" Target="../media/image3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7.png"/><Relationship Id="rId3" Type="http://schemas.openxmlformats.org/officeDocument/2006/relationships/image" Target="../media/image2.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8.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9.png"/><Relationship Id="rId3" Type="http://schemas.openxmlformats.org/officeDocument/2006/relationships/image" Target="../media/image40.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1.png"/><Relationship Id="rId3" Type="http://schemas.openxmlformats.org/officeDocument/2006/relationships/image" Target="../media/image42.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3.png"/><Relationship Id="rId3" Type="http://schemas.openxmlformats.org/officeDocument/2006/relationships/image" Target="../media/image4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6.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7.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8.png"/><Relationship Id="rId3" Type="http://schemas.openxmlformats.org/officeDocument/2006/relationships/image" Target="../media/image49.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0.png"/><Relationship Id="rId3" Type="http://schemas.openxmlformats.org/officeDocument/2006/relationships/image" Target="../media/image51.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2.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7.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1.png"/><Relationship Id="rId3" Type="http://schemas.openxmlformats.org/officeDocument/2006/relationships/image" Target="../media/image56.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5.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6.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7.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8.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56.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tif"/><Relationship Id="rId3" Type="http://schemas.openxmlformats.org/officeDocument/2006/relationships/image" Target="../media/image4.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0.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81.png"/><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78.png"/><Relationship Id="rId3" Type="http://schemas.openxmlformats.org/officeDocument/2006/relationships/image" Target="../media/image77.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85.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32.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0.png"/><Relationship Id="rId3" Type="http://schemas.openxmlformats.org/officeDocument/2006/relationships/image" Target="../media/image89.png"/><Relationship Id="rId4" Type="http://schemas.openxmlformats.org/officeDocument/2006/relationships/image" Target="../media/image90.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57.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91.png"/><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96.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02.png"/><Relationship Id="rId3" Type="http://schemas.openxmlformats.org/officeDocument/2006/relationships/image" Target="../media/image103.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sldNum" sz="quarter" idx="2"/>
          </p:nvPr>
        </p:nvSpPr>
        <p:spPr>
          <a:xfrm>
            <a:off x="10508714" y="8892031"/>
            <a:ext cx="341377" cy="358649"/>
          </a:xfrm>
          <a:prstGeom prst="rect">
            <a:avLst/>
          </a:prstGeom>
          <a:extLst>
            <a:ext uri="{C572A759-6A51-4108-AA02-DFA0A04FC94B}">
              <ma14:wrappingTextBoxFlag xmlns:ma14="http://schemas.microsoft.com/office/mac/drawingml/2011/main" val="1"/>
            </a:ext>
          </a:extLst>
        </p:spPr>
        <p:txBody>
          <a:bodyPr/>
          <a:lstStyle>
            <a:lvl1pPr defTabSz="650240"/>
          </a:lstStyle>
          <a:p>
            <a:pPr lvl="0">
              <a:defRPr sz="1800">
                <a:uFillTx/>
              </a:defRPr>
            </a:pPr>
            <a:fld id="{86CB4B4D-7CA3-9044-876B-883B54F8677D}" type="slidenum">
              <a:rPr sz="1400">
                <a:uFill>
                  <a:solidFill/>
                </a:uFill>
              </a:rPr>
            </a:fld>
          </a:p>
        </p:txBody>
      </p:sp>
      <p:pic>
        <p:nvPicPr>
          <p:cNvPr id="120" name="droppedImage.png"/>
          <p:cNvPicPr/>
          <p:nvPr/>
        </p:nvPicPr>
        <p:blipFill>
          <a:blip r:embed="rId2">
            <a:extLst/>
          </a:blip>
          <a:stretch>
            <a:fillRect/>
          </a:stretch>
        </p:blipFill>
        <p:spPr>
          <a:xfrm>
            <a:off x="3820160" y="3072384"/>
            <a:ext cx="3662550" cy="4649216"/>
          </a:xfrm>
          <a:prstGeom prst="rect">
            <a:avLst/>
          </a:prstGeom>
          <a:ln w="25400">
            <a:round/>
          </a:ln>
        </p:spPr>
      </p:pic>
      <p:pic>
        <p:nvPicPr>
          <p:cNvPr id="121" name="droppedImage.png"/>
          <p:cNvPicPr/>
          <p:nvPr/>
        </p:nvPicPr>
        <p:blipFill>
          <a:blip r:embed="rId3">
            <a:extLst/>
          </a:blip>
          <a:stretch>
            <a:fillRect/>
          </a:stretch>
        </p:blipFill>
        <p:spPr>
          <a:xfrm>
            <a:off x="7233919" y="3251200"/>
            <a:ext cx="3246796" cy="4486656"/>
          </a:xfrm>
          <a:prstGeom prst="rect">
            <a:avLst/>
          </a:prstGeom>
          <a:ln w="25400">
            <a:round/>
          </a:ln>
        </p:spPr>
      </p:pic>
      <p:pic>
        <p:nvPicPr>
          <p:cNvPr id="122" name="droppedImage.png"/>
          <p:cNvPicPr/>
          <p:nvPr/>
        </p:nvPicPr>
        <p:blipFill>
          <a:blip r:embed="rId4">
            <a:extLst/>
          </a:blip>
          <a:stretch>
            <a:fillRect/>
          </a:stretch>
        </p:blipFill>
        <p:spPr>
          <a:xfrm>
            <a:off x="557286" y="6242303"/>
            <a:ext cx="2455562" cy="3416301"/>
          </a:xfrm>
          <a:prstGeom prst="rect">
            <a:avLst/>
          </a:prstGeom>
          <a:ln w="12700">
            <a:miter lim="400000"/>
          </a:ln>
        </p:spPr>
      </p:pic>
      <p:pic>
        <p:nvPicPr>
          <p:cNvPr id="123" name="droppedImage.tiff"/>
          <p:cNvPicPr/>
          <p:nvPr/>
        </p:nvPicPr>
        <p:blipFill>
          <a:blip r:embed="rId5">
            <a:extLst/>
          </a:blip>
          <a:stretch>
            <a:fillRect/>
          </a:stretch>
        </p:blipFill>
        <p:spPr>
          <a:xfrm>
            <a:off x="421440" y="2677667"/>
            <a:ext cx="2733374" cy="3088641"/>
          </a:xfrm>
          <a:prstGeom prst="rect">
            <a:avLst/>
          </a:prstGeom>
          <a:ln w="12700">
            <a:miter lim="400000"/>
          </a:ln>
        </p:spPr>
      </p:pic>
      <p:sp>
        <p:nvSpPr>
          <p:cNvPr id="124" name="Shape 124"/>
          <p:cNvSpPr/>
          <p:nvPr/>
        </p:nvSpPr>
        <p:spPr>
          <a:xfrm>
            <a:off x="331322" y="730504"/>
            <a:ext cx="13021057" cy="16764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lvl="0" algn="l" defTabSz="585216">
              <a:defRPr sz="1800"/>
            </a:pPr>
            <a:r>
              <a:rPr sz="1600">
                <a:latin typeface="Comic Sans MS"/>
                <a:ea typeface="Comic Sans MS"/>
                <a:cs typeface="Comic Sans MS"/>
                <a:sym typeface="Comic Sans MS"/>
              </a:rPr>
              <a:t>This year we commemorate the </a:t>
            </a:r>
            <a:r>
              <a:rPr b="1" sz="1600">
                <a:solidFill>
                  <a:srgbClr val="FF2600"/>
                </a:solidFill>
                <a:latin typeface="Comic Sans MS"/>
                <a:ea typeface="Comic Sans MS"/>
                <a:cs typeface="Comic Sans MS"/>
                <a:sym typeface="Comic Sans MS"/>
              </a:rPr>
              <a:t>90th Anniversary of the invention of polarography by J. Heyrovsky</a:t>
            </a:r>
            <a:r>
              <a:rPr sz="1600">
                <a:latin typeface="Comic Sans MS"/>
                <a:ea typeface="Comic Sans MS"/>
                <a:cs typeface="Comic Sans MS"/>
                <a:sym typeface="Comic Sans MS"/>
              </a:rPr>
              <a:t>. In </a:t>
            </a:r>
            <a:r>
              <a:rPr b="1" sz="1600">
                <a:latin typeface="Comic Sans MS"/>
                <a:ea typeface="Comic Sans MS"/>
                <a:cs typeface="Comic Sans MS"/>
                <a:sym typeface="Comic Sans MS"/>
              </a:rPr>
              <a:t>1941 he invented oscillographic polarography with controlled a.c</a:t>
            </a:r>
            <a:r>
              <a:rPr sz="1600">
                <a:latin typeface="Comic Sans MS"/>
                <a:ea typeface="Comic Sans MS"/>
                <a:cs typeface="Comic Sans MS"/>
                <a:sym typeface="Comic Sans MS"/>
              </a:rPr>
              <a:t>. (cyclic a.c. chronopotentiometry). By the end of the 1950‘s oscillographic polarography was the </a:t>
            </a:r>
            <a:r>
              <a:rPr b="1" sz="1600">
                <a:latin typeface="Comic Sans MS"/>
                <a:ea typeface="Comic Sans MS"/>
                <a:cs typeface="Comic Sans MS"/>
                <a:sym typeface="Comic Sans MS"/>
              </a:rPr>
              <a:t>method of choice for</a:t>
            </a:r>
            <a:r>
              <a:rPr sz="1600">
                <a:latin typeface="Comic Sans MS"/>
                <a:ea typeface="Comic Sans MS"/>
                <a:cs typeface="Comic Sans MS"/>
                <a:sym typeface="Comic Sans MS"/>
              </a:rPr>
              <a:t> the </a:t>
            </a:r>
            <a:r>
              <a:rPr b="1" sz="1600">
                <a:solidFill>
                  <a:srgbClr val="0061FF"/>
                </a:solidFill>
                <a:latin typeface="Comic Sans MS"/>
                <a:ea typeface="Comic Sans MS"/>
                <a:cs typeface="Comic Sans MS"/>
                <a:sym typeface="Comic Sans MS"/>
              </a:rPr>
              <a:t>DNA electrochemical analysis</a:t>
            </a:r>
            <a:r>
              <a:rPr sz="1600">
                <a:latin typeface="Comic Sans MS"/>
                <a:ea typeface="Comic Sans MS"/>
                <a:cs typeface="Comic Sans MS"/>
                <a:sym typeface="Comic Sans MS"/>
              </a:rPr>
              <a:t>:</a:t>
            </a:r>
            <a:endParaRPr sz="1600">
              <a:latin typeface="Comic Sans MS"/>
              <a:ea typeface="Comic Sans MS"/>
              <a:cs typeface="Comic Sans MS"/>
              <a:sym typeface="Comic Sans MS"/>
            </a:endParaRPr>
          </a:p>
          <a:p>
            <a:pPr lvl="0" algn="l" defTabSz="585216">
              <a:defRPr sz="1800"/>
            </a:pPr>
            <a:r>
              <a:rPr b="1" sz="1600">
                <a:solidFill>
                  <a:srgbClr val="0056D6"/>
                </a:solidFill>
                <a:latin typeface="Comic Sans MS"/>
                <a:ea typeface="Comic Sans MS"/>
                <a:cs typeface="Comic Sans MS"/>
                <a:sym typeface="Comic Sans MS"/>
              </a:rPr>
              <a:t>1958</a:t>
            </a:r>
            <a:r>
              <a:rPr sz="1600">
                <a:latin typeface="Comic Sans MS"/>
                <a:ea typeface="Comic Sans MS"/>
                <a:cs typeface="Comic Sans MS"/>
                <a:sym typeface="Comic Sans MS"/>
              </a:rPr>
              <a:t>: Nucleic acid bases, DNA and RNA are electroactive</a:t>
            </a:r>
            <a:endParaRPr sz="1600">
              <a:latin typeface="Comic Sans MS"/>
              <a:ea typeface="Comic Sans MS"/>
              <a:cs typeface="Comic Sans MS"/>
              <a:sym typeface="Comic Sans MS"/>
            </a:endParaRPr>
          </a:p>
          <a:p>
            <a:pPr lvl="0" algn="l" defTabSz="585216">
              <a:defRPr sz="1800"/>
            </a:pPr>
            <a:r>
              <a:rPr sz="1600">
                <a:latin typeface="Comic Sans MS"/>
                <a:ea typeface="Comic Sans MS"/>
                <a:cs typeface="Comic Sans MS"/>
                <a:sym typeface="Comic Sans MS"/>
              </a:rPr>
              <a:t>          </a:t>
            </a:r>
            <a:r>
              <a:rPr b="1" sz="1600">
                <a:solidFill>
                  <a:srgbClr val="E32400"/>
                </a:solidFill>
                <a:latin typeface="Comic Sans MS"/>
                <a:ea typeface="Comic Sans MS"/>
                <a:cs typeface="Comic Sans MS"/>
                <a:sym typeface="Comic Sans MS"/>
              </a:rPr>
              <a:t>1960</a:t>
            </a:r>
            <a:r>
              <a:rPr sz="1600">
                <a:latin typeface="Comic Sans MS"/>
                <a:ea typeface="Comic Sans MS"/>
                <a:cs typeface="Comic Sans MS"/>
                <a:sym typeface="Comic Sans MS"/>
              </a:rPr>
              <a:t>: Relations between the DNA structure and electrochemical responses</a:t>
            </a:r>
            <a:r>
              <a:rPr sz="1600">
                <a:latin typeface="Comic Sans MS"/>
                <a:ea typeface="Comic Sans MS"/>
                <a:cs typeface="Comic Sans MS"/>
                <a:sym typeface="Comic Sans MS"/>
              </a:rPr>
              <a:t>                                   </a:t>
            </a:r>
          </a:p>
        </p:txBody>
      </p:sp>
      <p:sp>
        <p:nvSpPr>
          <p:cNvPr id="125" name="Shape 125"/>
          <p:cNvSpPr/>
          <p:nvPr/>
        </p:nvSpPr>
        <p:spPr>
          <a:xfrm>
            <a:off x="738412" y="113792"/>
            <a:ext cx="11167873" cy="536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585216">
              <a:defRPr sz="1800"/>
            </a:pPr>
            <a:r>
              <a:rPr b="1" sz="2200">
                <a:solidFill>
                  <a:srgbClr val="FF4013"/>
                </a:solidFill>
                <a:latin typeface="Comic Sans MS"/>
                <a:ea typeface="Comic Sans MS"/>
                <a:cs typeface="Comic Sans MS"/>
                <a:sym typeface="Comic Sans MS"/>
              </a:rPr>
              <a:t>90 years of polarography and </a:t>
            </a:r>
            <a:r>
              <a:rPr b="1" sz="2200">
                <a:solidFill>
                  <a:srgbClr val="0061FF"/>
                </a:solidFill>
                <a:latin typeface="Comic Sans MS"/>
                <a:ea typeface="Comic Sans MS"/>
                <a:cs typeface="Comic Sans MS"/>
                <a:sym typeface="Comic Sans MS"/>
              </a:rPr>
              <a:t>~</a:t>
            </a:r>
            <a:r>
              <a:rPr b="1" sz="2200">
                <a:solidFill>
                  <a:srgbClr val="0433FF"/>
                </a:solidFill>
                <a:latin typeface="Comic Sans MS"/>
                <a:ea typeface="Comic Sans MS"/>
                <a:cs typeface="Comic Sans MS"/>
                <a:sym typeface="Comic Sans MS"/>
              </a:rPr>
              <a:t>55 years of nucleic acid electrochemistry</a:t>
            </a:r>
          </a:p>
        </p:txBody>
      </p:sp>
      <p:sp>
        <p:nvSpPr>
          <p:cNvPr id="126" name="Shape 126"/>
          <p:cNvSpPr/>
          <p:nvPr/>
        </p:nvSpPr>
        <p:spPr>
          <a:xfrm>
            <a:off x="633984" y="5868415"/>
            <a:ext cx="3001900" cy="35763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585216">
              <a:defRPr sz="1800"/>
            </a:pPr>
            <a:r>
              <a:rPr sz="1200">
                <a:latin typeface="Comic Sans MS"/>
                <a:ea typeface="Comic Sans MS"/>
                <a:cs typeface="Comic Sans MS"/>
                <a:sym typeface="Comic Sans MS"/>
              </a:rPr>
              <a:t> E. Palecek, </a:t>
            </a:r>
            <a:r>
              <a:rPr i="1" sz="1200">
                <a:latin typeface="Helvetica"/>
                <a:ea typeface="Helvetica"/>
                <a:cs typeface="Helvetica"/>
                <a:sym typeface="Helvetica"/>
              </a:rPr>
              <a:t>Nature</a:t>
            </a:r>
            <a:r>
              <a:rPr sz="1200">
                <a:latin typeface="Helvetica"/>
                <a:ea typeface="Helvetica"/>
                <a:cs typeface="Helvetica"/>
                <a:sym typeface="Helvetica"/>
              </a:rPr>
              <a:t> </a:t>
            </a:r>
            <a:r>
              <a:rPr b="1" sz="1200">
                <a:latin typeface="Helvetica"/>
                <a:ea typeface="Helvetica"/>
                <a:cs typeface="Helvetica"/>
                <a:sym typeface="Helvetica"/>
              </a:rPr>
              <a:t>188</a:t>
            </a:r>
            <a:r>
              <a:rPr sz="1200">
                <a:latin typeface="Helvetica"/>
                <a:ea typeface="Helvetica"/>
                <a:cs typeface="Helvetica"/>
                <a:sym typeface="Helvetica"/>
              </a:rPr>
              <a:t> (1960) 656-657</a:t>
            </a:r>
          </a:p>
        </p:txBody>
      </p:sp>
      <p:sp>
        <p:nvSpPr>
          <p:cNvPr id="127" name="Shape 127"/>
          <p:cNvSpPr/>
          <p:nvPr/>
        </p:nvSpPr>
        <p:spPr>
          <a:xfrm>
            <a:off x="617728" y="2487168"/>
            <a:ext cx="2685352" cy="3302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marR="355600" algn="l" defTabSz="455168">
              <a:defRPr sz="1800"/>
            </a:pPr>
            <a:r>
              <a:rPr i="1" sz="1200">
                <a:latin typeface="Helvetica"/>
                <a:ea typeface="Helvetica"/>
                <a:cs typeface="Helvetica"/>
                <a:sym typeface="Helvetica"/>
              </a:rPr>
              <a:t>E. Palecek, Naturwiss.</a:t>
            </a:r>
            <a:r>
              <a:rPr sz="1200">
                <a:latin typeface="Helvetica"/>
                <a:ea typeface="Helvetica"/>
                <a:cs typeface="Helvetica"/>
                <a:sym typeface="Helvetica"/>
              </a:rPr>
              <a:t> </a:t>
            </a:r>
            <a:r>
              <a:rPr b="1" sz="1200">
                <a:latin typeface="Helvetica"/>
                <a:ea typeface="Helvetica"/>
                <a:cs typeface="Helvetica"/>
                <a:sym typeface="Helvetica"/>
              </a:rPr>
              <a:t>45</a:t>
            </a:r>
            <a:r>
              <a:rPr sz="1200">
                <a:latin typeface="Helvetica"/>
                <a:ea typeface="Helvetica"/>
                <a:cs typeface="Helvetica"/>
                <a:sym typeface="Helvetica"/>
              </a:rPr>
              <a:t>, 186-187</a:t>
            </a:r>
          </a:p>
        </p:txBody>
      </p:sp>
      <p:sp>
        <p:nvSpPr>
          <p:cNvPr id="128" name="Shape 128"/>
          <p:cNvSpPr/>
          <p:nvPr/>
        </p:nvSpPr>
        <p:spPr>
          <a:xfrm>
            <a:off x="4080256" y="2503424"/>
            <a:ext cx="8940800" cy="536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5155" marR="45155" algn="l" defTabSz="1016000">
              <a:defRPr b="1" sz="2200">
                <a:solidFill>
                  <a:srgbClr val="0061FF"/>
                </a:solidFill>
                <a:uFill>
                  <a:solidFill>
                    <a:srgbClr val="0061FF"/>
                  </a:solidFill>
                </a:uFill>
                <a:latin typeface="Comic Sans MS"/>
                <a:ea typeface="Comic Sans MS"/>
                <a:cs typeface="Comic Sans MS"/>
                <a:sym typeface="Comic Sans MS"/>
              </a:defRPr>
            </a:lvl1pPr>
          </a:lstStyle>
          <a:p>
            <a:pPr lvl="0">
              <a:defRPr b="0" sz="1800">
                <a:solidFill>
                  <a:srgbClr val="000000"/>
                </a:solidFill>
                <a:uFillTx/>
              </a:defRPr>
            </a:pPr>
            <a:r>
              <a:rPr b="1" sz="2200">
                <a:solidFill>
                  <a:srgbClr val="0061FF"/>
                </a:solidFill>
                <a:uFill>
                  <a:solidFill>
                    <a:srgbClr val="0061FF"/>
                  </a:solidFill>
                </a:uFill>
              </a:rPr>
              <a:t>Electrochemistry of nucleic acids is now a booming field</a:t>
            </a:r>
          </a:p>
        </p:txBody>
      </p:sp>
      <p:pic>
        <p:nvPicPr>
          <p:cNvPr id="129" name="droppedImage.png"/>
          <p:cNvPicPr/>
          <p:nvPr/>
        </p:nvPicPr>
        <p:blipFill>
          <a:blip r:embed="rId6">
            <a:extLst/>
          </a:blip>
          <a:stretch>
            <a:fillRect/>
          </a:stretch>
        </p:blipFill>
        <p:spPr>
          <a:xfrm>
            <a:off x="2974848" y="2244164"/>
            <a:ext cx="1371601" cy="4410637"/>
          </a:xfrm>
          <a:prstGeom prst="rect">
            <a:avLst/>
          </a:prstGeom>
          <a:ln w="25400">
            <a:round/>
          </a:ln>
        </p:spPr>
      </p:pic>
      <p:pic>
        <p:nvPicPr>
          <p:cNvPr id="130" name="droppedImage.png"/>
          <p:cNvPicPr/>
          <p:nvPr/>
        </p:nvPicPr>
        <p:blipFill>
          <a:blip r:embed="rId7">
            <a:extLst/>
          </a:blip>
          <a:stretch>
            <a:fillRect/>
          </a:stretch>
        </p:blipFill>
        <p:spPr>
          <a:xfrm>
            <a:off x="520192" y="1999488"/>
            <a:ext cx="211329" cy="3169920"/>
          </a:xfrm>
          <a:prstGeom prst="rect">
            <a:avLst/>
          </a:prstGeom>
          <a:ln w="25400">
            <a:round/>
          </a:ln>
        </p:spPr>
      </p:pic>
      <p:pic>
        <p:nvPicPr>
          <p:cNvPr id="131" name="droppedImage.png"/>
          <p:cNvPicPr/>
          <p:nvPr/>
        </p:nvPicPr>
        <p:blipFill>
          <a:blip r:embed="rId8">
            <a:extLst/>
          </a:blip>
          <a:stretch>
            <a:fillRect/>
          </a:stretch>
        </p:blipFill>
        <p:spPr>
          <a:xfrm>
            <a:off x="10062463" y="4324096"/>
            <a:ext cx="1235457" cy="509467"/>
          </a:xfrm>
          <a:prstGeom prst="rect">
            <a:avLst/>
          </a:prstGeom>
          <a:ln w="25400">
            <a:round/>
          </a:ln>
        </p:spPr>
      </p:pic>
      <p:sp>
        <p:nvSpPr>
          <p:cNvPr id="132" name="Shape 132"/>
          <p:cNvSpPr/>
          <p:nvPr/>
        </p:nvSpPr>
        <p:spPr>
          <a:xfrm>
            <a:off x="11249151" y="4372864"/>
            <a:ext cx="845313" cy="3937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5155" marR="45155" algn="l" defTabSz="1016000">
              <a:defRPr b="1" sz="1400">
                <a:solidFill>
                  <a:srgbClr val="E32400"/>
                </a:solidFill>
                <a:uFill>
                  <a:solidFill>
                    <a:srgbClr val="E32400"/>
                  </a:solidFill>
                </a:uFill>
                <a:latin typeface="Comic Sans MS"/>
                <a:ea typeface="Comic Sans MS"/>
                <a:cs typeface="Comic Sans MS"/>
                <a:sym typeface="Comic Sans MS"/>
              </a:defRPr>
            </a:lvl1pPr>
          </a:lstStyle>
          <a:p>
            <a:pPr lvl="0">
              <a:defRPr b="0" sz="1800">
                <a:solidFill>
                  <a:srgbClr val="000000"/>
                </a:solidFill>
                <a:uFillTx/>
              </a:defRPr>
            </a:pPr>
            <a:r>
              <a:rPr b="1" sz="1400">
                <a:solidFill>
                  <a:srgbClr val="E32400"/>
                </a:solidFill>
                <a:uFill>
                  <a:solidFill>
                    <a:srgbClr val="E32400"/>
                  </a:solidFill>
                </a:uFill>
              </a:rPr>
              <a:t>WHY?</a:t>
            </a:r>
          </a:p>
        </p:txBody>
      </p:sp>
      <p:sp>
        <p:nvSpPr>
          <p:cNvPr id="133" name="Shape 133"/>
          <p:cNvSpPr/>
          <p:nvPr/>
        </p:nvSpPr>
        <p:spPr>
          <a:xfrm>
            <a:off x="5396992" y="3007360"/>
            <a:ext cx="2066163" cy="35763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marR="355600" algn="l" defTabSz="455168">
              <a:defRPr b="1" sz="1400">
                <a:latin typeface="Arial"/>
                <a:ea typeface="Arial"/>
                <a:cs typeface="Arial"/>
                <a:sym typeface="Arial"/>
              </a:defRPr>
            </a:lvl1pPr>
          </a:lstStyle>
          <a:p>
            <a:pPr lvl="0">
              <a:defRPr b="0" sz="1800"/>
            </a:pPr>
            <a:r>
              <a:rPr b="1" sz="1400"/>
              <a:t>112 (2012) 3427-3481</a:t>
            </a:r>
          </a:p>
        </p:txBody>
      </p:sp>
      <p:sp>
        <p:nvSpPr>
          <p:cNvPr id="134" name="Shape 134"/>
          <p:cNvSpPr/>
          <p:nvPr/>
        </p:nvSpPr>
        <p:spPr>
          <a:xfrm>
            <a:off x="3738880" y="7819135"/>
            <a:ext cx="8712708" cy="211328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marR="457200" algn="l" defTabSz="910336">
              <a:buClr>
                <a:srgbClr val="000000"/>
              </a:buClr>
              <a:buFont typeface="Comic Sans MS"/>
              <a:tabLst>
                <a:tab pos="1752600" algn="l"/>
                <a:tab pos="1752600" algn="l"/>
                <a:tab pos="1752600" algn="l"/>
                <a:tab pos="1752600" algn="l"/>
                <a:tab pos="1752600" algn="l"/>
                <a:tab pos="1752600" algn="l"/>
                <a:tab pos="1752600" algn="l"/>
                <a:tab pos="1752600" algn="l"/>
                <a:tab pos="1752600" algn="l"/>
                <a:tab pos="1828800" algn="l"/>
              </a:tabLst>
              <a:defRPr sz="1800"/>
            </a:pPr>
            <a:r>
              <a:rPr b="1" sz="1600">
                <a:uFill>
                  <a:solidFill/>
                </a:uFill>
                <a:latin typeface="Comic Sans MS"/>
                <a:ea typeface="Comic Sans MS"/>
                <a:cs typeface="Comic Sans MS"/>
                <a:sym typeface="Comic Sans MS"/>
              </a:rPr>
              <a:t>1960-66 Relation between the DNA structure and electrochemical responses</a:t>
            </a:r>
            <a:endParaRPr b="1" sz="1600">
              <a:uFill>
                <a:solidFill/>
              </a:uFill>
              <a:latin typeface="Comic Sans MS"/>
              <a:ea typeface="Comic Sans MS"/>
              <a:cs typeface="Comic Sans MS"/>
              <a:sym typeface="Comic Sans MS"/>
            </a:endParaRPr>
          </a:p>
          <a:p>
            <a:pPr lvl="0" marR="457200" algn="l" defTabSz="910336">
              <a:buClr>
                <a:srgbClr val="FF2600"/>
              </a:buClr>
              <a:buFont typeface="Comic Sans MS"/>
              <a:tabLst>
                <a:tab pos="1752600" algn="l"/>
                <a:tab pos="1752600" algn="l"/>
                <a:tab pos="1752600" algn="l"/>
                <a:tab pos="1752600" algn="l"/>
                <a:tab pos="1752600" algn="l"/>
                <a:tab pos="1752600" algn="l"/>
                <a:tab pos="1752600" algn="l"/>
                <a:tab pos="1752600" algn="l"/>
                <a:tab pos="1752600" algn="l"/>
                <a:tab pos="1828800" algn="l"/>
              </a:tabLst>
              <a:defRPr sz="1800"/>
            </a:pPr>
            <a:r>
              <a:rPr b="1" sz="1600">
                <a:solidFill>
                  <a:srgbClr val="0433FF"/>
                </a:solidFill>
                <a:uFill>
                  <a:solidFill>
                    <a:srgbClr val="0433FF"/>
                  </a:solidFill>
                </a:uFill>
                <a:latin typeface="Comic Sans MS"/>
                <a:ea typeface="Comic Sans MS"/>
                <a:cs typeface="Comic Sans MS"/>
                <a:sym typeface="Comic Sans MS"/>
              </a:rPr>
              <a:t>1974 DNA unwinding at negatively charged surfaces</a:t>
            </a:r>
            <a:endParaRPr b="1" sz="1600">
              <a:solidFill>
                <a:srgbClr val="0433FF"/>
              </a:solidFill>
              <a:uFill>
                <a:solidFill>
                  <a:srgbClr val="0433FF"/>
                </a:solidFill>
              </a:uFill>
              <a:latin typeface="Comic Sans MS"/>
              <a:ea typeface="Comic Sans MS"/>
              <a:cs typeface="Comic Sans MS"/>
              <a:sym typeface="Comic Sans MS"/>
            </a:endParaRPr>
          </a:p>
          <a:p>
            <a:pPr lvl="0" marR="457200" algn="l" defTabSz="910336">
              <a:buClr>
                <a:srgbClr val="FF2600"/>
              </a:buClr>
              <a:buFont typeface="Comic Sans MS"/>
              <a:tabLst>
                <a:tab pos="1752600" algn="l"/>
                <a:tab pos="1752600" algn="l"/>
                <a:tab pos="1752600" algn="l"/>
                <a:tab pos="1752600" algn="l"/>
                <a:tab pos="1752600" algn="l"/>
                <a:tab pos="1752600" algn="l"/>
                <a:tab pos="1752600" algn="l"/>
                <a:tab pos="1752600" algn="l"/>
                <a:tab pos="1752600" algn="l"/>
                <a:tab pos="1828800" algn="l"/>
              </a:tabLst>
              <a:defRPr sz="1800"/>
            </a:pPr>
            <a:r>
              <a:rPr b="1" sz="1600">
                <a:uFill>
                  <a:solidFill/>
                </a:uFill>
                <a:latin typeface="Comic Sans MS"/>
                <a:ea typeface="Comic Sans MS"/>
                <a:cs typeface="Comic Sans MS"/>
                <a:sym typeface="Comic Sans MS"/>
              </a:rPr>
              <a:t>1981-83 </a:t>
            </a:r>
            <a:r>
              <a:rPr b="1" sz="1600">
                <a:uFill>
                  <a:solidFill/>
                </a:uFill>
                <a:latin typeface="Comic Sans MS"/>
                <a:ea typeface="Comic Sans MS"/>
                <a:cs typeface="Comic Sans MS"/>
                <a:sym typeface="Comic Sans MS"/>
              </a:rPr>
              <a:t>Electroactive markers covalently bound to DNA</a:t>
            </a:r>
            <a:endParaRPr b="1" sz="1600">
              <a:uFill>
                <a:solidFill/>
              </a:uFill>
              <a:latin typeface="Comic Sans MS"/>
              <a:ea typeface="Comic Sans MS"/>
              <a:cs typeface="Comic Sans MS"/>
              <a:sym typeface="Comic Sans MS"/>
            </a:endParaRPr>
          </a:p>
          <a:p>
            <a:pPr lvl="0" marR="457200" algn="l" defTabSz="910336">
              <a:buClr>
                <a:srgbClr val="000000"/>
              </a:buClr>
              <a:buFont typeface="Comic Sans MS"/>
              <a:tabLst>
                <a:tab pos="1752600" algn="l"/>
                <a:tab pos="1752600" algn="l"/>
                <a:tab pos="1752600" algn="l"/>
                <a:tab pos="1752600" algn="l"/>
                <a:tab pos="1752600" algn="l"/>
                <a:tab pos="1752600" algn="l"/>
                <a:tab pos="1752600" algn="l"/>
                <a:tab pos="1752600" algn="l"/>
                <a:tab pos="1752600" algn="l"/>
                <a:tab pos="1828800" algn="l"/>
              </a:tabLst>
              <a:defRPr sz="1800"/>
            </a:pPr>
            <a:r>
              <a:rPr b="1" sz="1600">
                <a:uFill>
                  <a:solidFill/>
                </a:uFill>
                <a:latin typeface="Comic Sans MS"/>
                <a:ea typeface="Comic Sans MS"/>
                <a:cs typeface="Comic Sans MS"/>
                <a:sym typeface="Comic Sans MS"/>
              </a:rPr>
              <a:t>1986-88</a:t>
            </a:r>
            <a:r>
              <a:rPr b="1" sz="1600">
                <a:solidFill>
                  <a:srgbClr val="0433FF"/>
                </a:solidFill>
                <a:uFill>
                  <a:solidFill>
                    <a:srgbClr val="0433FF"/>
                  </a:solidFill>
                </a:uFill>
                <a:latin typeface="Comic Sans MS"/>
                <a:ea typeface="Comic Sans MS"/>
                <a:cs typeface="Comic Sans MS"/>
                <a:sym typeface="Comic Sans MS"/>
              </a:rPr>
              <a:t> DNA-modified electrodes</a:t>
            </a:r>
            <a:endParaRPr b="1" sz="1600">
              <a:solidFill>
                <a:srgbClr val="0433FF"/>
              </a:solidFill>
              <a:uFill>
                <a:solidFill>
                  <a:srgbClr val="0433FF"/>
                </a:solidFill>
              </a:uFill>
              <a:latin typeface="Comic Sans MS"/>
              <a:ea typeface="Comic Sans MS"/>
              <a:cs typeface="Comic Sans MS"/>
              <a:sym typeface="Comic Sans MS"/>
            </a:endParaRPr>
          </a:p>
          <a:p>
            <a:pPr lvl="0" marR="457200" algn="l" defTabSz="910336">
              <a:buClr>
                <a:srgbClr val="FF2600"/>
              </a:buClr>
              <a:buFont typeface="Comic Sans MS"/>
              <a:tabLst>
                <a:tab pos="1752600" algn="l"/>
                <a:tab pos="1752600" algn="l"/>
                <a:tab pos="1752600" algn="l"/>
                <a:tab pos="1752600" algn="l"/>
                <a:tab pos="1752600" algn="l"/>
                <a:tab pos="1752600" algn="l"/>
                <a:tab pos="1752600" algn="l"/>
                <a:tab pos="1752600" algn="l"/>
                <a:tab pos="1752600" algn="l"/>
                <a:tab pos="1828800" algn="l"/>
              </a:tabLst>
              <a:defRPr sz="1800"/>
            </a:pPr>
            <a:endParaRPr b="1" sz="2000" u="sng">
              <a:solidFill>
                <a:srgbClr val="0433FF"/>
              </a:solidFill>
              <a:uFill>
                <a:solidFill>
                  <a:srgbClr val="0433FF"/>
                </a:solidFill>
              </a:uFill>
              <a:latin typeface="Comic Sans MS"/>
              <a:ea typeface="Comic Sans MS"/>
              <a:cs typeface="Comic Sans MS"/>
              <a:sym typeface="Comic Sans MS"/>
            </a:endParaRPr>
          </a:p>
        </p:txBody>
      </p:sp>
      <p:pic>
        <p:nvPicPr>
          <p:cNvPr id="135" name="droppedImage.png"/>
          <p:cNvPicPr/>
          <p:nvPr/>
        </p:nvPicPr>
        <p:blipFill>
          <a:blip r:embed="rId9">
            <a:extLst/>
          </a:blip>
          <a:stretch>
            <a:fillRect/>
          </a:stretch>
        </p:blipFill>
        <p:spPr>
          <a:xfrm>
            <a:off x="6356096" y="5169407"/>
            <a:ext cx="3076287" cy="2781301"/>
          </a:xfrm>
          <a:prstGeom prst="rect">
            <a:avLst/>
          </a:prstGeom>
          <a:ln w="25400">
            <a:round/>
          </a:ln>
        </p:spPr>
      </p:pic>
      <p:sp>
        <p:nvSpPr>
          <p:cNvPr id="136" name="Shape 136"/>
          <p:cNvSpPr/>
          <p:nvPr/>
        </p:nvSpPr>
        <p:spPr>
          <a:xfrm>
            <a:off x="10371327" y="4697984"/>
            <a:ext cx="3511297" cy="29972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45155" marR="45155" algn="l" defTabSz="1016000">
              <a:defRPr sz="1800"/>
            </a:pPr>
            <a:r>
              <a:rPr sz="1400">
                <a:solidFill>
                  <a:srgbClr val="0433FF"/>
                </a:solidFill>
                <a:uFill>
                  <a:solidFill>
                    <a:srgbClr val="0433FF"/>
                  </a:solidFill>
                </a:uFill>
                <a:latin typeface="Comic Sans MS"/>
                <a:ea typeface="Comic Sans MS"/>
                <a:cs typeface="Comic Sans MS"/>
                <a:sym typeface="Comic Sans MS"/>
              </a:rPr>
              <a:t>progress in GENOMICS</a:t>
            </a:r>
            <a:endParaRPr sz="1400">
              <a:solidFill>
                <a:srgbClr val="0433FF"/>
              </a:solidFill>
              <a:uFill>
                <a:solidFill>
                  <a:srgbClr val="0433FF"/>
                </a:solidFill>
              </a:uFill>
              <a:latin typeface="Comic Sans MS"/>
              <a:ea typeface="Comic Sans MS"/>
              <a:cs typeface="Comic Sans MS"/>
              <a:sym typeface="Comic Sans MS"/>
            </a:endParaRPr>
          </a:p>
          <a:p>
            <a:pPr lvl="0" marL="45155" marR="45155" algn="l" defTabSz="1016000">
              <a:defRPr sz="1800"/>
            </a:pPr>
            <a:r>
              <a:rPr sz="1400">
                <a:uFill>
                  <a:solidFill/>
                </a:uFill>
                <a:latin typeface="Comic Sans MS"/>
                <a:ea typeface="Comic Sans MS"/>
                <a:cs typeface="Comic Sans MS"/>
                <a:sym typeface="Comic Sans MS"/>
              </a:rPr>
              <a:t>increasing importance</a:t>
            </a:r>
            <a:endParaRPr sz="1400">
              <a:uFill>
                <a:solidFill/>
              </a:uFill>
              <a:latin typeface="Comic Sans MS"/>
              <a:ea typeface="Comic Sans MS"/>
              <a:cs typeface="Comic Sans MS"/>
              <a:sym typeface="Comic Sans MS"/>
            </a:endParaRPr>
          </a:p>
          <a:p>
            <a:pPr lvl="0" marL="45155" marR="45155" algn="l" defTabSz="1016000">
              <a:defRPr sz="1800"/>
            </a:pPr>
            <a:r>
              <a:rPr sz="1400">
                <a:uFill>
                  <a:solidFill/>
                </a:uFill>
                <a:latin typeface="Comic Sans MS"/>
                <a:ea typeface="Comic Sans MS"/>
                <a:cs typeface="Comic Sans MS"/>
                <a:sym typeface="Comic Sans MS"/>
              </a:rPr>
              <a:t>of parallel </a:t>
            </a:r>
            <a:r>
              <a:rPr b="1" sz="1400">
                <a:uFill>
                  <a:solidFill/>
                </a:uFill>
                <a:latin typeface="Comic Sans MS"/>
                <a:ea typeface="Comic Sans MS"/>
                <a:cs typeface="Comic Sans MS"/>
                <a:sym typeface="Comic Sans MS"/>
              </a:rPr>
              <a:t>nucleotide</a:t>
            </a:r>
            <a:endParaRPr b="1" sz="1400">
              <a:uFill>
                <a:solidFill/>
              </a:uFill>
              <a:latin typeface="Comic Sans MS"/>
              <a:ea typeface="Comic Sans MS"/>
              <a:cs typeface="Comic Sans MS"/>
              <a:sym typeface="Comic Sans MS"/>
            </a:endParaRPr>
          </a:p>
          <a:p>
            <a:pPr lvl="0" marL="45155" marR="45155" algn="l" defTabSz="1016000">
              <a:defRPr sz="1800"/>
            </a:pPr>
            <a:r>
              <a:rPr b="1" sz="1400">
                <a:uFill>
                  <a:solidFill/>
                </a:uFill>
                <a:latin typeface="Comic Sans MS"/>
                <a:ea typeface="Comic Sans MS"/>
                <a:cs typeface="Comic Sans MS"/>
                <a:sym typeface="Comic Sans MS"/>
              </a:rPr>
              <a:t>sequencing</a:t>
            </a:r>
            <a:endParaRPr b="1" sz="1400">
              <a:uFill>
                <a:solidFill/>
              </a:uFill>
              <a:latin typeface="Comic Sans MS"/>
              <a:ea typeface="Comic Sans MS"/>
              <a:cs typeface="Comic Sans MS"/>
              <a:sym typeface="Comic Sans MS"/>
            </a:endParaRPr>
          </a:p>
          <a:p>
            <a:pPr lvl="0" marL="45155" marR="45155" algn="l" defTabSz="1016000">
              <a:defRPr sz="1800"/>
            </a:pPr>
            <a:r>
              <a:rPr b="1" sz="1400">
                <a:solidFill>
                  <a:srgbClr val="FF2600"/>
                </a:solidFill>
                <a:uFill>
                  <a:solidFill>
                    <a:srgbClr val="FF2600"/>
                  </a:solidFill>
                </a:uFill>
                <a:latin typeface="Comic Sans MS"/>
                <a:ea typeface="Comic Sans MS"/>
                <a:cs typeface="Comic Sans MS"/>
                <a:sym typeface="Comic Sans MS"/>
              </a:rPr>
              <a:t>electrochemistry can </a:t>
            </a:r>
            <a:endParaRPr b="1" sz="1400">
              <a:solidFill>
                <a:srgbClr val="FF2600"/>
              </a:solidFill>
              <a:uFill>
                <a:solidFill>
                  <a:srgbClr val="FF2600"/>
                </a:solidFill>
              </a:uFill>
              <a:latin typeface="Comic Sans MS"/>
              <a:ea typeface="Comic Sans MS"/>
              <a:cs typeface="Comic Sans MS"/>
              <a:sym typeface="Comic Sans MS"/>
            </a:endParaRPr>
          </a:p>
          <a:p>
            <a:pPr lvl="0" marL="45155" marR="45155" algn="l" defTabSz="1016000">
              <a:defRPr sz="1800"/>
            </a:pPr>
            <a:r>
              <a:rPr b="1" sz="1400">
                <a:solidFill>
                  <a:srgbClr val="FF2600"/>
                </a:solidFill>
                <a:uFill>
                  <a:solidFill>
                    <a:srgbClr val="FF2600"/>
                  </a:solidFill>
                </a:uFill>
                <a:latin typeface="Comic Sans MS"/>
                <a:ea typeface="Comic Sans MS"/>
                <a:cs typeface="Comic Sans MS"/>
                <a:sym typeface="Comic Sans MS"/>
              </a:rPr>
              <a:t>complement optical</a:t>
            </a:r>
            <a:endParaRPr b="1" sz="1400">
              <a:solidFill>
                <a:srgbClr val="FF2600"/>
              </a:solidFill>
              <a:uFill>
                <a:solidFill>
                  <a:srgbClr val="FF2600"/>
                </a:solidFill>
              </a:uFill>
              <a:latin typeface="Comic Sans MS"/>
              <a:ea typeface="Comic Sans MS"/>
              <a:cs typeface="Comic Sans MS"/>
              <a:sym typeface="Comic Sans MS"/>
            </a:endParaRPr>
          </a:p>
          <a:p>
            <a:pPr lvl="0" marL="45155" marR="45155" algn="l" defTabSz="1016000">
              <a:defRPr sz="1800"/>
            </a:pPr>
            <a:r>
              <a:rPr b="1" sz="1400">
                <a:solidFill>
                  <a:srgbClr val="FF2600"/>
                </a:solidFill>
                <a:uFill>
                  <a:solidFill>
                    <a:srgbClr val="FF2600"/>
                  </a:solidFill>
                </a:uFill>
                <a:latin typeface="Comic Sans MS"/>
                <a:ea typeface="Comic Sans MS"/>
                <a:cs typeface="Comic Sans MS"/>
                <a:sym typeface="Comic Sans MS"/>
              </a:rPr>
              <a:t>detection</a:t>
            </a:r>
            <a:r>
              <a:rPr sz="1400">
                <a:solidFill>
                  <a:srgbClr val="FF2600"/>
                </a:solidFill>
                <a:uFill>
                  <a:solidFill>
                    <a:srgbClr val="FF2600"/>
                  </a:solidFill>
                </a:uFill>
                <a:latin typeface="Comic Sans MS"/>
                <a:ea typeface="Comic Sans MS"/>
                <a:cs typeface="Comic Sans MS"/>
                <a:sym typeface="Comic Sans MS"/>
              </a:rPr>
              <a:t> in arrays</a:t>
            </a:r>
            <a:endParaRPr sz="1400">
              <a:solidFill>
                <a:srgbClr val="FF2600"/>
              </a:solidFill>
              <a:uFill>
                <a:solidFill>
                  <a:srgbClr val="FF2600"/>
                </a:solidFill>
              </a:uFill>
              <a:latin typeface="Comic Sans MS"/>
              <a:ea typeface="Comic Sans MS"/>
              <a:cs typeface="Comic Sans MS"/>
              <a:sym typeface="Comic Sans MS"/>
            </a:endParaRPr>
          </a:p>
          <a:p>
            <a:pPr lvl="0" marL="45155" marR="45155" algn="l" defTabSz="1016000">
              <a:defRPr sz="1800"/>
            </a:pPr>
            <a:r>
              <a:rPr sz="1400">
                <a:solidFill>
                  <a:srgbClr val="FF2600"/>
                </a:solidFill>
                <a:uFill>
                  <a:solidFill>
                    <a:srgbClr val="FF2600"/>
                  </a:solidFill>
                </a:uFill>
                <a:latin typeface="Comic Sans MS"/>
                <a:ea typeface="Comic Sans MS"/>
                <a:cs typeface="Comic Sans MS"/>
                <a:sym typeface="Comic Sans MS"/>
              </a:rPr>
              <a:t>and particularly in chips </a:t>
            </a:r>
            <a:endParaRPr sz="1400">
              <a:solidFill>
                <a:srgbClr val="FF2600"/>
              </a:solidFill>
              <a:uFill>
                <a:solidFill>
                  <a:srgbClr val="FF2600"/>
                </a:solidFill>
              </a:uFill>
              <a:latin typeface="Comic Sans MS"/>
              <a:ea typeface="Comic Sans MS"/>
              <a:cs typeface="Comic Sans MS"/>
              <a:sym typeface="Comic Sans MS"/>
            </a:endParaRPr>
          </a:p>
          <a:p>
            <a:pPr lvl="0" marL="45155" marR="45155" algn="l" defTabSz="1016000">
              <a:defRPr sz="1800"/>
            </a:pPr>
            <a:r>
              <a:rPr sz="1400">
                <a:solidFill>
                  <a:srgbClr val="FF2600"/>
                </a:solidFill>
                <a:uFill>
                  <a:solidFill>
                    <a:srgbClr val="FF2600"/>
                  </a:solidFill>
                </a:uFill>
                <a:latin typeface="Comic Sans MS"/>
                <a:ea typeface="Comic Sans MS"/>
                <a:cs typeface="Comic Sans MS"/>
                <a:sym typeface="Comic Sans MS"/>
              </a:rPr>
              <a:t>for </a:t>
            </a:r>
            <a:r>
              <a:rPr b="1" sz="1400">
                <a:solidFill>
                  <a:srgbClr val="FF2600"/>
                </a:solidFill>
                <a:uFill>
                  <a:solidFill>
                    <a:srgbClr val="FF2600"/>
                  </a:solidFill>
                </a:uFill>
                <a:latin typeface="Comic Sans MS"/>
                <a:ea typeface="Comic Sans MS"/>
                <a:cs typeface="Comic Sans MS"/>
                <a:sym typeface="Comic Sans MS"/>
              </a:rPr>
              <a:t>decentralized</a:t>
            </a:r>
            <a:endParaRPr b="1" sz="1400">
              <a:solidFill>
                <a:srgbClr val="FF2600"/>
              </a:solidFill>
              <a:uFill>
                <a:solidFill>
                  <a:srgbClr val="FF2600"/>
                </a:solidFill>
              </a:uFill>
              <a:latin typeface="Comic Sans MS"/>
              <a:ea typeface="Comic Sans MS"/>
              <a:cs typeface="Comic Sans MS"/>
              <a:sym typeface="Comic Sans MS"/>
            </a:endParaRPr>
          </a:p>
          <a:p>
            <a:pPr lvl="0" marL="45155" marR="45155" algn="l" defTabSz="1016000">
              <a:defRPr sz="1800"/>
            </a:pPr>
            <a:r>
              <a:rPr b="1" sz="1400">
                <a:solidFill>
                  <a:srgbClr val="FF2600"/>
                </a:solidFill>
                <a:uFill>
                  <a:solidFill>
                    <a:srgbClr val="FF2600"/>
                  </a:solidFill>
                </a:uFill>
                <a:latin typeface="Comic Sans MS"/>
                <a:ea typeface="Comic Sans MS"/>
                <a:cs typeface="Comic Sans MS"/>
                <a:sym typeface="Comic Sans MS"/>
              </a:rPr>
              <a:t>analysis</a:t>
            </a:r>
            <a:endParaRPr sz="1400">
              <a:solidFill>
                <a:srgbClr val="FF2600"/>
              </a:solidFill>
              <a:uFill>
                <a:solidFill>
                  <a:srgbClr val="FF2600"/>
                </a:solidFill>
              </a:uFill>
              <a:latin typeface="Comic Sans MS"/>
              <a:ea typeface="Comic Sans MS"/>
              <a:cs typeface="Comic Sans MS"/>
              <a:sym typeface="Comic Sans MS"/>
            </a:endParaRPr>
          </a:p>
        </p:txBody>
      </p:sp>
      <p:sp>
        <p:nvSpPr>
          <p:cNvPr id="137" name="Shape 137"/>
          <p:cNvSpPr/>
          <p:nvPr/>
        </p:nvSpPr>
        <p:spPr>
          <a:xfrm>
            <a:off x="10571348" y="3192018"/>
            <a:ext cx="705296" cy="345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457200">
              <a:defRPr sz="1400">
                <a:latin typeface="Helvetica"/>
                <a:ea typeface="Helvetica"/>
                <a:cs typeface="Helvetica"/>
                <a:sym typeface="Helvetica"/>
              </a:defRPr>
            </a:lvl1pPr>
          </a:lstStyle>
          <a:p>
            <a:pPr lvl="0">
              <a:defRPr sz="1800"/>
            </a:pPr>
            <a:r>
              <a:rPr sz="1400"/>
              <a:t>IF 33</a:t>
            </a:r>
          </a:p>
        </p:txBody>
      </p:sp>
      <p:sp>
        <p:nvSpPr>
          <p:cNvPr id="138" name="Shape 138"/>
          <p:cNvSpPr/>
          <p:nvPr/>
        </p:nvSpPr>
        <p:spPr>
          <a:xfrm>
            <a:off x="6250368" y="4703826"/>
            <a:ext cx="468831" cy="345949"/>
          </a:xfrm>
          <a:prstGeom prst="rect">
            <a:avLst/>
          </a:prstGeom>
          <a:ln w="12700">
            <a:miter lim="400000"/>
          </a:ln>
        </p:spPr>
        <p:txBody>
          <a:bodyPr wrap="none" lIns="65023" tIns="65023" rIns="65023" bIns="65023" anchor="ctr">
            <a:spAutoFit/>
          </a:bodyPr>
          <a:lstStyle/>
          <a:p>
            <a:pPr lvl="0" algn="l" defTabSz="457200">
              <a:defRPr sz="1400">
                <a:latin typeface="Helvetica"/>
                <a:ea typeface="Helvetica"/>
                <a:cs typeface="Helvetica"/>
                <a:sym typeface="Helvetica"/>
              </a:defRPr>
            </a:pPr>
          </a:p>
        </p:txBody>
      </p:sp>
      <p:sp>
        <p:nvSpPr>
          <p:cNvPr id="139" name="Shape 139"/>
          <p:cNvSpPr/>
          <p:nvPr/>
        </p:nvSpPr>
        <p:spPr>
          <a:xfrm>
            <a:off x="6412928" y="4866386"/>
            <a:ext cx="468831" cy="345949"/>
          </a:xfrm>
          <a:prstGeom prst="rect">
            <a:avLst/>
          </a:prstGeom>
          <a:ln w="12700">
            <a:miter lim="400000"/>
          </a:ln>
        </p:spPr>
        <p:txBody>
          <a:bodyPr wrap="none" lIns="65023" tIns="65023" rIns="65023" bIns="65023" anchor="ctr">
            <a:spAutoFit/>
          </a:bodyPr>
          <a:lstStyle/>
          <a:p>
            <a:pPr lvl="0" algn="l" defTabSz="457200">
              <a:defRPr sz="1400">
                <a:latin typeface="Helvetica"/>
                <a:ea typeface="Helvetica"/>
                <a:cs typeface="Helvetica"/>
                <a:sym typeface="Helvetica"/>
              </a:defRPr>
            </a:pPr>
          </a:p>
        </p:txBody>
      </p:sp>
      <p:sp>
        <p:nvSpPr>
          <p:cNvPr id="140" name="Shape 140"/>
          <p:cNvSpPr/>
          <p:nvPr/>
        </p:nvSpPr>
        <p:spPr>
          <a:xfrm>
            <a:off x="7950200" y="1511300"/>
            <a:ext cx="4386709"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400">
                <a:latin typeface="Comic Sans MS Bold"/>
                <a:ea typeface="Comic Sans MS Bold"/>
                <a:cs typeface="Comic Sans MS Bold"/>
                <a:sym typeface="Comic Sans MS Bold"/>
              </a:defRPr>
            </a:lvl1pPr>
          </a:lstStyle>
          <a:p>
            <a:pPr lvl="0">
              <a:defRPr sz="1800"/>
            </a:pPr>
            <a:r>
              <a:rPr sz="2400"/>
              <a:t>2. PŘEDNÁŠKA  25.9. 2014</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nvSpPr>
        <p:spPr>
          <a:xfrm>
            <a:off x="485775" y="1244600"/>
            <a:ext cx="11531600" cy="2438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a:latin typeface="Verdana"/>
                <a:ea typeface="Verdana"/>
                <a:cs typeface="Verdana"/>
                <a:sym typeface="Verdana"/>
              </a:rPr>
              <a:t>The journal </a:t>
            </a:r>
            <a:r>
              <a:rPr>
                <a:latin typeface="Verdana Bold"/>
                <a:ea typeface="Verdana Bold"/>
                <a:cs typeface="Verdana Bold"/>
                <a:sym typeface="Verdana Bold"/>
              </a:rPr>
              <a:t>impact factor</a:t>
            </a:r>
            <a:r>
              <a:rPr>
                <a:latin typeface="Verdana"/>
                <a:ea typeface="Verdana"/>
                <a:cs typeface="Verdana"/>
                <a:sym typeface="Verdana"/>
              </a:rPr>
              <a:t> is a measure of the frequency with which the "average article" in a journal has been cited in a particular year. The impact factor will </a:t>
            </a:r>
            <a:r>
              <a:rPr>
                <a:latin typeface="Verdana Bold"/>
                <a:ea typeface="Verdana Bold"/>
                <a:cs typeface="Verdana Bold"/>
                <a:sym typeface="Verdana Bold"/>
              </a:rPr>
              <a:t>help you evaluate a journal's relative importance,</a:t>
            </a:r>
            <a:r>
              <a:rPr>
                <a:latin typeface="Verdana"/>
                <a:ea typeface="Verdana"/>
                <a:cs typeface="Verdana"/>
                <a:sym typeface="Verdana"/>
              </a:rPr>
              <a:t> especially when you compare it to others </a:t>
            </a:r>
            <a:r>
              <a:rPr>
                <a:latin typeface="Verdana Bold"/>
                <a:ea typeface="Verdana Bold"/>
                <a:cs typeface="Verdana Bold"/>
                <a:sym typeface="Verdana Bold"/>
              </a:rPr>
              <a:t>in the same field</a:t>
            </a:r>
            <a:r>
              <a:rPr>
                <a:latin typeface="Verdana"/>
                <a:ea typeface="Verdana"/>
                <a:cs typeface="Verdana"/>
                <a:sym typeface="Verdana"/>
              </a:rPr>
              <a:t>. </a:t>
            </a:r>
            <a:endParaRPr>
              <a:latin typeface="Verdana"/>
              <a:ea typeface="Verdana"/>
              <a:cs typeface="Verdana"/>
              <a:sym typeface="Verdana"/>
            </a:endParaRPr>
          </a:p>
          <a:p>
            <a:pPr lvl="0" algn="l" defTabSz="457200">
              <a:defRPr sz="1800"/>
            </a:pPr>
            <a:endParaRPr>
              <a:latin typeface="Verdana"/>
              <a:ea typeface="Verdana"/>
              <a:cs typeface="Verdana"/>
              <a:sym typeface="Verdana"/>
            </a:endParaRPr>
          </a:p>
          <a:p>
            <a:pPr lvl="0" algn="l" defTabSz="457200">
              <a:defRPr sz="1800"/>
            </a:pPr>
            <a:r>
              <a:rPr>
                <a:latin typeface="Verdana"/>
                <a:ea typeface="Verdana"/>
                <a:cs typeface="Verdana"/>
                <a:sym typeface="Verdana"/>
              </a:rPr>
              <a:t>NOTE: Title changes and coverage changes may result in no impact factor for one or more years. </a:t>
            </a:r>
            <a:endParaRPr>
              <a:latin typeface="Verdana"/>
              <a:ea typeface="Verdana"/>
              <a:cs typeface="Verdana"/>
              <a:sym typeface="Verdana"/>
            </a:endParaRPr>
          </a:p>
          <a:p>
            <a:pPr lvl="0" algn="l" defTabSz="457200">
              <a:defRPr sz="1800"/>
            </a:pPr>
            <a:endParaRPr>
              <a:latin typeface="Gill Sans"/>
              <a:ea typeface="Gill Sans"/>
              <a:cs typeface="Gill Sans"/>
              <a:sym typeface="Gill Sans"/>
            </a:endParaRPr>
          </a:p>
          <a:p>
            <a:pPr lvl="0" algn="l" defTabSz="457200">
              <a:defRPr sz="1800"/>
            </a:pPr>
            <a:endParaRPr sz="1600">
              <a:latin typeface="Times Roman"/>
              <a:ea typeface="Times Roman"/>
              <a:cs typeface="Times Roman"/>
              <a:sym typeface="Times Roman"/>
            </a:endParaRPr>
          </a:p>
          <a:p>
            <a:pPr lvl="0" algn="l" defTabSz="457200">
              <a:defRPr sz="1800"/>
            </a:pPr>
            <a:endParaRPr>
              <a:latin typeface="Gill Sans"/>
              <a:ea typeface="Gill Sans"/>
              <a:cs typeface="Gill Sans"/>
              <a:sym typeface="Gill Sans"/>
            </a:endParaRPr>
          </a:p>
        </p:txBody>
      </p:sp>
      <p:sp>
        <p:nvSpPr>
          <p:cNvPr id="204" name="Shape 204"/>
          <p:cNvSpPr/>
          <p:nvPr/>
        </p:nvSpPr>
        <p:spPr>
          <a:xfrm>
            <a:off x="2019300" y="3885132"/>
            <a:ext cx="7988300" cy="264373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lnSpc>
                <a:spcPct val="115000"/>
              </a:lnSpc>
              <a:spcBef>
                <a:spcPts val="1000"/>
              </a:spcBef>
              <a:defRPr sz="1800"/>
            </a:pPr>
            <a:r>
              <a:rPr>
                <a:latin typeface="Times New Roman Bold"/>
                <a:ea typeface="Times New Roman Bold"/>
                <a:cs typeface="Times New Roman Bold"/>
                <a:sym typeface="Times New Roman Bold"/>
              </a:rPr>
              <a:t>Impact factor </a:t>
            </a:r>
            <a:r>
              <a:rPr>
                <a:solidFill>
                  <a:srgbClr val="003DCC"/>
                </a:solidFill>
                <a:latin typeface="Times New Roman Bold"/>
                <a:ea typeface="Times New Roman Bold"/>
                <a:cs typeface="Times New Roman Bold"/>
                <a:sym typeface="Times New Roman Bold"/>
              </a:rPr>
              <a:t>2011</a:t>
            </a:r>
            <a:endParaRPr>
              <a:latin typeface="Times New Roman Bold"/>
              <a:ea typeface="Times New Roman Bold"/>
              <a:cs typeface="Times New Roman Bold"/>
              <a:sym typeface="Times New Roman Bold"/>
            </a:endParaRPr>
          </a:p>
          <a:p>
            <a:pPr lvl="0" algn="l" defTabSz="457200">
              <a:lnSpc>
                <a:spcPct val="115000"/>
              </a:lnSpc>
              <a:spcBef>
                <a:spcPts val="1000"/>
              </a:spcBef>
              <a:defRPr sz="1800"/>
            </a:pPr>
            <a:r>
              <a:rPr>
                <a:solidFill>
                  <a:srgbClr val="003DCC"/>
                </a:solidFill>
                <a:latin typeface="Times New Roman Bold"/>
                <a:ea typeface="Times New Roman Bold"/>
                <a:cs typeface="Times New Roman Bold"/>
                <a:sym typeface="Times New Roman Bold"/>
              </a:rPr>
              <a:t>Cites</a:t>
            </a:r>
            <a:r>
              <a:rPr>
                <a:latin typeface="Times New Roman Bold"/>
                <a:ea typeface="Times New Roman Bold"/>
                <a:cs typeface="Times New Roman Bold"/>
                <a:sym typeface="Times New Roman Bold"/>
              </a:rPr>
              <a:t> </a:t>
            </a:r>
            <a:r>
              <a:rPr sz="1400">
                <a:latin typeface="Times New Roman Bold"/>
                <a:ea typeface="Times New Roman Bold"/>
                <a:cs typeface="Times New Roman Bold"/>
                <a:sym typeface="Times New Roman Bold"/>
              </a:rPr>
              <a:t>in 2011 to articles published in:  </a:t>
            </a:r>
            <a:r>
              <a:rPr sz="1400">
                <a:solidFill>
                  <a:srgbClr val="003DCC"/>
                </a:solidFill>
                <a:latin typeface="Times New Roman Bold"/>
                <a:ea typeface="Times New Roman Bold"/>
                <a:cs typeface="Times New Roman Bold"/>
                <a:sym typeface="Times New Roman Bold"/>
              </a:rPr>
              <a:t> 2010</a:t>
            </a:r>
            <a:r>
              <a:rPr sz="1400">
                <a:latin typeface="Times New Roman Bold"/>
                <a:ea typeface="Times New Roman Bold"/>
                <a:cs typeface="Times New Roman Bold"/>
                <a:sym typeface="Times New Roman Bold"/>
              </a:rPr>
              <a:t> =  100           </a:t>
            </a:r>
            <a:r>
              <a:rPr sz="1400">
                <a:solidFill>
                  <a:srgbClr val="0044FE"/>
                </a:solidFill>
                <a:latin typeface="Times New Roman Bold"/>
                <a:ea typeface="Times New Roman Bold"/>
                <a:cs typeface="Times New Roman Bold"/>
                <a:sym typeface="Times New Roman Bold"/>
              </a:rPr>
              <a:t>2009</a:t>
            </a:r>
            <a:r>
              <a:rPr sz="1400">
                <a:latin typeface="Times New Roman Bold"/>
                <a:ea typeface="Times New Roman Bold"/>
                <a:cs typeface="Times New Roman Bold"/>
                <a:sym typeface="Times New Roman Bold"/>
              </a:rPr>
              <a:t>  = 132        Sum:    232</a:t>
            </a:r>
            <a:endParaRPr sz="1400">
              <a:latin typeface="Times New Roman Bold"/>
              <a:ea typeface="Times New Roman Bold"/>
              <a:cs typeface="Times New Roman Bold"/>
              <a:sym typeface="Times New Roman Bold"/>
            </a:endParaRPr>
          </a:p>
          <a:p>
            <a:pPr lvl="0" algn="l" defTabSz="457200">
              <a:lnSpc>
                <a:spcPct val="115000"/>
              </a:lnSpc>
              <a:spcBef>
                <a:spcPts val="1000"/>
              </a:spcBef>
              <a:defRPr sz="1800"/>
            </a:pPr>
            <a:r>
              <a:rPr sz="1400">
                <a:latin typeface="Times New Roman Bold"/>
                <a:ea typeface="Times New Roman Bold"/>
                <a:cs typeface="Times New Roman Bold"/>
                <a:sym typeface="Times New Roman Bold"/>
              </a:rPr>
              <a:t>Number of </a:t>
            </a:r>
            <a:r>
              <a:rPr>
                <a:solidFill>
                  <a:srgbClr val="003DCC"/>
                </a:solidFill>
                <a:latin typeface="Times New Roman Bold"/>
                <a:ea typeface="Times New Roman Bold"/>
                <a:cs typeface="Times New Roman Bold"/>
                <a:sym typeface="Times New Roman Bold"/>
              </a:rPr>
              <a:t>articles</a:t>
            </a:r>
            <a:r>
              <a:rPr>
                <a:latin typeface="Times New Roman Bold"/>
                <a:ea typeface="Times New Roman Bold"/>
                <a:cs typeface="Times New Roman Bold"/>
                <a:sym typeface="Times New Roman Bold"/>
              </a:rPr>
              <a:t> published</a:t>
            </a:r>
            <a:r>
              <a:rPr sz="1400">
                <a:latin typeface="Times New Roman Bold"/>
                <a:ea typeface="Times New Roman Bold"/>
                <a:cs typeface="Times New Roman Bold"/>
                <a:sym typeface="Times New Roman Bold"/>
              </a:rPr>
              <a:t> in:     2010 =   31            2009  =   22        Sum:     53</a:t>
            </a:r>
            <a:endParaRPr sz="1400">
              <a:latin typeface="Times New Roman Bold"/>
              <a:ea typeface="Times New Roman Bold"/>
              <a:cs typeface="Times New Roman Bold"/>
              <a:sym typeface="Times New Roman Bold"/>
            </a:endParaRPr>
          </a:p>
          <a:p>
            <a:pPr lvl="0" algn="l" defTabSz="457200">
              <a:lnSpc>
                <a:spcPct val="115000"/>
              </a:lnSpc>
              <a:spcBef>
                <a:spcPts val="1000"/>
              </a:spcBef>
              <a:defRPr sz="1800"/>
            </a:pPr>
            <a:r>
              <a:rPr sz="1400">
                <a:latin typeface="Times New Roman Bold"/>
                <a:ea typeface="Times New Roman Bold"/>
                <a:cs typeface="Times New Roman Bold"/>
                <a:sym typeface="Times New Roman Bold"/>
              </a:rPr>
              <a:t>Calculation:</a:t>
            </a:r>
            <a:endParaRPr sz="1400">
              <a:latin typeface="Times New Roman Bold"/>
              <a:ea typeface="Times New Roman Bold"/>
              <a:cs typeface="Times New Roman Bold"/>
              <a:sym typeface="Times New Roman Bold"/>
            </a:endParaRPr>
          </a:p>
          <a:p>
            <a:pPr lvl="0" algn="l" defTabSz="457200">
              <a:lnSpc>
                <a:spcPct val="115000"/>
              </a:lnSpc>
              <a:spcBef>
                <a:spcPts val="1000"/>
              </a:spcBef>
              <a:defRPr sz="1800"/>
            </a:pPr>
            <a:r>
              <a:rPr sz="1400">
                <a:latin typeface="Times New Roman Bold"/>
                <a:ea typeface="Times New Roman Bold"/>
                <a:cs typeface="Times New Roman Bold"/>
                <a:sym typeface="Times New Roman Bold"/>
              </a:rPr>
              <a:t>Cites to recent articles:	 232                                    </a:t>
            </a:r>
            <a:r>
              <a:rPr>
                <a:solidFill>
                  <a:srgbClr val="D90B00"/>
                </a:solidFill>
                <a:latin typeface="Times New Roman Bold"/>
                <a:ea typeface="Times New Roman Bold"/>
                <a:cs typeface="Times New Roman Bold"/>
                <a:sym typeface="Times New Roman Bold"/>
              </a:rPr>
              <a:t>IF = 4.377</a:t>
            </a:r>
            <a:endParaRPr>
              <a:solidFill>
                <a:srgbClr val="D90B00"/>
              </a:solidFill>
              <a:latin typeface="Times New Roman Bold"/>
              <a:ea typeface="Times New Roman Bold"/>
              <a:cs typeface="Times New Roman Bold"/>
              <a:sym typeface="Times New Roman Bold"/>
            </a:endParaRPr>
          </a:p>
          <a:p>
            <a:pPr lvl="0" algn="l" defTabSz="457200">
              <a:lnSpc>
                <a:spcPct val="115000"/>
              </a:lnSpc>
              <a:spcBef>
                <a:spcPts val="1000"/>
              </a:spcBef>
              <a:defRPr sz="1800"/>
            </a:pPr>
            <a:r>
              <a:rPr sz="1400">
                <a:latin typeface="Times New Roman Bold"/>
                <a:ea typeface="Times New Roman Bold"/>
                <a:cs typeface="Times New Roman Bold"/>
                <a:sym typeface="Times New Roman Bold"/>
              </a:rPr>
              <a:t>Number of recent articles: 53</a:t>
            </a:r>
            <a:endParaRPr sz="1400">
              <a:latin typeface="Times New Roman Bold"/>
              <a:ea typeface="Times New Roman Bold"/>
              <a:cs typeface="Times New Roman Bold"/>
              <a:sym typeface="Times New Roman Bold"/>
            </a:endParaRPr>
          </a:p>
        </p:txBody>
      </p:sp>
      <p:sp>
        <p:nvSpPr>
          <p:cNvPr id="205" name="Shape 205"/>
          <p:cNvSpPr/>
          <p:nvPr/>
        </p:nvSpPr>
        <p:spPr>
          <a:xfrm>
            <a:off x="387349" y="247649"/>
            <a:ext cx="11696702"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b="1" sz="2400">
                <a:solidFill>
                  <a:srgbClr val="003DCC"/>
                </a:solidFill>
                <a:latin typeface="Helvetica"/>
                <a:ea typeface="Helvetica"/>
                <a:cs typeface="Helvetica"/>
                <a:sym typeface="Helvetica"/>
              </a:rPr>
              <a:t>I</a:t>
            </a:r>
            <a:r>
              <a:rPr b="1">
                <a:solidFill>
                  <a:srgbClr val="003DCC"/>
                </a:solidFill>
                <a:latin typeface="Helvetica"/>
                <a:ea typeface="Helvetica"/>
                <a:cs typeface="Helvetica"/>
                <a:sym typeface="Helvetica"/>
              </a:rPr>
              <a:t>mpact Factor (IF)</a:t>
            </a:r>
            <a:r>
              <a:rPr b="1">
                <a:latin typeface="Helvetica"/>
                <a:ea typeface="Helvetica"/>
                <a:cs typeface="Helvetica"/>
                <a:sym typeface="Helvetica"/>
              </a:rPr>
              <a:t> charakterizuje </a:t>
            </a:r>
            <a:r>
              <a:rPr b="1">
                <a:solidFill>
                  <a:srgbClr val="003DCC"/>
                </a:solidFill>
                <a:latin typeface="Helvetica"/>
                <a:ea typeface="Helvetica"/>
                <a:cs typeface="Helvetica"/>
                <a:sym typeface="Helvetica"/>
              </a:rPr>
              <a:t>průměrnou citovanost</a:t>
            </a:r>
            <a:r>
              <a:rPr b="1">
                <a:latin typeface="Helvetica"/>
                <a:ea typeface="Helvetica"/>
                <a:cs typeface="Helvetica"/>
                <a:sym typeface="Helvetica"/>
              </a:rPr>
              <a:t> prací publikovaných v daném časopise</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nvSpPr>
        <p:spPr>
          <a:xfrm>
            <a:off x="355600" y="3765550"/>
            <a:ext cx="11684000" cy="4864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a:latin typeface="Comic Sans MS"/>
                <a:ea typeface="Comic Sans MS"/>
                <a:cs typeface="Comic Sans MS"/>
                <a:sym typeface="Comic Sans MS"/>
              </a:rPr>
              <a:t>Vybráno z Nature:</a:t>
            </a:r>
            <a:endParaRPr>
              <a:latin typeface="Comic Sans MS"/>
              <a:ea typeface="Comic Sans MS"/>
              <a:cs typeface="Comic Sans MS"/>
              <a:sym typeface="Comic Sans MS"/>
            </a:endParaRPr>
          </a:p>
          <a:p>
            <a:pPr lvl="0" algn="l" defTabSz="457200">
              <a:defRPr sz="1800"/>
            </a:pPr>
            <a:r>
              <a:rPr>
                <a:latin typeface="Comic Sans MS"/>
                <a:ea typeface="Comic Sans MS"/>
                <a:cs typeface="Comic Sans MS"/>
                <a:sym typeface="Comic Sans MS"/>
              </a:rPr>
              <a:t>The Swiss journal </a:t>
            </a:r>
            <a:r>
              <a:rPr>
                <a:latin typeface="Comic Sans MS Bold"/>
                <a:ea typeface="Comic Sans MS Bold"/>
                <a:cs typeface="Comic Sans MS Bold"/>
                <a:sym typeface="Comic Sans MS Bold"/>
              </a:rPr>
              <a:t>Folia Phoniatrica et Logopaedica </a:t>
            </a:r>
            <a:r>
              <a:rPr>
                <a:latin typeface="Comic Sans MS"/>
                <a:ea typeface="Comic Sans MS"/>
                <a:cs typeface="Comic Sans MS"/>
                <a:sym typeface="Comic Sans MS"/>
              </a:rPr>
              <a:t>has a </a:t>
            </a:r>
            <a:r>
              <a:rPr>
                <a:latin typeface="Comic Sans MS Bold"/>
                <a:ea typeface="Comic Sans MS Bold"/>
                <a:cs typeface="Comic Sans MS Bold"/>
                <a:sym typeface="Comic Sans MS Bold"/>
              </a:rPr>
              <a:t>good   </a:t>
            </a:r>
            <a:endParaRPr>
              <a:latin typeface="Comic Sans MS Bold"/>
              <a:ea typeface="Comic Sans MS Bold"/>
              <a:cs typeface="Comic Sans MS Bold"/>
              <a:sym typeface="Comic Sans MS Bold"/>
            </a:endParaRPr>
          </a:p>
          <a:p>
            <a:pPr lvl="0" algn="l" defTabSz="457200">
              <a:defRPr sz="1800"/>
            </a:pPr>
            <a:r>
              <a:rPr>
                <a:latin typeface="Comic Sans MS Bold"/>
                <a:ea typeface="Comic Sans MS Bold"/>
                <a:cs typeface="Comic Sans MS Bold"/>
                <a:sym typeface="Comic Sans MS Bold"/>
              </a:rPr>
              <a:t>reputation among voice researchers</a:t>
            </a:r>
            <a:r>
              <a:rPr>
                <a:latin typeface="Comic Sans MS"/>
                <a:ea typeface="Comic Sans MS"/>
                <a:cs typeface="Comic Sans MS"/>
                <a:sym typeface="Comic Sans MS"/>
              </a:rPr>
              <a:t> but, with an </a:t>
            </a:r>
            <a:r>
              <a:rPr>
                <a:latin typeface="Comic Sans MS Bold"/>
                <a:ea typeface="Comic Sans MS Bold"/>
                <a:cs typeface="Comic Sans MS Bold"/>
                <a:sym typeface="Comic Sans MS Bold"/>
              </a:rPr>
              <a:t>impact factor of 0.655 in 2007</a:t>
            </a:r>
            <a:r>
              <a:rPr>
                <a:latin typeface="Comic Sans MS"/>
                <a:ea typeface="Comic Sans MS"/>
                <a:cs typeface="Comic Sans MS"/>
                <a:sym typeface="Comic Sans MS"/>
              </a:rPr>
              <a:t>, </a:t>
            </a:r>
            <a:endParaRPr>
              <a:latin typeface="Comic Sans MS"/>
              <a:ea typeface="Comic Sans MS"/>
              <a:cs typeface="Comic Sans MS"/>
              <a:sym typeface="Comic Sans MS"/>
            </a:endParaRPr>
          </a:p>
          <a:p>
            <a:pPr lvl="0" algn="l" defTabSz="457200">
              <a:defRPr sz="1800"/>
            </a:pPr>
            <a:r>
              <a:rPr>
                <a:latin typeface="Comic Sans MS"/>
                <a:ea typeface="Comic Sans MS"/>
                <a:cs typeface="Comic Sans MS"/>
                <a:sym typeface="Comic Sans MS"/>
              </a:rPr>
              <a:t>publication in it was unlikely to bring honour or grant money to the authors' institutions. </a:t>
            </a:r>
            <a:endParaRPr>
              <a:latin typeface="Comic Sans MS"/>
              <a:ea typeface="Comic Sans MS"/>
              <a:cs typeface="Comic Sans MS"/>
              <a:sym typeface="Comic Sans MS"/>
            </a:endParaRPr>
          </a:p>
          <a:p>
            <a:pPr lvl="0" algn="l" defTabSz="457200">
              <a:defRPr sz="1800"/>
            </a:pPr>
            <a:r>
              <a:rPr>
                <a:latin typeface="Comic Sans MS"/>
                <a:ea typeface="Comic Sans MS"/>
                <a:cs typeface="Comic Sans MS"/>
                <a:sym typeface="Comic Sans MS"/>
              </a:rPr>
              <a:t>Now two investigators, one Dutch and one  Czech, have taken on the system and fought back. </a:t>
            </a:r>
            <a:endParaRPr>
              <a:latin typeface="Comic Sans MS"/>
              <a:ea typeface="Comic Sans MS"/>
              <a:cs typeface="Comic Sans MS"/>
              <a:sym typeface="Comic Sans MS"/>
            </a:endParaRPr>
          </a:p>
          <a:p>
            <a:pPr lvl="0" algn="l" defTabSz="457200">
              <a:defRPr sz="1800"/>
            </a:pPr>
            <a:r>
              <a:rPr>
                <a:latin typeface="Comic Sans MS"/>
                <a:ea typeface="Comic Sans MS"/>
                <a:cs typeface="Comic Sans MS"/>
                <a:sym typeface="Comic Sans MS"/>
              </a:rPr>
              <a:t>They published a paper called:  </a:t>
            </a:r>
            <a:endParaRPr>
              <a:latin typeface="Comic Sans MS"/>
              <a:ea typeface="Comic Sans MS"/>
              <a:cs typeface="Comic Sans MS"/>
              <a:sym typeface="Comic Sans MS"/>
            </a:endParaRPr>
          </a:p>
          <a:p>
            <a:pPr lvl="0" algn="l" defTabSz="457200">
              <a:defRPr sz="1800"/>
            </a:pPr>
            <a:r>
              <a:rPr>
                <a:latin typeface="Comic Sans MS"/>
                <a:ea typeface="Comic Sans MS"/>
                <a:cs typeface="Comic Sans MS"/>
                <a:sym typeface="Comic Sans MS"/>
              </a:rPr>
              <a:t> </a:t>
            </a:r>
            <a:endParaRPr>
              <a:latin typeface="Comic Sans MS"/>
              <a:ea typeface="Comic Sans MS"/>
              <a:cs typeface="Comic Sans MS"/>
              <a:sym typeface="Comic Sans MS"/>
            </a:endParaRPr>
          </a:p>
          <a:p>
            <a:pPr lvl="0" algn="l" defTabSz="457200">
              <a:defRPr sz="1800"/>
            </a:pPr>
            <a:r>
              <a:rPr>
                <a:latin typeface="Comic Sans MS Bold"/>
                <a:ea typeface="Comic Sans MS Bold"/>
                <a:cs typeface="Comic Sans MS Bold"/>
                <a:sym typeface="Comic Sans MS Bold"/>
              </a:rPr>
              <a:t>'Reaction of Folia Phoniatrica et Logopaedica on the current trend of impact factor measures</a:t>
            </a:r>
            <a:r>
              <a:rPr>
                <a:latin typeface="Comic Sans MS"/>
                <a:ea typeface="Comic Sans MS"/>
                <a:cs typeface="Comic Sans MS"/>
                <a:sym typeface="Comic Sans MS"/>
              </a:rPr>
              <a:t>'</a:t>
            </a:r>
            <a:endParaRPr>
              <a:latin typeface="Comic Sans MS"/>
              <a:ea typeface="Comic Sans MS"/>
              <a:cs typeface="Comic Sans MS"/>
              <a:sym typeface="Comic Sans MS"/>
            </a:endParaRPr>
          </a:p>
          <a:p>
            <a:pPr lvl="0" algn="l" defTabSz="457200">
              <a:defRPr sz="1800"/>
            </a:pPr>
            <a:r>
              <a:rPr>
                <a:latin typeface="Comic Sans MS"/>
                <a:ea typeface="Comic Sans MS"/>
                <a:cs typeface="Comic Sans MS"/>
                <a:sym typeface="Comic Sans MS"/>
              </a:rPr>
              <a:t> (H. K. Schutte and J. G. Švec Folia Phoniatr. Logo. 59, 281-285; 2007). </a:t>
            </a:r>
            <a:endParaRPr>
              <a:latin typeface="Comic Sans MS"/>
              <a:ea typeface="Comic Sans MS"/>
              <a:cs typeface="Comic Sans MS"/>
              <a:sym typeface="Comic Sans MS"/>
            </a:endParaRPr>
          </a:p>
          <a:p>
            <a:pPr lvl="0" algn="l" defTabSz="457200">
              <a:defRPr sz="1800"/>
            </a:pPr>
            <a:endParaRPr>
              <a:latin typeface="Comic Sans MS"/>
              <a:ea typeface="Comic Sans MS"/>
              <a:cs typeface="Comic Sans MS"/>
              <a:sym typeface="Comic Sans MS"/>
            </a:endParaRPr>
          </a:p>
          <a:p>
            <a:pPr lvl="0" algn="l" defTabSz="457200">
              <a:defRPr sz="1800"/>
            </a:pPr>
            <a:r>
              <a:rPr>
                <a:solidFill>
                  <a:srgbClr val="FE4940"/>
                </a:solidFill>
                <a:latin typeface="Comic Sans MS Bold"/>
                <a:ea typeface="Comic Sans MS Bold"/>
                <a:cs typeface="Comic Sans MS Bold"/>
                <a:sym typeface="Comic Sans MS Bold"/>
              </a:rPr>
              <a:t>This cited all the papers published in the journal in the previous two years</a:t>
            </a:r>
            <a:r>
              <a:rPr>
                <a:latin typeface="Comic Sans MS"/>
                <a:ea typeface="Comic Sans MS"/>
                <a:cs typeface="Comic Sans MS"/>
                <a:sym typeface="Comic Sans MS"/>
              </a:rPr>
              <a:t>. As 'impact factor' is defined as the number of citations to articles in a  journal in the past two years, divided by the total number of papers  published in that journal over the same period, their strategy dramatically </a:t>
            </a:r>
            <a:r>
              <a:rPr>
                <a:solidFill>
                  <a:srgbClr val="FE4940"/>
                </a:solidFill>
                <a:latin typeface="Comic Sans MS Bold"/>
                <a:ea typeface="Comic Sans MS Bold"/>
                <a:cs typeface="Comic Sans MS Bold"/>
                <a:sym typeface="Comic Sans MS Bold"/>
              </a:rPr>
              <a:t>increased Folia's  impact factor this year to </a:t>
            </a:r>
            <a:r>
              <a:rPr sz="2400">
                <a:solidFill>
                  <a:srgbClr val="FE4940"/>
                </a:solidFill>
                <a:latin typeface="Comic Sans MS Bold"/>
                <a:ea typeface="Comic Sans MS Bold"/>
                <a:cs typeface="Comic Sans MS Bold"/>
                <a:sym typeface="Comic Sans MS Bold"/>
              </a:rPr>
              <a:t>1.439</a:t>
            </a:r>
            <a:r>
              <a:rPr>
                <a:solidFill>
                  <a:srgbClr val="FE4940"/>
                </a:solidFill>
                <a:latin typeface="Comic Sans MS Bold"/>
                <a:ea typeface="Comic Sans MS Bold"/>
                <a:cs typeface="Comic Sans MS Bold"/>
                <a:sym typeface="Comic Sans MS Bold"/>
              </a:rPr>
              <a:t>.</a:t>
            </a:r>
            <a:endParaRPr>
              <a:solidFill>
                <a:srgbClr val="FE4940"/>
              </a:solidFill>
              <a:latin typeface="Comic Sans MS Bold"/>
              <a:ea typeface="Comic Sans MS Bold"/>
              <a:cs typeface="Comic Sans MS Bold"/>
              <a:sym typeface="Comic Sans MS Bold"/>
            </a:endParaRPr>
          </a:p>
        </p:txBody>
      </p:sp>
      <p:sp>
        <p:nvSpPr>
          <p:cNvPr id="208" name="Shape 208"/>
          <p:cNvSpPr/>
          <p:nvPr/>
        </p:nvSpPr>
        <p:spPr>
          <a:xfrm>
            <a:off x="3465512" y="3238500"/>
            <a:ext cx="1276810" cy="317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800">
                <a:solidFill>
                  <a:srgbClr val="4A00E6"/>
                </a:solidFill>
                <a:latin typeface="Comic Sans MS"/>
                <a:ea typeface="Comic Sans MS"/>
                <a:cs typeface="Comic Sans MS"/>
                <a:sym typeface="Comic Sans MS"/>
              </a:defRPr>
            </a:lvl1pPr>
          </a:lstStyle>
          <a:p>
            <a:pPr lvl="0">
              <a:defRPr>
                <a:solidFill>
                  <a:srgbClr val="000000"/>
                </a:solidFill>
              </a:defRPr>
            </a:pPr>
            <a:r>
              <a:rPr>
                <a:solidFill>
                  <a:srgbClr val="4A00E6"/>
                </a:solidFill>
              </a:rPr>
              <a:t>Hrátky s IF</a:t>
            </a:r>
          </a:p>
        </p:txBody>
      </p:sp>
      <p:sp>
        <p:nvSpPr>
          <p:cNvPr id="209" name="Shape 209"/>
          <p:cNvSpPr/>
          <p:nvPr/>
        </p:nvSpPr>
        <p:spPr>
          <a:xfrm>
            <a:off x="393700" y="1035049"/>
            <a:ext cx="10985500" cy="241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3600">
                <a:latin typeface="Comic Sans MS"/>
                <a:ea typeface="Comic Sans MS"/>
                <a:cs typeface="Comic Sans MS"/>
                <a:sym typeface="Comic Sans MS"/>
              </a:rPr>
              <a:t>Problémy  časopisů s nízkým IF</a:t>
            </a:r>
            <a:endParaRPr sz="3600">
              <a:latin typeface="Comic Sans MS"/>
              <a:ea typeface="Comic Sans MS"/>
              <a:cs typeface="Comic Sans MS"/>
              <a:sym typeface="Comic Sans MS"/>
            </a:endParaRPr>
          </a:p>
          <a:p>
            <a:pPr lvl="0" algn="l" defTabSz="457200">
              <a:defRPr sz="1800"/>
            </a:pPr>
            <a:r>
              <a:rPr sz="2000">
                <a:latin typeface="Comic Sans MS"/>
                <a:ea typeface="Comic Sans MS"/>
                <a:cs typeface="Comic Sans MS"/>
                <a:sym typeface="Comic Sans MS"/>
              </a:rPr>
              <a:t>1. Nedostatek vysoce kvalifikovaných recenzentů a vyšší pravděpodobnost publikace nekvalitních prací (záleží na šíři problematiky/scope of the journal)</a:t>
            </a:r>
            <a:endParaRPr sz="2000">
              <a:latin typeface="Comic Sans MS"/>
              <a:ea typeface="Comic Sans MS"/>
              <a:cs typeface="Comic Sans MS"/>
              <a:sym typeface="Comic Sans MS"/>
            </a:endParaRPr>
          </a:p>
          <a:p>
            <a:pPr lvl="0" algn="l" defTabSz="457200">
              <a:defRPr sz="1800"/>
            </a:pPr>
            <a:r>
              <a:rPr sz="2000">
                <a:latin typeface="Comic Sans MS"/>
                <a:ea typeface="Comic Sans MS"/>
                <a:cs typeface="Comic Sans MS"/>
                <a:sym typeface="Comic Sans MS"/>
              </a:rPr>
              <a:t>2. Slabé ocenění publikovaných prací při evaluacích a financování výzkumu</a:t>
            </a:r>
            <a:endParaRPr sz="2000">
              <a:latin typeface="Comic Sans MS"/>
              <a:ea typeface="Comic Sans MS"/>
              <a:cs typeface="Comic Sans MS"/>
              <a:sym typeface="Comic Sans MS"/>
            </a:endParaRPr>
          </a:p>
          <a:p>
            <a:pPr lvl="0" algn="l" defTabSz="457200">
              <a:defRPr sz="1800"/>
            </a:pPr>
            <a:r>
              <a:rPr sz="2000">
                <a:latin typeface="Comic Sans MS"/>
                <a:ea typeface="Comic Sans MS"/>
                <a:cs typeface="Comic Sans MS"/>
                <a:sym typeface="Comic Sans MS"/>
              </a:rPr>
              <a:t>3. Menší zájem čtenářů</a:t>
            </a:r>
            <a:endParaRPr sz="2000">
              <a:latin typeface="Comic Sans MS"/>
              <a:ea typeface="Comic Sans MS"/>
              <a:cs typeface="Comic Sans MS"/>
              <a:sym typeface="Comic Sans MS"/>
            </a:endParaRPr>
          </a:p>
          <a:p>
            <a:pPr lvl="0" algn="l" defTabSz="457200">
              <a:defRPr sz="1800"/>
            </a:pPr>
            <a:r>
              <a:rPr sz="2000">
                <a:latin typeface="Comic Sans MS"/>
                <a:ea typeface="Comic Sans MS"/>
                <a:cs typeface="Comic Sans MS"/>
                <a:sym typeface="Comic Sans MS"/>
              </a:rPr>
              <a:t>4. Nestabilita IF  atd.</a:t>
            </a:r>
          </a:p>
        </p:txBody>
      </p:sp>
      <p:sp>
        <p:nvSpPr>
          <p:cNvPr id="210" name="Shape 210"/>
          <p:cNvSpPr/>
          <p:nvPr/>
        </p:nvSpPr>
        <p:spPr>
          <a:xfrm>
            <a:off x="4406900" y="8756650"/>
            <a:ext cx="46990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b="1" sz="1800">
                <a:solidFill>
                  <a:srgbClr val="D90B00"/>
                </a:solidFill>
                <a:latin typeface="Helvetica"/>
                <a:ea typeface="Helvetica"/>
                <a:cs typeface="Helvetica"/>
                <a:sym typeface="Helvetica"/>
              </a:defRPr>
            </a:lvl1pPr>
          </a:lstStyle>
          <a:p>
            <a:pPr lvl="0">
              <a:defRPr b="0">
                <a:solidFill>
                  <a:srgbClr val="000000"/>
                </a:solidFill>
              </a:defRPr>
            </a:pPr>
            <a:r>
              <a:rPr b="1">
                <a:solidFill>
                  <a:srgbClr val="D90B00"/>
                </a:solidFill>
              </a:rPr>
              <a:t>ALE</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nvSpPr>
        <p:spPr>
          <a:xfrm>
            <a:off x="914400" y="1520558"/>
            <a:ext cx="5588000" cy="669978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1400">
                <a:latin typeface="Arial Bold"/>
                <a:ea typeface="Arial Bold"/>
                <a:cs typeface="Arial Bold"/>
                <a:sym typeface="Arial Bold"/>
              </a:rPr>
              <a:t>San Francisco Declaration on Research Assessment</a:t>
            </a:r>
            <a:endParaRPr sz="1400">
              <a:latin typeface="Arial"/>
              <a:ea typeface="Arial"/>
              <a:cs typeface="Arial"/>
              <a:sym typeface="Arial"/>
            </a:endParaRPr>
          </a:p>
          <a:p>
            <a:pPr lvl="0" algn="l" defTabSz="457200">
              <a:defRPr sz="1800"/>
            </a:pPr>
            <a:endParaRPr sz="1400">
              <a:latin typeface="Arial"/>
              <a:ea typeface="Arial"/>
              <a:cs typeface="Arial"/>
              <a:sym typeface="Arial"/>
            </a:endParaRPr>
          </a:p>
          <a:p>
            <a:pPr lvl="0" algn="l" defTabSz="457200">
              <a:defRPr sz="1800"/>
            </a:pPr>
            <a:r>
              <a:rPr i="1" sz="1400">
                <a:latin typeface="Arial"/>
                <a:ea typeface="Arial"/>
                <a:cs typeface="Arial"/>
                <a:sym typeface="Arial"/>
              </a:rPr>
              <a:t>Putting science into the assessment of research</a:t>
            </a:r>
            <a:endParaRPr i="1" sz="1400">
              <a:latin typeface="Arial"/>
              <a:ea typeface="Arial"/>
              <a:cs typeface="Arial"/>
              <a:sym typeface="Arial"/>
            </a:endParaRPr>
          </a:p>
          <a:p>
            <a:pPr lvl="0" algn="l" defTabSz="457200">
              <a:defRPr sz="1800"/>
            </a:pPr>
            <a:endParaRPr sz="1400">
              <a:latin typeface="Arial"/>
              <a:ea typeface="Arial"/>
              <a:cs typeface="Arial"/>
              <a:sym typeface="Arial"/>
            </a:endParaRPr>
          </a:p>
          <a:p>
            <a:pPr lvl="0" algn="l" defTabSz="457200">
              <a:defRPr sz="1800"/>
            </a:pPr>
            <a:r>
              <a:rPr sz="1400">
                <a:latin typeface="Arial"/>
                <a:ea typeface="Arial"/>
                <a:cs typeface="Arial"/>
                <a:sym typeface="Arial"/>
              </a:rPr>
              <a:t>There is a pressing need to improve the ways in which the output of scientific research is evaluated by funding agencies, academic institutions, and other parties. </a:t>
            </a:r>
            <a:endParaRPr sz="1400">
              <a:latin typeface="Arial"/>
              <a:ea typeface="Arial"/>
              <a:cs typeface="Arial"/>
              <a:sym typeface="Arial"/>
            </a:endParaRPr>
          </a:p>
          <a:p>
            <a:pPr lvl="0" algn="l" defTabSz="457200">
              <a:defRPr sz="1800"/>
            </a:pPr>
            <a:endParaRPr sz="1400">
              <a:latin typeface="Arial"/>
              <a:ea typeface="Arial"/>
              <a:cs typeface="Arial"/>
              <a:sym typeface="Arial"/>
            </a:endParaRPr>
          </a:p>
          <a:p>
            <a:pPr lvl="0" algn="l" defTabSz="457200">
              <a:defRPr sz="1800"/>
            </a:pPr>
            <a:r>
              <a:rPr sz="1400">
                <a:latin typeface="Arial"/>
                <a:ea typeface="Arial"/>
                <a:cs typeface="Arial"/>
                <a:sym typeface="Arial"/>
              </a:rPr>
              <a:t>To address this issue, the group of editors and publishers of scholarly journals listed below met during the Annual Meeting of The American Society for Cell Biology (ASCB) in </a:t>
            </a:r>
            <a:r>
              <a:rPr sz="1400">
                <a:latin typeface="Arial Bold"/>
                <a:ea typeface="Arial Bold"/>
                <a:cs typeface="Arial Bold"/>
                <a:sym typeface="Arial Bold"/>
              </a:rPr>
              <a:t>San Francisco, CA, on December 16, 2012</a:t>
            </a:r>
            <a:r>
              <a:rPr sz="1400">
                <a:latin typeface="Arial"/>
                <a:ea typeface="Arial"/>
                <a:cs typeface="Arial"/>
                <a:sym typeface="Arial"/>
              </a:rPr>
              <a:t>. The group developed a set of recommendations, referred to as the </a:t>
            </a:r>
            <a:r>
              <a:rPr b="1" i="1" sz="1400">
                <a:latin typeface="Arial"/>
                <a:ea typeface="Arial"/>
                <a:cs typeface="Arial"/>
                <a:sym typeface="Arial"/>
              </a:rPr>
              <a:t>San Francisco Declaration on Research Assessment</a:t>
            </a:r>
            <a:r>
              <a:rPr sz="1400">
                <a:latin typeface="Arial"/>
                <a:ea typeface="Arial"/>
                <a:cs typeface="Arial"/>
                <a:sym typeface="Arial"/>
              </a:rPr>
              <a:t>. We invite interested parties across all scientific disciplines to indicate their support by adding their names to this declaration.</a:t>
            </a:r>
            <a:endParaRPr sz="1400">
              <a:latin typeface="Arial"/>
              <a:ea typeface="Arial"/>
              <a:cs typeface="Arial"/>
              <a:sym typeface="Arial"/>
            </a:endParaRPr>
          </a:p>
          <a:p>
            <a:pPr lvl="0" algn="l" defTabSz="457200">
              <a:defRPr sz="1800"/>
            </a:pPr>
            <a:endParaRPr sz="1400">
              <a:latin typeface="Gill Sans"/>
              <a:ea typeface="Gill Sans"/>
              <a:cs typeface="Gill Sans"/>
              <a:sym typeface="Gill Sans"/>
            </a:endParaRPr>
          </a:p>
          <a:p>
            <a:pPr lvl="0" algn="l" defTabSz="457200">
              <a:defRPr sz="1800"/>
            </a:pPr>
            <a:r>
              <a:rPr sz="1400">
                <a:latin typeface="Arial"/>
                <a:ea typeface="Arial"/>
                <a:cs typeface="Arial"/>
                <a:sym typeface="Arial"/>
              </a:rPr>
              <a:t>The Journal Impact Factor is frequently used as the primary parameter with which to compare the scientific output of individuals and institutions. The Journal Impact Factor, as calculated by Thomson Reuters, was originally created as a tool to help librarians identify journals to purchase, not as a measure of the scientific quality of research in an article.  With that in mind, it is critical to understand that the Journal Impact Factor has a </a:t>
            </a:r>
            <a:r>
              <a:rPr sz="1400">
                <a:latin typeface="Arial Bold"/>
                <a:ea typeface="Arial Bold"/>
                <a:cs typeface="Arial Bold"/>
                <a:sym typeface="Arial Bold"/>
              </a:rPr>
              <a:t>number of well-documented deficiencies </a:t>
            </a:r>
            <a:r>
              <a:rPr sz="1400">
                <a:latin typeface="Arial"/>
                <a:ea typeface="Arial"/>
                <a:cs typeface="Arial"/>
                <a:sym typeface="Arial"/>
              </a:rPr>
              <a:t>as a tool for research assessment. These limitations include: </a:t>
            </a:r>
            <a:r>
              <a:rPr sz="1400">
                <a:latin typeface="Arial Bold"/>
                <a:ea typeface="Arial Bold"/>
                <a:cs typeface="Arial Bold"/>
                <a:sym typeface="Arial Bold"/>
              </a:rPr>
              <a:t>A</a:t>
            </a:r>
            <a:r>
              <a:rPr sz="1400">
                <a:latin typeface="Arial"/>
                <a:ea typeface="Arial"/>
                <a:cs typeface="Arial"/>
                <a:sym typeface="Arial"/>
              </a:rPr>
              <a:t>) </a:t>
            </a:r>
            <a:r>
              <a:rPr sz="1400">
                <a:latin typeface="Arial Bold"/>
                <a:ea typeface="Arial Bold"/>
                <a:cs typeface="Arial Bold"/>
                <a:sym typeface="Arial Bold"/>
              </a:rPr>
              <a:t>citation distributions within journals are </a:t>
            </a:r>
            <a:r>
              <a:rPr sz="1400">
                <a:solidFill>
                  <a:srgbClr val="0044FE"/>
                </a:solidFill>
                <a:latin typeface="Arial Bold"/>
                <a:ea typeface="Arial Bold"/>
                <a:cs typeface="Arial Bold"/>
                <a:sym typeface="Arial Bold"/>
              </a:rPr>
              <a:t>highly skewed</a:t>
            </a:r>
            <a:r>
              <a:rPr sz="1400">
                <a:latin typeface="Arial"/>
                <a:ea typeface="Arial"/>
                <a:cs typeface="Arial"/>
                <a:sym typeface="Arial"/>
              </a:rPr>
              <a:t> [1-3]; </a:t>
            </a:r>
            <a:r>
              <a:rPr sz="1400">
                <a:latin typeface="Arial Bold"/>
                <a:ea typeface="Arial Bold"/>
                <a:cs typeface="Arial Bold"/>
                <a:sym typeface="Arial Bold"/>
              </a:rPr>
              <a:t>B</a:t>
            </a:r>
            <a:r>
              <a:rPr sz="1400">
                <a:latin typeface="Arial"/>
                <a:ea typeface="Arial"/>
                <a:cs typeface="Arial"/>
                <a:sym typeface="Arial"/>
              </a:rPr>
              <a:t>) the properties of the Journal Impact Factor are </a:t>
            </a:r>
            <a:r>
              <a:rPr sz="1400">
                <a:latin typeface="Arial Bold"/>
                <a:ea typeface="Arial Bold"/>
                <a:cs typeface="Arial Bold"/>
                <a:sym typeface="Arial Bold"/>
              </a:rPr>
              <a:t>field-specific</a:t>
            </a:r>
            <a:r>
              <a:rPr sz="1400">
                <a:latin typeface="Arial"/>
                <a:ea typeface="Arial"/>
                <a:cs typeface="Arial"/>
                <a:sym typeface="Arial"/>
              </a:rPr>
              <a:t>: it is a composite of multiple, highly diverse article types, including primary research papers and reviews [1, 4]; C) Impact Factors can be </a:t>
            </a:r>
            <a:r>
              <a:rPr sz="1400">
                <a:latin typeface="Arial Bold"/>
                <a:ea typeface="Arial Bold"/>
                <a:cs typeface="Arial Bold"/>
                <a:sym typeface="Arial Bold"/>
              </a:rPr>
              <a:t>manipulated</a:t>
            </a:r>
            <a:r>
              <a:rPr sz="1400">
                <a:latin typeface="Arial"/>
                <a:ea typeface="Arial"/>
                <a:cs typeface="Arial"/>
                <a:sym typeface="Arial"/>
              </a:rPr>
              <a:t> (or </a:t>
            </a:r>
            <a:r>
              <a:rPr sz="1400">
                <a:latin typeface="Arial"/>
                <a:ea typeface="Arial"/>
                <a:cs typeface="Arial"/>
                <a:sym typeface="Arial"/>
              </a:rPr>
              <a:t>“</a:t>
            </a:r>
            <a:r>
              <a:rPr sz="1400">
                <a:latin typeface="Arial"/>
                <a:ea typeface="Arial"/>
                <a:cs typeface="Arial"/>
                <a:sym typeface="Arial"/>
              </a:rPr>
              <a:t>gamed</a:t>
            </a:r>
            <a:r>
              <a:rPr sz="1400">
                <a:latin typeface="Arial"/>
                <a:ea typeface="Arial"/>
                <a:cs typeface="Arial"/>
                <a:sym typeface="Arial"/>
              </a:rPr>
              <a:t>”</a:t>
            </a:r>
            <a:r>
              <a:rPr sz="1400">
                <a:latin typeface="Arial"/>
                <a:ea typeface="Arial"/>
                <a:cs typeface="Arial"/>
                <a:sym typeface="Arial"/>
              </a:rPr>
              <a:t>) </a:t>
            </a:r>
            <a:r>
              <a:rPr sz="1400">
                <a:latin typeface="Arial Bold"/>
                <a:ea typeface="Arial Bold"/>
                <a:cs typeface="Arial Bold"/>
                <a:sym typeface="Arial Bold"/>
              </a:rPr>
              <a:t>by editorial policy</a:t>
            </a:r>
            <a:r>
              <a:rPr sz="1400">
                <a:latin typeface="Arial"/>
                <a:ea typeface="Arial"/>
                <a:cs typeface="Arial"/>
                <a:sym typeface="Arial"/>
              </a:rPr>
              <a:t> [5]; and D) </a:t>
            </a:r>
            <a:r>
              <a:rPr sz="1400">
                <a:latin typeface="Arial Bold"/>
                <a:ea typeface="Arial Bold"/>
                <a:cs typeface="Arial Bold"/>
                <a:sym typeface="Arial Bold"/>
              </a:rPr>
              <a:t>data</a:t>
            </a:r>
            <a:r>
              <a:rPr sz="1400">
                <a:latin typeface="Arial"/>
                <a:ea typeface="Arial"/>
                <a:cs typeface="Arial"/>
                <a:sym typeface="Arial"/>
              </a:rPr>
              <a:t> used to calculate the Journal Impact Factors are </a:t>
            </a:r>
            <a:r>
              <a:rPr sz="1400">
                <a:latin typeface="Arial Bold"/>
                <a:ea typeface="Arial Bold"/>
                <a:cs typeface="Arial Bold"/>
                <a:sym typeface="Arial Bold"/>
              </a:rPr>
              <a:t>neither transparent nor openly available</a:t>
            </a:r>
            <a:r>
              <a:rPr sz="1400">
                <a:latin typeface="Arial"/>
                <a:ea typeface="Arial"/>
                <a:cs typeface="Arial"/>
                <a:sym typeface="Arial"/>
              </a:rPr>
              <a:t> to the public [4, 6, 7]. </a:t>
            </a:r>
            <a:endParaRPr sz="1400">
              <a:latin typeface="Arial"/>
              <a:ea typeface="Arial"/>
              <a:cs typeface="Arial"/>
              <a:sym typeface="Arial"/>
            </a:endParaRPr>
          </a:p>
          <a:p>
            <a:pPr lvl="0" algn="l" defTabSz="457200">
              <a:defRPr sz="1800"/>
            </a:pPr>
            <a:endParaRPr sz="1400">
              <a:latin typeface="Arial"/>
              <a:ea typeface="Arial"/>
              <a:cs typeface="Arial"/>
              <a:sym typeface="Arial"/>
            </a:endParaRPr>
          </a:p>
        </p:txBody>
      </p:sp>
      <p:sp>
        <p:nvSpPr>
          <p:cNvPr id="213" name="Shape 213"/>
          <p:cNvSpPr/>
          <p:nvPr/>
        </p:nvSpPr>
        <p:spPr>
          <a:xfrm>
            <a:off x="6985000" y="2203450"/>
            <a:ext cx="4161880" cy="736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457200">
              <a:defRPr sz="1800"/>
            </a:pPr>
            <a:r>
              <a:rPr b="1" sz="2400">
                <a:latin typeface="Helvetica"/>
                <a:ea typeface="Helvetica"/>
                <a:cs typeface="Helvetica"/>
                <a:sym typeface="Helvetica"/>
              </a:rPr>
              <a:t>IF  je pouze předběžný údaj </a:t>
            </a:r>
            <a:endParaRPr b="1" sz="2400">
              <a:latin typeface="Helvetica"/>
              <a:ea typeface="Helvetica"/>
              <a:cs typeface="Helvetica"/>
              <a:sym typeface="Helvetica"/>
            </a:endParaRPr>
          </a:p>
          <a:p>
            <a:pPr lvl="0" algn="l" defTabSz="457200">
              <a:defRPr sz="1800"/>
            </a:pPr>
            <a:r>
              <a:rPr b="1" sz="2400">
                <a:latin typeface="Helvetica"/>
                <a:ea typeface="Helvetica"/>
                <a:cs typeface="Helvetica"/>
                <a:sym typeface="Helvetica"/>
              </a:rPr>
              <a:t>o významu určité práce</a:t>
            </a:r>
          </a:p>
        </p:txBody>
      </p:sp>
      <p:sp>
        <p:nvSpPr>
          <p:cNvPr id="214" name="Shape 214"/>
          <p:cNvSpPr/>
          <p:nvPr/>
        </p:nvSpPr>
        <p:spPr>
          <a:xfrm>
            <a:off x="6364287" y="4507557"/>
            <a:ext cx="5885161" cy="72578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457200">
              <a:defRPr sz="1800"/>
            </a:pPr>
            <a:r>
              <a:rPr b="1" sz="2400">
                <a:latin typeface="Gill Sans"/>
                <a:ea typeface="Gill Sans"/>
                <a:cs typeface="Gill Sans"/>
                <a:sym typeface="Gill Sans"/>
              </a:rPr>
              <a:t>DŮLEŽITĚJŠÍ je CITOVANOST DANÉ</a:t>
            </a:r>
            <a:endParaRPr b="1" sz="2400">
              <a:latin typeface="Gill Sans"/>
              <a:ea typeface="Gill Sans"/>
              <a:cs typeface="Gill Sans"/>
              <a:sym typeface="Gill Sans"/>
            </a:endParaRPr>
          </a:p>
          <a:p>
            <a:pPr lvl="0" algn="l" defTabSz="457200">
              <a:defRPr sz="1800"/>
            </a:pPr>
            <a:r>
              <a:rPr b="1" sz="2400">
                <a:latin typeface="Gill Sans"/>
                <a:ea typeface="Gill Sans"/>
                <a:cs typeface="Gill Sans"/>
                <a:sym typeface="Gill Sans"/>
              </a:rPr>
              <a:t>PRÁCE v určitém OBORU</a:t>
            </a:r>
          </a:p>
        </p:txBody>
      </p:sp>
      <p:sp>
        <p:nvSpPr>
          <p:cNvPr id="215" name="Shape 215"/>
          <p:cNvSpPr/>
          <p:nvPr/>
        </p:nvSpPr>
        <p:spPr>
          <a:xfrm>
            <a:off x="6794830" y="5994400"/>
            <a:ext cx="5360229"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200"/>
              <a:t>Nověji:</a:t>
            </a:r>
            <a:endParaRPr b="1" sz="2200"/>
          </a:p>
          <a:p>
            <a:pPr lvl="0" algn="l">
              <a:defRPr sz="1800"/>
            </a:pPr>
            <a:endParaRPr b="1" sz="2200"/>
          </a:p>
          <a:p>
            <a:pPr lvl="0" algn="l">
              <a:defRPr sz="1800"/>
            </a:pPr>
            <a:r>
              <a:rPr b="1" sz="2200"/>
              <a:t>Eigenfactor        Article Influence </a:t>
            </a:r>
            <a:endParaRPr b="1" sz="2200"/>
          </a:p>
          <a:p>
            <a:pPr lvl="0" algn="l">
              <a:defRPr sz="1800"/>
            </a:pPr>
            <a:r>
              <a:rPr b="1" sz="2200"/>
              <a:t>    Score                  Score</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7" name="image.png"/>
          <p:cNvPicPr/>
          <p:nvPr/>
        </p:nvPicPr>
        <p:blipFill>
          <a:blip r:embed="rId2">
            <a:extLst/>
          </a:blip>
          <a:stretch>
            <a:fillRect/>
          </a:stretch>
        </p:blipFill>
        <p:spPr>
          <a:xfrm>
            <a:off x="127000" y="254000"/>
            <a:ext cx="5981700" cy="9556750"/>
          </a:xfrm>
          <a:prstGeom prst="rect">
            <a:avLst/>
          </a:prstGeom>
          <a:ln w="12700">
            <a:miter lim="400000"/>
          </a:ln>
        </p:spPr>
      </p:pic>
      <p:pic>
        <p:nvPicPr>
          <p:cNvPr id="218" name="image.png"/>
          <p:cNvPicPr/>
          <p:nvPr/>
        </p:nvPicPr>
        <p:blipFill>
          <a:blip r:embed="rId3">
            <a:extLst/>
          </a:blip>
          <a:stretch>
            <a:fillRect/>
          </a:stretch>
        </p:blipFill>
        <p:spPr>
          <a:xfrm>
            <a:off x="6299200" y="249237"/>
            <a:ext cx="6540500" cy="9453563"/>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0" name="image.png"/>
          <p:cNvPicPr/>
          <p:nvPr/>
        </p:nvPicPr>
        <p:blipFill>
          <a:blip r:embed="rId2">
            <a:extLst/>
          </a:blip>
          <a:stretch>
            <a:fillRect/>
          </a:stretch>
        </p:blipFill>
        <p:spPr>
          <a:xfrm>
            <a:off x="812800" y="1930400"/>
            <a:ext cx="5638800" cy="7102475"/>
          </a:xfrm>
          <a:prstGeom prst="rect">
            <a:avLst/>
          </a:prstGeom>
          <a:ln w="12700">
            <a:miter lim="400000"/>
          </a:ln>
        </p:spPr>
      </p:pic>
      <p:pic>
        <p:nvPicPr>
          <p:cNvPr id="221" name="image.png"/>
          <p:cNvPicPr/>
          <p:nvPr/>
        </p:nvPicPr>
        <p:blipFill>
          <a:blip r:embed="rId3">
            <a:extLst/>
          </a:blip>
          <a:stretch>
            <a:fillRect/>
          </a:stretch>
        </p:blipFill>
        <p:spPr>
          <a:xfrm>
            <a:off x="6324600" y="1917700"/>
            <a:ext cx="5727700" cy="7124700"/>
          </a:xfrm>
          <a:prstGeom prst="rect">
            <a:avLst/>
          </a:prstGeom>
          <a:ln w="12700">
            <a:miter lim="400000"/>
          </a:ln>
        </p:spPr>
      </p:pic>
      <p:sp>
        <p:nvSpPr>
          <p:cNvPr id="222" name="Shape 222"/>
          <p:cNvSpPr/>
          <p:nvPr/>
        </p:nvSpPr>
        <p:spPr>
          <a:xfrm>
            <a:off x="1397000" y="463549"/>
            <a:ext cx="9588500"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2400">
                <a:latin typeface="Comic Sans MS"/>
                <a:ea typeface="Comic Sans MS"/>
                <a:cs typeface="Comic Sans MS"/>
                <a:sym typeface="Comic Sans MS"/>
              </a:defRPr>
            </a:lvl1pPr>
          </a:lstStyle>
          <a:p>
            <a:pPr lvl="0">
              <a:defRPr sz="1800"/>
            </a:pPr>
            <a:r>
              <a:rPr sz="2400"/>
              <a:t>IF,  počty citací a další scientometrické údaje by neměly být využívany ke srovnávání úspěšnosti vědců z různých oborů</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4" name="image.png"/>
          <p:cNvPicPr/>
          <p:nvPr/>
        </p:nvPicPr>
        <p:blipFill>
          <a:blip r:embed="rId2">
            <a:extLst/>
          </a:blip>
          <a:stretch>
            <a:fillRect/>
          </a:stretch>
        </p:blipFill>
        <p:spPr>
          <a:xfrm>
            <a:off x="1485900" y="508000"/>
            <a:ext cx="9423400" cy="7581900"/>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6" name="image.png"/>
          <p:cNvPicPr/>
          <p:nvPr/>
        </p:nvPicPr>
        <p:blipFill>
          <a:blip r:embed="rId2">
            <a:extLst/>
          </a:blip>
          <a:stretch>
            <a:fillRect/>
          </a:stretch>
        </p:blipFill>
        <p:spPr>
          <a:xfrm>
            <a:off x="0" y="-736600"/>
            <a:ext cx="13004800" cy="10617200"/>
          </a:xfrm>
          <a:prstGeom prst="rect">
            <a:avLst/>
          </a:prstGeom>
          <a:ln w="12700">
            <a:miter lim="400000"/>
          </a:ln>
        </p:spPr>
      </p:pic>
      <p:sp>
        <p:nvSpPr>
          <p:cNvPr id="227" name="Shape 227"/>
          <p:cNvSpPr/>
          <p:nvPr/>
        </p:nvSpPr>
        <p:spPr>
          <a:xfrm>
            <a:off x="2947987" y="1111249"/>
            <a:ext cx="5142360"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b="1" sz="2400">
                <a:solidFill>
                  <a:srgbClr val="0044FE"/>
                </a:solidFill>
                <a:latin typeface="Gill Sans"/>
                <a:ea typeface="Gill Sans"/>
                <a:cs typeface="Gill Sans"/>
                <a:sym typeface="Gill Sans"/>
              </a:defRPr>
            </a:lvl1pPr>
          </a:lstStyle>
          <a:p>
            <a:pPr lvl="0">
              <a:defRPr b="0" sz="1800">
                <a:solidFill>
                  <a:srgbClr val="000000"/>
                </a:solidFill>
              </a:defRPr>
            </a:pPr>
            <a:r>
              <a:rPr b="1" sz="2400">
                <a:solidFill>
                  <a:srgbClr val="0044FE"/>
                </a:solidFill>
              </a:rPr>
              <a:t>Citace jinými autory x autocitace</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 name="image.png"/>
          <p:cNvPicPr/>
          <p:nvPr/>
        </p:nvPicPr>
        <p:blipFill>
          <a:blip r:embed="rId2">
            <a:extLst/>
          </a:blip>
          <a:stretch>
            <a:fillRect/>
          </a:stretch>
        </p:blipFill>
        <p:spPr>
          <a:xfrm>
            <a:off x="276225" y="1346200"/>
            <a:ext cx="6045200" cy="8134350"/>
          </a:xfrm>
          <a:prstGeom prst="rect">
            <a:avLst/>
          </a:prstGeom>
          <a:ln w="12700">
            <a:miter lim="400000"/>
          </a:ln>
        </p:spPr>
      </p:pic>
      <p:pic>
        <p:nvPicPr>
          <p:cNvPr id="230" name="image.png"/>
          <p:cNvPicPr/>
          <p:nvPr/>
        </p:nvPicPr>
        <p:blipFill>
          <a:blip r:embed="rId3">
            <a:extLst/>
          </a:blip>
          <a:stretch>
            <a:fillRect/>
          </a:stretch>
        </p:blipFill>
        <p:spPr>
          <a:xfrm>
            <a:off x="6273800" y="1016000"/>
            <a:ext cx="5943600" cy="8458200"/>
          </a:xfrm>
          <a:prstGeom prst="rect">
            <a:avLst/>
          </a:prstGeom>
          <a:ln w="12700">
            <a:miter lim="400000"/>
          </a:ln>
        </p:spPr>
      </p:pic>
      <p:sp>
        <p:nvSpPr>
          <p:cNvPr id="231" name="Shape 231"/>
          <p:cNvSpPr/>
          <p:nvPr/>
        </p:nvSpPr>
        <p:spPr>
          <a:xfrm>
            <a:off x="4956175" y="3733799"/>
            <a:ext cx="539459"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500">
                <a:latin typeface="Comic Sans MS Bold"/>
                <a:ea typeface="Comic Sans MS Bold"/>
                <a:cs typeface="Comic Sans MS Bold"/>
                <a:sym typeface="Comic Sans MS Bold"/>
              </a:defRPr>
            </a:lvl1pPr>
          </a:lstStyle>
          <a:p>
            <a:pPr lvl="0">
              <a:defRPr sz="1800"/>
            </a:pPr>
            <a:r>
              <a:rPr sz="1500"/>
              <a:t>Nobel</a:t>
            </a:r>
          </a:p>
        </p:txBody>
      </p:sp>
      <p:sp>
        <p:nvSpPr>
          <p:cNvPr id="232" name="Shape 232"/>
          <p:cNvSpPr/>
          <p:nvPr/>
        </p:nvSpPr>
        <p:spPr>
          <a:xfrm>
            <a:off x="5607050" y="768350"/>
            <a:ext cx="1148910"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457200">
              <a:defRPr sz="1800"/>
            </a:pPr>
            <a:r>
              <a:rPr sz="1500">
                <a:latin typeface="Comic Sans MS Bold"/>
                <a:ea typeface="Comic Sans MS Bold"/>
                <a:cs typeface="Comic Sans MS Bold"/>
                <a:sym typeface="Comic Sans MS Bold"/>
              </a:rPr>
              <a:t>Extra třída</a:t>
            </a:r>
            <a:endParaRPr sz="1500">
              <a:latin typeface="Comic Sans MS Bold"/>
              <a:ea typeface="Comic Sans MS Bold"/>
              <a:cs typeface="Comic Sans MS Bold"/>
              <a:sym typeface="Comic Sans MS Bold"/>
            </a:endParaRPr>
          </a:p>
          <a:p>
            <a:pPr lvl="0" algn="l" defTabSz="457200">
              <a:defRPr sz="1800"/>
            </a:pPr>
            <a:r>
              <a:rPr sz="1500">
                <a:latin typeface="Comic Sans MS Bold"/>
                <a:ea typeface="Comic Sans MS Bold"/>
                <a:cs typeface="Comic Sans MS Bold"/>
                <a:sym typeface="Comic Sans MS Bold"/>
              </a:rPr>
              <a:t>bio</a:t>
            </a:r>
          </a:p>
        </p:txBody>
      </p:sp>
      <p:sp>
        <p:nvSpPr>
          <p:cNvPr id="233" name="Shape 233"/>
          <p:cNvSpPr/>
          <p:nvPr/>
        </p:nvSpPr>
        <p:spPr>
          <a:xfrm>
            <a:off x="5430837" y="2419350"/>
            <a:ext cx="811815"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457200">
              <a:defRPr sz="1800"/>
            </a:pPr>
            <a:r>
              <a:rPr sz="1500">
                <a:solidFill>
                  <a:srgbClr val="FF0000"/>
                </a:solidFill>
                <a:latin typeface="Comic Sans MS Bold"/>
                <a:ea typeface="Comic Sans MS Bold"/>
                <a:cs typeface="Comic Sans MS Bold"/>
                <a:sym typeface="Comic Sans MS Bold"/>
              </a:rPr>
              <a:t>ČEŠI</a:t>
            </a:r>
            <a:endParaRPr sz="1500">
              <a:latin typeface="Comic Sans MS Bold"/>
              <a:ea typeface="Comic Sans MS Bold"/>
              <a:cs typeface="Comic Sans MS Bold"/>
              <a:sym typeface="Comic Sans MS Bold"/>
            </a:endParaRPr>
          </a:p>
          <a:p>
            <a:pPr lvl="0" algn="l" defTabSz="457200">
              <a:defRPr sz="1800"/>
            </a:pPr>
            <a:r>
              <a:rPr sz="1500">
                <a:latin typeface="Comic Sans MS Bold"/>
                <a:ea typeface="Comic Sans MS Bold"/>
                <a:cs typeface="Comic Sans MS Bold"/>
                <a:sym typeface="Comic Sans MS Bold"/>
              </a:rPr>
              <a:t>a. Fyzici</a:t>
            </a:r>
          </a:p>
        </p:txBody>
      </p:sp>
      <p:sp>
        <p:nvSpPr>
          <p:cNvPr id="234" name="Shape 234"/>
          <p:cNvSpPr/>
          <p:nvPr/>
        </p:nvSpPr>
        <p:spPr>
          <a:xfrm>
            <a:off x="6311900" y="6946899"/>
            <a:ext cx="895344"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500">
                <a:latin typeface="Comic Sans MS Bold"/>
                <a:ea typeface="Comic Sans MS Bold"/>
                <a:cs typeface="Comic Sans MS Bold"/>
                <a:sym typeface="Comic Sans MS Bold"/>
              </a:defRPr>
            </a:lvl1pPr>
          </a:lstStyle>
          <a:p>
            <a:pPr lvl="0">
              <a:defRPr sz="1800"/>
            </a:pPr>
            <a:r>
              <a:rPr sz="1500"/>
              <a:t>b.Chemici</a:t>
            </a:r>
          </a:p>
        </p:txBody>
      </p:sp>
      <p:sp>
        <p:nvSpPr>
          <p:cNvPr id="235" name="Shape 235"/>
          <p:cNvSpPr/>
          <p:nvPr/>
        </p:nvSpPr>
        <p:spPr>
          <a:xfrm>
            <a:off x="11123612" y="6248399"/>
            <a:ext cx="466813"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500">
                <a:latin typeface="Comic Sans MS Bold"/>
                <a:ea typeface="Comic Sans MS Bold"/>
                <a:cs typeface="Comic Sans MS Bold"/>
                <a:sym typeface="Comic Sans MS Bold"/>
              </a:defRPr>
            </a:lvl1pPr>
          </a:lstStyle>
          <a:p>
            <a:pPr lvl="0">
              <a:defRPr sz="1800"/>
            </a:pPr>
            <a:r>
              <a:rPr sz="1500"/>
              <a:t>c.Bio</a:t>
            </a:r>
          </a:p>
        </p:txBody>
      </p:sp>
      <p:sp>
        <p:nvSpPr>
          <p:cNvPr id="236" name="Shape 236"/>
          <p:cNvSpPr/>
          <p:nvPr/>
        </p:nvSpPr>
        <p:spPr>
          <a:xfrm>
            <a:off x="219075" y="457200"/>
            <a:ext cx="1989510" cy="317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800">
                <a:latin typeface="Comic Sans MS"/>
                <a:ea typeface="Comic Sans MS"/>
                <a:cs typeface="Comic Sans MS"/>
                <a:sym typeface="Comic Sans MS"/>
              </a:defRPr>
            </a:lvl1pPr>
          </a:lstStyle>
          <a:p>
            <a:pPr lvl="0"/>
            <a:r>
              <a:t>Vesmír,  září 2006</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nvSpPr>
        <p:spPr>
          <a:xfrm>
            <a:off x="404812" y="5226049"/>
            <a:ext cx="11887201" cy="736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1200">
                <a:latin typeface="Comic Sans MS"/>
                <a:ea typeface="Comic Sans MS"/>
                <a:cs typeface="Comic Sans MS"/>
                <a:sym typeface="Comic Sans MS"/>
              </a:rPr>
              <a:t>Když si budete vybírat </a:t>
            </a:r>
            <a:r>
              <a:rPr sz="1200">
                <a:latin typeface="Comic Sans MS Bold"/>
                <a:ea typeface="Comic Sans MS Bold"/>
                <a:cs typeface="Comic Sans MS Bold"/>
                <a:sym typeface="Comic Sans MS Bold"/>
              </a:rPr>
              <a:t>téma své diplomky/dizertace</a:t>
            </a:r>
            <a:r>
              <a:rPr sz="1200">
                <a:latin typeface="Comic Sans MS"/>
                <a:ea typeface="Comic Sans MS"/>
                <a:cs typeface="Comic Sans MS"/>
                <a:sym typeface="Comic Sans MS"/>
              </a:rPr>
              <a:t> snažte se zjistit jak je váš budoucí </a:t>
            </a:r>
            <a:r>
              <a:rPr sz="1200">
                <a:solidFill>
                  <a:srgbClr val="FF2712"/>
                </a:solidFill>
                <a:latin typeface="Comic Sans MS Bold"/>
                <a:ea typeface="Comic Sans MS Bold"/>
                <a:cs typeface="Comic Sans MS Bold"/>
                <a:sym typeface="Comic Sans MS Bold"/>
              </a:rPr>
              <a:t>školitel</a:t>
            </a:r>
            <a:r>
              <a:rPr sz="1200">
                <a:latin typeface="Comic Sans MS"/>
                <a:ea typeface="Comic Sans MS"/>
                <a:cs typeface="Comic Sans MS"/>
                <a:sym typeface="Comic Sans MS"/>
              </a:rPr>
              <a:t> ve vědě </a:t>
            </a:r>
            <a:r>
              <a:rPr sz="1200">
                <a:latin typeface="Comic Sans MS Bold"/>
                <a:ea typeface="Comic Sans MS Bold"/>
                <a:cs typeface="Comic Sans MS Bold"/>
                <a:sym typeface="Comic Sans MS Bold"/>
              </a:rPr>
              <a:t>úspěšný</a:t>
            </a:r>
            <a:r>
              <a:rPr sz="1200">
                <a:latin typeface="Comic Sans MS"/>
                <a:ea typeface="Comic Sans MS"/>
                <a:cs typeface="Comic Sans MS"/>
                <a:sym typeface="Comic Sans MS"/>
              </a:rPr>
              <a:t> a jak </a:t>
            </a:r>
            <a:r>
              <a:rPr sz="1200">
                <a:latin typeface="Comic Sans MS Bold"/>
                <a:ea typeface="Comic Sans MS Bold"/>
                <a:cs typeface="Comic Sans MS Bold"/>
                <a:sym typeface="Comic Sans MS Bold"/>
              </a:rPr>
              <a:t>aktuální a zajímavé</a:t>
            </a:r>
            <a:r>
              <a:rPr sz="1200">
                <a:latin typeface="Comic Sans MS"/>
                <a:ea typeface="Comic Sans MS"/>
                <a:cs typeface="Comic Sans MS"/>
                <a:sym typeface="Comic Sans MS"/>
              </a:rPr>
              <a:t> jsou problémy, které řeší</a:t>
            </a:r>
            <a:endParaRPr sz="3000">
              <a:latin typeface="Comic Sans MS"/>
              <a:ea typeface="Comic Sans MS"/>
              <a:cs typeface="Comic Sans MS"/>
              <a:sym typeface="Comic Sans MS"/>
            </a:endParaRPr>
          </a:p>
        </p:txBody>
      </p:sp>
      <p:sp>
        <p:nvSpPr>
          <p:cNvPr id="239" name="Shape 239"/>
          <p:cNvSpPr/>
          <p:nvPr/>
        </p:nvSpPr>
        <p:spPr>
          <a:xfrm>
            <a:off x="581025" y="711200"/>
            <a:ext cx="9982200" cy="1524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2200">
                <a:latin typeface="Comic Sans MS Bold"/>
                <a:ea typeface="Comic Sans MS Bold"/>
                <a:cs typeface="Comic Sans MS Bold"/>
                <a:sym typeface="Comic Sans MS Bold"/>
              </a:rPr>
              <a:t>Vědecké týmy, vědecká spolupráce</a:t>
            </a:r>
            <a:endParaRPr sz="2200">
              <a:latin typeface="Comic Sans MS Bold"/>
              <a:ea typeface="Comic Sans MS Bold"/>
              <a:cs typeface="Comic Sans MS Bold"/>
              <a:sym typeface="Comic Sans MS Bold"/>
            </a:endParaRPr>
          </a:p>
          <a:p>
            <a:pPr lvl="0" algn="l" defTabSz="457200">
              <a:defRPr sz="1800"/>
            </a:pPr>
            <a:endParaRPr sz="2200">
              <a:latin typeface="Comic Sans MS Bold"/>
              <a:ea typeface="Comic Sans MS Bold"/>
              <a:cs typeface="Comic Sans MS Bold"/>
              <a:sym typeface="Comic Sans MS Bold"/>
            </a:endParaRPr>
          </a:p>
          <a:p>
            <a:pPr lvl="0" algn="l" defTabSz="457200">
              <a:defRPr sz="1800"/>
            </a:pPr>
            <a:r>
              <a:rPr sz="2200">
                <a:latin typeface="Comic Sans MS Bold"/>
                <a:ea typeface="Comic Sans MS Bold"/>
                <a:cs typeface="Comic Sans MS Bold"/>
                <a:sym typeface="Comic Sans MS Bold"/>
              </a:rPr>
              <a:t>Společné </a:t>
            </a:r>
            <a:r>
              <a:rPr sz="2200">
                <a:latin typeface="Comic Sans MS"/>
                <a:ea typeface="Comic Sans MS"/>
                <a:cs typeface="Comic Sans MS"/>
                <a:sym typeface="Comic Sans MS"/>
              </a:rPr>
              <a:t>a </a:t>
            </a:r>
            <a:r>
              <a:rPr sz="2200">
                <a:solidFill>
                  <a:srgbClr val="D90B00"/>
                </a:solidFill>
                <a:latin typeface="Comic Sans MS Bold"/>
                <a:ea typeface="Comic Sans MS Bold"/>
                <a:cs typeface="Comic Sans MS Bold"/>
                <a:sym typeface="Comic Sans MS Bold"/>
              </a:rPr>
              <a:t>vlastní</a:t>
            </a:r>
            <a:r>
              <a:rPr sz="2200">
                <a:latin typeface="Comic Sans MS"/>
                <a:ea typeface="Comic Sans MS"/>
                <a:cs typeface="Comic Sans MS"/>
                <a:sym typeface="Comic Sans MS"/>
              </a:rPr>
              <a:t> publikace </a:t>
            </a:r>
            <a:endParaRPr sz="2200">
              <a:latin typeface="Comic Sans MS"/>
              <a:ea typeface="Comic Sans MS"/>
              <a:cs typeface="Comic Sans MS"/>
              <a:sym typeface="Comic Sans MS"/>
            </a:endParaRPr>
          </a:p>
          <a:p>
            <a:pPr lvl="0" algn="l" defTabSz="457200">
              <a:defRPr sz="1800"/>
            </a:pPr>
            <a:r>
              <a:rPr sz="2200">
                <a:latin typeface="Comic Sans MS"/>
                <a:ea typeface="Comic Sans MS"/>
                <a:cs typeface="Comic Sans MS"/>
                <a:sym typeface="Comic Sans MS"/>
              </a:rPr>
              <a:t>ÚLOHA JEDNOTLIVCE</a:t>
            </a:r>
          </a:p>
        </p:txBody>
      </p:sp>
      <p:sp>
        <p:nvSpPr>
          <p:cNvPr id="240" name="Shape 240"/>
          <p:cNvSpPr/>
          <p:nvPr/>
        </p:nvSpPr>
        <p:spPr>
          <a:xfrm>
            <a:off x="230187" y="6476999"/>
            <a:ext cx="12534901" cy="660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3700">
                <a:solidFill>
                  <a:srgbClr val="003DCC"/>
                </a:solidFill>
                <a:latin typeface="Comic Sans MS Bold"/>
                <a:ea typeface="Comic Sans MS Bold"/>
                <a:cs typeface="Comic Sans MS Bold"/>
                <a:sym typeface="Comic Sans MS Bold"/>
              </a:defRPr>
            </a:lvl1pPr>
          </a:lstStyle>
          <a:p>
            <a:pPr lvl="0">
              <a:defRPr sz="1800">
                <a:solidFill>
                  <a:srgbClr val="000000"/>
                </a:solidFill>
              </a:defRPr>
            </a:pPr>
            <a:r>
              <a:rPr sz="3700">
                <a:solidFill>
                  <a:srgbClr val="003DCC"/>
                </a:solidFill>
              </a:rPr>
              <a:t>Již během svého studia můžete dělat vědecké objevy!</a:t>
            </a:r>
          </a:p>
        </p:txBody>
      </p:sp>
      <p:sp>
        <p:nvSpPr>
          <p:cNvPr id="241" name="Shape 241"/>
          <p:cNvSpPr/>
          <p:nvPr/>
        </p:nvSpPr>
        <p:spPr>
          <a:xfrm>
            <a:off x="844423" y="2730500"/>
            <a:ext cx="11126614"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b="1" sz="2100"/>
              <a:t>V současné době je připravován systém hodnocení výsledků vědy v AV ČR i na MŠMT,</a:t>
            </a:r>
            <a:endParaRPr b="1" sz="2100"/>
          </a:p>
          <a:p>
            <a:pPr lvl="0" algn="l">
              <a:defRPr sz="1800"/>
            </a:pPr>
            <a:r>
              <a:rPr b="1" sz="2100"/>
              <a:t>zahrnující scientometriké/bibliometrické  hodnocení    x   kafemelejnek</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sldNum" sz="quarter" idx="2"/>
          </p:nvPr>
        </p:nvSpPr>
        <p:spPr>
          <a:xfrm>
            <a:off x="10637609" y="8882098"/>
            <a:ext cx="399447" cy="393701"/>
          </a:xfrm>
          <a:prstGeom prst="rect">
            <a:avLst/>
          </a:prstGeom>
          <a:extLst>
            <a:ext uri="{C572A759-6A51-4108-AA02-DFA0A04FC94B}">
              <ma14:wrappingTextBoxFlag xmlns:ma14="http://schemas.microsoft.com/office/mac/drawingml/2011/main" val="1"/>
            </a:ext>
          </a:extLst>
        </p:spPr>
        <p:txBody>
          <a:bodyPr/>
          <a:lstStyle>
            <a:lvl1pPr defTabSz="650240"/>
          </a:lstStyle>
          <a:p>
            <a:pPr lvl="0">
              <a:defRPr sz="1800">
                <a:uFillTx/>
              </a:defRPr>
            </a:pPr>
            <a:fld id="{86CB4B4D-7CA3-9044-876B-883B54F8677D}" type="slidenum">
              <a:rPr sz="1600">
                <a:uFill>
                  <a:solidFill/>
                </a:uFill>
              </a:rPr>
            </a:fld>
          </a:p>
        </p:txBody>
      </p:sp>
      <p:grpSp>
        <p:nvGrpSpPr>
          <p:cNvPr id="256" name="Group 256"/>
          <p:cNvGrpSpPr/>
          <p:nvPr/>
        </p:nvGrpSpPr>
        <p:grpSpPr>
          <a:xfrm>
            <a:off x="130048" y="97536"/>
            <a:ext cx="13086080" cy="8897620"/>
            <a:chOff x="0" y="0"/>
            <a:chExt cx="13086079" cy="8897619"/>
          </a:xfrm>
        </p:grpSpPr>
        <p:grpSp>
          <p:nvGrpSpPr>
            <p:cNvPr id="253" name="Group 253"/>
            <p:cNvGrpSpPr/>
            <p:nvPr/>
          </p:nvGrpSpPr>
          <p:grpSpPr>
            <a:xfrm>
              <a:off x="1056640" y="0"/>
              <a:ext cx="12029440" cy="7327392"/>
              <a:chOff x="0" y="0"/>
              <a:chExt cx="12029439" cy="7327391"/>
            </a:xfrm>
          </p:grpSpPr>
          <p:pic>
            <p:nvPicPr>
              <p:cNvPr id="244" name="droppedImage.png"/>
              <p:cNvPicPr/>
              <p:nvPr/>
            </p:nvPicPr>
            <p:blipFill>
              <a:blip r:embed="rId2">
                <a:extLst/>
              </a:blip>
              <a:stretch>
                <a:fillRect/>
              </a:stretch>
            </p:blipFill>
            <p:spPr>
              <a:xfrm>
                <a:off x="650239" y="0"/>
                <a:ext cx="9592651" cy="7266432"/>
              </a:xfrm>
              <a:prstGeom prst="rect">
                <a:avLst/>
              </a:prstGeom>
              <a:ln w="25400" cap="flat">
                <a:noFill/>
                <a:round/>
              </a:ln>
              <a:effectLst/>
            </p:spPr>
          </p:pic>
          <p:sp>
            <p:nvSpPr>
              <p:cNvPr id="245" name="Shape 245"/>
              <p:cNvSpPr/>
              <p:nvPr/>
            </p:nvSpPr>
            <p:spPr>
              <a:xfrm>
                <a:off x="8388095" y="1430527"/>
                <a:ext cx="3332481" cy="841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marL="45155" marR="45155" algn="l" defTabSz="1016000">
                  <a:defRPr sz="1800"/>
                </a:pPr>
                <a:r>
                  <a:rPr sz="2000">
                    <a:solidFill>
                      <a:srgbClr val="0433FF"/>
                    </a:solidFill>
                    <a:uFill>
                      <a:solidFill/>
                    </a:uFill>
                    <a:latin typeface="Comic Sans MS"/>
                    <a:ea typeface="Comic Sans MS"/>
                    <a:cs typeface="Comic Sans MS"/>
                    <a:sym typeface="Comic Sans MS"/>
                  </a:rPr>
                  <a:t>LEFT-HANDED Z-DNA</a:t>
                </a:r>
                <a:endParaRPr sz="2000">
                  <a:uFill>
                    <a:solidFill/>
                  </a:uFill>
                  <a:latin typeface="Comic Sans MS"/>
                  <a:ea typeface="Comic Sans MS"/>
                  <a:cs typeface="Comic Sans MS"/>
                  <a:sym typeface="Comic Sans MS"/>
                </a:endParaRPr>
              </a:p>
              <a:p>
                <a:pPr lvl="0" marL="45155" marR="45155" algn="l" defTabSz="1016000">
                  <a:defRPr sz="1800"/>
                </a:pPr>
                <a:r>
                  <a:rPr sz="2000">
                    <a:uFill>
                      <a:solidFill/>
                    </a:uFill>
                    <a:latin typeface="Comic Sans MS"/>
                    <a:ea typeface="Comic Sans MS"/>
                    <a:cs typeface="Comic Sans MS"/>
                    <a:sym typeface="Comic Sans MS"/>
                  </a:rPr>
                  <a:t>alternating pu-p</a:t>
                </a:r>
                <a:r>
                  <a:rPr sz="2400">
                    <a:uFill>
                      <a:solidFill/>
                    </a:uFill>
                    <a:latin typeface="Arial"/>
                    <a:ea typeface="Arial"/>
                    <a:cs typeface="Arial"/>
                    <a:sym typeface="Arial"/>
                  </a:rPr>
                  <a:t>y</a:t>
                </a:r>
              </a:p>
            </p:txBody>
          </p:sp>
          <p:sp>
            <p:nvSpPr>
              <p:cNvPr id="246" name="Shape 246"/>
              <p:cNvSpPr/>
              <p:nvPr/>
            </p:nvSpPr>
            <p:spPr>
              <a:xfrm>
                <a:off x="7185151" y="113791"/>
                <a:ext cx="1997407" cy="841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lvl="0" marL="45155" marR="45155" algn="l" defTabSz="1016000">
                  <a:defRPr sz="1800"/>
                </a:pPr>
                <a:r>
                  <a:rPr sz="2000">
                    <a:solidFill>
                      <a:srgbClr val="0433FF"/>
                    </a:solidFill>
                    <a:uFill>
                      <a:solidFill/>
                    </a:uFill>
                    <a:latin typeface="Comic Sans MS"/>
                    <a:ea typeface="Comic Sans MS"/>
                    <a:cs typeface="Comic Sans MS"/>
                    <a:sym typeface="Comic Sans MS"/>
                  </a:rPr>
                  <a:t>CRUCIFORM</a:t>
                </a:r>
                <a:endParaRPr sz="2000">
                  <a:solidFill>
                    <a:srgbClr val="0433FF"/>
                  </a:solidFill>
                  <a:uFill>
                    <a:solidFill/>
                  </a:uFill>
                  <a:latin typeface="Comic Sans MS"/>
                  <a:ea typeface="Comic Sans MS"/>
                  <a:cs typeface="Comic Sans MS"/>
                  <a:sym typeface="Comic Sans MS"/>
                </a:endParaRPr>
              </a:p>
              <a:p>
                <a:pPr lvl="0" marL="45155" marR="45155" algn="l" defTabSz="1016000">
                  <a:defRPr sz="1800"/>
                </a:pPr>
                <a:r>
                  <a:rPr sz="2000">
                    <a:uFill>
                      <a:solidFill/>
                    </a:uFill>
                    <a:latin typeface="Comic Sans MS"/>
                    <a:ea typeface="Comic Sans MS"/>
                    <a:cs typeface="Comic Sans MS"/>
                    <a:sym typeface="Comic Sans MS"/>
                  </a:rPr>
                  <a:t>inverted repea</a:t>
                </a:r>
                <a:r>
                  <a:rPr sz="2000">
                    <a:uFill>
                      <a:solidFill/>
                    </a:uFill>
                    <a:latin typeface="Arial"/>
                    <a:ea typeface="Arial"/>
                    <a:cs typeface="Arial"/>
                    <a:sym typeface="Arial"/>
                  </a:rPr>
                  <a:t>t</a:t>
                </a:r>
              </a:p>
            </p:txBody>
          </p:sp>
          <p:sp>
            <p:nvSpPr>
              <p:cNvPr id="247" name="Shape 247"/>
              <p:cNvSpPr/>
              <p:nvPr/>
            </p:nvSpPr>
            <p:spPr>
              <a:xfrm>
                <a:off x="8940799" y="3803903"/>
                <a:ext cx="3088641" cy="1196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marL="45155" marR="45155" algn="l" defTabSz="1016000">
                  <a:defRPr sz="1800"/>
                </a:pPr>
                <a:r>
                  <a:rPr sz="2000">
                    <a:uFill>
                      <a:solidFill/>
                    </a:uFill>
                    <a:latin typeface="Comic Sans MS"/>
                    <a:ea typeface="Comic Sans MS"/>
                    <a:cs typeface="Comic Sans MS"/>
                    <a:sym typeface="Comic Sans MS"/>
                  </a:rPr>
                  <a:t>CURVATURE</a:t>
                </a:r>
                <a:endParaRPr sz="2000">
                  <a:uFill>
                    <a:solidFill/>
                  </a:uFill>
                  <a:latin typeface="Comic Sans MS"/>
                  <a:ea typeface="Comic Sans MS"/>
                  <a:cs typeface="Comic Sans MS"/>
                  <a:sym typeface="Comic Sans MS"/>
                </a:endParaRPr>
              </a:p>
              <a:p>
                <a:pPr lvl="0" marL="45155" marR="45155" algn="l" defTabSz="1016000">
                  <a:defRPr sz="1800"/>
                </a:pPr>
                <a:r>
                  <a:rPr sz="2000">
                    <a:uFill>
                      <a:solidFill/>
                    </a:uFill>
                    <a:latin typeface="Comic Sans MS"/>
                    <a:ea typeface="Comic Sans MS"/>
                    <a:cs typeface="Comic Sans MS"/>
                    <a:sym typeface="Comic Sans MS"/>
                  </a:rPr>
                  <a:t>4-6 A’s in phase with the helix turns</a:t>
                </a:r>
              </a:p>
            </p:txBody>
          </p:sp>
          <p:sp>
            <p:nvSpPr>
              <p:cNvPr id="248" name="Shape 248"/>
              <p:cNvSpPr/>
              <p:nvPr/>
            </p:nvSpPr>
            <p:spPr>
              <a:xfrm>
                <a:off x="5852159" y="6486143"/>
                <a:ext cx="4421633" cy="841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marL="45155" marR="45155" algn="l" defTabSz="1016000">
                  <a:defRPr sz="1800"/>
                </a:pPr>
                <a:r>
                  <a:rPr sz="2000">
                    <a:solidFill>
                      <a:srgbClr val="0433FF"/>
                    </a:solidFill>
                    <a:uFill>
                      <a:solidFill/>
                    </a:uFill>
                    <a:latin typeface="Comic Sans MS"/>
                    <a:ea typeface="Comic Sans MS"/>
                    <a:cs typeface="Comic Sans MS"/>
                    <a:sym typeface="Comic Sans MS"/>
                  </a:rPr>
                  <a:t>SINGLE-STRANDED</a:t>
                </a:r>
                <a:r>
                  <a:rPr sz="2000">
                    <a:uFill>
                      <a:solidFill/>
                    </a:uFill>
                    <a:latin typeface="Comic Sans MS"/>
                    <a:ea typeface="Comic Sans MS"/>
                    <a:cs typeface="Comic Sans MS"/>
                    <a:sym typeface="Comic Sans MS"/>
                  </a:rPr>
                  <a:t> region</a:t>
                </a:r>
                <a:endParaRPr sz="2000">
                  <a:uFill>
                    <a:solidFill/>
                  </a:uFill>
                  <a:latin typeface="Comic Sans MS"/>
                  <a:ea typeface="Comic Sans MS"/>
                  <a:cs typeface="Comic Sans MS"/>
                  <a:sym typeface="Comic Sans MS"/>
                </a:endParaRPr>
              </a:p>
              <a:p>
                <a:pPr lvl="0" marL="45155" marR="45155" algn="l" defTabSz="1016000">
                  <a:defRPr sz="1800"/>
                </a:pPr>
                <a:r>
                  <a:rPr sz="2000">
                    <a:uFill>
                      <a:solidFill/>
                    </a:uFill>
                    <a:latin typeface="Comic Sans MS"/>
                    <a:ea typeface="Comic Sans MS"/>
                    <a:cs typeface="Comic Sans MS"/>
                    <a:sym typeface="Comic Sans MS"/>
                  </a:rPr>
                  <a:t>AT-rich</a:t>
                </a:r>
              </a:p>
            </p:txBody>
          </p:sp>
          <p:sp>
            <p:nvSpPr>
              <p:cNvPr id="249" name="Shape 249"/>
              <p:cNvSpPr/>
              <p:nvPr/>
            </p:nvSpPr>
            <p:spPr>
              <a:xfrm>
                <a:off x="5039359" y="3852671"/>
                <a:ext cx="746903" cy="4756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marL="45155" marR="45155" algn="l" defTabSz="1016000">
                  <a:defRPr sz="2400">
                    <a:uFill>
                      <a:solidFill/>
                    </a:uFill>
                    <a:latin typeface="Arial"/>
                    <a:ea typeface="Arial"/>
                    <a:cs typeface="Arial"/>
                    <a:sym typeface="Arial"/>
                  </a:defRPr>
                </a:lvl1pPr>
              </a:lstStyle>
              <a:p>
                <a:pPr lvl="0">
                  <a:defRPr sz="1800">
                    <a:uFillTx/>
                  </a:defRPr>
                </a:pPr>
                <a:r>
                  <a:rPr sz="2400">
                    <a:uFill>
                      <a:solidFill/>
                    </a:uFill>
                  </a:rPr>
                  <a:t>Text</a:t>
                </a:r>
              </a:p>
            </p:txBody>
          </p:sp>
          <p:sp>
            <p:nvSpPr>
              <p:cNvPr id="250" name="Shape 250"/>
              <p:cNvSpPr/>
              <p:nvPr/>
            </p:nvSpPr>
            <p:spPr>
              <a:xfrm>
                <a:off x="0" y="3576319"/>
                <a:ext cx="2566177" cy="841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lvl="0" marL="45155" marR="45155" algn="l" defTabSz="1016000">
                  <a:defRPr sz="1800"/>
                </a:pPr>
                <a:r>
                  <a:rPr sz="2000">
                    <a:solidFill>
                      <a:srgbClr val="0433FF"/>
                    </a:solidFill>
                    <a:uFill>
                      <a:solidFill/>
                    </a:uFill>
                    <a:latin typeface="Comic Sans MS"/>
                    <a:ea typeface="Comic Sans MS"/>
                    <a:cs typeface="Comic Sans MS"/>
                    <a:sym typeface="Comic Sans MS"/>
                  </a:rPr>
                  <a:t>TRIPLEX</a:t>
                </a:r>
                <a:r>
                  <a:rPr sz="2000">
                    <a:uFill>
                      <a:solidFill/>
                    </a:uFill>
                    <a:latin typeface="Comic Sans MS"/>
                    <a:ea typeface="Comic Sans MS"/>
                    <a:cs typeface="Comic Sans MS"/>
                    <a:sym typeface="Comic Sans MS"/>
                  </a:rPr>
                  <a:t> structure</a:t>
                </a:r>
                <a:endParaRPr sz="2000">
                  <a:uFill>
                    <a:solidFill/>
                  </a:uFill>
                  <a:latin typeface="Comic Sans MS"/>
                  <a:ea typeface="Comic Sans MS"/>
                  <a:cs typeface="Comic Sans MS"/>
                  <a:sym typeface="Comic Sans MS"/>
                </a:endParaRPr>
              </a:p>
              <a:p>
                <a:pPr lvl="0" marL="45155" marR="45155" algn="l" defTabSz="1016000">
                  <a:defRPr sz="1800"/>
                </a:pPr>
                <a:r>
                  <a:rPr sz="2000">
                    <a:uFill>
                      <a:solidFill/>
                    </a:uFill>
                    <a:latin typeface="Comic Sans MS"/>
                    <a:ea typeface="Comic Sans MS"/>
                    <a:cs typeface="Comic Sans MS"/>
                    <a:sym typeface="Comic Sans MS"/>
                  </a:rPr>
                  <a:t>homopu</a:t>
                </a:r>
                <a:r>
                  <a:rPr baseline="31999" sz="2000">
                    <a:uFill>
                      <a:solidFill/>
                    </a:uFill>
                    <a:latin typeface="Comic Sans MS"/>
                    <a:ea typeface="Comic Sans MS"/>
                    <a:cs typeface="Comic Sans MS"/>
                    <a:sym typeface="Comic Sans MS"/>
                  </a:rPr>
                  <a:t>.</a:t>
                </a:r>
                <a:r>
                  <a:rPr sz="2000">
                    <a:uFill>
                      <a:solidFill/>
                    </a:uFill>
                    <a:latin typeface="Comic Sans MS"/>
                    <a:ea typeface="Comic Sans MS"/>
                    <a:cs typeface="Comic Sans MS"/>
                    <a:sym typeface="Comic Sans MS"/>
                  </a:rPr>
                  <a:t>homopy</a:t>
                </a:r>
              </a:p>
            </p:txBody>
          </p:sp>
          <p:sp>
            <p:nvSpPr>
              <p:cNvPr id="251" name="Shape 251"/>
              <p:cNvSpPr/>
              <p:nvPr/>
            </p:nvSpPr>
            <p:spPr>
              <a:xfrm>
                <a:off x="1186687" y="5396991"/>
                <a:ext cx="1340579" cy="485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marL="45155" marR="45155" algn="l" defTabSz="1016000">
                  <a:defRPr sz="2000">
                    <a:solidFill>
                      <a:srgbClr val="0433FF"/>
                    </a:solidFill>
                    <a:uFill>
                      <a:solidFill/>
                    </a:uFill>
                    <a:latin typeface="Comic Sans MS"/>
                    <a:ea typeface="Comic Sans MS"/>
                    <a:cs typeface="Comic Sans MS"/>
                    <a:sym typeface="Comic Sans MS"/>
                  </a:defRPr>
                </a:lvl1pPr>
              </a:lstStyle>
              <a:p>
                <a:pPr lvl="0">
                  <a:defRPr sz="1800">
                    <a:solidFill>
                      <a:srgbClr val="000000"/>
                    </a:solidFill>
                    <a:uFillTx/>
                  </a:defRPr>
                </a:pPr>
                <a:r>
                  <a:rPr sz="2000">
                    <a:solidFill>
                      <a:srgbClr val="0433FF"/>
                    </a:solidFill>
                    <a:uFill>
                      <a:solidFill/>
                    </a:uFill>
                  </a:rPr>
                  <a:t>HAIRPIN</a:t>
                </a:r>
              </a:p>
            </p:txBody>
          </p:sp>
          <p:sp>
            <p:nvSpPr>
              <p:cNvPr id="252" name="Shape 252"/>
              <p:cNvSpPr/>
              <p:nvPr/>
            </p:nvSpPr>
            <p:spPr>
              <a:xfrm>
                <a:off x="5543295" y="2649727"/>
                <a:ext cx="2505060" cy="688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marL="45155" marR="45155" algn="l" defTabSz="1016000">
                  <a:defRPr sz="3200">
                    <a:solidFill>
                      <a:srgbClr val="FF2600"/>
                    </a:solidFill>
                    <a:uFill>
                      <a:solidFill/>
                    </a:uFill>
                    <a:latin typeface="Comic Sans MS"/>
                    <a:ea typeface="Comic Sans MS"/>
                    <a:cs typeface="Comic Sans MS"/>
                    <a:sym typeface="Comic Sans MS"/>
                  </a:defRPr>
                </a:lvl1pPr>
              </a:lstStyle>
              <a:p>
                <a:pPr lvl="0">
                  <a:defRPr sz="1800">
                    <a:solidFill>
                      <a:srgbClr val="000000"/>
                    </a:solidFill>
                    <a:uFillTx/>
                  </a:defRPr>
                </a:pPr>
                <a:r>
                  <a:rPr sz="3200">
                    <a:solidFill>
                      <a:srgbClr val="FF2600"/>
                    </a:solidFill>
                    <a:uFill>
                      <a:solidFill/>
                    </a:uFill>
                  </a:rPr>
                  <a:t>SUPERCOIL</a:t>
                </a:r>
              </a:p>
            </p:txBody>
          </p:sp>
        </p:grpSp>
        <p:sp>
          <p:nvSpPr>
            <p:cNvPr id="254" name="Shape 254"/>
            <p:cNvSpPr/>
            <p:nvPr/>
          </p:nvSpPr>
          <p:spPr>
            <a:xfrm>
              <a:off x="682751" y="292607"/>
              <a:ext cx="7325503" cy="1247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lvl="0" marL="45155" marR="45155" algn="l" defTabSz="1016000">
                <a:defRPr sz="1800"/>
              </a:pPr>
              <a:r>
                <a:rPr sz="3200">
                  <a:solidFill>
                    <a:srgbClr val="FF2600"/>
                  </a:solidFill>
                  <a:uFill>
                    <a:solidFill/>
                  </a:uFill>
                  <a:latin typeface="Comic Sans MS"/>
                  <a:ea typeface="Comic Sans MS"/>
                  <a:cs typeface="Comic Sans MS"/>
                  <a:sym typeface="Comic Sans MS"/>
                </a:rPr>
                <a:t>Negative SUPERCOILING stabilizes </a:t>
              </a:r>
              <a:endParaRPr sz="3200">
                <a:solidFill>
                  <a:srgbClr val="FF2600"/>
                </a:solidFill>
                <a:uFill>
                  <a:solidFill/>
                </a:uFill>
                <a:latin typeface="Comic Sans MS"/>
                <a:ea typeface="Comic Sans MS"/>
                <a:cs typeface="Comic Sans MS"/>
                <a:sym typeface="Comic Sans MS"/>
              </a:endParaRPr>
            </a:p>
            <a:p>
              <a:pPr lvl="0" marL="45155" marR="45155" algn="l" defTabSz="1016000">
                <a:defRPr sz="1800"/>
              </a:pPr>
              <a:r>
                <a:rPr sz="3200">
                  <a:solidFill>
                    <a:srgbClr val="FF2600"/>
                  </a:solidFill>
                  <a:uFill>
                    <a:solidFill/>
                  </a:uFill>
                  <a:latin typeface="Comic Sans MS"/>
                  <a:ea typeface="Comic Sans MS"/>
                  <a:cs typeface="Comic Sans MS"/>
                  <a:sym typeface="Comic Sans MS"/>
                </a:rPr>
                <a:t>local DNA structures</a:t>
              </a:r>
            </a:p>
          </p:txBody>
        </p:sp>
        <p:sp>
          <p:nvSpPr>
            <p:cNvPr id="255" name="Shape 255"/>
            <p:cNvSpPr/>
            <p:nvPr/>
          </p:nvSpPr>
          <p:spPr>
            <a:xfrm>
              <a:off x="0" y="7510271"/>
              <a:ext cx="12744704" cy="1387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marL="45155" marR="45155" algn="l" defTabSz="1016000">
                <a:defRPr sz="1800"/>
              </a:pPr>
              <a:r>
                <a:rPr sz="2400">
                  <a:uFill>
                    <a:solidFill/>
                  </a:uFill>
                  <a:latin typeface="Comic Sans MS"/>
                  <a:ea typeface="Comic Sans MS"/>
                  <a:cs typeface="Comic Sans MS"/>
                  <a:sym typeface="Comic Sans MS"/>
                </a:rPr>
                <a:t>Physical methods such as NMR and X-ray analysis indispensable in the research of </a:t>
              </a:r>
              <a:endParaRPr sz="2400">
                <a:uFill>
                  <a:solidFill/>
                </a:uFill>
                <a:latin typeface="Comic Sans MS"/>
                <a:ea typeface="Comic Sans MS"/>
                <a:cs typeface="Comic Sans MS"/>
                <a:sym typeface="Comic Sans MS"/>
              </a:endParaRPr>
            </a:p>
            <a:p>
              <a:pPr lvl="0" marL="45155" marR="45155" algn="l" defTabSz="1016000">
                <a:defRPr sz="1800"/>
              </a:pPr>
              <a:r>
                <a:rPr sz="2400">
                  <a:uFill>
                    <a:solidFill/>
                  </a:uFill>
                  <a:latin typeface="Comic Sans MS"/>
                  <a:ea typeface="Comic Sans MS"/>
                  <a:cs typeface="Comic Sans MS"/>
                  <a:sym typeface="Comic Sans MS"/>
                </a:rPr>
                <a:t>linear DNA structures are of limited use in studies of local structures stabilized by supercoiling</a:t>
              </a:r>
            </a:p>
          </p:txBody>
        </p:sp>
      </p:gr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2" name="ja201006s%40proofing%2Egalley1 (dragged).pdf"/>
          <p:cNvPicPr/>
          <p:nvPr/>
        </p:nvPicPr>
        <p:blipFill>
          <a:blip r:embed="rId2">
            <a:extLst/>
          </a:blip>
          <a:stretch>
            <a:fillRect/>
          </a:stretch>
        </p:blipFill>
        <p:spPr>
          <a:xfrm>
            <a:off x="5088128" y="0"/>
            <a:ext cx="7724300" cy="10176256"/>
          </a:xfrm>
          <a:prstGeom prst="rect">
            <a:avLst/>
          </a:prstGeom>
          <a:ln w="25400">
            <a:round/>
          </a:ln>
        </p:spPr>
      </p:pic>
      <p:sp>
        <p:nvSpPr>
          <p:cNvPr id="143" name="Shape 143"/>
          <p:cNvSpPr/>
          <p:nvPr/>
        </p:nvSpPr>
        <p:spPr>
          <a:xfrm>
            <a:off x="373888" y="520192"/>
            <a:ext cx="4275329" cy="63246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45155" marR="45155" algn="just" defTabSz="1016000">
              <a:defRPr sz="1800"/>
            </a:pPr>
            <a:endParaRPr sz="1600">
              <a:uFill>
                <a:solidFill/>
              </a:uFill>
              <a:latin typeface="Comic Sans MS"/>
              <a:ea typeface="Comic Sans MS"/>
              <a:cs typeface="Comic Sans MS"/>
              <a:sym typeface="Comic Sans MS"/>
            </a:endParaRPr>
          </a:p>
          <a:p>
            <a:pPr lvl="0" marL="45155" marR="45155" defTabSz="1016000">
              <a:defRPr sz="1800"/>
            </a:pPr>
            <a:r>
              <a:rPr b="1" sz="1600">
                <a:solidFill>
                  <a:srgbClr val="D81E00"/>
                </a:solidFill>
                <a:uFill>
                  <a:solidFill>
                    <a:srgbClr val="D81E00"/>
                  </a:solidFill>
                </a:uFill>
                <a:latin typeface="Comic Sans MS"/>
                <a:ea typeface="Comic Sans MS"/>
                <a:cs typeface="Comic Sans MS"/>
                <a:sym typeface="Comic Sans MS"/>
              </a:rPr>
              <a:t>Tumor suppressor protein p53</a:t>
            </a:r>
            <a:endParaRPr b="1" sz="1600">
              <a:solidFill>
                <a:srgbClr val="D81E00"/>
              </a:solidFill>
              <a:uFill>
                <a:solidFill>
                  <a:srgbClr val="D81E00"/>
                </a:solidFill>
              </a:uFill>
              <a:latin typeface="Comic Sans MS"/>
              <a:ea typeface="Comic Sans MS"/>
              <a:cs typeface="Comic Sans MS"/>
              <a:sym typeface="Comic Sans MS"/>
            </a:endParaRPr>
          </a:p>
          <a:p>
            <a:pPr lvl="0" marL="45155" marR="45155" algn="just" defTabSz="1016000">
              <a:defRPr sz="1800"/>
            </a:pPr>
            <a:r>
              <a:rPr sz="1600">
                <a:uFill>
                  <a:solidFill/>
                </a:uFill>
                <a:latin typeface="Comic Sans MS"/>
                <a:ea typeface="Comic Sans MS"/>
                <a:cs typeface="Comic Sans MS"/>
                <a:sym typeface="Comic Sans MS"/>
              </a:rPr>
              <a:t>declared „</a:t>
            </a:r>
            <a:r>
              <a:rPr b="1" sz="1600">
                <a:uFill>
                  <a:solidFill/>
                </a:uFill>
                <a:latin typeface="Comic Sans MS"/>
                <a:ea typeface="Comic Sans MS"/>
                <a:cs typeface="Comic Sans MS"/>
                <a:sym typeface="Comic Sans MS"/>
              </a:rPr>
              <a:t>The Molecule of the Year“ by Science magazine in 1993</a:t>
            </a:r>
            <a:r>
              <a:rPr sz="1600">
                <a:uFill>
                  <a:solidFill/>
                </a:uFill>
                <a:latin typeface="Comic Sans MS"/>
                <a:ea typeface="Comic Sans MS"/>
                <a:cs typeface="Comic Sans MS"/>
                <a:sym typeface="Comic Sans MS"/>
              </a:rPr>
              <a:t> perhaps the </a:t>
            </a:r>
            <a:r>
              <a:rPr b="1" sz="1600">
                <a:uFill>
                  <a:solidFill/>
                </a:uFill>
                <a:latin typeface="Comic Sans MS"/>
                <a:ea typeface="Comic Sans MS"/>
                <a:cs typeface="Comic Sans MS"/>
                <a:sym typeface="Comic Sans MS"/>
              </a:rPr>
              <a:t>most important protein in the development of cancer. </a:t>
            </a:r>
            <a:r>
              <a:rPr sz="1600">
                <a:solidFill>
                  <a:srgbClr val="0433FF"/>
                </a:solidFill>
                <a:uFill>
                  <a:solidFill/>
                </a:uFill>
                <a:latin typeface="Times New Roman"/>
                <a:ea typeface="Times New Roman"/>
                <a:cs typeface="Times New Roman"/>
                <a:sym typeface="Times New Roman"/>
              </a:rPr>
              <a:t>T</a:t>
            </a:r>
            <a:r>
              <a:rPr sz="1600">
                <a:solidFill>
                  <a:srgbClr val="0433FF"/>
                </a:solidFill>
                <a:uFill>
                  <a:solidFill/>
                </a:uFill>
                <a:latin typeface="Comic Sans MS"/>
                <a:ea typeface="Comic Sans MS"/>
                <a:cs typeface="Comic Sans MS"/>
                <a:sym typeface="Comic Sans MS"/>
              </a:rPr>
              <a:t>his protein p53 plays a critical role in the cellular response to DNA damage by regulating the expression of genes involved in controlling cell proliferation, DNA repair, and apoptosis. P53 protein is </a:t>
            </a:r>
            <a:r>
              <a:rPr b="1" sz="1600">
                <a:solidFill>
                  <a:srgbClr val="E32400"/>
                </a:solidFill>
                <a:uFill>
                  <a:solidFill>
                    <a:srgbClr val="E32400"/>
                  </a:solidFill>
                </a:uFill>
                <a:latin typeface="Comic Sans MS"/>
                <a:ea typeface="Comic Sans MS"/>
                <a:cs typeface="Comic Sans MS"/>
                <a:sym typeface="Comic Sans MS"/>
              </a:rPr>
              <a:t>inactivated by mutation</a:t>
            </a:r>
            <a:r>
              <a:rPr sz="1600">
                <a:solidFill>
                  <a:srgbClr val="0433FF"/>
                </a:solidFill>
                <a:uFill>
                  <a:solidFill/>
                </a:uFill>
                <a:latin typeface="Comic Sans MS"/>
                <a:ea typeface="Comic Sans MS"/>
                <a:cs typeface="Comic Sans MS"/>
                <a:sym typeface="Comic Sans MS"/>
              </a:rPr>
              <a:t> in about 50 % of human malignancies. Most </a:t>
            </a:r>
            <a:r>
              <a:rPr b="1" sz="1600">
                <a:solidFill>
                  <a:srgbClr val="E32400"/>
                </a:solidFill>
                <a:uFill>
                  <a:solidFill>
                    <a:srgbClr val="E32400"/>
                  </a:solidFill>
                </a:uFill>
                <a:latin typeface="Comic Sans MS"/>
                <a:ea typeface="Comic Sans MS"/>
                <a:cs typeface="Comic Sans MS"/>
                <a:sym typeface="Comic Sans MS"/>
              </a:rPr>
              <a:t>mutations</a:t>
            </a:r>
            <a:r>
              <a:rPr sz="1600">
                <a:solidFill>
                  <a:srgbClr val="0433FF"/>
                </a:solidFill>
                <a:uFill>
                  <a:solidFill/>
                </a:uFill>
                <a:latin typeface="Comic Sans MS"/>
                <a:ea typeface="Comic Sans MS"/>
                <a:cs typeface="Comic Sans MS"/>
                <a:sym typeface="Comic Sans MS"/>
              </a:rPr>
              <a:t> are located </a:t>
            </a:r>
            <a:r>
              <a:rPr sz="1600">
                <a:solidFill>
                  <a:srgbClr val="E32400"/>
                </a:solidFill>
                <a:uFill>
                  <a:solidFill>
                    <a:srgbClr val="E32400"/>
                  </a:solidFill>
                </a:uFill>
                <a:latin typeface="Comic Sans MS"/>
                <a:ea typeface="Comic Sans MS"/>
                <a:cs typeface="Comic Sans MS"/>
                <a:sym typeface="Comic Sans MS"/>
              </a:rPr>
              <a:t>in the DNA-binding </a:t>
            </a:r>
            <a:r>
              <a:rPr b="1" sz="1600">
                <a:solidFill>
                  <a:srgbClr val="E32400"/>
                </a:solidFill>
                <a:uFill>
                  <a:solidFill>
                    <a:srgbClr val="E32400"/>
                  </a:solidFill>
                </a:uFill>
                <a:latin typeface="Comic Sans MS"/>
                <a:ea typeface="Comic Sans MS"/>
                <a:cs typeface="Comic Sans MS"/>
                <a:sym typeface="Comic Sans MS"/>
              </a:rPr>
              <a:t>core domain</a:t>
            </a:r>
            <a:r>
              <a:rPr sz="1600">
                <a:solidFill>
                  <a:srgbClr val="0433FF"/>
                </a:solidFill>
                <a:uFill>
                  <a:solidFill/>
                </a:uFill>
                <a:latin typeface="Comic Sans MS"/>
                <a:ea typeface="Comic Sans MS"/>
                <a:cs typeface="Comic Sans MS"/>
                <a:sym typeface="Comic Sans MS"/>
              </a:rPr>
              <a:t> of the protein. </a:t>
            </a:r>
            <a:r>
              <a:rPr sz="1600">
                <a:solidFill>
                  <a:srgbClr val="E32400"/>
                </a:solidFill>
                <a:uFill>
                  <a:solidFill>
                    <a:srgbClr val="E32400"/>
                  </a:solidFill>
                </a:uFill>
                <a:latin typeface="Comic Sans MS"/>
                <a:ea typeface="Comic Sans MS"/>
                <a:cs typeface="Comic Sans MS"/>
                <a:sym typeface="Comic Sans MS"/>
              </a:rPr>
              <a:t>p53 protein</a:t>
            </a:r>
            <a:r>
              <a:rPr sz="1600">
                <a:uFill>
                  <a:solidFill/>
                </a:uFill>
                <a:latin typeface="Comic Sans MS"/>
                <a:ea typeface="Comic Sans MS"/>
                <a:cs typeface="Comic Sans MS"/>
                <a:sym typeface="Comic Sans MS"/>
              </a:rPr>
              <a:t> is biologically </a:t>
            </a:r>
            <a:r>
              <a:rPr b="1" sz="1600">
                <a:solidFill>
                  <a:srgbClr val="FF6251"/>
                </a:solidFill>
                <a:uFill>
                  <a:solidFill/>
                </a:uFill>
                <a:latin typeface="Comic Sans MS"/>
                <a:ea typeface="Comic Sans MS"/>
                <a:cs typeface="Comic Sans MS"/>
                <a:sym typeface="Comic Sans MS"/>
              </a:rPr>
              <a:t>active in its reduced state </a:t>
            </a:r>
            <a:r>
              <a:rPr sz="1600">
                <a:solidFill>
                  <a:srgbClr val="00364A"/>
                </a:solidFill>
                <a:uFill>
                  <a:solidFill/>
                </a:uFill>
                <a:latin typeface="Comic Sans MS"/>
                <a:ea typeface="Comic Sans MS"/>
                <a:cs typeface="Comic Sans MS"/>
                <a:sym typeface="Comic Sans MS"/>
              </a:rPr>
              <a:t>and is usually </a:t>
            </a:r>
            <a:r>
              <a:rPr b="1" sz="1600">
                <a:solidFill>
                  <a:srgbClr val="00364A"/>
                </a:solidFill>
                <a:uFill>
                  <a:solidFill/>
                </a:uFill>
                <a:latin typeface="Comic Sans MS"/>
                <a:ea typeface="Comic Sans MS"/>
                <a:cs typeface="Comic Sans MS"/>
                <a:sym typeface="Comic Sans MS"/>
              </a:rPr>
              <a:t>stored with</a:t>
            </a:r>
            <a:r>
              <a:rPr sz="1600">
                <a:solidFill>
                  <a:srgbClr val="00364A"/>
                </a:solidFill>
                <a:uFill>
                  <a:solidFill/>
                </a:uFill>
                <a:latin typeface="Comic Sans MS"/>
                <a:ea typeface="Comic Sans MS"/>
                <a:cs typeface="Comic Sans MS"/>
                <a:sym typeface="Comic Sans MS"/>
              </a:rPr>
              <a:t> mM concentrations of </a:t>
            </a:r>
            <a:r>
              <a:rPr b="1" sz="1600">
                <a:solidFill>
                  <a:srgbClr val="00364A"/>
                </a:solidFill>
                <a:uFill>
                  <a:solidFill/>
                </a:uFill>
                <a:latin typeface="Comic Sans MS"/>
                <a:ea typeface="Comic Sans MS"/>
                <a:cs typeface="Comic Sans MS"/>
                <a:sym typeface="Comic Sans MS"/>
              </a:rPr>
              <a:t>reducing agent - dithiothreitol</a:t>
            </a:r>
            <a:r>
              <a:rPr sz="1600">
                <a:solidFill>
                  <a:srgbClr val="00364A"/>
                </a:solidFill>
                <a:uFill>
                  <a:solidFill/>
                </a:uFill>
                <a:latin typeface="Comic Sans MS"/>
                <a:ea typeface="Comic Sans MS"/>
                <a:cs typeface="Comic Sans MS"/>
                <a:sym typeface="Comic Sans MS"/>
              </a:rPr>
              <a:t> (</a:t>
            </a:r>
            <a:r>
              <a:rPr b="1" sz="1600">
                <a:solidFill>
                  <a:srgbClr val="669C35"/>
                </a:solidFill>
                <a:uFill>
                  <a:solidFill>
                    <a:srgbClr val="669C35"/>
                  </a:solidFill>
                </a:uFill>
                <a:latin typeface="Comic Sans MS"/>
                <a:ea typeface="Comic Sans MS"/>
                <a:cs typeface="Comic Sans MS"/>
                <a:sym typeface="Comic Sans MS"/>
              </a:rPr>
              <a:t>DTT</a:t>
            </a:r>
            <a:r>
              <a:rPr sz="1600">
                <a:solidFill>
                  <a:srgbClr val="00364A"/>
                </a:solidFill>
                <a:uFill>
                  <a:solidFill/>
                </a:uFill>
                <a:latin typeface="Comic Sans MS"/>
                <a:ea typeface="Comic Sans MS"/>
                <a:cs typeface="Comic Sans MS"/>
                <a:sym typeface="Comic Sans MS"/>
              </a:rPr>
              <a:t>).</a:t>
            </a:r>
            <a:r>
              <a:rPr sz="1600">
                <a:uFill>
                  <a:solidFill/>
                </a:uFill>
                <a:latin typeface="Comic Sans MS"/>
                <a:ea typeface="Comic Sans MS"/>
                <a:cs typeface="Comic Sans MS"/>
                <a:sym typeface="Comic Sans MS"/>
              </a:rPr>
              <a:t> </a:t>
            </a:r>
          </a:p>
        </p:txBody>
      </p:sp>
      <p:sp>
        <p:nvSpPr>
          <p:cNvPr id="144" name="Shape 144"/>
          <p:cNvSpPr/>
          <p:nvPr/>
        </p:nvSpPr>
        <p:spPr>
          <a:xfrm>
            <a:off x="406400" y="7120127"/>
            <a:ext cx="3929236" cy="105664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marL="45155" marR="45155" algn="l" defTabSz="1016000">
              <a:defRPr sz="1800"/>
            </a:pPr>
            <a:endParaRPr sz="1600">
              <a:uFill>
                <a:solidFill/>
              </a:uFill>
              <a:latin typeface="Comic Sans MS"/>
              <a:ea typeface="Comic Sans MS"/>
              <a:cs typeface="Comic Sans MS"/>
              <a:sym typeface="Comic Sans MS"/>
            </a:endParaRPr>
          </a:p>
          <a:p>
            <a:pPr lvl="0" marL="45155" marR="45155" algn="l" defTabSz="1016000">
              <a:defRPr sz="1800"/>
            </a:pPr>
            <a:r>
              <a:rPr sz="1600">
                <a:uFill>
                  <a:solidFill/>
                </a:uFill>
                <a:latin typeface="Comic Sans MS"/>
                <a:ea typeface="Comic Sans MS"/>
                <a:cs typeface="Comic Sans MS"/>
                <a:sym typeface="Comic Sans MS"/>
              </a:rPr>
              <a:t>EU 6th FP: </a:t>
            </a:r>
            <a:r>
              <a:rPr b="1" sz="1600">
                <a:uFill>
                  <a:solidFill/>
                </a:uFill>
                <a:latin typeface="Comic Sans MS"/>
                <a:ea typeface="Comic Sans MS"/>
                <a:cs typeface="Comic Sans MS"/>
                <a:sym typeface="Comic Sans MS"/>
              </a:rPr>
              <a:t>Mutant p53 as target </a:t>
            </a:r>
            <a:endParaRPr b="1" sz="1600">
              <a:uFill>
                <a:solidFill/>
              </a:uFill>
              <a:latin typeface="Comic Sans MS"/>
              <a:ea typeface="Comic Sans MS"/>
              <a:cs typeface="Comic Sans MS"/>
              <a:sym typeface="Comic Sans MS"/>
            </a:endParaRPr>
          </a:p>
          <a:p>
            <a:pPr lvl="0" marL="45155" marR="45155" algn="l" defTabSz="1016000">
              <a:defRPr sz="1800"/>
            </a:pPr>
            <a:r>
              <a:rPr b="1" sz="1600">
                <a:uFill>
                  <a:solidFill/>
                </a:uFill>
                <a:latin typeface="Comic Sans MS"/>
                <a:ea typeface="Comic Sans MS"/>
                <a:cs typeface="Comic Sans MS"/>
                <a:sym typeface="Comic Sans MS"/>
              </a:rPr>
              <a:t>for improved cancer therapy</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nvSpPr>
        <p:spPr>
          <a:xfrm>
            <a:off x="390144" y="2162048"/>
            <a:ext cx="11330432" cy="528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4450" marR="45154" algn="l" defTabSz="914400">
              <a:buClr>
                <a:srgbClr val="000000"/>
              </a:buClr>
              <a:buFont typeface="Times New Roman"/>
              <a:defRPr sz="1800"/>
            </a:pPr>
            <a:r>
              <a:rPr sz="6000">
                <a:solidFill>
                  <a:srgbClr val="0433FF"/>
                </a:solidFill>
                <a:uFill>
                  <a:solidFill/>
                </a:uFill>
                <a:latin typeface="Comic Sans MS"/>
                <a:ea typeface="Comic Sans MS"/>
                <a:cs typeface="Comic Sans MS"/>
                <a:sym typeface="Comic Sans MS"/>
              </a:rPr>
              <a:t>Problems of life origin</a:t>
            </a:r>
            <a:endParaRPr sz="2000">
              <a:uFill>
                <a:solidFill/>
              </a:uFill>
              <a:latin typeface="Comic Sans MS"/>
              <a:ea typeface="Comic Sans MS"/>
              <a:cs typeface="Comic Sans MS"/>
              <a:sym typeface="Comic Sans MS"/>
            </a:endParaRPr>
          </a:p>
          <a:p>
            <a:pPr lvl="0" marL="44450" marR="45154" algn="l" defTabSz="914400">
              <a:buClr>
                <a:srgbClr val="000000"/>
              </a:buClr>
              <a:buFont typeface="Times New Roman"/>
              <a:defRPr sz="1800"/>
            </a:pPr>
            <a:endParaRPr sz="2000">
              <a:uFill>
                <a:solidFill/>
              </a:uFill>
              <a:latin typeface="Comic Sans MS"/>
              <a:ea typeface="Comic Sans MS"/>
              <a:cs typeface="Comic Sans MS"/>
              <a:sym typeface="Comic Sans MS"/>
            </a:endParaRPr>
          </a:p>
          <a:p>
            <a:pPr lvl="0" marL="44450" marR="45154" algn="l" defTabSz="914400">
              <a:buClr>
                <a:srgbClr val="000000"/>
              </a:buClr>
              <a:buFont typeface="Times New Roman"/>
              <a:defRPr sz="1800"/>
            </a:pPr>
            <a:r>
              <a:rPr sz="2000">
                <a:uFill>
                  <a:solidFill/>
                </a:uFill>
                <a:latin typeface="Comic Sans MS"/>
                <a:ea typeface="Comic Sans MS"/>
                <a:cs typeface="Comic Sans MS"/>
                <a:sym typeface="Comic Sans MS"/>
              </a:rPr>
              <a:t>What was first - DNA, RNA or protein?</a:t>
            </a:r>
            <a:endParaRPr sz="2000">
              <a:uFill>
                <a:solidFill/>
              </a:uFill>
              <a:latin typeface="Comic Sans MS"/>
              <a:ea typeface="Comic Sans MS"/>
              <a:cs typeface="Comic Sans MS"/>
              <a:sym typeface="Comic Sans MS"/>
            </a:endParaRPr>
          </a:p>
          <a:p>
            <a:pPr lvl="0" marR="182880" algn="l" defTabSz="914400">
              <a:buClr>
                <a:srgbClr val="000000"/>
              </a:buClr>
              <a:buFont typeface="Times New Roman"/>
              <a:defRPr sz="1800"/>
            </a:pPr>
            <a:endParaRPr sz="2200">
              <a:uFill>
                <a:solidFill/>
              </a:uFill>
              <a:latin typeface="Comic Sans MS"/>
              <a:ea typeface="Comic Sans MS"/>
              <a:cs typeface="Comic Sans MS"/>
              <a:sym typeface="Comic Sans MS"/>
            </a:endParaRPr>
          </a:p>
          <a:p>
            <a:pPr lvl="0" marR="182880" algn="l" defTabSz="914400">
              <a:buClr>
                <a:srgbClr val="000000"/>
              </a:buClr>
              <a:buFont typeface="Times New Roman"/>
              <a:defRPr sz="1800"/>
            </a:pPr>
            <a:r>
              <a:rPr sz="2200">
                <a:uFill>
                  <a:solidFill/>
                </a:uFill>
                <a:latin typeface="Comic Sans MS"/>
                <a:ea typeface="Comic Sans MS"/>
                <a:cs typeface="Comic Sans MS"/>
                <a:sym typeface="Comic Sans MS"/>
              </a:rPr>
              <a:t>Well-known Oxford zoologist Professor Richard </a:t>
            </a:r>
            <a:r>
              <a:rPr sz="2200">
                <a:solidFill>
                  <a:srgbClr val="FF2600"/>
                </a:solidFill>
                <a:uFill>
                  <a:solidFill/>
                </a:uFill>
                <a:latin typeface="Comic Sans MS"/>
                <a:ea typeface="Comic Sans MS"/>
                <a:cs typeface="Comic Sans MS"/>
                <a:sym typeface="Comic Sans MS"/>
              </a:rPr>
              <a:t>Dawkins</a:t>
            </a:r>
            <a:r>
              <a:rPr sz="2200">
                <a:uFill>
                  <a:solidFill/>
                </a:uFill>
                <a:latin typeface="Comic Sans MS"/>
                <a:ea typeface="Comic Sans MS"/>
                <a:cs typeface="Comic Sans MS"/>
                <a:sym typeface="Comic Sans MS"/>
              </a:rPr>
              <a:t> (who declares himself to be passionate fighter for the truth) writes in his book </a:t>
            </a:r>
            <a:r>
              <a:rPr sz="2200">
                <a:solidFill>
                  <a:srgbClr val="0433FF"/>
                </a:solidFill>
                <a:uFill>
                  <a:solidFill/>
                </a:uFill>
                <a:latin typeface="Comic Sans MS"/>
                <a:ea typeface="Comic Sans MS"/>
                <a:cs typeface="Comic Sans MS"/>
                <a:sym typeface="Comic Sans MS"/>
              </a:rPr>
              <a:t>River out of Eden</a:t>
            </a:r>
            <a:r>
              <a:rPr sz="2200">
                <a:uFill>
                  <a:solidFill/>
                </a:uFill>
                <a:latin typeface="Comic Sans MS"/>
                <a:ea typeface="Comic Sans MS"/>
                <a:cs typeface="Comic Sans MS"/>
                <a:sym typeface="Comic Sans MS"/>
              </a:rPr>
              <a:t>:</a:t>
            </a:r>
            <a:endParaRPr sz="2200">
              <a:uFill>
                <a:solidFill/>
              </a:uFill>
              <a:latin typeface="Comic Sans MS"/>
              <a:ea typeface="Comic Sans MS"/>
              <a:cs typeface="Comic Sans MS"/>
              <a:sym typeface="Comic Sans MS"/>
            </a:endParaRPr>
          </a:p>
          <a:p>
            <a:pPr lvl="0" marR="182880" algn="l" defTabSz="914400">
              <a:buClr>
                <a:srgbClr val="000000"/>
              </a:buClr>
              <a:buFont typeface="Times New Roman"/>
              <a:defRPr sz="1800"/>
            </a:pPr>
            <a:endParaRPr sz="2200">
              <a:uFill>
                <a:solidFill/>
              </a:uFill>
              <a:latin typeface="Comic Sans MS"/>
              <a:ea typeface="Comic Sans MS"/>
              <a:cs typeface="Comic Sans MS"/>
              <a:sym typeface="Comic Sans MS"/>
            </a:endParaRPr>
          </a:p>
          <a:p>
            <a:pPr lvl="0" marR="182880" algn="l" defTabSz="914400">
              <a:buClr>
                <a:srgbClr val="000000"/>
              </a:buClr>
              <a:buFont typeface="Times New Roman"/>
              <a:defRPr sz="1800"/>
            </a:pPr>
            <a:r>
              <a:rPr sz="2200">
                <a:uFill>
                  <a:solidFill/>
                </a:uFill>
                <a:latin typeface="Comic Sans MS"/>
                <a:ea typeface="Comic Sans MS"/>
                <a:cs typeface="Comic Sans MS"/>
                <a:sym typeface="Comic Sans MS"/>
              </a:rPr>
              <a:t>“</a:t>
            </a:r>
            <a:r>
              <a:rPr sz="2200">
                <a:solidFill>
                  <a:srgbClr val="0433FF"/>
                </a:solidFill>
                <a:uFill>
                  <a:solidFill/>
                </a:uFill>
                <a:latin typeface="Comic Sans MS"/>
                <a:ea typeface="Comic Sans MS"/>
                <a:cs typeface="Comic Sans MS"/>
                <a:sym typeface="Comic Sans MS"/>
              </a:rPr>
              <a:t>At the beginning of Life Explosion there was no mind, no creativity, no intent, </a:t>
            </a:r>
            <a:r>
              <a:rPr sz="2200">
                <a:solidFill>
                  <a:srgbClr val="FF2600"/>
                </a:solidFill>
                <a:uFill>
                  <a:solidFill/>
                </a:uFill>
                <a:latin typeface="Comic Sans MS"/>
                <a:ea typeface="Comic Sans MS"/>
                <a:cs typeface="Comic Sans MS"/>
                <a:sym typeface="Comic Sans MS"/>
              </a:rPr>
              <a:t>there was only chemistry</a:t>
            </a:r>
            <a:r>
              <a:rPr sz="2200">
                <a:uFill>
                  <a:solidFill/>
                </a:uFill>
                <a:latin typeface="Comic Sans MS"/>
                <a:ea typeface="Comic Sans MS"/>
                <a:cs typeface="Comic Sans MS"/>
                <a:sym typeface="Comic Sans MS"/>
              </a:rPr>
              <a:t>”</a:t>
            </a:r>
            <a:endParaRPr sz="2200">
              <a:uFill>
                <a:solidFill/>
              </a:uFill>
              <a:latin typeface="Comic Sans MS"/>
              <a:ea typeface="Comic Sans MS"/>
              <a:cs typeface="Comic Sans MS"/>
              <a:sym typeface="Comic Sans MS"/>
            </a:endParaRPr>
          </a:p>
          <a:p>
            <a:pPr lvl="0" marL="44450" marR="45154" algn="l" defTabSz="914400">
              <a:buClr>
                <a:srgbClr val="000000"/>
              </a:buClr>
              <a:buFont typeface="Times New Roman"/>
              <a:defRPr sz="1800"/>
            </a:pPr>
            <a:endParaRPr sz="2000">
              <a:uFill>
                <a:solidFill/>
              </a:uFill>
              <a:latin typeface="Comic Sans MS"/>
              <a:ea typeface="Comic Sans MS"/>
              <a:cs typeface="Comic Sans MS"/>
              <a:sym typeface="Comic Sans MS"/>
            </a:endParaRPr>
          </a:p>
          <a:p>
            <a:pPr lvl="0" marL="44450" marR="45154" algn="l" defTabSz="914400">
              <a:buClr>
                <a:srgbClr val="000000"/>
              </a:buClr>
              <a:buFont typeface="Times New Roman"/>
              <a:defRPr sz="1800"/>
            </a:pPr>
            <a:r>
              <a:rPr sz="3200">
                <a:uFill>
                  <a:solidFill/>
                </a:uFill>
                <a:latin typeface="Comic Sans MS"/>
                <a:ea typeface="Comic Sans MS"/>
                <a:cs typeface="Comic Sans MS"/>
                <a:sym typeface="Comic Sans MS"/>
              </a:rPr>
              <a:t>Let us try to summarize what chemistry it was</a:t>
            </a:r>
            <a:r>
              <a:rPr sz="2400">
                <a:uFill>
                  <a:solidFill/>
                </a:uFill>
                <a:latin typeface="Times Roman"/>
                <a:ea typeface="Times Roman"/>
                <a:cs typeface="Times Roman"/>
                <a:sym typeface="Times Roman"/>
              </a:rPr>
              <a:t> </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image.png"/>
          <p:cNvPicPr/>
          <p:nvPr/>
        </p:nvPicPr>
        <p:blipFill>
          <a:blip r:embed="rId2">
            <a:extLst/>
          </a:blip>
          <a:stretch>
            <a:fillRect/>
          </a:stretch>
        </p:blipFill>
        <p:spPr>
          <a:xfrm>
            <a:off x="1099312" y="975360"/>
            <a:ext cx="4669537" cy="7689088"/>
          </a:xfrm>
          <a:prstGeom prst="rect">
            <a:avLst/>
          </a:prstGeom>
          <a:ln w="12700">
            <a:miter lim="400000"/>
          </a:ln>
        </p:spPr>
      </p:pic>
      <p:pic>
        <p:nvPicPr>
          <p:cNvPr id="261" name="image.png"/>
          <p:cNvPicPr/>
          <p:nvPr/>
        </p:nvPicPr>
        <p:blipFill>
          <a:blip r:embed="rId3">
            <a:extLst/>
          </a:blip>
          <a:stretch>
            <a:fillRect/>
          </a:stretch>
        </p:blipFill>
        <p:spPr>
          <a:xfrm>
            <a:off x="7266431" y="1089152"/>
            <a:ext cx="4878833" cy="7916672"/>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sldNum" sz="quarter" idx="2"/>
          </p:nvPr>
        </p:nvSpPr>
        <p:spPr>
          <a:xfrm>
            <a:off x="10448242" y="8892031"/>
            <a:ext cx="449676" cy="422657"/>
          </a:xfrm>
          <a:prstGeom prst="rect">
            <a:avLst/>
          </a:prstGeom>
          <a:extLst>
            <a:ext uri="{C572A759-6A51-4108-AA02-DFA0A04FC94B}">
              <ma14:wrappingTextBoxFlag xmlns:ma14="http://schemas.microsoft.com/office/mac/drawingml/2011/main" val="1"/>
            </a:ext>
          </a:extLst>
        </p:spPr>
        <p:txBody>
          <a:bodyPr/>
          <a:lstStyle>
            <a:lvl1pPr defTabSz="585216"/>
          </a:lstStyle>
          <a:p>
            <a:pPr lvl="0">
              <a:defRPr sz="1800">
                <a:uFillTx/>
              </a:defRPr>
            </a:pPr>
            <a:fld id="{86CB4B4D-7CA3-9044-876B-883B54F8677D}" type="slidenum">
              <a:rPr sz="1600">
                <a:uFill>
                  <a:solidFill/>
                </a:uFill>
              </a:rPr>
            </a:fld>
          </a:p>
        </p:txBody>
      </p:sp>
      <p:pic>
        <p:nvPicPr>
          <p:cNvPr id="264" name="droppedImage.png"/>
          <p:cNvPicPr/>
          <p:nvPr/>
        </p:nvPicPr>
        <p:blipFill>
          <a:blip r:embed="rId2">
            <a:extLst/>
          </a:blip>
          <a:stretch>
            <a:fillRect/>
          </a:stretch>
        </p:blipFill>
        <p:spPr>
          <a:xfrm>
            <a:off x="146304" y="894080"/>
            <a:ext cx="5722113" cy="8268453"/>
          </a:xfrm>
          <a:prstGeom prst="rect">
            <a:avLst/>
          </a:prstGeom>
          <a:ln w="25400">
            <a:round/>
          </a:ln>
        </p:spPr>
      </p:pic>
      <p:pic>
        <p:nvPicPr>
          <p:cNvPr id="265" name="droppedImage.png"/>
          <p:cNvPicPr/>
          <p:nvPr/>
        </p:nvPicPr>
        <p:blipFill>
          <a:blip r:embed="rId3">
            <a:extLst/>
          </a:blip>
          <a:stretch>
            <a:fillRect/>
          </a:stretch>
        </p:blipFill>
        <p:spPr>
          <a:xfrm>
            <a:off x="5705856" y="3234944"/>
            <a:ext cx="7256303" cy="6258560"/>
          </a:xfrm>
          <a:prstGeom prst="rect">
            <a:avLst/>
          </a:prstGeom>
          <a:ln w="25400">
            <a:round/>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Shape 267"/>
          <p:cNvSpPr/>
          <p:nvPr/>
        </p:nvSpPr>
        <p:spPr>
          <a:xfrm>
            <a:off x="7932927" y="959104"/>
            <a:ext cx="4359546" cy="406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4450" marR="45154" algn="l" defTabSz="914400">
              <a:buClr>
                <a:srgbClr val="000000"/>
              </a:buClr>
              <a:buFont typeface="Times New Roman"/>
              <a:defRPr sz="2200">
                <a:uFill>
                  <a:solidFill/>
                </a:uFill>
                <a:latin typeface="Comic Sans MS"/>
                <a:ea typeface="Comic Sans MS"/>
                <a:cs typeface="Comic Sans MS"/>
                <a:sym typeface="Comic Sans MS"/>
              </a:defRPr>
            </a:lvl1pPr>
          </a:lstStyle>
          <a:p>
            <a:pPr lvl="0">
              <a:defRPr sz="1800">
                <a:uFillTx/>
              </a:defRPr>
            </a:pPr>
            <a:r>
              <a:rPr sz="2200">
                <a:uFill>
                  <a:solidFill/>
                </a:uFill>
              </a:rPr>
              <a:t>PROBLEMS OF LIFE ORIGINS</a:t>
            </a:r>
          </a:p>
        </p:txBody>
      </p:sp>
      <p:pic>
        <p:nvPicPr>
          <p:cNvPr id="268" name="image.png"/>
          <p:cNvPicPr/>
          <p:nvPr/>
        </p:nvPicPr>
        <p:blipFill>
          <a:blip r:embed="rId2">
            <a:extLst/>
          </a:blip>
          <a:stretch>
            <a:fillRect/>
          </a:stretch>
        </p:blipFill>
        <p:spPr>
          <a:xfrm>
            <a:off x="243840" y="6014719"/>
            <a:ext cx="2275841" cy="3643377"/>
          </a:xfrm>
          <a:prstGeom prst="rect">
            <a:avLst/>
          </a:prstGeom>
          <a:ln w="12700">
            <a:miter lim="400000"/>
          </a:ln>
        </p:spPr>
      </p:pic>
      <p:sp>
        <p:nvSpPr>
          <p:cNvPr id="269" name="Shape 269"/>
          <p:cNvSpPr/>
          <p:nvPr/>
        </p:nvSpPr>
        <p:spPr>
          <a:xfrm>
            <a:off x="146304" y="5023103"/>
            <a:ext cx="12061952" cy="812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14400">
              <a:lnSpc>
                <a:spcPts val="4500"/>
              </a:lnSpc>
              <a:buClr>
                <a:srgbClr val="000000"/>
              </a:buClr>
              <a:buFont typeface="Comic Sans MS"/>
              <a:defRPr sz="2200">
                <a:uFill>
                  <a:solidFill/>
                </a:uFill>
                <a:latin typeface="Comic Sans MS"/>
                <a:ea typeface="Comic Sans MS"/>
                <a:cs typeface="Comic Sans MS"/>
                <a:sym typeface="Comic Sans MS"/>
              </a:defRPr>
            </a:lvl1pPr>
          </a:lstStyle>
          <a:p>
            <a:pPr lvl="0">
              <a:defRPr sz="1800">
                <a:uFillTx/>
              </a:defRPr>
            </a:pPr>
            <a:r>
              <a:rPr sz="2200">
                <a:uFill>
                  <a:solidFill/>
                </a:uFill>
              </a:rPr>
              <a:t>The Miller-Urey experiment attempted to recreate the chemical conditions of the primitive Earth in the laboratory, and synthesized some of the building blocks of life</a:t>
            </a:r>
          </a:p>
        </p:txBody>
      </p:sp>
      <p:pic>
        <p:nvPicPr>
          <p:cNvPr id="270" name="image.jpg"/>
          <p:cNvPicPr/>
          <p:nvPr/>
        </p:nvPicPr>
        <p:blipFill>
          <a:blip r:embed="rId3">
            <a:extLst/>
          </a:blip>
          <a:stretch>
            <a:fillRect/>
          </a:stretch>
        </p:blipFill>
        <p:spPr>
          <a:xfrm>
            <a:off x="8128" y="-1524000"/>
            <a:ext cx="7640320" cy="6388609"/>
          </a:xfrm>
          <a:prstGeom prst="rect">
            <a:avLst/>
          </a:prstGeom>
          <a:ln w="12700">
            <a:miter lim="400000"/>
          </a:ln>
        </p:spPr>
      </p:pic>
      <p:sp>
        <p:nvSpPr>
          <p:cNvPr id="271" name="Shape 271"/>
          <p:cNvSpPr/>
          <p:nvPr/>
        </p:nvSpPr>
        <p:spPr>
          <a:xfrm>
            <a:off x="2682240" y="6274815"/>
            <a:ext cx="10111232" cy="1612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4450" marR="45154" algn="l" defTabSz="914400">
              <a:buClr>
                <a:srgbClr val="FF3001"/>
              </a:buClr>
              <a:buFont typeface="Comic Sans MS"/>
              <a:defRPr sz="1800"/>
            </a:pPr>
            <a:r>
              <a:rPr sz="3000">
                <a:solidFill>
                  <a:srgbClr val="FF3001"/>
                </a:solidFill>
                <a:uFill>
                  <a:solidFill>
                    <a:srgbClr val="FF3001"/>
                  </a:solidFill>
                </a:uFill>
                <a:latin typeface="Comic Sans MS"/>
                <a:ea typeface="Comic Sans MS"/>
                <a:cs typeface="Comic Sans MS"/>
                <a:sym typeface="Comic Sans MS"/>
              </a:rPr>
              <a:t>but geologists showed that prebiotic atmosphere </a:t>
            </a:r>
            <a:endParaRPr sz="3000">
              <a:solidFill>
                <a:srgbClr val="FF3001"/>
              </a:solidFill>
              <a:uFill>
                <a:solidFill>
                  <a:srgbClr val="FF3001"/>
                </a:solidFill>
              </a:uFill>
              <a:latin typeface="Comic Sans MS"/>
              <a:ea typeface="Comic Sans MS"/>
              <a:cs typeface="Comic Sans MS"/>
              <a:sym typeface="Comic Sans MS"/>
            </a:endParaRPr>
          </a:p>
          <a:p>
            <a:pPr lvl="0" marL="44450" marR="45154" algn="l" defTabSz="914400">
              <a:buClr>
                <a:srgbClr val="FF3001"/>
              </a:buClr>
              <a:buFont typeface="Comic Sans MS"/>
              <a:defRPr sz="1800"/>
            </a:pPr>
            <a:r>
              <a:rPr sz="3000">
                <a:solidFill>
                  <a:srgbClr val="FF3001"/>
                </a:solidFill>
                <a:uFill>
                  <a:solidFill>
                    <a:srgbClr val="FF3001"/>
                  </a:solidFill>
                </a:uFill>
                <a:latin typeface="Comic Sans MS"/>
                <a:ea typeface="Comic Sans MS"/>
                <a:cs typeface="Comic Sans MS"/>
                <a:sym typeface="Comic Sans MS"/>
              </a:rPr>
              <a:t>was not strongly reducing and not oxygen-free, differring from that expected by Miller and Urey</a:t>
            </a:r>
          </a:p>
        </p:txBody>
      </p:sp>
      <p:sp>
        <p:nvSpPr>
          <p:cNvPr id="272" name="Shape 272"/>
          <p:cNvSpPr/>
          <p:nvPr/>
        </p:nvSpPr>
        <p:spPr>
          <a:xfrm>
            <a:off x="7916671" y="2064512"/>
            <a:ext cx="4860545" cy="169062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40639" marR="40639" algn="l" defTabSz="914400">
              <a:defRPr sz="1800"/>
            </a:pPr>
            <a:r>
              <a:rPr sz="2000">
                <a:solidFill>
                  <a:srgbClr val="0433FF"/>
                </a:solidFill>
                <a:uFill>
                  <a:solidFill/>
                </a:uFill>
                <a:latin typeface="Comic Sans MS"/>
                <a:ea typeface="Comic Sans MS"/>
                <a:cs typeface="Comic Sans MS"/>
                <a:sym typeface="Comic Sans MS"/>
              </a:rPr>
              <a:t>S. Miller and H. Urey</a:t>
            </a:r>
            <a:r>
              <a:rPr sz="2000">
                <a:uFill>
                  <a:solidFill/>
                </a:uFill>
                <a:latin typeface="Comic Sans MS"/>
                <a:ea typeface="Comic Sans MS"/>
                <a:cs typeface="Comic Sans MS"/>
                <a:sym typeface="Comic Sans MS"/>
              </a:rPr>
              <a:t> subjected mixture of </a:t>
            </a:r>
            <a:r>
              <a:rPr sz="2000">
                <a:solidFill>
                  <a:srgbClr val="FF2600"/>
                </a:solidFill>
                <a:uFill>
                  <a:solidFill/>
                </a:uFill>
                <a:latin typeface="Comic Sans MS"/>
                <a:ea typeface="Comic Sans MS"/>
                <a:cs typeface="Comic Sans MS"/>
                <a:sym typeface="Comic Sans MS"/>
              </a:rPr>
              <a:t>methane, ammonia and hydrogen </a:t>
            </a:r>
            <a:r>
              <a:rPr sz="2000">
                <a:uFill>
                  <a:solidFill/>
                </a:uFill>
                <a:latin typeface="Comic Sans MS"/>
                <a:ea typeface="Comic Sans MS"/>
                <a:cs typeface="Comic Sans MS"/>
                <a:sym typeface="Comic Sans MS"/>
              </a:rPr>
              <a:t>to an electric discharge and led the product into water ...</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image.jpg"/>
          <p:cNvPicPr/>
          <p:nvPr/>
        </p:nvPicPr>
        <p:blipFill>
          <a:blip r:embed="rId2">
            <a:extLst/>
          </a:blip>
          <a:stretch>
            <a:fillRect/>
          </a:stretch>
        </p:blipFill>
        <p:spPr>
          <a:xfrm>
            <a:off x="-1432560" y="-404368"/>
            <a:ext cx="13118592" cy="8810752"/>
          </a:xfrm>
          <a:prstGeom prst="rect">
            <a:avLst/>
          </a:prstGeom>
          <a:ln w="12700">
            <a:miter lim="400000"/>
          </a:ln>
        </p:spPr>
      </p:pic>
      <p:sp>
        <p:nvSpPr>
          <p:cNvPr id="275" name="Shape 275"/>
          <p:cNvSpPr/>
          <p:nvPr/>
        </p:nvSpPr>
        <p:spPr>
          <a:xfrm>
            <a:off x="5608320" y="3852672"/>
            <a:ext cx="6193536" cy="395020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4450" marR="45154" algn="l" defTabSz="914400">
              <a:buClr>
                <a:srgbClr val="F1554A"/>
              </a:buClr>
              <a:buFont typeface="Times Roman"/>
              <a:defRPr sz="1800"/>
            </a:pPr>
            <a:r>
              <a:rPr sz="2400">
                <a:solidFill>
                  <a:srgbClr val="FF2600"/>
                </a:solidFill>
                <a:uFill>
                  <a:solidFill>
                    <a:srgbClr val="F1554A"/>
                  </a:solidFill>
                </a:uFill>
                <a:latin typeface="Comic Sans MS"/>
                <a:ea typeface="Comic Sans MS"/>
                <a:cs typeface="Comic Sans MS"/>
                <a:sym typeface="Comic Sans MS"/>
              </a:rPr>
              <a:t>Cytosine synthesis would not be possible even strongly in reducing </a:t>
            </a:r>
            <a:endParaRPr sz="2400">
              <a:solidFill>
                <a:srgbClr val="FF2600"/>
              </a:solidFill>
              <a:uFill>
                <a:solidFill>
                  <a:srgbClr val="F1554A"/>
                </a:solidFill>
              </a:uFill>
              <a:latin typeface="Comic Sans MS"/>
              <a:ea typeface="Comic Sans MS"/>
              <a:cs typeface="Comic Sans MS"/>
              <a:sym typeface="Comic Sans MS"/>
            </a:endParaRPr>
          </a:p>
          <a:p>
            <a:pPr lvl="0" marL="44450" marR="45154" algn="l" defTabSz="914400">
              <a:buClr>
                <a:srgbClr val="F1554A"/>
              </a:buClr>
              <a:buFont typeface="Times Roman"/>
              <a:defRPr sz="1800"/>
            </a:pPr>
            <a:r>
              <a:rPr sz="2400">
                <a:solidFill>
                  <a:srgbClr val="FF2600"/>
                </a:solidFill>
                <a:uFill>
                  <a:solidFill>
                    <a:srgbClr val="F1554A"/>
                  </a:solidFill>
                </a:uFill>
                <a:latin typeface="Comic Sans MS"/>
                <a:ea typeface="Comic Sans MS"/>
                <a:cs typeface="Comic Sans MS"/>
                <a:sym typeface="Comic Sans MS"/>
              </a:rPr>
              <a:t>prebiotic atmosphere.</a:t>
            </a:r>
            <a:endParaRPr sz="2400">
              <a:solidFill>
                <a:srgbClr val="FF2600"/>
              </a:solidFill>
              <a:uFill>
                <a:solidFill>
                  <a:srgbClr val="F1554A"/>
                </a:solidFill>
              </a:uFill>
              <a:latin typeface="Comic Sans MS"/>
              <a:ea typeface="Comic Sans MS"/>
              <a:cs typeface="Comic Sans MS"/>
              <a:sym typeface="Comic Sans MS"/>
            </a:endParaRPr>
          </a:p>
          <a:p>
            <a:pPr lvl="0" marL="44450" marR="45154" algn="l" defTabSz="914400">
              <a:buClr>
                <a:srgbClr val="F1554A"/>
              </a:buClr>
              <a:buFont typeface="Times Roman"/>
              <a:defRPr sz="1800"/>
            </a:pPr>
            <a:endParaRPr sz="2400">
              <a:solidFill>
                <a:srgbClr val="FF2600"/>
              </a:solidFill>
              <a:uFill>
                <a:solidFill>
                  <a:srgbClr val="F1554A"/>
                </a:solidFill>
              </a:uFill>
              <a:latin typeface="Comic Sans MS"/>
              <a:ea typeface="Comic Sans MS"/>
              <a:cs typeface="Comic Sans MS"/>
              <a:sym typeface="Comic Sans MS"/>
            </a:endParaRPr>
          </a:p>
          <a:p>
            <a:pPr lvl="0" marL="44450" marR="45154" algn="l" defTabSz="914400">
              <a:buClr>
                <a:srgbClr val="F1554A"/>
              </a:buClr>
              <a:buFont typeface="Times Roman"/>
              <a:defRPr sz="1800"/>
            </a:pPr>
            <a:r>
              <a:rPr sz="2400">
                <a:solidFill>
                  <a:srgbClr val="FF2600"/>
                </a:solidFill>
                <a:uFill>
                  <a:solidFill>
                    <a:srgbClr val="F1554A"/>
                  </a:solidFill>
                </a:uFill>
                <a:latin typeface="Comic Sans MS"/>
                <a:ea typeface="Comic Sans MS"/>
                <a:cs typeface="Comic Sans MS"/>
                <a:sym typeface="Comic Sans MS"/>
              </a:rPr>
              <a:t>Similar problems arise with the abiotic synthesis of nucleotides</a:t>
            </a:r>
            <a:endParaRPr sz="2400">
              <a:solidFill>
                <a:srgbClr val="FF2600"/>
              </a:solidFill>
              <a:uFill>
                <a:solidFill>
                  <a:srgbClr val="F1554A"/>
                </a:solidFill>
              </a:uFill>
              <a:latin typeface="Comic Sans MS"/>
              <a:ea typeface="Comic Sans MS"/>
              <a:cs typeface="Comic Sans MS"/>
              <a:sym typeface="Comic Sans MS"/>
            </a:endParaRPr>
          </a:p>
          <a:p>
            <a:pPr lvl="0" marL="44450" marR="45154" algn="l" defTabSz="914400">
              <a:buClr>
                <a:srgbClr val="F1554A"/>
              </a:buClr>
              <a:buFont typeface="Times Roman"/>
              <a:defRPr sz="1800"/>
            </a:pPr>
            <a:endParaRPr sz="2400">
              <a:solidFill>
                <a:srgbClr val="FF2600"/>
              </a:solidFill>
              <a:uFill>
                <a:solidFill>
                  <a:srgbClr val="F1554A"/>
                </a:solidFill>
              </a:uFill>
              <a:latin typeface="Comic Sans MS"/>
              <a:ea typeface="Comic Sans MS"/>
              <a:cs typeface="Comic Sans MS"/>
              <a:sym typeface="Comic Sans MS"/>
            </a:endParaRPr>
          </a:p>
          <a:p>
            <a:pPr lvl="0" marL="44450" marR="45154" algn="l" defTabSz="914400">
              <a:buClr>
                <a:srgbClr val="F1554A"/>
              </a:buClr>
              <a:buFont typeface="Times Roman"/>
              <a:defRPr sz="1800"/>
            </a:pPr>
            <a:r>
              <a:rPr sz="2400">
                <a:solidFill>
                  <a:srgbClr val="FF2600"/>
                </a:solidFill>
                <a:uFill>
                  <a:solidFill>
                    <a:srgbClr val="F1554A"/>
                  </a:solidFill>
                </a:uFill>
                <a:latin typeface="Comic Sans MS"/>
                <a:ea typeface="Comic Sans MS"/>
                <a:cs typeface="Comic Sans MS"/>
                <a:sym typeface="Comic Sans MS"/>
              </a:rPr>
              <a:t>Abiotic synthesis of a complicated molecule such as RNA is highly improbable</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sldNum" sz="quarter" idx="2"/>
          </p:nvPr>
        </p:nvSpPr>
        <p:spPr>
          <a:xfrm>
            <a:off x="10448242" y="8892031"/>
            <a:ext cx="449676" cy="422657"/>
          </a:xfrm>
          <a:prstGeom prst="rect">
            <a:avLst/>
          </a:prstGeom>
          <a:extLst>
            <a:ext uri="{C572A759-6A51-4108-AA02-DFA0A04FC94B}">
              <ma14:wrappingTextBoxFlag xmlns:ma14="http://schemas.microsoft.com/office/mac/drawingml/2011/main" val="1"/>
            </a:ext>
          </a:extLst>
        </p:spPr>
        <p:txBody>
          <a:bodyPr/>
          <a:lstStyle>
            <a:lvl1pPr defTabSz="585216"/>
          </a:lstStyle>
          <a:p>
            <a:pPr lvl="0">
              <a:defRPr sz="1800">
                <a:uFillTx/>
              </a:defRPr>
            </a:pPr>
            <a:fld id="{86CB4B4D-7CA3-9044-876B-883B54F8677D}" type="slidenum">
              <a:rPr sz="1600">
                <a:uFill>
                  <a:solidFill/>
                </a:uFill>
              </a:rPr>
            </a:fld>
          </a:p>
        </p:txBody>
      </p:sp>
      <p:pic>
        <p:nvPicPr>
          <p:cNvPr id="278" name="droppedImage.png"/>
          <p:cNvPicPr/>
          <p:nvPr/>
        </p:nvPicPr>
        <p:blipFill>
          <a:blip r:embed="rId2">
            <a:extLst/>
          </a:blip>
          <a:stretch>
            <a:fillRect/>
          </a:stretch>
        </p:blipFill>
        <p:spPr>
          <a:xfrm>
            <a:off x="1050861" y="0"/>
            <a:ext cx="10501376" cy="9674393"/>
          </a:xfrm>
          <a:prstGeom prst="rect">
            <a:avLst/>
          </a:prstGeom>
          <a:ln w="25400">
            <a:round/>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sldNum" sz="quarter" idx="2"/>
          </p:nvPr>
        </p:nvSpPr>
        <p:spPr>
          <a:xfrm>
            <a:off x="10448242" y="8892031"/>
            <a:ext cx="449676" cy="422657"/>
          </a:xfrm>
          <a:prstGeom prst="rect">
            <a:avLst/>
          </a:prstGeom>
          <a:extLst>
            <a:ext uri="{C572A759-6A51-4108-AA02-DFA0A04FC94B}">
              <ma14:wrappingTextBoxFlag xmlns:ma14="http://schemas.microsoft.com/office/mac/drawingml/2011/main" val="1"/>
            </a:ext>
          </a:extLst>
        </p:spPr>
        <p:txBody>
          <a:bodyPr/>
          <a:lstStyle>
            <a:lvl1pPr defTabSz="585216"/>
          </a:lstStyle>
          <a:p>
            <a:pPr lvl="0">
              <a:defRPr sz="1800">
                <a:uFillTx/>
              </a:defRPr>
            </a:pPr>
            <a:fld id="{86CB4B4D-7CA3-9044-876B-883B54F8677D}" type="slidenum">
              <a:rPr sz="1600">
                <a:uFill>
                  <a:solidFill/>
                </a:uFill>
              </a:rPr>
            </a:fld>
          </a:p>
        </p:txBody>
      </p:sp>
      <p:pic>
        <p:nvPicPr>
          <p:cNvPr id="281" name="droppedImage.png"/>
          <p:cNvPicPr/>
          <p:nvPr/>
        </p:nvPicPr>
        <p:blipFill>
          <a:blip r:embed="rId2">
            <a:extLst/>
          </a:blip>
          <a:stretch>
            <a:fillRect/>
          </a:stretch>
        </p:blipFill>
        <p:spPr>
          <a:xfrm>
            <a:off x="626476" y="5100040"/>
            <a:ext cx="11736832" cy="5145584"/>
          </a:xfrm>
          <a:prstGeom prst="rect">
            <a:avLst/>
          </a:prstGeom>
          <a:ln w="25400">
            <a:round/>
          </a:ln>
        </p:spPr>
      </p:pic>
      <p:pic>
        <p:nvPicPr>
          <p:cNvPr id="282" name="droppedImage.png"/>
          <p:cNvPicPr/>
          <p:nvPr/>
        </p:nvPicPr>
        <p:blipFill>
          <a:blip r:embed="rId3">
            <a:extLst/>
          </a:blip>
          <a:stretch>
            <a:fillRect/>
          </a:stretch>
        </p:blipFill>
        <p:spPr>
          <a:xfrm>
            <a:off x="926592" y="97536"/>
            <a:ext cx="8128000" cy="2633654"/>
          </a:xfrm>
          <a:prstGeom prst="rect">
            <a:avLst/>
          </a:prstGeom>
          <a:ln w="25400">
            <a:round/>
          </a:ln>
        </p:spPr>
      </p:pic>
      <p:sp>
        <p:nvSpPr>
          <p:cNvPr id="283" name="Shape 283"/>
          <p:cNvSpPr/>
          <p:nvPr/>
        </p:nvSpPr>
        <p:spPr>
          <a:xfrm>
            <a:off x="861568" y="3056128"/>
            <a:ext cx="10859008" cy="16256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40639" marR="40639" algn="l" defTabSz="914400">
              <a:defRPr sz="1800"/>
            </a:pPr>
            <a:r>
              <a:rPr sz="2000">
                <a:solidFill>
                  <a:srgbClr val="0433FF"/>
                </a:solidFill>
                <a:uFill>
                  <a:solidFill/>
                </a:uFill>
                <a:latin typeface="Comic Sans MS"/>
                <a:ea typeface="Comic Sans MS"/>
                <a:cs typeface="Comic Sans MS"/>
                <a:sym typeface="Comic Sans MS"/>
              </a:rPr>
              <a:t>NOBEL laureate Christian de Duve</a:t>
            </a:r>
            <a:r>
              <a:rPr sz="2000">
                <a:uFill>
                  <a:solidFill/>
                </a:uFill>
                <a:latin typeface="Comic Sans MS"/>
                <a:ea typeface="Comic Sans MS"/>
                <a:cs typeface="Comic Sans MS"/>
                <a:sym typeface="Comic Sans MS"/>
              </a:rPr>
              <a:t> has called for “a </a:t>
            </a:r>
            <a:r>
              <a:rPr sz="2000">
                <a:solidFill>
                  <a:srgbClr val="FF2600"/>
                </a:solidFill>
                <a:uFill>
                  <a:solidFill/>
                </a:uFill>
                <a:latin typeface="Comic Sans MS"/>
                <a:ea typeface="Comic Sans MS"/>
                <a:cs typeface="Comic Sans MS"/>
                <a:sym typeface="Comic Sans MS"/>
              </a:rPr>
              <a:t>rejection of improbablities so incomensurably high </a:t>
            </a:r>
            <a:r>
              <a:rPr sz="2000">
                <a:uFill>
                  <a:solidFill/>
                </a:uFill>
                <a:latin typeface="Comic Sans MS"/>
                <a:ea typeface="Comic Sans MS"/>
                <a:cs typeface="Comic Sans MS"/>
                <a:sym typeface="Comic Sans MS"/>
              </a:rPr>
              <a:t>that they only can be called</a:t>
            </a:r>
            <a:r>
              <a:rPr sz="2000">
                <a:solidFill>
                  <a:srgbClr val="FF2600"/>
                </a:solidFill>
                <a:uFill>
                  <a:solidFill/>
                </a:uFill>
                <a:latin typeface="Comic Sans MS"/>
                <a:ea typeface="Comic Sans MS"/>
                <a:cs typeface="Comic Sans MS"/>
                <a:sym typeface="Comic Sans MS"/>
              </a:rPr>
              <a:t> miracles</a:t>
            </a:r>
            <a:r>
              <a:rPr sz="2000">
                <a:uFill>
                  <a:solidFill/>
                </a:uFill>
                <a:latin typeface="Comic Sans MS"/>
                <a:ea typeface="Comic Sans MS"/>
                <a:cs typeface="Comic Sans MS"/>
                <a:sym typeface="Comic Sans MS"/>
              </a:rPr>
              <a:t>, phenomena that fall outside the scope of scientific inquiry”. </a:t>
            </a:r>
            <a:r>
              <a:rPr sz="2000">
                <a:solidFill>
                  <a:srgbClr val="0433FF"/>
                </a:solidFill>
                <a:uFill>
                  <a:solidFill/>
                </a:uFill>
                <a:latin typeface="Comic Sans MS"/>
                <a:ea typeface="Comic Sans MS"/>
                <a:cs typeface="Comic Sans MS"/>
                <a:sym typeface="Comic Sans MS"/>
              </a:rPr>
              <a:t>DNA, RNA and PROTEINS  must then be set aside as participants in the origin of life</a:t>
            </a:r>
            <a:r>
              <a:rPr sz="2000">
                <a:uFill>
                  <a:solidFill/>
                </a:uFill>
                <a:latin typeface="Comic Sans MS"/>
                <a:ea typeface="Comic Sans MS"/>
                <a:cs typeface="Comic Sans MS"/>
                <a:sym typeface="Comic Sans MS"/>
              </a:rPr>
              <a:t>.</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85" name="Shape 285"/>
          <p:cNvSpPr/>
          <p:nvPr>
            <p:ph type="sldNum" sz="quarter" idx="2"/>
          </p:nvPr>
        </p:nvSpPr>
        <p:spPr>
          <a:xfrm>
            <a:off x="10448242" y="8892031"/>
            <a:ext cx="449676" cy="422657"/>
          </a:xfrm>
          <a:prstGeom prst="rect">
            <a:avLst/>
          </a:prstGeom>
          <a:extLst>
            <a:ext uri="{C572A759-6A51-4108-AA02-DFA0A04FC94B}">
              <ma14:wrappingTextBoxFlag xmlns:ma14="http://schemas.microsoft.com/office/mac/drawingml/2011/main" val="1"/>
            </a:ext>
          </a:extLst>
        </p:spPr>
        <p:txBody>
          <a:bodyPr/>
          <a:lstStyle>
            <a:lvl1pPr defTabSz="585216"/>
          </a:lstStyle>
          <a:p>
            <a:pPr lvl="0">
              <a:defRPr sz="1800">
                <a:uFillTx/>
              </a:defRPr>
            </a:pPr>
            <a:fld id="{86CB4B4D-7CA3-9044-876B-883B54F8677D}" type="slidenum">
              <a:rPr sz="1600">
                <a:uFill>
                  <a:solidFill/>
                </a:uFill>
              </a:rPr>
            </a:fld>
          </a:p>
        </p:txBody>
      </p:sp>
      <p:pic>
        <p:nvPicPr>
          <p:cNvPr id="286" name="droppedImage.png"/>
          <p:cNvPicPr/>
          <p:nvPr/>
        </p:nvPicPr>
        <p:blipFill>
          <a:blip r:embed="rId2">
            <a:extLst/>
          </a:blip>
          <a:stretch>
            <a:fillRect/>
          </a:stretch>
        </p:blipFill>
        <p:spPr>
          <a:xfrm>
            <a:off x="325120" y="173126"/>
            <a:ext cx="5348225" cy="9399504"/>
          </a:xfrm>
          <a:prstGeom prst="rect">
            <a:avLst/>
          </a:prstGeom>
          <a:ln w="25400">
            <a:round/>
          </a:ln>
        </p:spPr>
      </p:pic>
      <p:pic>
        <p:nvPicPr>
          <p:cNvPr id="287" name="droppedImage.png"/>
          <p:cNvPicPr/>
          <p:nvPr/>
        </p:nvPicPr>
        <p:blipFill>
          <a:blip r:embed="rId3">
            <a:extLst/>
          </a:blip>
          <a:stretch>
            <a:fillRect/>
          </a:stretch>
        </p:blipFill>
        <p:spPr>
          <a:xfrm>
            <a:off x="5738368" y="601472"/>
            <a:ext cx="7396480" cy="3760922"/>
          </a:xfrm>
          <a:prstGeom prst="rect">
            <a:avLst/>
          </a:prstGeom>
          <a:ln w="25400">
            <a:round/>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89" name="Shape 289"/>
          <p:cNvSpPr/>
          <p:nvPr>
            <p:ph type="sldNum" sz="quarter" idx="2"/>
          </p:nvPr>
        </p:nvSpPr>
        <p:spPr>
          <a:xfrm>
            <a:off x="10448242" y="8892031"/>
            <a:ext cx="449676" cy="422657"/>
          </a:xfrm>
          <a:prstGeom prst="rect">
            <a:avLst/>
          </a:prstGeom>
          <a:extLst>
            <a:ext uri="{C572A759-6A51-4108-AA02-DFA0A04FC94B}">
              <ma14:wrappingTextBoxFlag xmlns:ma14="http://schemas.microsoft.com/office/mac/drawingml/2011/main" val="1"/>
            </a:ext>
          </a:extLst>
        </p:spPr>
        <p:txBody>
          <a:bodyPr/>
          <a:lstStyle>
            <a:lvl1pPr defTabSz="585216"/>
          </a:lstStyle>
          <a:p>
            <a:pPr lvl="0">
              <a:defRPr sz="1800">
                <a:uFillTx/>
              </a:defRPr>
            </a:pPr>
            <a:fld id="{86CB4B4D-7CA3-9044-876B-883B54F8677D}" type="slidenum">
              <a:rPr sz="1600">
                <a:uFill>
                  <a:solidFill/>
                </a:uFill>
              </a:rPr>
            </a:fld>
          </a:p>
        </p:txBody>
      </p:sp>
      <p:pic>
        <p:nvPicPr>
          <p:cNvPr id="290" name="droppedImage.png"/>
          <p:cNvPicPr/>
          <p:nvPr/>
        </p:nvPicPr>
        <p:blipFill>
          <a:blip r:embed="rId2">
            <a:extLst/>
          </a:blip>
          <a:stretch>
            <a:fillRect/>
          </a:stretch>
        </p:blipFill>
        <p:spPr>
          <a:xfrm>
            <a:off x="390144" y="877824"/>
            <a:ext cx="6035058" cy="8501888"/>
          </a:xfrm>
          <a:prstGeom prst="rect">
            <a:avLst/>
          </a:prstGeom>
          <a:ln w="25400">
            <a:round/>
          </a:ln>
        </p:spPr>
      </p:pic>
      <p:pic>
        <p:nvPicPr>
          <p:cNvPr id="291" name="droppedImage.png"/>
          <p:cNvPicPr/>
          <p:nvPr/>
        </p:nvPicPr>
        <p:blipFill>
          <a:blip r:embed="rId3">
            <a:extLst/>
          </a:blip>
          <a:stretch>
            <a:fillRect/>
          </a:stretch>
        </p:blipFill>
        <p:spPr>
          <a:xfrm>
            <a:off x="6561085" y="1170432"/>
            <a:ext cx="6264900" cy="7932928"/>
          </a:xfrm>
          <a:prstGeom prst="rect">
            <a:avLst/>
          </a:prstGeom>
          <a:ln w="25400">
            <a:round/>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sldNum" sz="quarter" idx="2"/>
          </p:nvPr>
        </p:nvSpPr>
        <p:spPr>
          <a:xfrm>
            <a:off x="10448242" y="8892031"/>
            <a:ext cx="449676" cy="422657"/>
          </a:xfrm>
          <a:prstGeom prst="rect">
            <a:avLst/>
          </a:prstGeom>
          <a:extLst>
            <a:ext uri="{C572A759-6A51-4108-AA02-DFA0A04FC94B}">
              <ma14:wrappingTextBoxFlag xmlns:ma14="http://schemas.microsoft.com/office/mac/drawingml/2011/main" val="1"/>
            </a:ext>
          </a:extLst>
        </p:spPr>
        <p:txBody>
          <a:bodyPr/>
          <a:lstStyle>
            <a:lvl1pPr defTabSz="585216"/>
          </a:lstStyle>
          <a:p>
            <a:pPr lvl="0">
              <a:defRPr sz="1800">
                <a:uFillTx/>
              </a:defRPr>
            </a:pPr>
            <a:fld id="{86CB4B4D-7CA3-9044-876B-883B54F8677D}" type="slidenum">
              <a:rPr sz="1600">
                <a:uFill>
                  <a:solidFill/>
                </a:uFill>
              </a:rPr>
            </a:fld>
          </a:p>
        </p:txBody>
      </p:sp>
      <p:pic>
        <p:nvPicPr>
          <p:cNvPr id="294" name="droppedImage.png"/>
          <p:cNvPicPr/>
          <p:nvPr/>
        </p:nvPicPr>
        <p:blipFill>
          <a:blip r:embed="rId2">
            <a:extLst/>
          </a:blip>
          <a:stretch>
            <a:fillRect/>
          </a:stretch>
        </p:blipFill>
        <p:spPr>
          <a:xfrm>
            <a:off x="975360" y="422656"/>
            <a:ext cx="5527040" cy="7224022"/>
          </a:xfrm>
          <a:prstGeom prst="rect">
            <a:avLst/>
          </a:prstGeom>
          <a:ln w="25400">
            <a:round/>
          </a:ln>
        </p:spPr>
      </p:pic>
      <p:sp>
        <p:nvSpPr>
          <p:cNvPr id="295" name="Shape 295"/>
          <p:cNvSpPr/>
          <p:nvPr/>
        </p:nvSpPr>
        <p:spPr>
          <a:xfrm>
            <a:off x="6746239" y="438912"/>
            <a:ext cx="3922219" cy="536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marL="40639" marR="40639" algn="l" defTabSz="914400">
              <a:defRPr sz="2200">
                <a:uFill>
                  <a:solidFill/>
                </a:uFill>
                <a:latin typeface="Comic Sans MS"/>
                <a:ea typeface="Comic Sans MS"/>
                <a:cs typeface="Comic Sans MS"/>
                <a:sym typeface="Comic Sans MS"/>
              </a:defRPr>
            </a:lvl1pPr>
          </a:lstStyle>
          <a:p>
            <a:pPr lvl="0">
              <a:defRPr sz="1800">
                <a:uFillTx/>
              </a:defRPr>
            </a:pPr>
            <a:r>
              <a:rPr sz="2200">
                <a:uFill>
                  <a:solidFill/>
                </a:uFill>
              </a:rPr>
              <a:t>Peptide Nucleic Acid (PNA)</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Num" sz="quarter" idx="2"/>
          </p:nvPr>
        </p:nvSpPr>
        <p:spPr>
          <a:xfrm>
            <a:off x="10509503" y="8892031"/>
            <a:ext cx="341377" cy="357633"/>
          </a:xfrm>
          <a:prstGeom prst="rect">
            <a:avLst/>
          </a:prstGeom>
          <a:extLst>
            <a:ext uri="{C572A759-6A51-4108-AA02-DFA0A04FC94B}">
              <ma14:wrappingTextBoxFlag xmlns:ma14="http://schemas.microsoft.com/office/mac/drawingml/2011/main" val="1"/>
            </a:ext>
          </a:extLst>
        </p:spPr>
        <p:txBody>
          <a:bodyPr/>
          <a:lstStyle>
            <a:lvl1pPr defTabSz="650240"/>
          </a:lstStyle>
          <a:p>
            <a:pPr lvl="0">
              <a:defRPr sz="1800">
                <a:uFillTx/>
              </a:defRPr>
            </a:pPr>
            <a:fld id="{86CB4B4D-7CA3-9044-876B-883B54F8677D}" type="slidenum">
              <a:rPr sz="1400">
                <a:uFill>
                  <a:solidFill/>
                </a:uFill>
              </a:rPr>
            </a:fld>
          </a:p>
        </p:txBody>
      </p:sp>
      <p:pic>
        <p:nvPicPr>
          <p:cNvPr id="147" name="droppedImage.png"/>
          <p:cNvPicPr/>
          <p:nvPr/>
        </p:nvPicPr>
        <p:blipFill>
          <a:blip r:embed="rId2">
            <a:extLst/>
          </a:blip>
          <a:stretch>
            <a:fillRect/>
          </a:stretch>
        </p:blipFill>
        <p:spPr>
          <a:xfrm>
            <a:off x="-16256" y="975360"/>
            <a:ext cx="8780406" cy="8648700"/>
          </a:xfrm>
          <a:prstGeom prst="rect">
            <a:avLst/>
          </a:prstGeom>
          <a:ln w="25400">
            <a:round/>
          </a:ln>
        </p:spPr>
      </p:pic>
      <p:sp>
        <p:nvSpPr>
          <p:cNvPr id="148" name="Shape 148"/>
          <p:cNvSpPr/>
          <p:nvPr/>
        </p:nvSpPr>
        <p:spPr>
          <a:xfrm>
            <a:off x="1203847" y="3706368"/>
            <a:ext cx="7672832" cy="41135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2" marL="45155" marR="45155" indent="533400" algn="l" defTabSz="638951">
              <a:lnSpc>
                <a:spcPct val="95000"/>
              </a:lnSpc>
              <a:defRPr sz="1800"/>
            </a:pPr>
            <a:r>
              <a:rPr b="1" sz="2000">
                <a:uFill>
                  <a:solidFill/>
                </a:uFill>
                <a:latin typeface="Times New Roman"/>
                <a:ea typeface="Times New Roman"/>
                <a:cs typeface="Times New Roman"/>
                <a:sym typeface="Times New Roman"/>
              </a:rPr>
              <a:t>15.9                           17.9                          20.3 °C</a:t>
            </a:r>
          </a:p>
        </p:txBody>
      </p:sp>
      <p:sp>
        <p:nvSpPr>
          <p:cNvPr id="149" name="Shape 149"/>
          <p:cNvSpPr/>
          <p:nvPr/>
        </p:nvSpPr>
        <p:spPr>
          <a:xfrm>
            <a:off x="2422144" y="812800"/>
            <a:ext cx="4578110" cy="41135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marL="45155" marR="45155" algn="l" defTabSz="638951">
              <a:lnSpc>
                <a:spcPct val="95000"/>
              </a:lnSpc>
              <a:defRPr b="1" sz="2000">
                <a:uFill>
                  <a:solidFill/>
                </a:uFill>
                <a:latin typeface="Times New Roman"/>
                <a:ea typeface="Times New Roman"/>
                <a:cs typeface="Times New Roman"/>
                <a:sym typeface="Times New Roman"/>
              </a:defRPr>
            </a:lvl1pPr>
          </a:lstStyle>
          <a:p>
            <a:pPr lvl="0">
              <a:defRPr b="0" sz="1800">
                <a:uFillTx/>
              </a:defRPr>
            </a:pPr>
            <a:r>
              <a:rPr b="1" sz="2000">
                <a:uFill>
                  <a:solidFill/>
                </a:uFill>
              </a:rPr>
              <a:t>8.6                       11.1                    13.9 °C</a:t>
            </a:r>
          </a:p>
        </p:txBody>
      </p:sp>
      <p:sp>
        <p:nvSpPr>
          <p:cNvPr id="150" name="Shape 150"/>
          <p:cNvSpPr/>
          <p:nvPr/>
        </p:nvSpPr>
        <p:spPr>
          <a:xfrm>
            <a:off x="8875775" y="812800"/>
            <a:ext cx="2931572" cy="625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marL="45155" marR="45155" algn="l" defTabSz="638951">
              <a:lnSpc>
                <a:spcPct val="95000"/>
              </a:lnSpc>
              <a:defRPr sz="2800">
                <a:uFill>
                  <a:solidFill/>
                </a:uFill>
                <a:latin typeface="Comic Sans MS"/>
                <a:ea typeface="Comic Sans MS"/>
                <a:cs typeface="Comic Sans MS"/>
                <a:sym typeface="Comic Sans MS"/>
              </a:defRPr>
            </a:lvl1pPr>
          </a:lstStyle>
          <a:p>
            <a:pPr lvl="0">
              <a:defRPr sz="1800">
                <a:uFillTx/>
              </a:defRPr>
            </a:pPr>
            <a:r>
              <a:rPr sz="2800">
                <a:uFill>
                  <a:solidFill/>
                </a:uFill>
              </a:rPr>
              <a:t>p53 core domain</a:t>
            </a:r>
          </a:p>
        </p:txBody>
      </p:sp>
      <p:sp>
        <p:nvSpPr>
          <p:cNvPr id="151" name="Shape 151"/>
          <p:cNvSpPr/>
          <p:nvPr/>
        </p:nvSpPr>
        <p:spPr>
          <a:xfrm>
            <a:off x="8371839" y="1479296"/>
            <a:ext cx="4389121" cy="64897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R="457200" algn="l" defTabSz="457200">
              <a:defRPr sz="1800"/>
            </a:pPr>
            <a:r>
              <a:rPr sz="2000">
                <a:latin typeface="Comic Sans MS"/>
                <a:ea typeface="Comic Sans MS"/>
                <a:cs typeface="Comic Sans MS"/>
                <a:sym typeface="Comic Sans MS"/>
              </a:rPr>
              <a:t>Mutation in </a:t>
            </a:r>
            <a:r>
              <a:rPr b="1" sz="2000">
                <a:solidFill>
                  <a:srgbClr val="E32400"/>
                </a:solidFill>
                <a:latin typeface="Comic Sans MS"/>
                <a:ea typeface="Comic Sans MS"/>
                <a:cs typeface="Comic Sans MS"/>
                <a:sym typeface="Comic Sans MS"/>
              </a:rPr>
              <a:t>R175H</a:t>
            </a:r>
            <a:r>
              <a:rPr sz="2000">
                <a:latin typeface="Comic Sans MS"/>
                <a:ea typeface="Comic Sans MS"/>
                <a:cs typeface="Comic Sans MS"/>
                <a:sym typeface="Comic Sans MS"/>
              </a:rPr>
              <a:t> induces</a:t>
            </a:r>
            <a:r>
              <a:rPr b="1" sz="2000">
                <a:solidFill>
                  <a:srgbClr val="0056D6"/>
                </a:solidFill>
                <a:latin typeface="Comic Sans MS"/>
                <a:ea typeface="Comic Sans MS"/>
                <a:cs typeface="Comic Sans MS"/>
                <a:sym typeface="Comic Sans MS"/>
              </a:rPr>
              <a:t> structural perturbation at the zinc-binding site,</a:t>
            </a:r>
            <a:r>
              <a:rPr sz="2000">
                <a:latin typeface="Comic Sans MS"/>
                <a:ea typeface="Comic Sans MS"/>
                <a:cs typeface="Comic Sans MS"/>
                <a:sym typeface="Comic Sans MS"/>
              </a:rPr>
              <a:t> destabilizes the core domain by 3 kcal/mol and </a:t>
            </a:r>
            <a:r>
              <a:rPr sz="2000">
                <a:solidFill>
                  <a:srgbClr val="0042AA"/>
                </a:solidFill>
                <a:latin typeface="Comic Sans MS"/>
                <a:ea typeface="Comic Sans MS"/>
                <a:cs typeface="Comic Sans MS"/>
                <a:sym typeface="Comic Sans MS"/>
              </a:rPr>
              <a:t>eliminates p53 sequence specific DNA binding</a:t>
            </a:r>
            <a:r>
              <a:rPr sz="2000">
                <a:latin typeface="Comic Sans MS"/>
                <a:ea typeface="Comic Sans MS"/>
                <a:cs typeface="Comic Sans MS"/>
                <a:sym typeface="Comic Sans MS"/>
              </a:rPr>
              <a:t>. The </a:t>
            </a:r>
            <a:r>
              <a:rPr b="1" sz="2000">
                <a:latin typeface="Comic Sans MS"/>
                <a:ea typeface="Comic Sans MS"/>
                <a:cs typeface="Comic Sans MS"/>
                <a:sym typeface="Comic Sans MS"/>
              </a:rPr>
              <a:t>same effect </a:t>
            </a:r>
            <a:r>
              <a:rPr sz="2000">
                <a:latin typeface="Comic Sans MS"/>
                <a:ea typeface="Comic Sans MS"/>
                <a:cs typeface="Comic Sans MS"/>
                <a:sym typeface="Comic Sans MS"/>
              </a:rPr>
              <a:t>can be observed in the </a:t>
            </a:r>
            <a:r>
              <a:rPr b="1" sz="2000">
                <a:latin typeface="Comic Sans MS"/>
                <a:ea typeface="Comic Sans MS"/>
                <a:cs typeface="Comic Sans MS"/>
                <a:sym typeface="Comic Sans MS"/>
              </a:rPr>
              <a:t>wt</a:t>
            </a:r>
            <a:r>
              <a:rPr sz="2000">
                <a:latin typeface="Comic Sans MS"/>
                <a:ea typeface="Comic Sans MS"/>
                <a:cs typeface="Comic Sans MS"/>
                <a:sym typeface="Comic Sans MS"/>
              </a:rPr>
              <a:t> core domain </a:t>
            </a:r>
            <a:r>
              <a:rPr b="1" sz="2000">
                <a:solidFill>
                  <a:srgbClr val="0042AA"/>
                </a:solidFill>
                <a:latin typeface="Comic Sans MS"/>
                <a:ea typeface="Comic Sans MS"/>
                <a:cs typeface="Comic Sans MS"/>
                <a:sym typeface="Comic Sans MS"/>
              </a:rPr>
              <a:t>upon removal of the zinc ion</a:t>
            </a:r>
            <a:r>
              <a:rPr sz="2000">
                <a:latin typeface="Comic Sans MS"/>
                <a:ea typeface="Comic Sans MS"/>
                <a:cs typeface="Comic Sans MS"/>
                <a:sym typeface="Comic Sans MS"/>
              </a:rPr>
              <a:t>.</a:t>
            </a:r>
            <a:endParaRPr sz="2000">
              <a:latin typeface="Comic Sans MS"/>
              <a:ea typeface="Comic Sans MS"/>
              <a:cs typeface="Comic Sans MS"/>
              <a:sym typeface="Comic Sans MS"/>
            </a:endParaRPr>
          </a:p>
          <a:p>
            <a:pPr lvl="0" marR="457200" algn="l" defTabSz="457200">
              <a:defRPr sz="1800"/>
            </a:pPr>
            <a:endParaRPr sz="2000">
              <a:latin typeface="Comic Sans MS"/>
              <a:ea typeface="Comic Sans MS"/>
              <a:cs typeface="Comic Sans MS"/>
              <a:sym typeface="Comic Sans MS"/>
            </a:endParaRPr>
          </a:p>
          <a:p>
            <a:pPr lvl="0" marR="457200" algn="l" defTabSz="457200">
              <a:defRPr sz="1800"/>
            </a:pPr>
            <a:r>
              <a:rPr sz="2000">
                <a:latin typeface="Comic Sans MS"/>
                <a:ea typeface="Comic Sans MS"/>
                <a:cs typeface="Comic Sans MS"/>
                <a:sym typeface="Comic Sans MS"/>
              </a:rPr>
              <a:t>We tested </a:t>
            </a:r>
            <a:r>
              <a:rPr b="1" sz="2000">
                <a:latin typeface="Comic Sans MS"/>
                <a:ea typeface="Comic Sans MS"/>
                <a:cs typeface="Comic Sans MS"/>
                <a:sym typeface="Comic Sans MS"/>
              </a:rPr>
              <a:t>other mutants</a:t>
            </a:r>
            <a:r>
              <a:rPr sz="2000">
                <a:latin typeface="Comic Sans MS"/>
                <a:ea typeface="Comic Sans MS"/>
                <a:cs typeface="Comic Sans MS"/>
                <a:sym typeface="Comic Sans MS"/>
              </a:rPr>
              <a:t> such as V145A, F270L, R273H and Y220C and we always observed CPS </a:t>
            </a:r>
            <a:r>
              <a:rPr b="1" sz="2000">
                <a:latin typeface="Comic Sans MS"/>
                <a:ea typeface="Comic Sans MS"/>
                <a:cs typeface="Comic Sans MS"/>
                <a:sym typeface="Comic Sans MS"/>
              </a:rPr>
              <a:t>responses different from</a:t>
            </a:r>
            <a:r>
              <a:rPr sz="2000">
                <a:latin typeface="Comic Sans MS"/>
                <a:ea typeface="Comic Sans MS"/>
                <a:cs typeface="Comic Sans MS"/>
                <a:sym typeface="Comic Sans MS"/>
              </a:rPr>
              <a:t> </a:t>
            </a:r>
            <a:endParaRPr sz="2000">
              <a:latin typeface="Comic Sans MS"/>
              <a:ea typeface="Comic Sans MS"/>
              <a:cs typeface="Comic Sans MS"/>
              <a:sym typeface="Comic Sans MS"/>
            </a:endParaRPr>
          </a:p>
          <a:p>
            <a:pPr lvl="0" marR="457200" algn="l" defTabSz="457200">
              <a:defRPr sz="1800"/>
            </a:pPr>
            <a:r>
              <a:rPr sz="2000">
                <a:latin typeface="Comic Sans MS"/>
                <a:ea typeface="Comic Sans MS"/>
                <a:cs typeface="Comic Sans MS"/>
                <a:sym typeface="Comic Sans MS"/>
              </a:rPr>
              <a:t>the </a:t>
            </a:r>
            <a:r>
              <a:rPr b="1" sz="2000">
                <a:latin typeface="Comic Sans MS"/>
                <a:ea typeface="Comic Sans MS"/>
                <a:cs typeface="Comic Sans MS"/>
                <a:sym typeface="Comic Sans MS"/>
              </a:rPr>
              <a:t>wt protein</a:t>
            </a:r>
          </a:p>
        </p:txBody>
      </p:sp>
      <p:sp>
        <p:nvSpPr>
          <p:cNvPr id="152" name="Shape 152"/>
          <p:cNvSpPr/>
          <p:nvPr/>
        </p:nvSpPr>
        <p:spPr>
          <a:xfrm>
            <a:off x="5136896" y="4795520"/>
            <a:ext cx="560577" cy="5364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marL="45155" marR="45155" algn="l" defTabSz="638951">
              <a:lnSpc>
                <a:spcPct val="95000"/>
              </a:lnSpc>
              <a:defRPr sz="2200">
                <a:solidFill>
                  <a:srgbClr val="B51A00"/>
                </a:solidFill>
                <a:uFill>
                  <a:solidFill>
                    <a:srgbClr val="B51A00"/>
                  </a:solidFill>
                </a:uFill>
                <a:latin typeface="Comic Sans MS"/>
                <a:ea typeface="Comic Sans MS"/>
                <a:cs typeface="Comic Sans MS"/>
                <a:sym typeface="Comic Sans MS"/>
              </a:defRPr>
            </a:lvl1pPr>
          </a:lstStyle>
          <a:p>
            <a:pPr lvl="0">
              <a:defRPr sz="1800">
                <a:solidFill>
                  <a:srgbClr val="000000"/>
                </a:solidFill>
                <a:uFillTx/>
              </a:defRPr>
            </a:pPr>
            <a:r>
              <a:rPr sz="2200">
                <a:solidFill>
                  <a:srgbClr val="B51A00"/>
                </a:solidFill>
                <a:uFill>
                  <a:solidFill>
                    <a:srgbClr val="B51A00"/>
                  </a:solidFill>
                </a:uFill>
              </a:rPr>
              <a:t>H1</a:t>
            </a:r>
          </a:p>
        </p:txBody>
      </p:sp>
      <p:sp>
        <p:nvSpPr>
          <p:cNvPr id="153" name="Shape 153"/>
          <p:cNvSpPr/>
          <p:nvPr/>
        </p:nvSpPr>
        <p:spPr>
          <a:xfrm>
            <a:off x="3917696" y="5770879"/>
            <a:ext cx="607440" cy="536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marL="45155" marR="45155" algn="l" defTabSz="638951">
              <a:lnSpc>
                <a:spcPct val="95000"/>
              </a:lnSpc>
              <a:defRPr sz="2200">
                <a:solidFill>
                  <a:srgbClr val="B51A00"/>
                </a:solidFill>
                <a:uFill>
                  <a:solidFill>
                    <a:srgbClr val="B51A00"/>
                  </a:solidFill>
                </a:uFill>
                <a:latin typeface="Comic Sans MS"/>
                <a:ea typeface="Comic Sans MS"/>
                <a:cs typeface="Comic Sans MS"/>
                <a:sym typeface="Comic Sans MS"/>
              </a:defRPr>
            </a:lvl1pPr>
          </a:lstStyle>
          <a:p>
            <a:pPr lvl="0">
              <a:defRPr sz="1800">
                <a:solidFill>
                  <a:srgbClr val="000000"/>
                </a:solidFill>
                <a:uFillTx/>
              </a:defRPr>
            </a:pPr>
            <a:r>
              <a:rPr sz="2200">
                <a:solidFill>
                  <a:srgbClr val="B51A00"/>
                </a:solidFill>
                <a:uFill>
                  <a:solidFill>
                    <a:srgbClr val="B51A00"/>
                  </a:solidFill>
                </a:uFill>
              </a:rPr>
              <a:t>H2</a:t>
            </a:r>
          </a:p>
        </p:txBody>
      </p:sp>
      <p:sp>
        <p:nvSpPr>
          <p:cNvPr id="154" name="Shape 154"/>
          <p:cNvSpPr/>
          <p:nvPr/>
        </p:nvSpPr>
        <p:spPr>
          <a:xfrm>
            <a:off x="6437376" y="8566911"/>
            <a:ext cx="5459760" cy="4445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marL="45155" marR="45155" algn="l" defTabSz="638951">
              <a:lnSpc>
                <a:spcPct val="95000"/>
              </a:lnSpc>
              <a:defRPr sz="1800"/>
            </a:pPr>
            <a:r>
              <a:rPr b="1" sz="1600">
                <a:uFill>
                  <a:solidFill/>
                </a:uFill>
                <a:latin typeface="Comic Sans MS"/>
                <a:ea typeface="Comic Sans MS"/>
                <a:cs typeface="Comic Sans MS"/>
                <a:sym typeface="Comic Sans MS"/>
              </a:rPr>
              <a:t>E. Palecek et al. JACS 2011,</a:t>
            </a:r>
            <a:r>
              <a:rPr b="1" sz="1600">
                <a:uFill>
                  <a:solidFill/>
                </a:uFill>
                <a:latin typeface="Comic Sans MS"/>
                <a:ea typeface="Comic Sans MS"/>
                <a:cs typeface="Comic Sans MS"/>
                <a:sym typeface="Comic Sans MS"/>
              </a:rPr>
              <a:t> 133, 7190–7196</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7" name="droppedImage.pdf"/>
          <p:cNvPicPr/>
          <p:nvPr/>
        </p:nvPicPr>
        <p:blipFill>
          <a:blip r:embed="rId2">
            <a:extLst/>
          </a:blip>
          <a:stretch>
            <a:fillRect/>
          </a:stretch>
        </p:blipFill>
        <p:spPr>
          <a:xfrm>
            <a:off x="8812339" y="369526"/>
            <a:ext cx="3517838" cy="7250177"/>
          </a:xfrm>
          <a:prstGeom prst="rect">
            <a:avLst/>
          </a:prstGeom>
          <a:ln w="25400">
            <a:round/>
          </a:ln>
        </p:spPr>
      </p:pic>
      <p:sp>
        <p:nvSpPr>
          <p:cNvPr id="298" name="Shape 298"/>
          <p:cNvSpPr/>
          <p:nvPr>
            <p:ph type="sldNum" sz="quarter" idx="2"/>
          </p:nvPr>
        </p:nvSpPr>
        <p:spPr>
          <a:xfrm>
            <a:off x="10448242" y="8892031"/>
            <a:ext cx="449676" cy="422657"/>
          </a:xfrm>
          <a:prstGeom prst="rect">
            <a:avLst/>
          </a:prstGeom>
          <a:extLst>
            <a:ext uri="{C572A759-6A51-4108-AA02-DFA0A04FC94B}">
              <ma14:wrappingTextBoxFlag xmlns:ma14="http://schemas.microsoft.com/office/mac/drawingml/2011/main" val="1"/>
            </a:ext>
          </a:extLst>
        </p:spPr>
        <p:txBody>
          <a:bodyPr/>
          <a:lstStyle>
            <a:lvl1pPr defTabSz="585216"/>
          </a:lstStyle>
          <a:p>
            <a:pPr lvl="0">
              <a:defRPr sz="1800">
                <a:uFillTx/>
              </a:defRPr>
            </a:pPr>
            <a:fld id="{86CB4B4D-7CA3-9044-876B-883B54F8677D}" type="slidenum">
              <a:rPr sz="1600">
                <a:uFill>
                  <a:solidFill/>
                </a:uFill>
              </a:rPr>
            </a:fld>
          </a:p>
        </p:txBody>
      </p:sp>
      <p:sp>
        <p:nvSpPr>
          <p:cNvPr id="299" name="Shape 299"/>
          <p:cNvSpPr/>
          <p:nvPr/>
        </p:nvSpPr>
        <p:spPr>
          <a:xfrm>
            <a:off x="3998976" y="731520"/>
            <a:ext cx="4779264" cy="60472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40639" marR="40639" algn="l" defTabSz="914400">
              <a:defRPr sz="1800"/>
            </a:pPr>
            <a:r>
              <a:rPr sz="3400">
                <a:solidFill>
                  <a:srgbClr val="0433FF"/>
                </a:solidFill>
                <a:uFill>
                  <a:solidFill/>
                </a:uFill>
                <a:latin typeface="Comic Sans MS"/>
                <a:ea typeface="Comic Sans MS"/>
                <a:cs typeface="Comic Sans MS"/>
                <a:sym typeface="Comic Sans MS"/>
              </a:rPr>
              <a:t>Or did life come from another world?</a:t>
            </a:r>
            <a:endParaRPr sz="3400">
              <a:solidFill>
                <a:srgbClr val="0433FF"/>
              </a:solidFill>
              <a:uFill>
                <a:solidFill/>
              </a:uFill>
              <a:latin typeface="Comic Sans MS"/>
              <a:ea typeface="Comic Sans MS"/>
              <a:cs typeface="Comic Sans MS"/>
              <a:sym typeface="Comic Sans MS"/>
            </a:endParaRPr>
          </a:p>
          <a:p>
            <a:pPr lvl="0" marL="40639" marR="40639" algn="l" defTabSz="914400">
              <a:defRPr sz="1800"/>
            </a:pPr>
            <a:endParaRPr sz="2000">
              <a:uFill>
                <a:solidFill/>
              </a:uFill>
              <a:latin typeface="Comic Sans MS"/>
              <a:ea typeface="Comic Sans MS"/>
              <a:cs typeface="Comic Sans MS"/>
              <a:sym typeface="Comic Sans MS"/>
            </a:endParaRPr>
          </a:p>
          <a:p>
            <a:pPr lvl="0" marL="40639" marR="40639" algn="l" defTabSz="914400">
              <a:defRPr sz="1800"/>
            </a:pPr>
            <a:r>
              <a:rPr sz="2000">
                <a:uFill>
                  <a:solidFill/>
                </a:uFill>
                <a:latin typeface="Comic Sans MS"/>
                <a:ea typeface="Comic Sans MS"/>
                <a:cs typeface="Comic Sans MS"/>
                <a:sym typeface="Comic Sans MS"/>
              </a:rPr>
              <a:t>The hypothesis of F. Crick is discussed in November issue of Scientific American 2005. </a:t>
            </a:r>
            <a:endParaRPr sz="2000">
              <a:uFill>
                <a:solidFill/>
              </a:uFill>
              <a:latin typeface="Comic Sans MS"/>
              <a:ea typeface="Comic Sans MS"/>
              <a:cs typeface="Comic Sans MS"/>
              <a:sym typeface="Comic Sans MS"/>
            </a:endParaRPr>
          </a:p>
          <a:p>
            <a:pPr lvl="0" marL="40639" marR="40639" algn="l" defTabSz="914400">
              <a:defRPr sz="1800"/>
            </a:pPr>
            <a:endParaRPr sz="2000">
              <a:uFill>
                <a:solidFill/>
              </a:uFill>
              <a:latin typeface="Comic Sans MS"/>
              <a:ea typeface="Comic Sans MS"/>
              <a:cs typeface="Comic Sans MS"/>
              <a:sym typeface="Comic Sans MS"/>
            </a:endParaRPr>
          </a:p>
          <a:p>
            <a:pPr lvl="0" marL="40639" marR="40639" algn="l" defTabSz="914400">
              <a:defRPr sz="1800"/>
            </a:pPr>
            <a:r>
              <a:rPr sz="2000">
                <a:uFill>
                  <a:solidFill/>
                </a:uFill>
                <a:latin typeface="Comic Sans MS"/>
                <a:ea typeface="Comic Sans MS"/>
                <a:cs typeface="Comic Sans MS"/>
                <a:sym typeface="Comic Sans MS"/>
              </a:rPr>
              <a:t>It is concluded that microorganism could have survived a journey from Mars to Earth</a:t>
            </a:r>
            <a:endParaRPr sz="2000">
              <a:uFill>
                <a:solidFill/>
              </a:uFill>
              <a:latin typeface="Comic Sans MS"/>
              <a:ea typeface="Comic Sans MS"/>
              <a:cs typeface="Comic Sans MS"/>
              <a:sym typeface="Comic Sans MS"/>
            </a:endParaRPr>
          </a:p>
          <a:p>
            <a:pPr lvl="0" marL="40639" marR="40639" algn="l" defTabSz="914400">
              <a:defRPr sz="1800"/>
            </a:pPr>
            <a:endParaRPr sz="2000">
              <a:uFill>
                <a:solidFill/>
              </a:uFill>
              <a:latin typeface="Comic Sans MS"/>
              <a:ea typeface="Comic Sans MS"/>
              <a:cs typeface="Comic Sans MS"/>
              <a:sym typeface="Comic Sans MS"/>
            </a:endParaRPr>
          </a:p>
          <a:p>
            <a:pPr lvl="0" marL="40639" marR="40639" algn="l" defTabSz="914400">
              <a:defRPr sz="1800"/>
            </a:pPr>
            <a:r>
              <a:rPr sz="2000">
                <a:uFill>
                  <a:solidFill/>
                </a:uFill>
                <a:latin typeface="Comic Sans MS"/>
                <a:ea typeface="Comic Sans MS"/>
                <a:cs typeface="Comic Sans MS"/>
                <a:sym typeface="Comic Sans MS"/>
              </a:rPr>
              <a:t>Recent finding of </a:t>
            </a:r>
            <a:r>
              <a:rPr sz="2000">
                <a:solidFill>
                  <a:srgbClr val="FF4013"/>
                </a:solidFill>
                <a:uFill>
                  <a:solidFill/>
                </a:uFill>
                <a:latin typeface="Comic Sans MS"/>
                <a:ea typeface="Comic Sans MS"/>
                <a:cs typeface="Comic Sans MS"/>
                <a:sym typeface="Comic Sans MS"/>
              </a:rPr>
              <a:t>glycine in the comet tail</a:t>
            </a:r>
            <a:r>
              <a:rPr sz="2000">
                <a:uFill>
                  <a:solidFill/>
                </a:uFill>
                <a:latin typeface="Comic Sans MS"/>
                <a:ea typeface="Comic Sans MS"/>
                <a:cs typeface="Comic Sans MS"/>
                <a:sym typeface="Comic Sans MS"/>
              </a:rPr>
              <a:t> might be considered as </a:t>
            </a:r>
            <a:endParaRPr sz="2000">
              <a:uFill>
                <a:solidFill/>
              </a:uFill>
              <a:latin typeface="Comic Sans MS"/>
              <a:ea typeface="Comic Sans MS"/>
              <a:cs typeface="Comic Sans MS"/>
              <a:sym typeface="Comic Sans MS"/>
            </a:endParaRPr>
          </a:p>
          <a:p>
            <a:pPr lvl="0" marL="40639" marR="40639" algn="l" defTabSz="914400">
              <a:defRPr sz="1800"/>
            </a:pPr>
            <a:r>
              <a:rPr sz="2000">
                <a:uFill>
                  <a:solidFill/>
                </a:uFill>
                <a:latin typeface="Comic Sans MS"/>
                <a:ea typeface="Comic Sans MS"/>
                <a:cs typeface="Comic Sans MS"/>
                <a:sym typeface="Comic Sans MS"/>
              </a:rPr>
              <a:t>support for this alternative </a:t>
            </a:r>
          </a:p>
        </p:txBody>
      </p:sp>
      <p:sp>
        <p:nvSpPr>
          <p:cNvPr id="300" name="Shape 300"/>
          <p:cNvSpPr/>
          <p:nvPr/>
        </p:nvSpPr>
        <p:spPr>
          <a:xfrm>
            <a:off x="178816" y="1040384"/>
            <a:ext cx="3614179" cy="3787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marL="40639" marR="40639" algn="l" defTabSz="914400">
              <a:defRPr sz="1800"/>
            </a:pPr>
            <a:r>
              <a:rPr b="1" sz="2200">
                <a:uFill>
                  <a:solidFill/>
                </a:uFill>
                <a:latin typeface="Comic Sans MS"/>
                <a:ea typeface="Comic Sans MS"/>
                <a:cs typeface="Comic Sans MS"/>
                <a:sym typeface="Comic Sans MS"/>
              </a:rPr>
              <a:t>RNA First</a:t>
            </a:r>
            <a:endParaRPr b="1" sz="2200">
              <a:uFill>
                <a:solidFill/>
              </a:uFill>
              <a:latin typeface="Comic Sans MS"/>
              <a:ea typeface="Comic Sans MS"/>
              <a:cs typeface="Comic Sans MS"/>
              <a:sym typeface="Comic Sans MS"/>
            </a:endParaRPr>
          </a:p>
          <a:p>
            <a:pPr lvl="0" marL="40639" marR="40639" algn="l" defTabSz="914400">
              <a:defRPr sz="1800"/>
            </a:pPr>
            <a:endParaRPr b="1" sz="2200">
              <a:uFill>
                <a:solidFill/>
              </a:uFill>
              <a:latin typeface="Comic Sans MS"/>
              <a:ea typeface="Comic Sans MS"/>
              <a:cs typeface="Comic Sans MS"/>
              <a:sym typeface="Comic Sans MS"/>
            </a:endParaRPr>
          </a:p>
          <a:p>
            <a:pPr lvl="0" marL="40639" marR="40639" algn="l" defTabSz="914400">
              <a:defRPr sz="1800"/>
            </a:pPr>
            <a:r>
              <a:rPr b="1" sz="2200">
                <a:uFill>
                  <a:solidFill/>
                </a:uFill>
                <a:latin typeface="Comic Sans MS"/>
                <a:ea typeface="Comic Sans MS"/>
                <a:cs typeface="Comic Sans MS"/>
                <a:sym typeface="Comic Sans MS"/>
              </a:rPr>
              <a:t>Metabolism first (2007)</a:t>
            </a:r>
            <a:endParaRPr b="1" sz="2200">
              <a:uFill>
                <a:solidFill/>
              </a:uFill>
              <a:latin typeface="Comic Sans MS"/>
              <a:ea typeface="Comic Sans MS"/>
              <a:cs typeface="Comic Sans MS"/>
              <a:sym typeface="Comic Sans MS"/>
            </a:endParaRPr>
          </a:p>
          <a:p>
            <a:pPr lvl="0" marL="40639" marR="40639" algn="l" defTabSz="914400">
              <a:defRPr sz="1800"/>
            </a:pPr>
            <a:endParaRPr b="1" sz="2200">
              <a:uFill>
                <a:solidFill/>
              </a:uFill>
              <a:latin typeface="Comic Sans MS"/>
              <a:ea typeface="Comic Sans MS"/>
              <a:cs typeface="Comic Sans MS"/>
              <a:sym typeface="Comic Sans MS"/>
            </a:endParaRPr>
          </a:p>
          <a:p>
            <a:pPr lvl="0" marL="40639" marR="40639" algn="l" defTabSz="914400">
              <a:defRPr sz="1800"/>
            </a:pPr>
            <a:r>
              <a:rPr b="1" sz="2200">
                <a:uFill>
                  <a:solidFill/>
                </a:uFill>
                <a:latin typeface="Comic Sans MS"/>
                <a:ea typeface="Comic Sans MS"/>
                <a:cs typeface="Comic Sans MS"/>
                <a:sym typeface="Comic Sans MS"/>
              </a:rPr>
              <a:t>PNA First (2008)</a:t>
            </a:r>
            <a:endParaRPr b="1" sz="2200">
              <a:uFill>
                <a:solidFill/>
              </a:uFill>
              <a:latin typeface="Comic Sans MS"/>
              <a:ea typeface="Comic Sans MS"/>
              <a:cs typeface="Comic Sans MS"/>
              <a:sym typeface="Comic Sans MS"/>
            </a:endParaRPr>
          </a:p>
          <a:p>
            <a:pPr lvl="0" marL="40639" marR="40639" algn="l" defTabSz="914400">
              <a:defRPr sz="1800"/>
            </a:pPr>
            <a:endParaRPr b="1" sz="2200">
              <a:uFill>
                <a:solidFill/>
              </a:uFill>
              <a:latin typeface="Comic Sans MS"/>
              <a:ea typeface="Comic Sans MS"/>
              <a:cs typeface="Comic Sans MS"/>
              <a:sym typeface="Comic Sans MS"/>
            </a:endParaRPr>
          </a:p>
          <a:p>
            <a:pPr lvl="0" marL="40639" marR="40639" algn="l" defTabSz="914400">
              <a:defRPr sz="1800"/>
            </a:pPr>
            <a:r>
              <a:rPr sz="2200">
                <a:uFill>
                  <a:solidFill/>
                </a:uFill>
                <a:latin typeface="Comic Sans MS Bold"/>
                <a:ea typeface="Comic Sans MS Bold"/>
                <a:cs typeface="Comic Sans MS Bold"/>
                <a:sym typeface="Comic Sans MS Bold"/>
              </a:rPr>
              <a:t>RNA First (</a:t>
            </a:r>
            <a:r>
              <a:rPr sz="2200">
                <a:uFill>
                  <a:solidFill/>
                </a:uFill>
                <a:latin typeface="Comic Sans MS Bold"/>
                <a:ea typeface="Comic Sans MS Bold"/>
                <a:cs typeface="Comic Sans MS Bold"/>
                <a:sym typeface="Comic Sans MS Bold"/>
              </a:rPr>
              <a:t>again</a:t>
            </a:r>
            <a:r>
              <a:rPr sz="2200">
                <a:uFill>
                  <a:solidFill/>
                </a:uFill>
                <a:latin typeface="Comic Sans MS Bold"/>
                <a:ea typeface="Comic Sans MS Bold"/>
                <a:cs typeface="Comic Sans MS Bold"/>
                <a:sym typeface="Comic Sans MS Bold"/>
              </a:rPr>
              <a:t>/2009)</a:t>
            </a:r>
            <a:endParaRPr sz="2200">
              <a:uFill>
                <a:solidFill/>
              </a:uFill>
              <a:latin typeface="Comic Sans MS Bold"/>
              <a:ea typeface="Comic Sans MS Bold"/>
              <a:cs typeface="Comic Sans MS Bold"/>
              <a:sym typeface="Comic Sans MS Bold"/>
            </a:endParaRPr>
          </a:p>
          <a:p>
            <a:pPr lvl="0" marL="40639" marR="40639" algn="l" defTabSz="914400">
              <a:defRPr sz="1800"/>
            </a:pPr>
            <a:endParaRPr b="1" sz="2200">
              <a:uFill>
                <a:solidFill/>
              </a:uFill>
              <a:latin typeface="Comic Sans MS"/>
              <a:ea typeface="Comic Sans MS"/>
              <a:cs typeface="Comic Sans MS"/>
              <a:sym typeface="Comic Sans MS"/>
            </a:endParaRPr>
          </a:p>
          <a:p>
            <a:pPr lvl="0" marL="40639" marR="40639" algn="l" defTabSz="914400">
              <a:defRPr sz="1800"/>
            </a:pPr>
            <a:r>
              <a:rPr b="1" sz="2200">
                <a:uFill>
                  <a:solidFill/>
                </a:uFill>
                <a:latin typeface="Comic Sans MS"/>
                <a:ea typeface="Comic Sans MS"/>
                <a:cs typeface="Comic Sans MS"/>
                <a:sym typeface="Comic Sans MS"/>
              </a:rPr>
              <a:t>Panspermia </a:t>
            </a:r>
            <a:r>
              <a:rPr sz="1600">
                <a:uFill>
                  <a:solidFill/>
                </a:uFill>
                <a:latin typeface="Comic Sans MS"/>
                <a:ea typeface="Comic Sans MS"/>
                <a:cs typeface="Comic Sans MS"/>
                <a:sym typeface="Comic Sans MS"/>
              </a:rPr>
              <a:t>again and again</a:t>
            </a:r>
          </a:p>
        </p:txBody>
      </p:sp>
      <p:sp>
        <p:nvSpPr>
          <p:cNvPr id="301" name="Shape 301"/>
          <p:cNvSpPr/>
          <p:nvPr/>
        </p:nvSpPr>
        <p:spPr>
          <a:xfrm>
            <a:off x="5250688" y="65024"/>
            <a:ext cx="2260486" cy="66649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marL="40639" marR="40639" algn="l" defTabSz="914400">
              <a:defRPr b="1" sz="3000">
                <a:solidFill>
                  <a:srgbClr val="E32400"/>
                </a:solidFill>
                <a:uFill>
                  <a:solidFill/>
                </a:uFill>
                <a:latin typeface="Comic Sans MS"/>
                <a:ea typeface="Comic Sans MS"/>
                <a:cs typeface="Comic Sans MS"/>
                <a:sym typeface="Comic Sans MS"/>
              </a:defRPr>
            </a:lvl1pPr>
          </a:lstStyle>
          <a:p>
            <a:pPr lvl="0">
              <a:defRPr b="0" sz="1800">
                <a:solidFill>
                  <a:srgbClr val="000000"/>
                </a:solidFill>
                <a:uFillTx/>
              </a:defRPr>
            </a:pPr>
            <a:r>
              <a:rPr b="1" sz="3000">
                <a:solidFill>
                  <a:srgbClr val="E32400"/>
                </a:solidFill>
                <a:uFill>
                  <a:solidFill/>
                </a:uFill>
              </a:rPr>
              <a:t>Panspermia</a:t>
            </a:r>
          </a:p>
        </p:txBody>
      </p:sp>
      <p:sp>
        <p:nvSpPr>
          <p:cNvPr id="302" name="Shape 302"/>
          <p:cNvSpPr/>
          <p:nvPr/>
        </p:nvSpPr>
        <p:spPr>
          <a:xfrm>
            <a:off x="8843263" y="1056640"/>
            <a:ext cx="3478785" cy="53975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40639" marR="40639" algn="l" defTabSz="914400">
              <a:defRPr sz="1800"/>
            </a:pPr>
            <a:r>
              <a:rPr sz="2400">
                <a:uFill>
                  <a:solidFill/>
                </a:uFill>
                <a:latin typeface="Comic Sans MS"/>
                <a:ea typeface="Comic Sans MS"/>
                <a:cs typeface="Comic Sans MS"/>
                <a:sym typeface="Comic Sans MS"/>
              </a:rPr>
              <a:t>The actual nature of the first organism and the exact circumstances of the </a:t>
            </a:r>
            <a:r>
              <a:rPr sz="2400">
                <a:solidFill>
                  <a:srgbClr val="FF4013"/>
                </a:solidFill>
                <a:uFill>
                  <a:solidFill/>
                </a:uFill>
                <a:latin typeface="Comic Sans MS"/>
                <a:ea typeface="Comic Sans MS"/>
                <a:cs typeface="Comic Sans MS"/>
                <a:sym typeface="Comic Sans MS"/>
              </a:rPr>
              <a:t>origin of life may be forever lost for science. </a:t>
            </a:r>
            <a:endParaRPr sz="2400">
              <a:solidFill>
                <a:srgbClr val="FF4013"/>
              </a:solidFill>
              <a:uFill>
                <a:solidFill/>
              </a:uFill>
              <a:latin typeface="Comic Sans MS"/>
              <a:ea typeface="Comic Sans MS"/>
              <a:cs typeface="Comic Sans MS"/>
              <a:sym typeface="Comic Sans MS"/>
            </a:endParaRPr>
          </a:p>
          <a:p>
            <a:pPr lvl="0" marL="40639" marR="40639" algn="l" defTabSz="914400">
              <a:defRPr sz="1800"/>
            </a:pPr>
            <a:endParaRPr sz="2400">
              <a:uFill>
                <a:solidFill/>
              </a:uFill>
              <a:latin typeface="Comic Sans MS"/>
              <a:ea typeface="Comic Sans MS"/>
              <a:cs typeface="Comic Sans MS"/>
              <a:sym typeface="Comic Sans MS"/>
            </a:endParaRPr>
          </a:p>
          <a:p>
            <a:pPr lvl="0" marL="40639" marR="40639" algn="l" defTabSz="914400">
              <a:defRPr sz="1800"/>
            </a:pPr>
            <a:r>
              <a:rPr sz="2400">
                <a:solidFill>
                  <a:srgbClr val="0056D6"/>
                </a:solidFill>
                <a:uFill>
                  <a:solidFill/>
                </a:uFill>
                <a:latin typeface="Comic Sans MS"/>
                <a:ea typeface="Comic Sans MS"/>
                <a:cs typeface="Comic Sans MS"/>
                <a:sym typeface="Comic Sans MS"/>
              </a:rPr>
              <a:t>But research can at least help to understand what is possible</a:t>
            </a:r>
          </a:p>
        </p:txBody>
      </p:sp>
      <p:sp>
        <p:nvSpPr>
          <p:cNvPr id="303" name="Shape 303"/>
          <p:cNvSpPr/>
          <p:nvPr/>
        </p:nvSpPr>
        <p:spPr>
          <a:xfrm>
            <a:off x="9152127" y="6421119"/>
            <a:ext cx="2745421" cy="3937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marL="40639" marR="40639" algn="l" defTabSz="914400">
              <a:defRPr sz="1600">
                <a:uFill>
                  <a:solidFill/>
                </a:uFill>
                <a:latin typeface="Gill Sans"/>
                <a:ea typeface="Gill Sans"/>
                <a:cs typeface="Gill Sans"/>
                <a:sym typeface="Gill Sans"/>
              </a:defRPr>
            </a:lvl1pPr>
          </a:lstStyle>
          <a:p>
            <a:pPr lvl="0">
              <a:defRPr sz="1800">
                <a:uFillTx/>
              </a:defRPr>
            </a:pPr>
            <a:r>
              <a:rPr sz="1600">
                <a:uFill>
                  <a:solidFill/>
                </a:uFill>
              </a:rPr>
              <a:t>Sci. Amer.,  September 2009</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600">
                <a:uFill>
                  <a:solidFill/>
                </a:uFill>
              </a:rPr>
            </a:fld>
          </a:p>
        </p:txBody>
      </p:sp>
      <p:pic>
        <p:nvPicPr>
          <p:cNvPr id="306" name="pasted-image.png"/>
          <p:cNvPicPr/>
          <p:nvPr/>
        </p:nvPicPr>
        <p:blipFill>
          <a:blip r:embed="rId2">
            <a:extLst/>
          </a:blip>
          <a:stretch>
            <a:fillRect/>
          </a:stretch>
        </p:blipFill>
        <p:spPr>
          <a:xfrm>
            <a:off x="0" y="47885"/>
            <a:ext cx="13004800" cy="9657829"/>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8" name="pasted-image.png"/>
          <p:cNvPicPr/>
          <p:nvPr/>
        </p:nvPicPr>
        <p:blipFill>
          <a:blip r:embed="rId2">
            <a:extLst/>
          </a:blip>
          <a:stretch>
            <a:fillRect/>
          </a:stretch>
        </p:blipFill>
        <p:spPr>
          <a:xfrm>
            <a:off x="0" y="1004179"/>
            <a:ext cx="13004800" cy="7745242"/>
          </a:xfrm>
          <a:prstGeom prst="rect">
            <a:avLst/>
          </a:prstGeom>
          <a:ln w="12700">
            <a:miter lim="400000"/>
          </a:ln>
        </p:spPr>
      </p:pic>
      <p:pic>
        <p:nvPicPr>
          <p:cNvPr id="309" name="pasted-image.png"/>
          <p:cNvPicPr/>
          <p:nvPr/>
        </p:nvPicPr>
        <p:blipFill>
          <a:blip r:embed="rId3">
            <a:extLst/>
          </a:blip>
          <a:stretch>
            <a:fillRect/>
          </a:stretch>
        </p:blipFill>
        <p:spPr>
          <a:xfrm>
            <a:off x="260096" y="138176"/>
            <a:ext cx="3939512" cy="3300076"/>
          </a:xfrm>
          <a:prstGeom prst="rect">
            <a:avLst/>
          </a:prstGeom>
          <a:ln w="12700">
            <a:miter lim="400000"/>
          </a:ln>
        </p:spPr>
      </p:pic>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600">
                <a:uFill>
                  <a:solidFill/>
                </a:uFill>
              </a:rPr>
            </a:fld>
          </a:p>
        </p:txBody>
      </p:sp>
      <p:pic>
        <p:nvPicPr>
          <p:cNvPr id="312" name="pasted-image.png"/>
          <p:cNvPicPr/>
          <p:nvPr/>
        </p:nvPicPr>
        <p:blipFill>
          <a:blip r:embed="rId2">
            <a:extLst/>
          </a:blip>
          <a:stretch>
            <a:fillRect/>
          </a:stretch>
        </p:blipFill>
        <p:spPr>
          <a:xfrm>
            <a:off x="1720596" y="438912"/>
            <a:ext cx="9233408" cy="8875776"/>
          </a:xfrm>
          <a:prstGeom prst="rect">
            <a:avLst/>
          </a:prstGeom>
          <a:ln w="12700">
            <a:miter lim="400000"/>
          </a:ln>
        </p:spPr>
      </p:pic>
      <p:sp>
        <p:nvSpPr>
          <p:cNvPr id="313" name="Shape 313"/>
          <p:cNvSpPr/>
          <p:nvPr/>
        </p:nvSpPr>
        <p:spPr>
          <a:xfrm>
            <a:off x="4331207" y="2635249"/>
            <a:ext cx="2184924" cy="469901"/>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a:defRPr sz="2400">
                <a:solidFill>
                  <a:srgbClr val="FFFFFF"/>
                </a:solidFill>
              </a:defRPr>
            </a:lvl1pPr>
          </a:lstStyle>
          <a:p>
            <a:pPr lvl="0">
              <a:defRPr sz="1800">
                <a:solidFill>
                  <a:srgbClr val="000000"/>
                </a:solidFill>
              </a:defRPr>
            </a:pPr>
            <a:r>
              <a:rPr sz="2400">
                <a:solidFill>
                  <a:srgbClr val="FFFFFF"/>
                </a:solidFill>
              </a:rPr>
              <a:t>Riddles remain</a:t>
            </a:r>
          </a:p>
        </p:txBody>
      </p:sp>
      <p:sp>
        <p:nvSpPr>
          <p:cNvPr id="314" name="Shape 314"/>
          <p:cNvSpPr/>
          <p:nvPr/>
        </p:nvSpPr>
        <p:spPr>
          <a:xfrm>
            <a:off x="6412507" y="4630353"/>
            <a:ext cx="4319986" cy="4928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lgn="l" defTabSz="457200">
              <a:defRPr sz="2800">
                <a:solidFill>
                  <a:srgbClr val="FF2600"/>
                </a:solidFill>
                <a:latin typeface="Times New Roman"/>
                <a:ea typeface="Times New Roman"/>
                <a:cs typeface="Times New Roman"/>
                <a:sym typeface="Times New Roman"/>
              </a:defRPr>
            </a:lvl1pPr>
          </a:lstStyle>
          <a:p>
            <a:pPr lvl="0">
              <a:defRPr sz="1800">
                <a:solidFill>
                  <a:srgbClr val="000000"/>
                </a:solidFill>
              </a:defRPr>
            </a:pPr>
            <a:r>
              <a:rPr sz="2800">
                <a:solidFill>
                  <a:srgbClr val="FF2600"/>
                </a:solidFill>
              </a:rPr>
              <a:t>_____________________</a:t>
            </a:r>
          </a:p>
        </p:txBody>
      </p:sp>
      <p:sp>
        <p:nvSpPr>
          <p:cNvPr id="315" name="Shape 315"/>
          <p:cNvSpPr/>
          <p:nvPr/>
        </p:nvSpPr>
        <p:spPr>
          <a:xfrm>
            <a:off x="2551707" y="5011353"/>
            <a:ext cx="4663580" cy="4928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lgn="l" defTabSz="457200">
              <a:defRPr sz="2800">
                <a:solidFill>
                  <a:srgbClr val="FF2600"/>
                </a:solidFill>
                <a:latin typeface="Times New Roman"/>
                <a:ea typeface="Times New Roman"/>
                <a:cs typeface="Times New Roman"/>
                <a:sym typeface="Times New Roman"/>
              </a:defRPr>
            </a:lvl1pPr>
          </a:lstStyle>
          <a:p>
            <a:pPr lvl="0">
              <a:defRPr sz="1800">
                <a:solidFill>
                  <a:srgbClr val="000000"/>
                </a:solidFill>
              </a:defRPr>
            </a:pPr>
            <a:r>
              <a:rPr sz="2800">
                <a:solidFill>
                  <a:srgbClr val="FF2600"/>
                </a:solidFill>
              </a:rPr>
              <a:t>_____________________</a:t>
            </a:r>
          </a:p>
        </p:txBody>
      </p:sp>
      <p:sp>
        <p:nvSpPr>
          <p:cNvPr id="316" name="Shape 316"/>
          <p:cNvSpPr/>
          <p:nvPr/>
        </p:nvSpPr>
        <p:spPr>
          <a:xfrm>
            <a:off x="4686808" y="9163049"/>
            <a:ext cx="2184923" cy="469901"/>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a:defRPr sz="2400">
                <a:solidFill>
                  <a:srgbClr val="FFFFFF"/>
                </a:solidFill>
              </a:defRPr>
            </a:lvl1pPr>
          </a:lstStyle>
          <a:p>
            <a:pPr lvl="0">
              <a:defRPr sz="1800">
                <a:solidFill>
                  <a:srgbClr val="000000"/>
                </a:solidFill>
              </a:defRPr>
            </a:pPr>
            <a:r>
              <a:rPr sz="2400">
                <a:solidFill>
                  <a:srgbClr val="FFFFFF"/>
                </a:solidFill>
              </a:rPr>
              <a:t>Riddles remain</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18" name="Shape 318"/>
          <p:cNvSpPr/>
          <p:nvPr>
            <p:ph type="sldNum" sz="quarter" idx="2"/>
          </p:nvPr>
        </p:nvSpPr>
        <p:spPr>
          <a:xfrm>
            <a:off x="10448242" y="8892031"/>
            <a:ext cx="449676" cy="422657"/>
          </a:xfrm>
          <a:prstGeom prst="rect">
            <a:avLst/>
          </a:prstGeom>
          <a:extLst>
            <a:ext uri="{C572A759-6A51-4108-AA02-DFA0A04FC94B}">
              <ma14:wrappingTextBoxFlag xmlns:ma14="http://schemas.microsoft.com/office/mac/drawingml/2011/main" val="1"/>
            </a:ext>
          </a:extLst>
        </p:spPr>
        <p:txBody>
          <a:bodyPr/>
          <a:lstStyle>
            <a:lvl1pPr defTabSz="585216"/>
          </a:lstStyle>
          <a:p>
            <a:pPr lvl="0">
              <a:defRPr sz="1800">
                <a:uFillTx/>
              </a:defRPr>
            </a:pPr>
            <a:fld id="{86CB4B4D-7CA3-9044-876B-883B54F8677D}" type="slidenum">
              <a:rPr sz="1600">
                <a:uFill>
                  <a:solidFill/>
                </a:uFill>
              </a:rPr>
            </a:fld>
          </a:p>
        </p:txBody>
      </p:sp>
      <p:pic>
        <p:nvPicPr>
          <p:cNvPr id="319" name="droppedImage.png"/>
          <p:cNvPicPr/>
          <p:nvPr/>
        </p:nvPicPr>
        <p:blipFill>
          <a:blip r:embed="rId2">
            <a:extLst/>
          </a:blip>
          <a:stretch>
            <a:fillRect/>
          </a:stretch>
        </p:blipFill>
        <p:spPr>
          <a:xfrm>
            <a:off x="32512" y="81280"/>
            <a:ext cx="7726922" cy="9591040"/>
          </a:xfrm>
          <a:prstGeom prst="rect">
            <a:avLst/>
          </a:prstGeom>
          <a:ln w="25400">
            <a:round/>
          </a:ln>
        </p:spPr>
      </p:pic>
      <p:sp>
        <p:nvSpPr>
          <p:cNvPr id="320" name="Shape 320"/>
          <p:cNvSpPr/>
          <p:nvPr/>
        </p:nvSpPr>
        <p:spPr>
          <a:xfrm>
            <a:off x="8046719" y="2389632"/>
            <a:ext cx="4779265" cy="448665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40639" marR="40639" algn="l" defTabSz="914400">
              <a:defRPr sz="1800"/>
            </a:pPr>
            <a:r>
              <a:rPr sz="3400">
                <a:solidFill>
                  <a:srgbClr val="0433FF"/>
                </a:solidFill>
                <a:uFill>
                  <a:solidFill/>
                </a:uFill>
                <a:latin typeface="Comic Sans MS"/>
                <a:ea typeface="Comic Sans MS"/>
                <a:cs typeface="Comic Sans MS"/>
                <a:sym typeface="Comic Sans MS"/>
              </a:rPr>
              <a:t>Or did life come from another world?</a:t>
            </a:r>
            <a:endParaRPr sz="3400">
              <a:solidFill>
                <a:srgbClr val="0433FF"/>
              </a:solidFill>
              <a:uFill>
                <a:solidFill/>
              </a:uFill>
              <a:latin typeface="Comic Sans MS"/>
              <a:ea typeface="Comic Sans MS"/>
              <a:cs typeface="Comic Sans MS"/>
              <a:sym typeface="Comic Sans MS"/>
            </a:endParaRPr>
          </a:p>
          <a:p>
            <a:pPr lvl="0" marL="40639" marR="40639" algn="l" defTabSz="914400">
              <a:defRPr sz="1800"/>
            </a:pPr>
            <a:endParaRPr sz="2000">
              <a:uFill>
                <a:solidFill/>
              </a:uFill>
              <a:latin typeface="Comic Sans MS"/>
              <a:ea typeface="Comic Sans MS"/>
              <a:cs typeface="Comic Sans MS"/>
              <a:sym typeface="Comic Sans MS"/>
            </a:endParaRPr>
          </a:p>
          <a:p>
            <a:pPr lvl="0" marL="40639" marR="40639" algn="l" defTabSz="914400">
              <a:defRPr sz="1800"/>
            </a:pPr>
            <a:r>
              <a:rPr sz="2000">
                <a:uFill>
                  <a:solidFill/>
                </a:uFill>
                <a:latin typeface="Comic Sans MS"/>
                <a:ea typeface="Comic Sans MS"/>
                <a:cs typeface="Comic Sans MS"/>
                <a:sym typeface="Comic Sans MS"/>
              </a:rPr>
              <a:t>The hypothesis of F. Crick is discussed in November issue of Scientific American 2005. </a:t>
            </a:r>
            <a:endParaRPr sz="2000">
              <a:uFill>
                <a:solidFill/>
              </a:uFill>
              <a:latin typeface="Comic Sans MS"/>
              <a:ea typeface="Comic Sans MS"/>
              <a:cs typeface="Comic Sans MS"/>
              <a:sym typeface="Comic Sans MS"/>
            </a:endParaRPr>
          </a:p>
          <a:p>
            <a:pPr lvl="0" marL="40639" marR="40639" algn="l" defTabSz="914400">
              <a:defRPr sz="1800"/>
            </a:pPr>
            <a:endParaRPr sz="2000">
              <a:uFill>
                <a:solidFill/>
              </a:uFill>
              <a:latin typeface="Comic Sans MS"/>
              <a:ea typeface="Comic Sans MS"/>
              <a:cs typeface="Comic Sans MS"/>
              <a:sym typeface="Comic Sans MS"/>
            </a:endParaRPr>
          </a:p>
          <a:p>
            <a:pPr lvl="0" marL="40639" marR="40639" algn="l" defTabSz="914400">
              <a:defRPr sz="1800"/>
            </a:pPr>
            <a:r>
              <a:rPr sz="2000">
                <a:uFill>
                  <a:solidFill/>
                </a:uFill>
                <a:latin typeface="Comic Sans MS"/>
                <a:ea typeface="Comic Sans MS"/>
                <a:cs typeface="Comic Sans MS"/>
                <a:sym typeface="Comic Sans MS"/>
              </a:rPr>
              <a:t>It is concluded that microorganism could have survived a journey from Mars to Earth</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2" name="droppedImage.png"/>
          <p:cNvPicPr/>
          <p:nvPr/>
        </p:nvPicPr>
        <p:blipFill>
          <a:blip r:embed="rId2">
            <a:extLst/>
          </a:blip>
          <a:stretch>
            <a:fillRect/>
          </a:stretch>
        </p:blipFill>
        <p:spPr>
          <a:xfrm>
            <a:off x="520192" y="5351570"/>
            <a:ext cx="7546252" cy="4161537"/>
          </a:xfrm>
          <a:prstGeom prst="rect">
            <a:avLst/>
          </a:prstGeom>
          <a:ln w="25400">
            <a:round/>
          </a:ln>
        </p:spPr>
      </p:pic>
      <p:pic>
        <p:nvPicPr>
          <p:cNvPr id="323" name="droppedImage.png"/>
          <p:cNvPicPr/>
          <p:nvPr/>
        </p:nvPicPr>
        <p:blipFill>
          <a:blip r:embed="rId3">
            <a:extLst/>
          </a:blip>
          <a:stretch>
            <a:fillRect/>
          </a:stretch>
        </p:blipFill>
        <p:spPr>
          <a:xfrm>
            <a:off x="14077695" y="601472"/>
            <a:ext cx="3397505" cy="1694481"/>
          </a:xfrm>
          <a:prstGeom prst="rect">
            <a:avLst/>
          </a:prstGeom>
          <a:ln w="25400">
            <a:round/>
          </a:ln>
        </p:spPr>
      </p:pic>
      <p:pic>
        <p:nvPicPr>
          <p:cNvPr id="324" name="droppedImage.pdf"/>
          <p:cNvPicPr/>
          <p:nvPr/>
        </p:nvPicPr>
        <p:blipFill>
          <a:blip r:embed="rId4">
            <a:extLst/>
          </a:blip>
          <a:stretch>
            <a:fillRect/>
          </a:stretch>
        </p:blipFill>
        <p:spPr>
          <a:xfrm>
            <a:off x="250952" y="1141984"/>
            <a:ext cx="8388582" cy="4632960"/>
          </a:xfrm>
          <a:prstGeom prst="rect">
            <a:avLst/>
          </a:prstGeom>
          <a:ln w="12700">
            <a:miter lim="400000"/>
          </a:ln>
        </p:spPr>
      </p:pic>
      <p:sp>
        <p:nvSpPr>
          <p:cNvPr id="325" name="Shape 325"/>
          <p:cNvSpPr/>
          <p:nvPr/>
        </p:nvSpPr>
        <p:spPr>
          <a:xfrm>
            <a:off x="1089152" y="422656"/>
            <a:ext cx="7819136" cy="47142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algn="l" defTabSz="914400">
              <a:defRPr sz="1800">
                <a:uFill>
                  <a:solidFill/>
                </a:uFill>
                <a:latin typeface="Comic Sans MS"/>
                <a:ea typeface="Comic Sans MS"/>
                <a:cs typeface="Comic Sans MS"/>
                <a:sym typeface="Comic Sans MS"/>
              </a:defRPr>
            </a:lvl1pPr>
          </a:lstStyle>
          <a:p>
            <a:pPr lvl="0">
              <a:defRPr>
                <a:uFillTx/>
              </a:defRPr>
            </a:pPr>
            <a:r>
              <a:rPr>
                <a:uFill>
                  <a:solidFill/>
                </a:uFill>
              </a:rPr>
              <a:t>DNA DENATURATION and RENATURATION/HYBRIDIZATION</a:t>
            </a:r>
          </a:p>
        </p:txBody>
      </p:sp>
      <p:sp>
        <p:nvSpPr>
          <p:cNvPr id="326" name="Shape 326"/>
          <p:cNvSpPr/>
          <p:nvPr/>
        </p:nvSpPr>
        <p:spPr>
          <a:xfrm>
            <a:off x="8827007" y="2015744"/>
            <a:ext cx="2732570" cy="47142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marL="40639" marR="40639" algn="l" defTabSz="914400">
              <a:defRPr sz="1800">
                <a:uFill>
                  <a:solidFill/>
                </a:uFill>
                <a:latin typeface="Comic Sans MS"/>
                <a:ea typeface="Comic Sans MS"/>
                <a:cs typeface="Comic Sans MS"/>
                <a:sym typeface="Comic Sans MS"/>
              </a:defRPr>
            </a:lvl1pPr>
          </a:lstStyle>
          <a:p>
            <a:pPr lvl="0">
              <a:defRPr>
                <a:uFillTx/>
              </a:defRPr>
            </a:pPr>
            <a:r>
              <a:rPr>
                <a:uFill>
                  <a:solidFill/>
                </a:uFill>
              </a:rPr>
              <a:t>J. Marmur and P. Doty</a:t>
            </a:r>
          </a:p>
        </p:txBody>
      </p:sp>
      <p:grpSp>
        <p:nvGrpSpPr>
          <p:cNvPr id="331" name="Group 331"/>
          <p:cNvGrpSpPr/>
          <p:nvPr/>
        </p:nvGrpSpPr>
        <p:grpSpPr>
          <a:xfrm>
            <a:off x="15426943" y="796544"/>
            <a:ext cx="4226561" cy="520193"/>
            <a:chOff x="0" y="0"/>
            <a:chExt cx="4226559" cy="520191"/>
          </a:xfrm>
        </p:grpSpPr>
        <p:sp>
          <p:nvSpPr>
            <p:cNvPr id="327" name="Shape 327"/>
            <p:cNvSpPr/>
            <p:nvPr/>
          </p:nvSpPr>
          <p:spPr>
            <a:xfrm>
              <a:off x="16255" y="16255"/>
              <a:ext cx="1609345" cy="438913"/>
            </a:xfrm>
            <a:prstGeom prst="rect">
              <a:avLst/>
            </a:prstGeom>
            <a:blipFill rotWithShape="1">
              <a:blip r:embed="rId5"/>
              <a:srcRect l="0" t="0" r="0" b="0"/>
              <a:tile tx="0" ty="0" sx="100000" sy="100000" flip="none" algn="tl"/>
            </a:blipFill>
            <a:ln w="25400" cap="flat">
              <a:solidFill>
                <a:srgbClr val="000000"/>
              </a:solidFill>
              <a:prstDash val="solid"/>
              <a:round/>
            </a:ln>
            <a:effectLst/>
          </p:spPr>
          <p:txBody>
            <a:bodyPr wrap="square" lIns="65023" tIns="65023" rIns="65023" bIns="65023" numCol="1" anchor="ctr">
              <a:noAutofit/>
            </a:bodyPr>
            <a:lstStyle/>
            <a:p>
              <a:pPr lvl="0" marL="40639" marR="40639" algn="l" defTabSz="914400">
                <a:defRPr sz="1400">
                  <a:uFill>
                    <a:solidFill/>
                  </a:uFill>
                  <a:latin typeface="Gill Sans"/>
                  <a:ea typeface="Gill Sans"/>
                  <a:cs typeface="Gill Sans"/>
                  <a:sym typeface="Gill Sans"/>
                </a:defRPr>
              </a:pPr>
            </a:p>
          </p:txBody>
        </p:sp>
        <p:sp>
          <p:nvSpPr>
            <p:cNvPr id="328" name="Shape 328"/>
            <p:cNvSpPr/>
            <p:nvPr/>
          </p:nvSpPr>
          <p:spPr>
            <a:xfrm>
              <a:off x="2617215" y="81279"/>
              <a:ext cx="1609345" cy="438913"/>
            </a:xfrm>
            <a:prstGeom prst="rect">
              <a:avLst/>
            </a:prstGeom>
            <a:blipFill rotWithShape="1">
              <a:blip r:embed="rId5"/>
              <a:srcRect l="0" t="0" r="0" b="0"/>
              <a:tile tx="0" ty="0" sx="100000" sy="100000" flip="none" algn="tl"/>
            </a:blipFill>
            <a:ln w="25400" cap="flat">
              <a:solidFill>
                <a:srgbClr val="000000"/>
              </a:solidFill>
              <a:prstDash val="solid"/>
              <a:round/>
            </a:ln>
            <a:effectLst/>
          </p:spPr>
          <p:txBody>
            <a:bodyPr wrap="square" lIns="65023" tIns="65023" rIns="65023" bIns="65023" numCol="1" anchor="ctr">
              <a:noAutofit/>
            </a:bodyPr>
            <a:lstStyle/>
            <a:p>
              <a:pPr lvl="0" marL="40639" marR="40639" algn="l" defTabSz="914400">
                <a:defRPr sz="1400">
                  <a:uFill>
                    <a:solidFill/>
                  </a:uFill>
                  <a:latin typeface="Gill Sans"/>
                  <a:ea typeface="Gill Sans"/>
                  <a:cs typeface="Gill Sans"/>
                  <a:sym typeface="Gill Sans"/>
                </a:defRPr>
              </a:pPr>
            </a:p>
          </p:txBody>
        </p:sp>
        <p:sp>
          <p:nvSpPr>
            <p:cNvPr id="329" name="Shape 329"/>
            <p:cNvSpPr/>
            <p:nvPr/>
          </p:nvSpPr>
          <p:spPr>
            <a:xfrm>
              <a:off x="0" y="0"/>
              <a:ext cx="1325285" cy="3459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marL="40639" marR="40639" algn="l" defTabSz="914400">
                <a:defRPr b="1" sz="1400">
                  <a:solidFill>
                    <a:srgbClr val="F5EC00"/>
                  </a:solidFill>
                  <a:uFill>
                    <a:solidFill>
                      <a:srgbClr val="F5EC00"/>
                    </a:solidFill>
                  </a:uFill>
                  <a:latin typeface="Gill Sans"/>
                  <a:ea typeface="Gill Sans"/>
                  <a:cs typeface="Gill Sans"/>
                  <a:sym typeface="Gill Sans"/>
                </a:defRPr>
              </a:lvl1pPr>
            </a:lstStyle>
            <a:p>
              <a:pPr lvl="0">
                <a:defRPr b="0" sz="1800">
                  <a:solidFill>
                    <a:srgbClr val="000000"/>
                  </a:solidFill>
                  <a:uFillTx/>
                </a:defRPr>
              </a:pPr>
              <a:r>
                <a:rPr b="1" sz="1400">
                  <a:solidFill>
                    <a:srgbClr val="F5EC00"/>
                  </a:solidFill>
                  <a:uFill>
                    <a:solidFill>
                      <a:srgbClr val="F5EC00"/>
                    </a:solidFill>
                  </a:uFill>
                </a:rPr>
                <a:t>Native dsDNA</a:t>
              </a:r>
            </a:p>
          </p:txBody>
        </p:sp>
        <p:sp>
          <p:nvSpPr>
            <p:cNvPr id="330" name="Shape 330"/>
            <p:cNvSpPr/>
            <p:nvPr/>
          </p:nvSpPr>
          <p:spPr>
            <a:xfrm>
              <a:off x="2600959" y="65023"/>
              <a:ext cx="1324417" cy="345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marL="40639" marR="40639" algn="l" defTabSz="914400">
                <a:defRPr b="1" sz="1400">
                  <a:solidFill>
                    <a:srgbClr val="F5EC00"/>
                  </a:solidFill>
                  <a:uFill>
                    <a:solidFill>
                      <a:srgbClr val="F5EC00"/>
                    </a:solidFill>
                  </a:uFill>
                  <a:latin typeface="Gill Sans"/>
                  <a:ea typeface="Gill Sans"/>
                  <a:cs typeface="Gill Sans"/>
                  <a:sym typeface="Gill Sans"/>
                </a:defRPr>
              </a:lvl1pPr>
            </a:lstStyle>
            <a:p>
              <a:pPr lvl="0">
                <a:defRPr b="0" sz="1800">
                  <a:solidFill>
                    <a:srgbClr val="000000"/>
                  </a:solidFill>
                  <a:uFillTx/>
                </a:defRPr>
              </a:pPr>
              <a:r>
                <a:rPr b="1" sz="1400">
                  <a:solidFill>
                    <a:srgbClr val="F5EC00"/>
                  </a:solidFill>
                  <a:uFill>
                    <a:solidFill>
                      <a:srgbClr val="F5EC00"/>
                    </a:solidFill>
                  </a:uFill>
                </a:rPr>
                <a:t>Melted ssDNA</a:t>
              </a:r>
            </a:p>
          </p:txBody>
        </p:sp>
      </p:gr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3" name="droppedImage.png"/>
          <p:cNvPicPr/>
          <p:nvPr/>
        </p:nvPicPr>
        <p:blipFill>
          <a:blip r:embed="rId2">
            <a:extLst/>
          </a:blip>
          <a:stretch>
            <a:fillRect/>
          </a:stretch>
        </p:blipFill>
        <p:spPr>
          <a:xfrm>
            <a:off x="260096" y="-4860544"/>
            <a:ext cx="11216640" cy="15436902"/>
          </a:xfrm>
          <a:prstGeom prst="rect">
            <a:avLst/>
          </a:prstGeom>
          <a:ln w="25400">
            <a:round/>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nvSpPr>
        <p:spPr>
          <a:xfrm>
            <a:off x="744347" y="469137"/>
            <a:ext cx="10696448" cy="3060701"/>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p>
            <a:pPr lvl="0" marR="457200" defTabSz="457200">
              <a:lnSpc>
                <a:spcPct val="150000"/>
              </a:lnSpc>
              <a:defRPr sz="1800"/>
            </a:pPr>
            <a:r>
              <a:rPr sz="2600">
                <a:latin typeface="Comic Sans MS"/>
                <a:ea typeface="Comic Sans MS"/>
                <a:cs typeface="Comic Sans MS"/>
                <a:sym typeface="Comic Sans MS"/>
              </a:rPr>
              <a:t>Microbiologist, biochemist and molecular biologist </a:t>
            </a:r>
            <a:endParaRPr sz="2600">
              <a:latin typeface="Comic Sans MS"/>
              <a:ea typeface="Comic Sans MS"/>
              <a:cs typeface="Comic Sans MS"/>
              <a:sym typeface="Comic Sans MS"/>
            </a:endParaRPr>
          </a:p>
          <a:p>
            <a:pPr lvl="0" marR="457200" defTabSz="457200">
              <a:lnSpc>
                <a:spcPct val="150000"/>
              </a:lnSpc>
              <a:defRPr sz="1800"/>
            </a:pPr>
            <a:r>
              <a:rPr sz="4400">
                <a:solidFill>
                  <a:srgbClr val="0433FF"/>
                </a:solidFill>
                <a:latin typeface="Comic Sans MS"/>
                <a:ea typeface="Comic Sans MS"/>
                <a:cs typeface="Comic Sans MS"/>
                <a:sym typeface="Comic Sans MS"/>
              </a:rPr>
              <a:t>Julius Marmur</a:t>
            </a:r>
            <a:r>
              <a:rPr sz="2600">
                <a:latin typeface="Comic Sans MS"/>
                <a:ea typeface="Comic Sans MS"/>
                <a:cs typeface="Comic Sans MS"/>
                <a:sym typeface="Comic Sans MS"/>
              </a:rPr>
              <a:t> – discovered renaturation of DNA</a:t>
            </a:r>
            <a:endParaRPr sz="2600">
              <a:latin typeface="Comic Sans MS"/>
              <a:ea typeface="Comic Sans MS"/>
              <a:cs typeface="Comic Sans MS"/>
              <a:sym typeface="Comic Sans MS"/>
            </a:endParaRPr>
          </a:p>
          <a:p>
            <a:pPr lvl="0" marR="457200" defTabSz="457200">
              <a:lnSpc>
                <a:spcPct val="150000"/>
              </a:lnSpc>
              <a:defRPr sz="1800"/>
            </a:pPr>
            <a:r>
              <a:rPr sz="2000">
                <a:latin typeface="Comic Sans MS"/>
                <a:ea typeface="Comic Sans MS"/>
                <a:cs typeface="Comic Sans MS"/>
                <a:sym typeface="Comic Sans MS"/>
              </a:rPr>
              <a:t>22 March, 1926 Bialystok (Poland) – 20 May, 1996 New York, NY</a:t>
            </a:r>
            <a:endParaRPr sz="2600">
              <a:latin typeface="Comic Sans MS"/>
              <a:ea typeface="Comic Sans MS"/>
              <a:cs typeface="Comic Sans MS"/>
              <a:sym typeface="Comic Sans MS"/>
            </a:endParaRPr>
          </a:p>
        </p:txBody>
      </p:sp>
      <p:sp>
        <p:nvSpPr>
          <p:cNvPr id="336" name="Shape 336"/>
          <p:cNvSpPr/>
          <p:nvPr/>
        </p:nvSpPr>
        <p:spPr>
          <a:xfrm>
            <a:off x="1085215" y="3486912"/>
            <a:ext cx="10810240" cy="894081"/>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p>
            <a:pPr lvl="0" defTabSz="457200">
              <a:defRPr sz="1800"/>
            </a:pPr>
            <a:r>
              <a:rPr sz="4400">
                <a:latin typeface="Comic Sans MS"/>
                <a:ea typeface="Comic Sans MS"/>
                <a:cs typeface="Comic Sans MS"/>
                <a:sym typeface="Comic Sans MS"/>
              </a:rPr>
              <a:t>Oswald  Avery   </a:t>
            </a:r>
            <a:r>
              <a:rPr sz="2400">
                <a:latin typeface="Comic Sans MS"/>
                <a:ea typeface="Comic Sans MS"/>
                <a:cs typeface="Comic Sans MS"/>
                <a:sym typeface="Comic Sans MS"/>
              </a:rPr>
              <a:t>1944 - DNA is a genetic material</a:t>
            </a:r>
          </a:p>
        </p:txBody>
      </p:sp>
      <p:pic>
        <p:nvPicPr>
          <p:cNvPr id="337" name="droppedImage.pdf"/>
          <p:cNvPicPr/>
          <p:nvPr/>
        </p:nvPicPr>
        <p:blipFill>
          <a:blip r:embed="rId2">
            <a:extLst/>
          </a:blip>
          <a:stretch>
            <a:fillRect/>
          </a:stretch>
        </p:blipFill>
        <p:spPr>
          <a:xfrm>
            <a:off x="3316224" y="4389120"/>
            <a:ext cx="308865" cy="1235456"/>
          </a:xfrm>
          <a:prstGeom prst="rect">
            <a:avLst/>
          </a:prstGeom>
          <a:ln w="12700">
            <a:miter lim="400000"/>
          </a:ln>
        </p:spPr>
      </p:pic>
      <p:pic>
        <p:nvPicPr>
          <p:cNvPr id="338" name="droppedImage.pdf"/>
          <p:cNvPicPr/>
          <p:nvPr/>
        </p:nvPicPr>
        <p:blipFill>
          <a:blip r:embed="rId2">
            <a:extLst/>
          </a:blip>
          <a:stretch>
            <a:fillRect/>
          </a:stretch>
        </p:blipFill>
        <p:spPr>
          <a:xfrm>
            <a:off x="3316224" y="6323583"/>
            <a:ext cx="308865" cy="1235457"/>
          </a:xfrm>
          <a:prstGeom prst="rect">
            <a:avLst/>
          </a:prstGeom>
          <a:ln w="12700">
            <a:miter lim="400000"/>
          </a:ln>
        </p:spPr>
      </p:pic>
      <p:sp>
        <p:nvSpPr>
          <p:cNvPr id="339" name="Shape 339"/>
          <p:cNvSpPr/>
          <p:nvPr/>
        </p:nvSpPr>
        <p:spPr>
          <a:xfrm>
            <a:off x="5786358" y="4402327"/>
            <a:ext cx="5910866" cy="558801"/>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nchor="ctr">
            <a:spAutoFit/>
          </a:bodyPr>
          <a:lstStyle>
            <a:lvl1pPr defTabSz="457200">
              <a:defRPr sz="2400">
                <a:latin typeface="Comic Sans MS"/>
                <a:ea typeface="Comic Sans MS"/>
                <a:cs typeface="Comic Sans MS"/>
                <a:sym typeface="Comic Sans MS"/>
              </a:defRPr>
            </a:lvl1pPr>
          </a:lstStyle>
          <a:p>
            <a:pPr lvl="0">
              <a:defRPr sz="1800"/>
            </a:pPr>
            <a:r>
              <a:rPr sz="2400"/>
              <a:t>(Rockefeller Institute, New York, NY)</a:t>
            </a:r>
          </a:p>
        </p:txBody>
      </p:sp>
      <p:pic>
        <p:nvPicPr>
          <p:cNvPr id="340" name="droppedImage.pdf"/>
          <p:cNvPicPr/>
          <p:nvPr/>
        </p:nvPicPr>
        <p:blipFill>
          <a:blip r:embed="rId3">
            <a:extLst/>
          </a:blip>
          <a:stretch>
            <a:fillRect/>
          </a:stretch>
        </p:blipFill>
        <p:spPr>
          <a:xfrm>
            <a:off x="1446784" y="3267456"/>
            <a:ext cx="8875776" cy="48769"/>
          </a:xfrm>
          <a:prstGeom prst="rect">
            <a:avLst/>
          </a:prstGeom>
          <a:ln w="12700">
            <a:miter lim="400000"/>
          </a:ln>
        </p:spPr>
      </p:pic>
      <p:sp>
        <p:nvSpPr>
          <p:cNvPr id="341" name="Shape 341"/>
          <p:cNvSpPr/>
          <p:nvPr/>
        </p:nvSpPr>
        <p:spPr>
          <a:xfrm>
            <a:off x="-3937" y="5681471"/>
            <a:ext cx="5917185" cy="699009"/>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lvl1pPr defTabSz="457200">
              <a:defRPr sz="3200">
                <a:latin typeface="Comic Sans MS"/>
                <a:ea typeface="Comic Sans MS"/>
                <a:cs typeface="Comic Sans MS"/>
                <a:sym typeface="Comic Sans MS"/>
              </a:defRPr>
            </a:lvl1pPr>
          </a:lstStyle>
          <a:p>
            <a:pPr lvl="0">
              <a:defRPr sz="1800"/>
            </a:pPr>
            <a:r>
              <a:rPr sz="3200"/>
              <a:t>     Rollin D.  Hotchkiss</a:t>
            </a:r>
          </a:p>
        </p:txBody>
      </p:sp>
      <p:sp>
        <p:nvSpPr>
          <p:cNvPr id="342" name="Shape 342"/>
          <p:cNvSpPr/>
          <p:nvPr/>
        </p:nvSpPr>
        <p:spPr>
          <a:xfrm>
            <a:off x="1801891" y="7461503"/>
            <a:ext cx="3053304" cy="715265"/>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nchor="ctr">
            <a:spAutoFit/>
          </a:bodyPr>
          <a:lstStyle>
            <a:lvl1pPr defTabSz="457200">
              <a:defRPr sz="3400">
                <a:latin typeface="Comic Sans MS"/>
                <a:ea typeface="Comic Sans MS"/>
                <a:cs typeface="Comic Sans MS"/>
                <a:sym typeface="Comic Sans MS"/>
              </a:defRPr>
            </a:lvl1pPr>
          </a:lstStyle>
          <a:p>
            <a:pPr lvl="0">
              <a:defRPr sz="1800"/>
            </a:pPr>
            <a:r>
              <a:rPr sz="3400"/>
              <a:t>Julius Marmur</a:t>
            </a:r>
          </a:p>
        </p:txBody>
      </p:sp>
      <p:pic>
        <p:nvPicPr>
          <p:cNvPr id="343" name="image.png"/>
          <p:cNvPicPr/>
          <p:nvPr/>
        </p:nvPicPr>
        <p:blipFill>
          <a:blip r:embed="rId4">
            <a:extLst/>
          </a:blip>
          <a:stretch>
            <a:fillRect/>
          </a:stretch>
        </p:blipFill>
        <p:spPr>
          <a:xfrm>
            <a:off x="7579359" y="5201919"/>
            <a:ext cx="2714753" cy="3763265"/>
          </a:xfrm>
          <a:prstGeom prst="rect">
            <a:avLst/>
          </a:prstGeom>
          <a:ln w="12700">
            <a:miter lim="400000"/>
          </a:ln>
        </p:spPr>
      </p:pic>
      <p:sp>
        <p:nvSpPr>
          <p:cNvPr id="344" name="Shape 344"/>
          <p:cNvSpPr/>
          <p:nvPr/>
        </p:nvSpPr>
        <p:spPr>
          <a:xfrm>
            <a:off x="10930572" y="7181341"/>
            <a:ext cx="986918" cy="5928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nchor="ctr">
            <a:spAutoFit/>
          </a:bodyPr>
          <a:lstStyle>
            <a:lvl1pPr defTabSz="457200">
              <a:defRPr sz="2800">
                <a:latin typeface="Comic Sans MS Bold"/>
                <a:ea typeface="Comic Sans MS Bold"/>
                <a:cs typeface="Comic Sans MS Bold"/>
                <a:sym typeface="Comic Sans MS Bold"/>
              </a:defRPr>
            </a:lvl1pPr>
          </a:lstStyle>
          <a:p>
            <a:pPr lvl="0">
              <a:defRPr sz="1800"/>
            </a:pPr>
            <a:r>
              <a:rPr sz="2800"/>
              <a:t>1993</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6" name="droppedImage.png"/>
          <p:cNvPicPr/>
          <p:nvPr/>
        </p:nvPicPr>
        <p:blipFill>
          <a:blip r:embed="rId2">
            <a:extLst/>
          </a:blip>
          <a:stretch>
            <a:fillRect/>
          </a:stretch>
        </p:blipFill>
        <p:spPr>
          <a:xfrm>
            <a:off x="861568" y="6209791"/>
            <a:ext cx="11281664" cy="3234945"/>
          </a:xfrm>
          <a:prstGeom prst="rect">
            <a:avLst/>
          </a:prstGeom>
          <a:ln w="25400">
            <a:round/>
          </a:ln>
        </p:spPr>
      </p:pic>
      <p:sp>
        <p:nvSpPr>
          <p:cNvPr id="347" name="Shape 347"/>
          <p:cNvSpPr/>
          <p:nvPr/>
        </p:nvSpPr>
        <p:spPr>
          <a:xfrm>
            <a:off x="9395967" y="9005823"/>
            <a:ext cx="2519681" cy="487681"/>
          </a:xfrm>
          <a:prstGeom prst="rect">
            <a:avLst/>
          </a:prstGeom>
          <a:blipFill>
            <a:blip r:embed="rId3"/>
          </a:blipFill>
          <a:ln w="25400">
            <a:solidFill/>
            <a:round/>
          </a:ln>
        </p:spPr>
        <p:txBody>
          <a:bodyPr lIns="65023" tIns="65023" rIns="65023" bIns="65023" anchor="ctr"/>
          <a:lstStyle/>
          <a:p>
            <a:pPr lvl="0" marL="40639" marR="40639" algn="l" defTabSz="914400">
              <a:defRPr sz="1400">
                <a:uFill>
                  <a:solidFill/>
                </a:uFill>
                <a:latin typeface="Gill Sans"/>
                <a:ea typeface="Gill Sans"/>
                <a:cs typeface="Gill Sans"/>
                <a:sym typeface="Gill Sans"/>
              </a:defRPr>
            </a:pPr>
          </a:p>
        </p:txBody>
      </p:sp>
      <p:pic>
        <p:nvPicPr>
          <p:cNvPr id="348" name="droppedImage.png"/>
          <p:cNvPicPr/>
          <p:nvPr/>
        </p:nvPicPr>
        <p:blipFill>
          <a:blip r:embed="rId4">
            <a:extLst/>
          </a:blip>
          <a:stretch>
            <a:fillRect/>
          </a:stretch>
        </p:blipFill>
        <p:spPr>
          <a:xfrm>
            <a:off x="81280" y="-236893"/>
            <a:ext cx="6973824" cy="2068588"/>
          </a:xfrm>
          <a:prstGeom prst="rect">
            <a:avLst/>
          </a:prstGeom>
          <a:ln w="25400">
            <a:round/>
          </a:ln>
        </p:spPr>
      </p:pic>
      <p:sp>
        <p:nvSpPr>
          <p:cNvPr id="349" name="Shape 349"/>
          <p:cNvSpPr/>
          <p:nvPr/>
        </p:nvSpPr>
        <p:spPr>
          <a:xfrm>
            <a:off x="9558527" y="9070847"/>
            <a:ext cx="2487169" cy="35763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algn="l" defTabSz="914400">
              <a:defRPr sz="1400">
                <a:solidFill>
                  <a:srgbClr val="FFFB00"/>
                </a:solidFill>
                <a:uFill>
                  <a:solidFill/>
                </a:uFill>
                <a:latin typeface="Gill Sans"/>
                <a:ea typeface="Gill Sans"/>
                <a:cs typeface="Gill Sans"/>
                <a:sym typeface="Gill Sans"/>
              </a:defRPr>
            </a:lvl1pPr>
          </a:lstStyle>
          <a:p>
            <a:pPr lvl="0">
              <a:defRPr sz="1800">
                <a:solidFill>
                  <a:srgbClr val="000000"/>
                </a:solidFill>
                <a:uFillTx/>
              </a:defRPr>
            </a:pPr>
            <a:r>
              <a:rPr sz="1400">
                <a:solidFill>
                  <a:srgbClr val="FFFB00"/>
                </a:solidFill>
                <a:uFill>
                  <a:solidFill/>
                </a:uFill>
              </a:rPr>
              <a:t>Nature  248(1974) 766</a:t>
            </a:r>
          </a:p>
        </p:txBody>
      </p:sp>
      <p:pic>
        <p:nvPicPr>
          <p:cNvPr id="350" name="droppedImage.png"/>
          <p:cNvPicPr/>
          <p:nvPr/>
        </p:nvPicPr>
        <p:blipFill>
          <a:blip r:embed="rId5">
            <a:extLst/>
          </a:blip>
          <a:stretch>
            <a:fillRect/>
          </a:stretch>
        </p:blipFill>
        <p:spPr>
          <a:xfrm>
            <a:off x="113792" y="1528064"/>
            <a:ext cx="3414668" cy="4584192"/>
          </a:xfrm>
          <a:prstGeom prst="rect">
            <a:avLst/>
          </a:prstGeom>
          <a:ln w="25400">
            <a:round/>
          </a:ln>
        </p:spPr>
      </p:pic>
      <p:pic>
        <p:nvPicPr>
          <p:cNvPr id="351" name="droppedImage.png"/>
          <p:cNvPicPr/>
          <p:nvPr/>
        </p:nvPicPr>
        <p:blipFill>
          <a:blip r:embed="rId6">
            <a:extLst/>
          </a:blip>
          <a:stretch>
            <a:fillRect/>
          </a:stretch>
        </p:blipFill>
        <p:spPr>
          <a:xfrm>
            <a:off x="3765661" y="1662501"/>
            <a:ext cx="3309675" cy="4600449"/>
          </a:xfrm>
          <a:prstGeom prst="rect">
            <a:avLst/>
          </a:prstGeom>
          <a:ln w="25400">
            <a:round/>
          </a:ln>
        </p:spPr>
      </p:pic>
      <p:sp>
        <p:nvSpPr>
          <p:cNvPr id="352" name="Shape 352"/>
          <p:cNvSpPr/>
          <p:nvPr/>
        </p:nvSpPr>
        <p:spPr>
          <a:xfrm>
            <a:off x="7087615" y="2357120"/>
            <a:ext cx="5819649" cy="20701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40639" marR="40639" algn="l" defTabSz="914400">
              <a:defRPr sz="1800"/>
            </a:pPr>
            <a:r>
              <a:rPr sz="2800">
                <a:uFill>
                  <a:solidFill/>
                </a:uFill>
                <a:latin typeface="Comic Sans MS Bold"/>
                <a:ea typeface="Comic Sans MS Bold"/>
                <a:cs typeface="Comic Sans MS Bold"/>
                <a:sym typeface="Comic Sans MS Bold"/>
              </a:rPr>
              <a:t>Francis Crick</a:t>
            </a:r>
            <a:r>
              <a:rPr sz="2600">
                <a:uFill>
                  <a:solidFill/>
                </a:uFill>
                <a:latin typeface="Comic Sans MS"/>
                <a:ea typeface="Comic Sans MS"/>
                <a:cs typeface="Comic Sans MS"/>
                <a:sym typeface="Comic Sans MS"/>
              </a:rPr>
              <a:t> </a:t>
            </a:r>
            <a:r>
              <a:rPr sz="2000">
                <a:uFill>
                  <a:solidFill/>
                </a:uFill>
                <a:latin typeface="Comic Sans MS"/>
                <a:ea typeface="Comic Sans MS"/>
                <a:cs typeface="Comic Sans MS"/>
                <a:sym typeface="Comic Sans MS"/>
              </a:rPr>
              <a:t>21</a:t>
            </a:r>
            <a:r>
              <a:rPr sz="1600">
                <a:uFill>
                  <a:solidFill/>
                </a:uFill>
                <a:latin typeface="Comic Sans MS"/>
                <a:ea typeface="Comic Sans MS"/>
                <a:cs typeface="Comic Sans MS"/>
                <a:sym typeface="Comic Sans MS"/>
              </a:rPr>
              <a:t> years after</a:t>
            </a:r>
            <a:r>
              <a:rPr sz="1600">
                <a:solidFill>
                  <a:srgbClr val="0433FF"/>
                </a:solidFill>
                <a:uFill>
                  <a:solidFill/>
                </a:uFill>
                <a:latin typeface="Comic Sans MS"/>
                <a:ea typeface="Comic Sans MS"/>
                <a:cs typeface="Comic Sans MS"/>
                <a:sym typeface="Comic Sans MS"/>
              </a:rPr>
              <a:t> </a:t>
            </a:r>
            <a:r>
              <a:rPr sz="1600">
                <a:uFill>
                  <a:solidFill/>
                </a:uFill>
                <a:latin typeface="Comic Sans MS"/>
                <a:ea typeface="Comic Sans MS"/>
                <a:cs typeface="Comic Sans MS"/>
                <a:sym typeface="Comic Sans MS"/>
              </a:rPr>
              <a:t>invention</a:t>
            </a:r>
            <a:r>
              <a:rPr sz="1600">
                <a:solidFill>
                  <a:srgbClr val="0433FF"/>
                </a:solidFill>
                <a:uFill>
                  <a:solidFill/>
                </a:uFill>
                <a:latin typeface="Comic Sans MS"/>
                <a:ea typeface="Comic Sans MS"/>
                <a:cs typeface="Comic Sans MS"/>
                <a:sym typeface="Comic Sans MS"/>
              </a:rPr>
              <a:t> </a:t>
            </a:r>
            <a:r>
              <a:rPr sz="1600">
                <a:uFill>
                  <a:solidFill/>
                </a:uFill>
                <a:latin typeface="Comic Sans MS"/>
                <a:ea typeface="Comic Sans MS"/>
                <a:cs typeface="Comic Sans MS"/>
                <a:sym typeface="Comic Sans MS"/>
              </a:rPr>
              <a:t>of the</a:t>
            </a:r>
            <a:r>
              <a:rPr sz="1600">
                <a:solidFill>
                  <a:srgbClr val="0433FF"/>
                </a:solidFill>
                <a:uFill>
                  <a:solidFill/>
                </a:uFill>
                <a:latin typeface="Comic Sans MS"/>
                <a:ea typeface="Comic Sans MS"/>
                <a:cs typeface="Comic Sans MS"/>
                <a:sym typeface="Comic Sans MS"/>
              </a:rPr>
              <a:t> </a:t>
            </a:r>
            <a:r>
              <a:rPr sz="2600">
                <a:solidFill>
                  <a:srgbClr val="0433FF"/>
                </a:solidFill>
                <a:uFill>
                  <a:solidFill/>
                </a:uFill>
                <a:latin typeface="Comic Sans MS"/>
                <a:ea typeface="Comic Sans MS"/>
                <a:cs typeface="Comic Sans MS"/>
                <a:sym typeface="Comic Sans MS"/>
              </a:rPr>
              <a:t>DNA double helix structure </a:t>
            </a:r>
            <a:r>
              <a:rPr sz="2600">
                <a:uFill>
                  <a:solidFill/>
                </a:uFill>
                <a:latin typeface="Comic Sans MS"/>
                <a:ea typeface="Comic Sans MS"/>
                <a:cs typeface="Comic Sans MS"/>
                <a:sym typeface="Comic Sans MS"/>
              </a:rPr>
              <a:t>about the discovery of </a:t>
            </a:r>
            <a:r>
              <a:rPr sz="2600">
                <a:solidFill>
                  <a:srgbClr val="0433FF"/>
                </a:solidFill>
                <a:uFill>
                  <a:solidFill/>
                </a:uFill>
                <a:latin typeface="Comic Sans MS"/>
                <a:ea typeface="Comic Sans MS"/>
                <a:cs typeface="Comic Sans MS"/>
                <a:sym typeface="Comic Sans MS"/>
              </a:rPr>
              <a:t>DNA renaturation </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4" name="droppedImage.png"/>
          <p:cNvPicPr/>
          <p:nvPr/>
        </p:nvPicPr>
        <p:blipFill>
          <a:blip r:embed="rId2">
            <a:extLst/>
          </a:blip>
          <a:stretch>
            <a:fillRect/>
          </a:stretch>
        </p:blipFill>
        <p:spPr>
          <a:xfrm>
            <a:off x="4389120" y="-97536"/>
            <a:ext cx="8566912" cy="8696960"/>
          </a:xfrm>
          <a:prstGeom prst="rect">
            <a:avLst/>
          </a:prstGeom>
          <a:ln w="25400">
            <a:round/>
          </a:ln>
        </p:spPr>
      </p:pic>
      <p:sp>
        <p:nvSpPr>
          <p:cNvPr id="355" name="Shape 355"/>
          <p:cNvSpPr/>
          <p:nvPr/>
        </p:nvSpPr>
        <p:spPr>
          <a:xfrm>
            <a:off x="16256" y="211328"/>
            <a:ext cx="4177793" cy="94996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marR="182880" indent="342900" algn="l" defTabSz="914400">
              <a:defRPr sz="1800"/>
            </a:pPr>
            <a:r>
              <a:rPr b="1" sz="2000">
                <a:uFill>
                  <a:solidFill/>
                </a:uFill>
                <a:latin typeface="Comic Sans MS"/>
                <a:ea typeface="Comic Sans MS"/>
                <a:cs typeface="Comic Sans MS"/>
                <a:sym typeface="Comic Sans MS"/>
              </a:rPr>
              <a:t>KEY CONCEPTS</a:t>
            </a:r>
            <a:endParaRPr sz="2000">
              <a:uFill>
                <a:solidFill/>
              </a:uFill>
              <a:latin typeface="Comic Sans MS"/>
              <a:ea typeface="Comic Sans MS"/>
              <a:cs typeface="Comic Sans MS"/>
              <a:sym typeface="Comic Sans MS"/>
            </a:endParaRPr>
          </a:p>
          <a:p>
            <a:pPr lvl="0" marR="182880" algn="l" defTabSz="914400">
              <a:defRPr sz="1800"/>
            </a:pPr>
            <a:endParaRPr sz="2000">
              <a:uFill>
                <a:solidFill/>
              </a:uFill>
              <a:latin typeface="Comic Sans MS"/>
              <a:ea typeface="Comic Sans MS"/>
              <a:cs typeface="Comic Sans MS"/>
              <a:sym typeface="Comic Sans MS"/>
            </a:endParaRPr>
          </a:p>
          <a:p>
            <a:pPr lvl="0" marL="457200" marR="182880" indent="-228600" algn="l" defTabSz="914400">
              <a:tabLst>
                <a:tab pos="584200" algn="l"/>
              </a:tabLst>
              <a:defRPr sz="1800"/>
            </a:pPr>
            <a:r>
              <a:rPr sz="2000">
                <a:uFill>
                  <a:solidFill/>
                </a:uFill>
                <a:latin typeface="Comic Sans MS"/>
                <a:ea typeface="Comic Sans MS"/>
                <a:cs typeface="Comic Sans MS"/>
                <a:sym typeface="Comic Sans MS"/>
              </a:rPr>
              <a:t>•	Scientists </a:t>
            </a:r>
            <a:r>
              <a:rPr b="1" sz="2000">
                <a:uFill>
                  <a:solidFill/>
                </a:uFill>
                <a:latin typeface="Comic Sans MS"/>
                <a:ea typeface="Comic Sans MS"/>
                <a:cs typeface="Comic Sans MS"/>
                <a:sym typeface="Comic Sans MS"/>
              </a:rPr>
              <a:t>long assumed</a:t>
            </a:r>
            <a:r>
              <a:rPr sz="2000">
                <a:uFill>
                  <a:solidFill/>
                </a:uFill>
                <a:latin typeface="Comic Sans MS"/>
                <a:ea typeface="Comic Sans MS"/>
                <a:cs typeface="Comic Sans MS"/>
                <a:sym typeface="Comic Sans MS"/>
              </a:rPr>
              <a:t> that any </a:t>
            </a:r>
            <a:r>
              <a:rPr b="1" sz="2000">
                <a:uFill>
                  <a:solidFill/>
                </a:uFill>
                <a:latin typeface="Comic Sans MS"/>
                <a:ea typeface="Comic Sans MS"/>
                <a:cs typeface="Comic Sans MS"/>
                <a:sym typeface="Comic Sans MS"/>
              </a:rPr>
              <a:t>DNA mutation that does not change the final protein </a:t>
            </a:r>
            <a:r>
              <a:rPr sz="2000">
                <a:uFill>
                  <a:solidFill/>
                </a:uFill>
                <a:latin typeface="Comic Sans MS"/>
                <a:ea typeface="Comic Sans MS"/>
                <a:cs typeface="Comic Sans MS"/>
                <a:sym typeface="Comic Sans MS"/>
              </a:rPr>
              <a:t>encoded by a gene </a:t>
            </a:r>
            <a:r>
              <a:rPr b="1" sz="2000">
                <a:uFill>
                  <a:solidFill/>
                </a:uFill>
                <a:latin typeface="Comic Sans MS"/>
                <a:ea typeface="Comic Sans MS"/>
                <a:cs typeface="Comic Sans MS"/>
                <a:sym typeface="Comic Sans MS"/>
              </a:rPr>
              <a:t>is effectively </a:t>
            </a:r>
            <a:r>
              <a:rPr b="1" sz="2000">
                <a:solidFill>
                  <a:srgbClr val="0061FF"/>
                </a:solidFill>
                <a:uFill>
                  <a:solidFill/>
                </a:uFill>
                <a:latin typeface="Comic Sans MS"/>
                <a:ea typeface="Comic Sans MS"/>
                <a:cs typeface="Comic Sans MS"/>
                <a:sym typeface="Comic Sans MS"/>
              </a:rPr>
              <a:t>“silent</a:t>
            </a:r>
            <a:r>
              <a:rPr sz="2000">
                <a:uFill>
                  <a:solidFill/>
                </a:uFill>
                <a:latin typeface="Comic Sans MS"/>
                <a:ea typeface="Comic Sans MS"/>
                <a:cs typeface="Comic Sans MS"/>
                <a:sym typeface="Comic Sans MS"/>
              </a:rPr>
              <a:t>”.</a:t>
            </a:r>
            <a:endParaRPr sz="2000">
              <a:uFill>
                <a:solidFill/>
              </a:uFill>
              <a:latin typeface="Comic Sans MS"/>
              <a:ea typeface="Comic Sans MS"/>
              <a:cs typeface="Comic Sans MS"/>
              <a:sym typeface="Comic Sans MS"/>
            </a:endParaRPr>
          </a:p>
          <a:p>
            <a:pPr lvl="0" marL="457200" marR="182880" indent="-228600" algn="l" defTabSz="914400">
              <a:tabLst>
                <a:tab pos="584200" algn="l"/>
              </a:tabLst>
              <a:defRPr sz="1800"/>
            </a:pPr>
            <a:r>
              <a:rPr sz="2000">
                <a:uFill>
                  <a:solidFill/>
                </a:uFill>
                <a:latin typeface="Comic Sans MS"/>
                <a:ea typeface="Comic Sans MS"/>
                <a:cs typeface="Comic Sans MS"/>
                <a:sym typeface="Comic Sans MS"/>
              </a:rPr>
              <a:t>•	Mysterious </a:t>
            </a:r>
            <a:r>
              <a:rPr b="1" sz="2000">
                <a:uFill>
                  <a:solidFill/>
                </a:uFill>
                <a:latin typeface="Comic Sans MS"/>
                <a:ea typeface="Comic Sans MS"/>
                <a:cs typeface="Comic Sans MS"/>
                <a:sym typeface="Comic Sans MS"/>
              </a:rPr>
              <a:t>exceptions to the rule</a:t>
            </a:r>
            <a:r>
              <a:rPr sz="2000">
                <a:uFill>
                  <a:solidFill/>
                </a:uFill>
                <a:latin typeface="Comic Sans MS"/>
                <a:ea typeface="Comic Sans MS"/>
                <a:cs typeface="Comic Sans MS"/>
                <a:sym typeface="Comic Sans MS"/>
              </a:rPr>
              <a:t>, in which silent changes seemed to be exerting a powerful effect on proteins, have revealed that </a:t>
            </a:r>
            <a:r>
              <a:rPr b="1" sz="2000">
                <a:solidFill>
                  <a:srgbClr val="0061FF"/>
                </a:solidFill>
                <a:uFill>
                  <a:solidFill/>
                </a:uFill>
                <a:latin typeface="Comic Sans MS"/>
                <a:ea typeface="Comic Sans MS"/>
                <a:cs typeface="Comic Sans MS"/>
                <a:sym typeface="Comic Sans MS"/>
              </a:rPr>
              <a:t>such mutations can affect health through a variety of mechanisms.</a:t>
            </a:r>
            <a:endParaRPr sz="2000">
              <a:uFill>
                <a:solidFill/>
              </a:uFill>
              <a:latin typeface="Comic Sans MS"/>
              <a:ea typeface="Comic Sans MS"/>
              <a:cs typeface="Comic Sans MS"/>
              <a:sym typeface="Comic Sans MS"/>
            </a:endParaRPr>
          </a:p>
          <a:p>
            <a:pPr lvl="0" marL="457200" marR="182880" indent="-228600" algn="l" defTabSz="914400">
              <a:tabLst>
                <a:tab pos="584200" algn="l"/>
              </a:tabLst>
              <a:defRPr sz="1800"/>
            </a:pPr>
            <a:r>
              <a:rPr sz="2000">
                <a:uFill>
                  <a:solidFill/>
                </a:uFill>
                <a:latin typeface="Comic Sans MS"/>
                <a:ea typeface="Comic Sans MS"/>
                <a:cs typeface="Comic Sans MS"/>
                <a:sym typeface="Comic Sans MS"/>
              </a:rPr>
              <a:t>•	Understanding the subtler dynamics of how genes work and evolve may reveal further insights into causes and cures for disease.</a:t>
            </a:r>
            <a:endParaRPr sz="2000">
              <a:uFill>
                <a:solidFill/>
              </a:uFill>
              <a:latin typeface="Comic Sans MS"/>
              <a:ea typeface="Comic Sans MS"/>
              <a:cs typeface="Comic Sans MS"/>
              <a:sym typeface="Comic Sans MS"/>
            </a:endParaRP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6" name="droppedImage.png"/>
          <p:cNvPicPr/>
          <p:nvPr/>
        </p:nvPicPr>
        <p:blipFill>
          <a:blip r:embed="rId2">
            <a:extLst/>
          </a:blip>
          <a:stretch>
            <a:fillRect/>
          </a:stretch>
        </p:blipFill>
        <p:spPr>
          <a:xfrm>
            <a:off x="699008" y="4454144"/>
            <a:ext cx="5592065" cy="3381248"/>
          </a:xfrm>
          <a:prstGeom prst="rect">
            <a:avLst/>
          </a:prstGeom>
          <a:ln w="25400">
            <a:round/>
          </a:ln>
        </p:spPr>
      </p:pic>
      <p:sp>
        <p:nvSpPr>
          <p:cNvPr id="157" name="Shape 157"/>
          <p:cNvSpPr/>
          <p:nvPr/>
        </p:nvSpPr>
        <p:spPr>
          <a:xfrm>
            <a:off x="755452" y="2647103"/>
            <a:ext cx="11427969" cy="927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R="673100" algn="l" defTabSz="638951">
              <a:buClr>
                <a:srgbClr val="000000"/>
              </a:buClr>
              <a:buFont typeface="Comic Sans MS"/>
              <a:tabLst>
                <a:tab pos="1295400" algn="l"/>
                <a:tab pos="2590800" algn="l"/>
                <a:tab pos="3898900" algn="l"/>
                <a:tab pos="5194300" algn="l"/>
                <a:tab pos="6502400" algn="l"/>
                <a:tab pos="7797800" algn="l"/>
                <a:tab pos="9093200" algn="l"/>
                <a:tab pos="10401300" algn="l"/>
                <a:tab pos="11696700" algn="l"/>
                <a:tab pos="13004800" algn="l"/>
                <a:tab pos="14300200" algn="l"/>
                <a:tab pos="14693900" algn="l"/>
              </a:tabLst>
              <a:defRPr sz="1800"/>
            </a:pPr>
            <a:r>
              <a:rPr sz="1600">
                <a:uFill>
                  <a:solidFill/>
                </a:uFill>
                <a:latin typeface="Comic Sans MS"/>
                <a:ea typeface="Comic Sans MS"/>
                <a:cs typeface="Comic Sans MS"/>
                <a:sym typeface="Comic Sans MS"/>
              </a:rPr>
              <a:t>Recently we have found that</a:t>
            </a:r>
            <a:r>
              <a:rPr sz="1600">
                <a:solidFill>
                  <a:srgbClr val="0433FF"/>
                </a:solidFill>
                <a:uFill>
                  <a:solidFill>
                    <a:srgbClr val="0433FF"/>
                  </a:solidFill>
                </a:uFill>
                <a:latin typeface="Comic Sans MS"/>
                <a:ea typeface="Comic Sans MS"/>
                <a:cs typeface="Comic Sans MS"/>
                <a:sym typeface="Comic Sans MS"/>
              </a:rPr>
              <a:t> peak H </a:t>
            </a:r>
            <a:r>
              <a:rPr sz="1600">
                <a:uFill>
                  <a:solidFill/>
                </a:uFill>
                <a:latin typeface="Comic Sans MS"/>
                <a:ea typeface="Comic Sans MS"/>
                <a:cs typeface="Comic Sans MS"/>
                <a:sym typeface="Comic Sans MS"/>
              </a:rPr>
              <a:t>is produced by proteins </a:t>
            </a:r>
            <a:r>
              <a:rPr sz="1600">
                <a:solidFill>
                  <a:srgbClr val="0433FF"/>
                </a:solidFill>
                <a:uFill>
                  <a:solidFill>
                    <a:srgbClr val="0433FF"/>
                  </a:solidFill>
                </a:uFill>
                <a:latin typeface="Comic Sans MS"/>
                <a:ea typeface="Comic Sans MS"/>
                <a:cs typeface="Comic Sans MS"/>
                <a:sym typeface="Comic Sans MS"/>
              </a:rPr>
              <a:t>adsorbed at</a:t>
            </a:r>
            <a:r>
              <a:rPr sz="1600">
                <a:uFill>
                  <a:solidFill/>
                </a:uFill>
                <a:latin typeface="Comic Sans MS"/>
                <a:ea typeface="Comic Sans MS"/>
                <a:cs typeface="Comic Sans MS"/>
                <a:sym typeface="Comic Sans MS"/>
              </a:rPr>
              <a:t> </a:t>
            </a:r>
            <a:r>
              <a:rPr sz="1600">
                <a:solidFill>
                  <a:srgbClr val="0061FF"/>
                </a:solidFill>
                <a:uFill>
                  <a:solidFill/>
                </a:uFill>
                <a:latin typeface="Comic Sans MS"/>
                <a:ea typeface="Comic Sans MS"/>
                <a:cs typeface="Comic Sans MS"/>
                <a:sym typeface="Comic Sans MS"/>
              </a:rPr>
              <a:t>mercury </a:t>
            </a:r>
            <a:r>
              <a:rPr sz="1600">
                <a:uFill>
                  <a:solidFill/>
                </a:uFill>
                <a:latin typeface="Comic Sans MS"/>
                <a:ea typeface="Comic Sans MS"/>
                <a:cs typeface="Comic Sans MS"/>
                <a:sym typeface="Comic Sans MS"/>
              </a:rPr>
              <a:t>and  </a:t>
            </a:r>
            <a:r>
              <a:rPr sz="1600">
                <a:solidFill>
                  <a:srgbClr val="0061FF"/>
                </a:solidFill>
                <a:uFill>
                  <a:solidFill/>
                </a:uFill>
                <a:latin typeface="Comic Sans MS"/>
                <a:ea typeface="Comic Sans MS"/>
                <a:cs typeface="Comic Sans MS"/>
                <a:sym typeface="Comic Sans MS"/>
              </a:rPr>
              <a:t>solid amalgam</a:t>
            </a:r>
            <a:r>
              <a:rPr sz="1600">
                <a:uFill>
                  <a:solidFill/>
                </a:uFill>
                <a:latin typeface="Comic Sans MS"/>
                <a:ea typeface="Comic Sans MS"/>
                <a:cs typeface="Comic Sans MS"/>
                <a:sym typeface="Comic Sans MS"/>
              </a:rPr>
              <a:t> electrodes modified by different kinds of </a:t>
            </a:r>
            <a:r>
              <a:rPr sz="1600">
                <a:solidFill>
                  <a:srgbClr val="0433FF"/>
                </a:solidFill>
                <a:uFill>
                  <a:solidFill>
                    <a:srgbClr val="0433FF"/>
                  </a:solidFill>
                </a:uFill>
                <a:latin typeface="Comic Sans MS"/>
                <a:ea typeface="Comic Sans MS"/>
                <a:cs typeface="Comic Sans MS"/>
                <a:sym typeface="Comic Sans MS"/>
              </a:rPr>
              <a:t>thiol self-assembled monolayers </a:t>
            </a:r>
            <a:r>
              <a:rPr sz="1600">
                <a:uFill>
                  <a:solidFill/>
                </a:uFill>
                <a:latin typeface="Comic Sans MS"/>
                <a:ea typeface="Comic Sans MS"/>
                <a:cs typeface="Comic Sans MS"/>
                <a:sym typeface="Comic Sans MS"/>
              </a:rPr>
              <a:t>(SAMs). For practical reasons we were primarily interested in </a:t>
            </a:r>
            <a:r>
              <a:rPr sz="1600">
                <a:solidFill>
                  <a:srgbClr val="0433FF"/>
                </a:solidFill>
                <a:uFill>
                  <a:solidFill>
                    <a:srgbClr val="0433FF"/>
                  </a:solidFill>
                </a:uFill>
                <a:latin typeface="Comic Sans MS"/>
                <a:ea typeface="Comic Sans MS"/>
                <a:cs typeface="Comic Sans MS"/>
                <a:sym typeface="Comic Sans MS"/>
              </a:rPr>
              <a:t>DTT</a:t>
            </a:r>
            <a:r>
              <a:rPr sz="1600">
                <a:uFill>
                  <a:solidFill/>
                </a:uFill>
                <a:latin typeface="Comic Sans MS"/>
                <a:ea typeface="Comic Sans MS"/>
                <a:cs typeface="Comic Sans MS"/>
                <a:sym typeface="Comic Sans MS"/>
              </a:rPr>
              <a:t> SAMs. </a:t>
            </a:r>
          </a:p>
        </p:txBody>
      </p:sp>
      <p:sp>
        <p:nvSpPr>
          <p:cNvPr id="158" name="Shape 158"/>
          <p:cNvSpPr/>
          <p:nvPr/>
        </p:nvSpPr>
        <p:spPr>
          <a:xfrm>
            <a:off x="705329" y="1475401"/>
            <a:ext cx="11460481" cy="812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R="673100" algn="l" defTabSz="638951">
              <a:buClr>
                <a:srgbClr val="000000"/>
              </a:buClr>
              <a:buFont typeface="Comic Sans MS"/>
              <a:tabLst>
                <a:tab pos="1295400" algn="l"/>
                <a:tab pos="2590800" algn="l"/>
                <a:tab pos="3898900" algn="l"/>
                <a:tab pos="5194300" algn="l"/>
                <a:tab pos="6502400" algn="l"/>
                <a:tab pos="7797800" algn="l"/>
                <a:tab pos="9093200" algn="l"/>
                <a:tab pos="10401300" algn="l"/>
                <a:tab pos="11696700" algn="l"/>
                <a:tab pos="13004800" algn="l"/>
                <a:tab pos="14300200" algn="l"/>
                <a:tab pos="14693900" algn="l"/>
              </a:tabLst>
              <a:defRPr sz="1800"/>
            </a:pPr>
            <a:r>
              <a:rPr sz="2200">
                <a:uFill>
                  <a:solidFill/>
                </a:uFill>
                <a:latin typeface="Comic Sans MS"/>
                <a:ea typeface="Comic Sans MS"/>
                <a:cs typeface="Comic Sans MS"/>
                <a:sym typeface="Comic Sans MS"/>
              </a:rPr>
              <a:t>Electrochemical analysis of proteins and peptides at Hg electrodes in the presence </a:t>
            </a:r>
            <a:r>
              <a:rPr b="1" sz="2200">
                <a:solidFill>
                  <a:srgbClr val="FF4C00"/>
                </a:solidFill>
                <a:uFill>
                  <a:solidFill>
                    <a:srgbClr val="FF4C00"/>
                  </a:solidFill>
                </a:uFill>
                <a:latin typeface="Comic Sans MS"/>
                <a:ea typeface="Comic Sans MS"/>
                <a:cs typeface="Comic Sans MS"/>
                <a:sym typeface="Comic Sans MS"/>
              </a:rPr>
              <a:t>of large excess of thiols</a:t>
            </a:r>
            <a:r>
              <a:rPr sz="2200">
                <a:uFill>
                  <a:solidFill/>
                </a:uFill>
                <a:latin typeface="Comic Sans MS"/>
                <a:ea typeface="Comic Sans MS"/>
                <a:cs typeface="Comic Sans MS"/>
                <a:sym typeface="Comic Sans MS"/>
              </a:rPr>
              <a:t> was </a:t>
            </a:r>
            <a:r>
              <a:rPr sz="2200">
                <a:solidFill>
                  <a:srgbClr val="0433FF"/>
                </a:solidFill>
                <a:uFill>
                  <a:solidFill>
                    <a:srgbClr val="0433FF"/>
                  </a:solidFill>
                </a:uFill>
                <a:latin typeface="Comic Sans MS"/>
                <a:ea typeface="Comic Sans MS"/>
                <a:cs typeface="Comic Sans MS"/>
                <a:sym typeface="Comic Sans MS"/>
              </a:rPr>
              <a:t>difficult</a:t>
            </a:r>
            <a:r>
              <a:rPr sz="2200">
                <a:uFill>
                  <a:solidFill/>
                </a:uFill>
                <a:latin typeface="Comic Sans MS"/>
                <a:ea typeface="Comic Sans MS"/>
                <a:cs typeface="Comic Sans MS"/>
                <a:sym typeface="Comic Sans MS"/>
              </a:rPr>
              <a:t> or</a:t>
            </a:r>
            <a:r>
              <a:rPr sz="2200">
                <a:solidFill>
                  <a:srgbClr val="0433FF"/>
                </a:solidFill>
                <a:uFill>
                  <a:solidFill>
                    <a:srgbClr val="0433FF"/>
                  </a:solidFill>
                </a:uFill>
                <a:latin typeface="Comic Sans MS"/>
                <a:ea typeface="Comic Sans MS"/>
                <a:cs typeface="Comic Sans MS"/>
                <a:sym typeface="Comic Sans MS"/>
              </a:rPr>
              <a:t> impossible</a:t>
            </a:r>
            <a:r>
              <a:rPr sz="2200">
                <a:uFill>
                  <a:solidFill/>
                </a:uFill>
                <a:latin typeface="Comic Sans MS"/>
                <a:ea typeface="Comic Sans MS"/>
                <a:cs typeface="Comic Sans MS"/>
                <a:sym typeface="Comic Sans MS"/>
              </a:rPr>
              <a:t>.</a:t>
            </a:r>
          </a:p>
        </p:txBody>
      </p:sp>
      <p:sp>
        <p:nvSpPr>
          <p:cNvPr id="159" name="Shape 159"/>
          <p:cNvSpPr/>
          <p:nvPr/>
        </p:nvSpPr>
        <p:spPr>
          <a:xfrm>
            <a:off x="609148" y="7366677"/>
            <a:ext cx="11086593" cy="8636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5155" marR="45155" algn="l" defTabSz="638951">
              <a:lnSpc>
                <a:spcPct val="95000"/>
              </a:lnSpc>
              <a:buClr>
                <a:srgbClr val="000000"/>
              </a:buClr>
              <a:buFont typeface="Times New Roman"/>
              <a:defRPr sz="2000">
                <a:solidFill>
                  <a:srgbClr val="00364A"/>
                </a:solidFill>
                <a:uFill>
                  <a:solidFill>
                    <a:srgbClr val="00364A"/>
                  </a:solidFill>
                </a:uFill>
                <a:latin typeface="Comic Sans MS"/>
                <a:ea typeface="Comic Sans MS"/>
                <a:cs typeface="Comic Sans MS"/>
                <a:sym typeface="Comic Sans MS"/>
              </a:defRPr>
            </a:lvl1pPr>
          </a:lstStyle>
          <a:p>
            <a:pPr lvl="0">
              <a:defRPr sz="1800">
                <a:solidFill>
                  <a:srgbClr val="000000"/>
                </a:solidFill>
                <a:uFillTx/>
              </a:defRPr>
            </a:pPr>
            <a:r>
              <a:rPr sz="2000">
                <a:solidFill>
                  <a:srgbClr val="00364A"/>
                </a:solidFill>
                <a:uFill>
                  <a:solidFill>
                    <a:srgbClr val="00364A"/>
                  </a:solidFill>
                </a:uFill>
              </a:rPr>
              <a:t>Temperature, at which the electrode process is taking place, greatly influences the electrochemical behavior of the surface-immobilized proteins.  </a:t>
            </a:r>
          </a:p>
        </p:txBody>
      </p:sp>
      <p:pic>
        <p:nvPicPr>
          <p:cNvPr id="160" name="droppedImage.png"/>
          <p:cNvPicPr/>
          <p:nvPr/>
        </p:nvPicPr>
        <p:blipFill>
          <a:blip r:embed="rId3">
            <a:extLst/>
          </a:blip>
          <a:stretch>
            <a:fillRect/>
          </a:stretch>
        </p:blipFill>
        <p:spPr>
          <a:xfrm>
            <a:off x="5413248" y="5852159"/>
            <a:ext cx="130049" cy="81281"/>
          </a:xfrm>
          <a:prstGeom prst="rect">
            <a:avLst/>
          </a:prstGeom>
          <a:ln w="25400">
            <a:round/>
          </a:ln>
        </p:spPr>
      </p:pic>
      <p:sp>
        <p:nvSpPr>
          <p:cNvPr id="161" name="Shape 161"/>
          <p:cNvSpPr/>
          <p:nvPr/>
        </p:nvSpPr>
        <p:spPr>
          <a:xfrm>
            <a:off x="6128512" y="6372351"/>
            <a:ext cx="1798493" cy="89408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marL="45155" marR="45155" algn="l" defTabSz="638951">
              <a:lnSpc>
                <a:spcPct val="95000"/>
              </a:lnSpc>
              <a:defRPr sz="1800"/>
            </a:pPr>
            <a:r>
              <a:rPr sz="1400">
                <a:uFill>
                  <a:solidFill/>
                </a:uFill>
                <a:latin typeface="Comic Sans MS"/>
                <a:ea typeface="Comic Sans MS"/>
                <a:cs typeface="Comic Sans MS"/>
                <a:sym typeface="Comic Sans MS"/>
              </a:rPr>
              <a:t>protein-modified </a:t>
            </a:r>
            <a:endParaRPr sz="1400">
              <a:uFill>
                <a:solidFill/>
              </a:uFill>
              <a:latin typeface="Comic Sans MS"/>
              <a:ea typeface="Comic Sans MS"/>
              <a:cs typeface="Comic Sans MS"/>
              <a:sym typeface="Comic Sans MS"/>
            </a:endParaRPr>
          </a:p>
          <a:p>
            <a:pPr lvl="0" marL="45155" marR="45155" algn="l" defTabSz="638951">
              <a:lnSpc>
                <a:spcPct val="95000"/>
              </a:lnSpc>
              <a:defRPr sz="1800"/>
            </a:pPr>
            <a:r>
              <a:rPr sz="1400">
                <a:uFill>
                  <a:solidFill/>
                </a:uFill>
                <a:latin typeface="Comic Sans MS"/>
                <a:ea typeface="Comic Sans MS"/>
                <a:cs typeface="Comic Sans MS"/>
                <a:sym typeface="Comic Sans MS"/>
              </a:rPr>
              <a:t>electrode</a:t>
            </a:r>
            <a:endParaRPr sz="1400">
              <a:uFill>
                <a:solidFill/>
              </a:uFill>
              <a:latin typeface="Comic Sans MS"/>
              <a:ea typeface="Comic Sans MS"/>
              <a:cs typeface="Comic Sans MS"/>
              <a:sym typeface="Comic Sans MS"/>
            </a:endParaRPr>
          </a:p>
        </p:txBody>
      </p:sp>
      <p:sp>
        <p:nvSpPr>
          <p:cNvPr id="162" name="Shape 162"/>
          <p:cNvSpPr/>
          <p:nvPr/>
        </p:nvSpPr>
        <p:spPr>
          <a:xfrm>
            <a:off x="796544" y="3868928"/>
            <a:ext cx="7733124" cy="3937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marL="45155" marR="45155" algn="l" defTabSz="638951">
              <a:lnSpc>
                <a:spcPct val="95000"/>
              </a:lnSpc>
              <a:buClr>
                <a:srgbClr val="000000"/>
              </a:buClr>
              <a:buFont typeface="Times New Roman"/>
              <a:defRPr sz="1800"/>
            </a:pPr>
            <a:r>
              <a:rPr b="1" sz="1400">
                <a:solidFill>
                  <a:srgbClr val="00364A"/>
                </a:solidFill>
                <a:uFill>
                  <a:solidFill>
                    <a:srgbClr val="00364A"/>
                  </a:solidFill>
                </a:uFill>
                <a:latin typeface="Comic Sans MS"/>
                <a:ea typeface="Comic Sans MS"/>
                <a:cs typeface="Comic Sans MS"/>
                <a:sym typeface="Comic Sans MS"/>
              </a:rPr>
              <a:t>V. Ostatná, H. Cernocká, E. Palecek (2010) J.Am. Chem. Soc., </a:t>
            </a:r>
            <a:r>
              <a:rPr sz="1200">
                <a:uFill>
                  <a:solidFill>
                    <a:srgbClr val="00364A"/>
                  </a:solidFill>
                </a:uFill>
                <a:latin typeface="Comic Sans MS Bold"/>
                <a:ea typeface="Comic Sans MS Bold"/>
                <a:cs typeface="Comic Sans MS Bold"/>
                <a:sym typeface="Comic Sans MS Bold"/>
              </a:rPr>
              <a:t>132, </a:t>
            </a:r>
            <a:r>
              <a:rPr sz="1200">
                <a:uFill>
                  <a:solidFill>
                    <a:srgbClr val="00364A"/>
                  </a:solidFill>
                </a:uFill>
                <a:latin typeface="Comic Sans MS Bold"/>
                <a:ea typeface="Comic Sans MS Bold"/>
                <a:cs typeface="Comic Sans MS Bold"/>
                <a:sym typeface="Comic Sans MS Bold"/>
              </a:rPr>
              <a:t>9408-9413</a:t>
            </a:r>
          </a:p>
        </p:txBody>
      </p:sp>
      <p:sp>
        <p:nvSpPr>
          <p:cNvPr id="163" name="Shape 163"/>
          <p:cNvSpPr/>
          <p:nvPr/>
        </p:nvSpPr>
        <p:spPr>
          <a:xfrm>
            <a:off x="2210816" y="5608319"/>
            <a:ext cx="1130886" cy="35763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marL="45155" marR="45155" algn="l" defTabSz="638951">
              <a:lnSpc>
                <a:spcPct val="95000"/>
              </a:lnSpc>
              <a:defRPr b="1" sz="1400">
                <a:solidFill>
                  <a:srgbClr val="38571A"/>
                </a:solidFill>
                <a:uFill>
                  <a:solidFill>
                    <a:srgbClr val="38571A"/>
                  </a:solidFill>
                </a:uFill>
                <a:latin typeface="Times New Roman"/>
                <a:ea typeface="Times New Roman"/>
                <a:cs typeface="Times New Roman"/>
                <a:sym typeface="Times New Roman"/>
              </a:defRPr>
            </a:lvl1pPr>
          </a:lstStyle>
          <a:p>
            <a:pPr lvl="0">
              <a:defRPr b="0" sz="1800">
                <a:solidFill>
                  <a:srgbClr val="000000"/>
                </a:solidFill>
                <a:uFillTx/>
              </a:defRPr>
            </a:pPr>
            <a:r>
              <a:rPr b="1" sz="1400">
                <a:solidFill>
                  <a:srgbClr val="38571A"/>
                </a:solidFill>
                <a:uFill>
                  <a:solidFill>
                    <a:srgbClr val="38571A"/>
                  </a:solidFill>
                </a:uFill>
              </a:rPr>
              <a:t>Thiol SAM</a:t>
            </a:r>
          </a:p>
        </p:txBody>
      </p:sp>
      <p:pic>
        <p:nvPicPr>
          <p:cNvPr id="164" name="droppedImage.png"/>
          <p:cNvPicPr/>
          <p:nvPr/>
        </p:nvPicPr>
        <p:blipFill>
          <a:blip r:embed="rId4">
            <a:extLst/>
          </a:blip>
          <a:stretch>
            <a:fillRect/>
          </a:stretch>
        </p:blipFill>
        <p:spPr>
          <a:xfrm>
            <a:off x="2844800" y="6063487"/>
            <a:ext cx="942849" cy="16257"/>
          </a:xfrm>
          <a:prstGeom prst="rect">
            <a:avLst/>
          </a:prstGeom>
          <a:ln w="25400">
            <a:round/>
          </a:ln>
        </p:spPr>
      </p:pic>
      <p:pic>
        <p:nvPicPr>
          <p:cNvPr id="165" name="droppedImage.pdf"/>
          <p:cNvPicPr/>
          <p:nvPr/>
        </p:nvPicPr>
        <p:blipFill>
          <a:blip r:embed="rId5">
            <a:extLst/>
          </a:blip>
          <a:stretch>
            <a:fillRect/>
          </a:stretch>
        </p:blipFill>
        <p:spPr>
          <a:xfrm>
            <a:off x="9119615" y="3657600"/>
            <a:ext cx="3039874" cy="3632711"/>
          </a:xfrm>
          <a:prstGeom prst="rect">
            <a:avLst/>
          </a:prstGeom>
          <a:ln w="25400">
            <a:round/>
          </a:ln>
        </p:spPr>
      </p:pic>
      <p:pic>
        <p:nvPicPr>
          <p:cNvPr id="166" name="droppedImage.png"/>
          <p:cNvPicPr/>
          <p:nvPr/>
        </p:nvPicPr>
        <p:blipFill>
          <a:blip r:embed="rId6">
            <a:extLst/>
          </a:blip>
          <a:stretch>
            <a:fillRect/>
          </a:stretch>
        </p:blipFill>
        <p:spPr>
          <a:xfrm>
            <a:off x="5575808" y="5949695"/>
            <a:ext cx="715265" cy="780289"/>
          </a:xfrm>
          <a:prstGeom prst="rect">
            <a:avLst/>
          </a:prstGeom>
          <a:ln w="25400">
            <a:round/>
          </a:ln>
        </p:spPr>
      </p:pic>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7" name="droppedImage.pdf"/>
          <p:cNvPicPr/>
          <p:nvPr/>
        </p:nvPicPr>
        <p:blipFill>
          <a:blip r:embed="rId2">
            <a:extLst/>
          </a:blip>
          <a:stretch>
            <a:fillRect/>
          </a:stretch>
        </p:blipFill>
        <p:spPr>
          <a:xfrm>
            <a:off x="312859" y="276352"/>
            <a:ext cx="12389001" cy="3738881"/>
          </a:xfrm>
          <a:prstGeom prst="rect">
            <a:avLst/>
          </a:prstGeom>
          <a:ln w="25400">
            <a:round/>
          </a:ln>
        </p:spPr>
      </p:pic>
      <p:sp>
        <p:nvSpPr>
          <p:cNvPr id="358" name="Shape 358"/>
          <p:cNvSpPr/>
          <p:nvPr/>
        </p:nvSpPr>
        <p:spPr>
          <a:xfrm>
            <a:off x="0" y="4385056"/>
            <a:ext cx="13004800" cy="33812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R="457200" algn="l" defTabSz="914400">
              <a:defRPr sz="1800"/>
            </a:pPr>
            <a:r>
              <a:rPr sz="2200">
                <a:uFill>
                  <a:solidFill/>
                </a:uFill>
                <a:latin typeface="Comic Sans MS"/>
                <a:ea typeface="Comic Sans MS"/>
                <a:cs typeface="Comic Sans MS"/>
                <a:sym typeface="Comic Sans MS"/>
              </a:rPr>
              <a:t>MUFFLED MESSAGE</a:t>
            </a:r>
            <a:endParaRPr sz="2200">
              <a:uFill>
                <a:solidFill/>
              </a:uFill>
              <a:latin typeface="Comic Sans MS"/>
              <a:ea typeface="Comic Sans MS"/>
              <a:cs typeface="Comic Sans MS"/>
              <a:sym typeface="Comic Sans MS"/>
            </a:endParaRPr>
          </a:p>
          <a:p>
            <a:pPr lvl="0" marR="457200" algn="l" defTabSz="914400">
              <a:defRPr sz="1800"/>
            </a:pPr>
            <a:r>
              <a:rPr sz="2200">
                <a:uFill>
                  <a:solidFill/>
                </a:uFill>
                <a:latin typeface="Comic Sans MS"/>
                <a:ea typeface="Comic Sans MS"/>
                <a:cs typeface="Comic Sans MS"/>
                <a:sym typeface="Comic Sans MS"/>
              </a:rPr>
              <a:t>A </a:t>
            </a:r>
            <a:r>
              <a:rPr b="1" sz="2200">
                <a:uFill>
                  <a:solidFill/>
                </a:uFill>
                <a:latin typeface="Comic Sans MS"/>
                <a:ea typeface="Comic Sans MS"/>
                <a:cs typeface="Comic Sans MS"/>
                <a:sym typeface="Comic Sans MS"/>
              </a:rPr>
              <a:t>synonymous mutation</a:t>
            </a:r>
            <a:r>
              <a:rPr sz="2200">
                <a:uFill>
                  <a:solidFill/>
                </a:uFill>
                <a:latin typeface="Comic Sans MS"/>
                <a:ea typeface="Comic Sans MS"/>
                <a:cs typeface="Comic Sans MS"/>
                <a:sym typeface="Comic Sans MS"/>
              </a:rPr>
              <a:t> was found to </a:t>
            </a:r>
            <a:r>
              <a:rPr b="1" sz="2200">
                <a:uFill>
                  <a:solidFill/>
                </a:uFill>
                <a:latin typeface="Comic Sans MS"/>
                <a:ea typeface="Comic Sans MS"/>
                <a:cs typeface="Comic Sans MS"/>
                <a:sym typeface="Comic Sans MS"/>
              </a:rPr>
              <a:t>affect pain sensitivity </a:t>
            </a:r>
            <a:r>
              <a:rPr b="1" sz="2200">
                <a:solidFill>
                  <a:srgbClr val="0061FF"/>
                </a:solidFill>
                <a:uFill>
                  <a:solidFill/>
                </a:uFill>
                <a:latin typeface="Comic Sans MS"/>
                <a:ea typeface="Comic Sans MS"/>
                <a:cs typeface="Comic Sans MS"/>
                <a:sym typeface="Comic Sans MS"/>
              </a:rPr>
              <a:t>by changing the amount of an important enzyme</a:t>
            </a:r>
            <a:r>
              <a:rPr sz="2200">
                <a:uFill>
                  <a:solidFill/>
                </a:uFill>
                <a:latin typeface="Comic Sans MS"/>
                <a:ea typeface="Comic Sans MS"/>
                <a:cs typeface="Comic Sans MS"/>
                <a:sym typeface="Comic Sans MS"/>
              </a:rPr>
              <a:t> that cells produced. The difference results from </a:t>
            </a:r>
            <a:r>
              <a:rPr b="1" sz="2200">
                <a:solidFill>
                  <a:srgbClr val="FF4013"/>
                </a:solidFill>
                <a:uFill>
                  <a:solidFill/>
                </a:uFill>
                <a:latin typeface="Comic Sans MS"/>
                <a:ea typeface="Comic Sans MS"/>
                <a:cs typeface="Comic Sans MS"/>
                <a:sym typeface="Comic Sans MS"/>
              </a:rPr>
              <a:t>alteration in the shape of mRNA</a:t>
            </a:r>
            <a:r>
              <a:rPr sz="2200">
                <a:uFill>
                  <a:solidFill/>
                </a:uFill>
                <a:latin typeface="Comic Sans MS"/>
                <a:ea typeface="Comic Sans MS"/>
                <a:cs typeface="Comic Sans MS"/>
                <a:sym typeface="Comic Sans MS"/>
              </a:rPr>
              <a:t> that can </a:t>
            </a:r>
            <a:r>
              <a:rPr sz="2200">
                <a:solidFill>
                  <a:srgbClr val="0056D6"/>
                </a:solidFill>
                <a:uFill>
                  <a:solidFill/>
                </a:uFill>
                <a:latin typeface="Comic Sans MS"/>
                <a:ea typeface="Comic Sans MS"/>
                <a:cs typeface="Comic Sans MS"/>
                <a:sym typeface="Comic Sans MS"/>
              </a:rPr>
              <a:t>influence how easily ribosomes are able to unpackage and read the strand.</a:t>
            </a:r>
            <a:r>
              <a:rPr sz="2200">
                <a:uFill>
                  <a:solidFill/>
                </a:uFill>
                <a:latin typeface="Comic Sans MS"/>
                <a:ea typeface="Comic Sans MS"/>
                <a:cs typeface="Comic Sans MS"/>
                <a:sym typeface="Comic Sans MS"/>
              </a:rPr>
              <a:t> The folded shape is caused by base-pairing of the mRNA´s nucleotides; therefore, a synonymous mutation can alter the way nucleotides match up.</a:t>
            </a:r>
            <a:endParaRPr sz="2200">
              <a:uFill>
                <a:solidFill/>
              </a:uFill>
              <a:latin typeface="Comic Sans MS"/>
              <a:ea typeface="Comic Sans MS"/>
              <a:cs typeface="Comic Sans MS"/>
              <a:sym typeface="Comic Sans MS"/>
            </a:endParaRPr>
          </a:p>
          <a:p>
            <a:pPr lvl="0" marR="457200" algn="l" defTabSz="914400">
              <a:defRPr sz="1800"/>
            </a:pPr>
            <a:endParaRPr sz="2200">
              <a:uFill>
                <a:solidFill/>
              </a:uFill>
              <a:latin typeface="Comic Sans MS"/>
              <a:ea typeface="Comic Sans MS"/>
              <a:cs typeface="Comic Sans MS"/>
              <a:sym typeface="Comic Sans MS"/>
            </a:endParaRP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360" name="droppedImage.png"/>
          <p:cNvPicPr/>
          <p:nvPr/>
        </p:nvPicPr>
        <p:blipFill>
          <a:blip r:embed="rId2">
            <a:extLst/>
          </a:blip>
          <a:stretch>
            <a:fillRect/>
          </a:stretch>
        </p:blipFill>
        <p:spPr>
          <a:xfrm>
            <a:off x="292608" y="243840"/>
            <a:ext cx="8745728" cy="7510272"/>
          </a:xfrm>
          <a:prstGeom prst="rect">
            <a:avLst/>
          </a:prstGeom>
          <a:ln w="25400">
            <a:round/>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nvSpPr>
        <p:spPr>
          <a:xfrm>
            <a:off x="990600" y="1851660"/>
            <a:ext cx="11417300" cy="65151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57799" marR="57799" algn="l" defTabSz="1295400">
              <a:defRPr sz="1800"/>
            </a:pPr>
            <a:r>
              <a:rPr b="1" sz="3000">
                <a:solidFill>
                  <a:srgbClr val="021EAA"/>
                </a:solidFill>
                <a:uFill>
                  <a:solidFill>
                    <a:srgbClr val="021EAA"/>
                  </a:solidFill>
                </a:uFill>
                <a:latin typeface="Comic Sans MS"/>
                <a:ea typeface="Comic Sans MS"/>
                <a:cs typeface="Comic Sans MS"/>
                <a:sym typeface="Comic Sans MS"/>
              </a:rPr>
              <a:t>DNA and RNA are</a:t>
            </a:r>
            <a:r>
              <a:rPr b="1" sz="3000">
                <a:uFill>
                  <a:solidFill/>
                </a:uFill>
                <a:latin typeface="Comic Sans MS"/>
                <a:ea typeface="Comic Sans MS"/>
                <a:cs typeface="Comic Sans MS"/>
                <a:sym typeface="Comic Sans MS"/>
              </a:rPr>
              <a:t> </a:t>
            </a:r>
            <a:r>
              <a:rPr b="1" sz="3000">
                <a:solidFill>
                  <a:srgbClr val="D81E00"/>
                </a:solidFill>
                <a:uFill>
                  <a:solidFill>
                    <a:srgbClr val="D81E00"/>
                  </a:solidFill>
                </a:uFill>
                <a:latin typeface="Comic Sans MS"/>
                <a:ea typeface="Comic Sans MS"/>
                <a:cs typeface="Comic Sans MS"/>
                <a:sym typeface="Comic Sans MS"/>
              </a:rPr>
              <a:t>Electroactive</a:t>
            </a:r>
            <a:r>
              <a:rPr b="1" sz="3000">
                <a:uFill>
                  <a:solidFill/>
                </a:uFill>
                <a:latin typeface="Comic Sans MS"/>
                <a:ea typeface="Comic Sans MS"/>
                <a:cs typeface="Comic Sans MS"/>
                <a:sym typeface="Comic Sans MS"/>
              </a:rPr>
              <a:t> </a:t>
            </a:r>
            <a:r>
              <a:rPr b="1" sz="3000">
                <a:solidFill>
                  <a:srgbClr val="021EAA"/>
                </a:solidFill>
                <a:uFill>
                  <a:solidFill>
                    <a:srgbClr val="021EAA"/>
                  </a:solidFill>
                </a:uFill>
                <a:latin typeface="Comic Sans MS"/>
                <a:ea typeface="Comic Sans MS"/>
                <a:cs typeface="Comic Sans MS"/>
                <a:sym typeface="Comic Sans MS"/>
              </a:rPr>
              <a:t>Species</a:t>
            </a:r>
            <a:endParaRPr b="1" sz="3000">
              <a:solidFill>
                <a:srgbClr val="021EAA"/>
              </a:solidFill>
              <a:uFill>
                <a:solidFill>
                  <a:srgbClr val="021EAA"/>
                </a:solidFill>
              </a:uFill>
              <a:latin typeface="Comic Sans MS"/>
              <a:ea typeface="Comic Sans MS"/>
              <a:cs typeface="Comic Sans MS"/>
              <a:sym typeface="Comic Sans MS"/>
            </a:endParaRPr>
          </a:p>
          <a:p>
            <a:pPr lvl="0" marL="57799" marR="57799" algn="l" defTabSz="1295400">
              <a:defRPr sz="1800"/>
            </a:pPr>
            <a:r>
              <a:rPr b="1" sz="1600">
                <a:uFill>
                  <a:solidFill/>
                </a:uFill>
                <a:latin typeface="Comic Sans MS"/>
                <a:ea typeface="Comic Sans MS"/>
                <a:cs typeface="Comic Sans MS"/>
                <a:sym typeface="Comic Sans MS"/>
              </a:rPr>
              <a:t>producing faradaic and other signals on interaction with electrodes</a:t>
            </a:r>
            <a:endParaRPr b="1" sz="1600">
              <a:uFill>
                <a:solidFill/>
              </a:uFill>
              <a:latin typeface="Comic Sans MS"/>
              <a:ea typeface="Comic Sans MS"/>
              <a:cs typeface="Comic Sans MS"/>
              <a:sym typeface="Comic Sans MS"/>
            </a:endParaRPr>
          </a:p>
          <a:p>
            <a:pPr lvl="0" marL="57799" marR="57799" algn="l" defTabSz="1295400">
              <a:defRPr sz="1800"/>
            </a:pPr>
            <a:endParaRPr b="1" sz="1600">
              <a:uFill>
                <a:solidFill/>
              </a:uFill>
              <a:latin typeface="Comic Sans MS"/>
              <a:ea typeface="Comic Sans MS"/>
              <a:cs typeface="Comic Sans MS"/>
              <a:sym typeface="Comic Sans MS"/>
            </a:endParaRPr>
          </a:p>
          <a:p>
            <a:pPr lvl="0" marL="57799" marR="57799" algn="l" defTabSz="1295400">
              <a:defRPr sz="1800"/>
            </a:pPr>
            <a:r>
              <a:rPr b="1" sz="1600">
                <a:solidFill>
                  <a:srgbClr val="4349AA"/>
                </a:solidFill>
                <a:uFill>
                  <a:solidFill>
                    <a:srgbClr val="4349AA"/>
                  </a:solidFill>
                </a:uFill>
                <a:latin typeface="Comic Sans MS"/>
                <a:ea typeface="Comic Sans MS"/>
                <a:cs typeface="Comic Sans MS"/>
                <a:sym typeface="Comic Sans MS"/>
              </a:rPr>
              <a:t>Cytosine</a:t>
            </a:r>
            <a:r>
              <a:rPr b="1" sz="1600">
                <a:uFill>
                  <a:solidFill/>
                </a:uFill>
                <a:latin typeface="Comic Sans MS"/>
                <a:ea typeface="Comic Sans MS"/>
                <a:cs typeface="Comic Sans MS"/>
                <a:sym typeface="Comic Sans MS"/>
              </a:rPr>
              <a:t> (C)</a:t>
            </a:r>
            <a:endParaRPr sz="3000">
              <a:uFill>
                <a:solidFill/>
              </a:uFill>
              <a:latin typeface="Times New Roman"/>
              <a:ea typeface="Times New Roman"/>
              <a:cs typeface="Times New Roman"/>
              <a:sym typeface="Times New Roman"/>
            </a:endParaRPr>
          </a:p>
          <a:p>
            <a:pPr lvl="0" marL="57799" marR="57799" algn="l" defTabSz="1295400">
              <a:defRPr sz="1800"/>
            </a:pPr>
            <a:r>
              <a:rPr b="1" sz="1600">
                <a:solidFill>
                  <a:srgbClr val="4349AA"/>
                </a:solidFill>
                <a:uFill>
                  <a:solidFill>
                    <a:srgbClr val="4349AA"/>
                  </a:solidFill>
                </a:uFill>
                <a:latin typeface="Comic Sans MS"/>
                <a:ea typeface="Comic Sans MS"/>
                <a:cs typeface="Comic Sans MS"/>
                <a:sym typeface="Comic Sans MS"/>
              </a:rPr>
              <a:t>Adenine (A)   </a:t>
            </a:r>
            <a:r>
              <a:rPr b="1" sz="1600">
                <a:uFill>
                  <a:solidFill/>
                </a:uFill>
                <a:latin typeface="Comic Sans MS"/>
                <a:ea typeface="Comic Sans MS"/>
                <a:cs typeface="Comic Sans MS"/>
                <a:sym typeface="Comic Sans MS"/>
              </a:rPr>
              <a:t>A, C, G are reduced at </a:t>
            </a:r>
            <a:r>
              <a:rPr b="1" sz="1600">
                <a:solidFill>
                  <a:srgbClr val="4349AA"/>
                </a:solidFill>
                <a:uFill>
                  <a:solidFill>
                    <a:srgbClr val="4349AA"/>
                  </a:solidFill>
                </a:uFill>
                <a:latin typeface="Comic Sans MS"/>
                <a:ea typeface="Comic Sans MS"/>
                <a:cs typeface="Comic Sans MS"/>
                <a:sym typeface="Comic Sans MS"/>
              </a:rPr>
              <a:t>MERCURY</a:t>
            </a:r>
            <a:r>
              <a:rPr b="1" sz="1600">
                <a:uFill>
                  <a:solidFill/>
                </a:uFill>
                <a:latin typeface="Comic Sans MS"/>
                <a:ea typeface="Comic Sans MS"/>
                <a:cs typeface="Comic Sans MS"/>
                <a:sym typeface="Comic Sans MS"/>
              </a:rPr>
              <a:t> electrodes 	</a:t>
            </a:r>
            <a:endParaRPr b="1" sz="1600">
              <a:uFill>
                <a:solidFill/>
              </a:uFill>
              <a:latin typeface="Comic Sans MS"/>
              <a:ea typeface="Comic Sans MS"/>
              <a:cs typeface="Comic Sans MS"/>
              <a:sym typeface="Comic Sans MS"/>
            </a:endParaRPr>
          </a:p>
          <a:p>
            <a:pPr lvl="0" marL="57799" marR="57799" algn="l" defTabSz="1295400">
              <a:defRPr sz="1800"/>
            </a:pPr>
            <a:r>
              <a:rPr b="1" sz="1600">
                <a:solidFill>
                  <a:srgbClr val="4349AA"/>
                </a:solidFill>
                <a:uFill>
                  <a:solidFill>
                    <a:srgbClr val="4349AA"/>
                  </a:solidFill>
                </a:uFill>
                <a:latin typeface="Comic Sans MS"/>
                <a:ea typeface="Comic Sans MS"/>
                <a:cs typeface="Comic Sans MS"/>
                <a:sym typeface="Comic Sans MS"/>
              </a:rPr>
              <a:t>Guanine</a:t>
            </a:r>
            <a:r>
              <a:rPr b="1" sz="1600">
                <a:uFill>
                  <a:solidFill/>
                </a:uFill>
                <a:latin typeface="Comic Sans MS"/>
                <a:ea typeface="Comic Sans MS"/>
                <a:cs typeface="Comic Sans MS"/>
                <a:sym typeface="Comic Sans MS"/>
              </a:rPr>
              <a:t> (G)  reduction product of guanine is oxidized back to G </a:t>
            </a:r>
            <a:endParaRPr b="1" sz="1600">
              <a:uFill>
                <a:solidFill/>
              </a:uFill>
              <a:latin typeface="Comic Sans MS"/>
              <a:ea typeface="Comic Sans MS"/>
              <a:cs typeface="Comic Sans MS"/>
              <a:sym typeface="Comic Sans MS"/>
            </a:endParaRPr>
          </a:p>
          <a:p>
            <a:pPr lvl="0" marL="57799" marR="57799" algn="l" defTabSz="1295400">
              <a:defRPr sz="1800"/>
            </a:pPr>
            <a:r>
              <a:rPr b="1" sz="1600">
                <a:uFill>
                  <a:solidFill/>
                </a:uFill>
                <a:latin typeface="Comic Sans MS"/>
                <a:ea typeface="Comic Sans MS"/>
                <a:cs typeface="Comic Sans MS"/>
                <a:sym typeface="Comic Sans MS"/>
              </a:rPr>
              <a:t>      </a:t>
            </a:r>
            <a:endParaRPr b="1" sz="1600">
              <a:uFill>
                <a:solidFill/>
              </a:uFill>
              <a:latin typeface="Comic Sans MS"/>
              <a:ea typeface="Comic Sans MS"/>
              <a:cs typeface="Comic Sans MS"/>
              <a:sym typeface="Comic Sans MS"/>
            </a:endParaRPr>
          </a:p>
          <a:p>
            <a:pPr lvl="0" marL="57799" marR="57799" algn="l" defTabSz="1295400">
              <a:defRPr sz="1800"/>
            </a:pPr>
            <a:r>
              <a:rPr sz="1600">
                <a:uFill>
                  <a:solidFill/>
                </a:uFill>
                <a:latin typeface="Comic Sans MS"/>
                <a:ea typeface="Comic Sans MS"/>
                <a:cs typeface="Comic Sans MS"/>
                <a:sym typeface="Comic Sans MS"/>
              </a:rPr>
              <a:t>All bases (A, C, G, T, U) yield </a:t>
            </a:r>
            <a:r>
              <a:rPr sz="1600">
                <a:solidFill>
                  <a:srgbClr val="0433FF"/>
                </a:solidFill>
                <a:uFill>
                  <a:solidFill>
                    <a:srgbClr val="A8D200"/>
                  </a:solidFill>
                </a:uFill>
                <a:latin typeface="Comic Sans MS"/>
                <a:ea typeface="Comic Sans MS"/>
                <a:cs typeface="Comic Sans MS"/>
                <a:sym typeface="Comic Sans MS"/>
              </a:rPr>
              <a:t>sparingly soluble compounds with </a:t>
            </a:r>
            <a:endParaRPr sz="1600">
              <a:solidFill>
                <a:srgbClr val="0433FF"/>
              </a:solidFill>
              <a:uFill>
                <a:solidFill>
                  <a:srgbClr val="A8D200"/>
                </a:solidFill>
              </a:uFill>
              <a:latin typeface="Comic Sans MS"/>
              <a:ea typeface="Comic Sans MS"/>
              <a:cs typeface="Comic Sans MS"/>
              <a:sym typeface="Comic Sans MS"/>
            </a:endParaRPr>
          </a:p>
          <a:p>
            <a:pPr lvl="0" marL="57799" marR="57799" algn="l" defTabSz="1295400">
              <a:defRPr sz="1800"/>
            </a:pPr>
            <a:r>
              <a:rPr sz="1600">
                <a:solidFill>
                  <a:srgbClr val="0433FF"/>
                </a:solidFill>
                <a:uFill>
                  <a:solidFill>
                    <a:srgbClr val="A8D200"/>
                  </a:solidFill>
                </a:uFill>
                <a:latin typeface="Comic Sans MS"/>
                <a:ea typeface="Comic Sans MS"/>
                <a:cs typeface="Comic Sans MS"/>
                <a:sym typeface="Comic Sans MS"/>
              </a:rPr>
              <a:t>mercury</a:t>
            </a:r>
            <a:r>
              <a:rPr sz="1600">
                <a:uFill>
                  <a:solidFill/>
                </a:uFill>
                <a:latin typeface="Comic Sans MS"/>
                <a:ea typeface="Comic Sans MS"/>
                <a:cs typeface="Comic Sans MS"/>
                <a:sym typeface="Comic Sans MS"/>
              </a:rPr>
              <a:t> and can be determined at concentration down to  </a:t>
            </a:r>
            <a:r>
              <a:rPr sz="1600">
                <a:uFill>
                  <a:solidFill/>
                </a:uFill>
                <a:latin typeface="Comic Sans MS"/>
                <a:ea typeface="Comic Sans MS"/>
                <a:cs typeface="Comic Sans MS"/>
                <a:sym typeface="Comic Sans MS"/>
              </a:rPr>
              <a:t>10</a:t>
            </a:r>
            <a:r>
              <a:rPr baseline="31999" sz="1600">
                <a:uFill>
                  <a:solidFill/>
                </a:uFill>
                <a:latin typeface="Comic Sans MS"/>
                <a:ea typeface="Comic Sans MS"/>
                <a:cs typeface="Comic Sans MS"/>
                <a:sym typeface="Comic Sans MS"/>
              </a:rPr>
              <a:t>-</a:t>
            </a:r>
            <a:r>
              <a:rPr baseline="29999" sz="1600">
                <a:uFill>
                  <a:solidFill/>
                </a:uFill>
                <a:latin typeface="Comic Sans MS"/>
                <a:ea typeface="Comic Sans MS"/>
                <a:cs typeface="Comic Sans MS"/>
                <a:sym typeface="Comic Sans MS"/>
              </a:rPr>
              <a:t>11</a:t>
            </a:r>
            <a:r>
              <a:rPr sz="1600">
                <a:uFill>
                  <a:solidFill/>
                </a:uFill>
                <a:latin typeface="Comic Sans MS"/>
                <a:ea typeface="Comic Sans MS"/>
                <a:cs typeface="Comic Sans MS"/>
                <a:sym typeface="Comic Sans MS"/>
              </a:rPr>
              <a:t>M.</a:t>
            </a:r>
            <a:endParaRPr sz="1600">
              <a:uFill>
                <a:solidFill/>
              </a:uFill>
              <a:latin typeface="Comic Sans MS"/>
              <a:ea typeface="Comic Sans MS"/>
              <a:cs typeface="Comic Sans MS"/>
              <a:sym typeface="Comic Sans MS"/>
            </a:endParaRPr>
          </a:p>
          <a:p>
            <a:pPr lvl="0" marL="57799" marR="57799" algn="l" defTabSz="1295400">
              <a:defRPr sz="1800"/>
            </a:pPr>
            <a:r>
              <a:rPr b="1" sz="1600">
                <a:uFill>
                  <a:solidFill/>
                </a:uFill>
                <a:latin typeface="Comic Sans MS"/>
                <a:ea typeface="Comic Sans MS"/>
                <a:cs typeface="Comic Sans MS"/>
                <a:sym typeface="Comic Sans MS"/>
              </a:rPr>
              <a:t>Solid amalgam electrodes</a:t>
            </a:r>
            <a:r>
              <a:rPr sz="1600">
                <a:uFill>
                  <a:solidFill/>
                </a:uFill>
                <a:latin typeface="Comic Sans MS"/>
                <a:ea typeface="Comic Sans MS"/>
                <a:cs typeface="Comic Sans MS"/>
                <a:sym typeface="Comic Sans MS"/>
              </a:rPr>
              <a:t> can be used instead of the mercury drop electrodes.</a:t>
            </a:r>
            <a:endParaRPr sz="1600">
              <a:uFill>
                <a:solidFill/>
              </a:uFill>
              <a:latin typeface="Comic Sans MS"/>
              <a:ea typeface="Comic Sans MS"/>
              <a:cs typeface="Comic Sans MS"/>
              <a:sym typeface="Comic Sans MS"/>
            </a:endParaRPr>
          </a:p>
          <a:p>
            <a:pPr lvl="0" marL="57799" marR="57799" algn="l" defTabSz="1295400">
              <a:defRPr sz="1800"/>
            </a:pPr>
            <a:r>
              <a:rPr sz="1600">
                <a:uFill>
                  <a:solidFill/>
                </a:uFill>
                <a:latin typeface="Comic Sans MS"/>
                <a:ea typeface="Comic Sans MS"/>
                <a:cs typeface="Comic Sans MS"/>
                <a:sym typeface="Comic Sans MS"/>
              </a:rPr>
              <a:t>____________</a:t>
            </a:r>
            <a:endParaRPr sz="1600">
              <a:uFill>
                <a:solidFill/>
              </a:uFill>
              <a:latin typeface="Comic Sans MS"/>
              <a:ea typeface="Comic Sans MS"/>
              <a:cs typeface="Comic Sans MS"/>
              <a:sym typeface="Comic Sans MS"/>
            </a:endParaRPr>
          </a:p>
          <a:p>
            <a:pPr lvl="0" marL="57799" marR="57799" algn="l" defTabSz="1295400">
              <a:defRPr sz="1800"/>
            </a:pPr>
            <a:r>
              <a:rPr b="1" sz="1600">
                <a:solidFill>
                  <a:srgbClr val="021EAA"/>
                </a:solidFill>
                <a:uFill>
                  <a:solidFill>
                    <a:srgbClr val="021EAA"/>
                  </a:solidFill>
                </a:uFill>
                <a:latin typeface="Comic Sans MS"/>
                <a:ea typeface="Comic Sans MS"/>
                <a:cs typeface="Comic Sans MS"/>
                <a:sym typeface="Comic Sans MS"/>
              </a:rPr>
              <a:t>A </a:t>
            </a:r>
            <a:r>
              <a:rPr b="1" sz="1600">
                <a:uFill>
                  <a:solidFill/>
                </a:uFill>
                <a:latin typeface="Comic Sans MS"/>
                <a:ea typeface="Comic Sans MS"/>
                <a:cs typeface="Comic Sans MS"/>
                <a:sym typeface="Comic Sans MS"/>
              </a:rPr>
              <a:t>and </a:t>
            </a:r>
            <a:r>
              <a:rPr b="1" sz="1600">
                <a:solidFill>
                  <a:srgbClr val="021EAA"/>
                </a:solidFill>
                <a:uFill>
                  <a:solidFill>
                    <a:srgbClr val="021EAA"/>
                  </a:solidFill>
                </a:uFill>
                <a:latin typeface="Comic Sans MS"/>
                <a:ea typeface="Comic Sans MS"/>
                <a:cs typeface="Comic Sans MS"/>
                <a:sym typeface="Comic Sans MS"/>
              </a:rPr>
              <a:t>G </a:t>
            </a:r>
            <a:r>
              <a:rPr b="1" sz="1600">
                <a:uFill>
                  <a:solidFill>
                    <a:srgbClr val="021EAA"/>
                  </a:solidFill>
                </a:uFill>
                <a:latin typeface="Comic Sans MS"/>
                <a:ea typeface="Comic Sans MS"/>
                <a:cs typeface="Comic Sans MS"/>
                <a:sym typeface="Comic Sans MS"/>
              </a:rPr>
              <a:t>as well as</a:t>
            </a:r>
            <a:r>
              <a:rPr b="1" sz="1600">
                <a:solidFill>
                  <a:srgbClr val="021EAA"/>
                </a:solidFill>
                <a:uFill>
                  <a:solidFill>
                    <a:srgbClr val="021EAA"/>
                  </a:solidFill>
                </a:uFill>
                <a:latin typeface="Comic Sans MS"/>
                <a:ea typeface="Comic Sans MS"/>
                <a:cs typeface="Comic Sans MS"/>
                <a:sym typeface="Comic Sans MS"/>
              </a:rPr>
              <a:t> C and T </a:t>
            </a:r>
            <a:r>
              <a:rPr b="1" sz="1600">
                <a:uFill>
                  <a:solidFill>
                    <a:srgbClr val="021EAA"/>
                  </a:solidFill>
                </a:uFill>
                <a:latin typeface="Comic Sans MS"/>
                <a:ea typeface="Comic Sans MS"/>
                <a:cs typeface="Comic Sans MS"/>
                <a:sym typeface="Comic Sans MS"/>
              </a:rPr>
              <a:t>are</a:t>
            </a:r>
            <a:r>
              <a:rPr b="1" sz="1600">
                <a:uFill>
                  <a:solidFill/>
                </a:uFill>
                <a:latin typeface="Comic Sans MS"/>
                <a:ea typeface="Comic Sans MS"/>
                <a:cs typeface="Comic Sans MS"/>
                <a:sym typeface="Comic Sans MS"/>
              </a:rPr>
              <a:t> oxidized at CARBON electrodes</a:t>
            </a:r>
            <a:endParaRPr b="1" sz="1600">
              <a:uFill>
                <a:solidFill/>
              </a:uFill>
              <a:latin typeface="Comic Sans MS"/>
              <a:ea typeface="Comic Sans MS"/>
              <a:cs typeface="Comic Sans MS"/>
              <a:sym typeface="Comic Sans MS"/>
            </a:endParaRPr>
          </a:p>
          <a:p>
            <a:pPr lvl="0" marL="57799" marR="57799" algn="l" defTabSz="1295400">
              <a:defRPr sz="1800"/>
            </a:pPr>
            <a:r>
              <a:rPr b="1" sz="1600">
                <a:uFill>
                  <a:solidFill/>
                </a:uFill>
                <a:latin typeface="Comic Sans MS"/>
                <a:ea typeface="Comic Sans MS"/>
                <a:cs typeface="Comic Sans MS"/>
                <a:sym typeface="Comic Sans MS"/>
              </a:rPr>
              <a:t>_________________________________________________________</a:t>
            </a:r>
            <a:endParaRPr b="1" sz="1600">
              <a:uFill>
                <a:solidFill/>
              </a:uFill>
              <a:latin typeface="Comic Sans MS"/>
              <a:ea typeface="Comic Sans MS"/>
              <a:cs typeface="Comic Sans MS"/>
              <a:sym typeface="Comic Sans MS"/>
            </a:endParaRPr>
          </a:p>
          <a:p>
            <a:pPr lvl="0" marL="57799" marR="57799" algn="l" defTabSz="1295400">
              <a:defRPr sz="1800"/>
            </a:pPr>
            <a:r>
              <a:rPr b="1" sz="1400">
                <a:solidFill>
                  <a:srgbClr val="0433FF"/>
                </a:solidFill>
                <a:uFill>
                  <a:solidFill>
                    <a:srgbClr val="A8D200"/>
                  </a:solidFill>
                </a:uFill>
                <a:latin typeface="Comic Sans MS"/>
                <a:ea typeface="Comic Sans MS"/>
                <a:cs typeface="Comic Sans MS"/>
                <a:sym typeface="Comic Sans MS"/>
              </a:rPr>
              <a:t>PEPTIDE NUCLEIC</a:t>
            </a:r>
            <a:r>
              <a:rPr b="1" sz="1400">
                <a:solidFill>
                  <a:srgbClr val="0433FF"/>
                </a:solidFill>
                <a:uFill>
                  <a:solidFill/>
                </a:uFill>
                <a:latin typeface="Comic Sans MS"/>
                <a:ea typeface="Comic Sans MS"/>
                <a:cs typeface="Comic Sans MS"/>
                <a:sym typeface="Comic Sans MS"/>
              </a:rPr>
              <a:t> ACID</a:t>
            </a:r>
            <a:r>
              <a:rPr sz="1400">
                <a:uFill>
                  <a:solidFill/>
                </a:uFill>
                <a:latin typeface="Comic Sans MS"/>
                <a:ea typeface="Comic Sans MS"/>
                <a:cs typeface="Comic Sans MS"/>
                <a:sym typeface="Comic Sans MS"/>
              </a:rPr>
              <a:t> (PNA) BEHAVES SIMILARLY TO DNA AND RNA</a:t>
            </a:r>
            <a:endParaRPr sz="1400">
              <a:uFill>
                <a:solidFill/>
              </a:uFill>
              <a:latin typeface="Comic Sans MS"/>
              <a:ea typeface="Comic Sans MS"/>
              <a:cs typeface="Comic Sans MS"/>
              <a:sym typeface="Comic Sans MS"/>
            </a:endParaRPr>
          </a:p>
          <a:p>
            <a:pPr lvl="0" marL="57799" marR="57799" algn="l" defTabSz="1295400">
              <a:defRPr sz="1800"/>
            </a:pPr>
            <a:r>
              <a:rPr sz="1200">
                <a:uFill>
                  <a:solidFill/>
                </a:uFill>
                <a:latin typeface="Comic Sans MS"/>
                <a:ea typeface="Comic Sans MS"/>
                <a:cs typeface="Comic Sans MS"/>
                <a:sym typeface="Comic Sans MS"/>
              </a:rPr>
              <a:t>_________________________________________________________________________________________________</a:t>
            </a:r>
            <a:endParaRPr sz="1200">
              <a:uFill>
                <a:solidFill/>
              </a:uFill>
              <a:latin typeface="Comic Sans MS"/>
              <a:ea typeface="Comic Sans MS"/>
              <a:cs typeface="Comic Sans MS"/>
              <a:sym typeface="Comic Sans MS"/>
            </a:endParaRPr>
          </a:p>
          <a:p>
            <a:pPr lvl="0" marL="57799" marR="57799" algn="l" defTabSz="1295400">
              <a:defRPr sz="1800"/>
            </a:pPr>
            <a:r>
              <a:rPr b="1" sz="1600">
                <a:solidFill>
                  <a:srgbClr val="021EAA"/>
                </a:solidFill>
                <a:uFill>
                  <a:solidFill>
                    <a:srgbClr val="021EAA"/>
                  </a:solidFill>
                </a:uFill>
                <a:latin typeface="Comic Sans MS"/>
                <a:ea typeface="Comic Sans MS"/>
                <a:cs typeface="Comic Sans MS"/>
                <a:sym typeface="Comic Sans MS"/>
              </a:rPr>
              <a:t>Microliter volumes</a:t>
            </a:r>
            <a:r>
              <a:rPr b="1" sz="1600">
                <a:uFill>
                  <a:solidFill/>
                </a:uFill>
                <a:latin typeface="Comic Sans MS"/>
                <a:ea typeface="Comic Sans MS"/>
                <a:cs typeface="Comic Sans MS"/>
                <a:sym typeface="Comic Sans MS"/>
              </a:rPr>
              <a:t> of the analyte are sufficient for analysis</a:t>
            </a:r>
            <a:endParaRPr b="1" sz="1600">
              <a:uFill>
                <a:solidFill/>
              </a:uFill>
              <a:latin typeface="Comic Sans MS"/>
              <a:ea typeface="Comic Sans MS"/>
              <a:cs typeface="Comic Sans MS"/>
              <a:sym typeface="Comic Sans MS"/>
            </a:endParaRPr>
          </a:p>
          <a:p>
            <a:pPr lvl="0" marL="57799" marR="57799" algn="l" defTabSz="1295400">
              <a:defRPr sz="1800"/>
            </a:pPr>
            <a:r>
              <a:rPr b="1" sz="1600">
                <a:uFill>
                  <a:solidFill/>
                </a:uFill>
                <a:latin typeface="Comic Sans MS"/>
                <a:ea typeface="Comic Sans MS"/>
                <a:cs typeface="Comic Sans MS"/>
                <a:sym typeface="Comic Sans MS"/>
              </a:rPr>
              <a:t>_____________________________________________________________</a:t>
            </a:r>
            <a:endParaRPr b="1" sz="1600">
              <a:uFill>
                <a:solidFill/>
              </a:uFill>
              <a:latin typeface="Comic Sans MS"/>
              <a:ea typeface="Comic Sans MS"/>
              <a:cs typeface="Comic Sans MS"/>
              <a:sym typeface="Comic Sans MS"/>
            </a:endParaRPr>
          </a:p>
          <a:p>
            <a:pPr lvl="0" marL="57799" marR="57799" algn="l" defTabSz="1295400">
              <a:defRPr sz="1800"/>
            </a:pPr>
            <a:r>
              <a:rPr sz="3000">
                <a:solidFill>
                  <a:srgbClr val="FF2600"/>
                </a:solidFill>
                <a:uFill>
                  <a:solidFill/>
                </a:uFill>
                <a:latin typeface="Comic Sans MS Bold"/>
                <a:ea typeface="Comic Sans MS Bold"/>
                <a:cs typeface="Comic Sans MS Bold"/>
                <a:sym typeface="Comic Sans MS Bold"/>
              </a:rPr>
              <a:t>Electroactive Labels</a:t>
            </a:r>
            <a:r>
              <a:rPr sz="3000">
                <a:uFill>
                  <a:solidFill/>
                </a:uFill>
                <a:latin typeface="Comic Sans MS Bold"/>
                <a:ea typeface="Comic Sans MS Bold"/>
                <a:cs typeface="Comic Sans MS Bold"/>
                <a:sym typeface="Comic Sans MS Bold"/>
              </a:rPr>
              <a:t> can be Introduced </a:t>
            </a:r>
            <a:r>
              <a:rPr sz="3000">
                <a:solidFill>
                  <a:srgbClr val="0433FF"/>
                </a:solidFill>
                <a:uFill>
                  <a:solidFill/>
                </a:uFill>
                <a:latin typeface="Comic Sans MS Bold"/>
                <a:ea typeface="Comic Sans MS Bold"/>
                <a:cs typeface="Comic Sans MS Bold"/>
                <a:sym typeface="Comic Sans MS Bold"/>
              </a:rPr>
              <a:t>in DNA</a:t>
            </a:r>
            <a:endParaRPr sz="3000">
              <a:solidFill>
                <a:srgbClr val="0433FF"/>
              </a:solidFill>
              <a:uFill>
                <a:solidFill/>
              </a:uFill>
              <a:latin typeface="Comic Sans MS Bold"/>
              <a:ea typeface="Comic Sans MS Bold"/>
              <a:cs typeface="Comic Sans MS Bold"/>
              <a:sym typeface="Comic Sans MS Bold"/>
            </a:endParaRPr>
          </a:p>
          <a:p>
            <a:pPr lvl="0" marR="584200" algn="l" defTabSz="647700">
              <a:defRPr sz="1800"/>
            </a:pPr>
            <a:r>
              <a:rPr sz="1200">
                <a:latin typeface="Comic Sans MS"/>
                <a:ea typeface="Comic Sans MS"/>
                <a:cs typeface="Comic Sans MS"/>
                <a:sym typeface="Comic Sans MS"/>
              </a:rPr>
              <a:t>Fojta, M., et al.. (2007): „Multicolor“ electrochemical labeling of DNA hybridization probes with osmium tetroxide complexes.  </a:t>
            </a:r>
            <a:r>
              <a:rPr sz="1200" u="sng">
                <a:latin typeface="Comic Sans MS"/>
                <a:ea typeface="Comic Sans MS"/>
                <a:cs typeface="Comic Sans MS"/>
                <a:sym typeface="Comic Sans MS"/>
              </a:rPr>
              <a:t>Anal. Chem.</a:t>
            </a:r>
            <a:r>
              <a:rPr sz="1200">
                <a:latin typeface="Comic Sans MS"/>
                <a:ea typeface="Comic Sans MS"/>
                <a:cs typeface="Comic Sans MS"/>
                <a:sym typeface="Comic Sans MS"/>
              </a:rPr>
              <a:t> 79, 1022-1029</a:t>
            </a:r>
            <a:endParaRPr sz="1200">
              <a:latin typeface="Comic Sans MS"/>
              <a:ea typeface="Comic Sans MS"/>
              <a:cs typeface="Comic Sans MS"/>
              <a:sym typeface="Comic Sans MS"/>
            </a:endParaRPr>
          </a:p>
          <a:p>
            <a:pPr lvl="0" marR="584200" algn="l" defTabSz="647700">
              <a:defRPr sz="1800"/>
            </a:pPr>
            <a:r>
              <a:rPr sz="1200">
                <a:latin typeface="Comic Sans MS"/>
                <a:ea typeface="Comic Sans MS"/>
                <a:cs typeface="Comic Sans MS"/>
                <a:sym typeface="Comic Sans MS"/>
              </a:rPr>
              <a:t>Trefulka, M., et al. (2007): Covalent labeling nucleosides, RNA and DNA with VIII- and VI-valent osmium complexes. </a:t>
            </a:r>
            <a:r>
              <a:rPr sz="1200" u="sng">
                <a:latin typeface="Comic Sans MS"/>
                <a:ea typeface="Comic Sans MS"/>
                <a:cs typeface="Comic Sans MS"/>
                <a:sym typeface="Comic Sans MS"/>
              </a:rPr>
              <a:t>Electroanal.</a:t>
            </a:r>
            <a:r>
              <a:rPr sz="1200">
                <a:latin typeface="Comic Sans MS"/>
                <a:ea typeface="Comic Sans MS"/>
                <a:cs typeface="Comic Sans MS"/>
                <a:sym typeface="Comic Sans MS"/>
              </a:rPr>
              <a:t> 19, 1281-1287</a:t>
            </a:r>
            <a:endParaRPr sz="1200">
              <a:latin typeface="Comic Sans MS"/>
              <a:ea typeface="Comic Sans MS"/>
              <a:cs typeface="Comic Sans MS"/>
              <a:sym typeface="Comic Sans MS"/>
            </a:endParaRPr>
          </a:p>
          <a:p>
            <a:pPr lvl="0" marL="57799" marR="57799" algn="l" defTabSz="1295400">
              <a:defRPr sz="1800"/>
            </a:pPr>
            <a:r>
              <a:rPr sz="1200">
                <a:uFill>
                  <a:solidFill/>
                </a:uFill>
                <a:latin typeface="Comic Sans MS"/>
                <a:ea typeface="Comic Sans MS"/>
                <a:cs typeface="Comic Sans MS"/>
                <a:sym typeface="Comic Sans MS"/>
              </a:rPr>
              <a:t> </a:t>
            </a:r>
          </a:p>
        </p:txBody>
      </p:sp>
      <p:pic>
        <p:nvPicPr>
          <p:cNvPr id="363" name="image.png"/>
          <p:cNvPicPr/>
          <p:nvPr/>
        </p:nvPicPr>
        <p:blipFill>
          <a:blip r:embed="rId2">
            <a:extLst/>
          </a:blip>
          <a:stretch>
            <a:fillRect/>
          </a:stretch>
        </p:blipFill>
        <p:spPr>
          <a:xfrm>
            <a:off x="8686800" y="2395220"/>
            <a:ext cx="3771900" cy="3416301"/>
          </a:xfrm>
          <a:prstGeom prst="rect">
            <a:avLst/>
          </a:prstGeom>
          <a:ln w="12700">
            <a:miter lim="400000"/>
          </a:ln>
        </p:spPr>
      </p:pic>
      <p:sp>
        <p:nvSpPr>
          <p:cNvPr id="364" name="Shape 364"/>
          <p:cNvSpPr/>
          <p:nvPr/>
        </p:nvSpPr>
        <p:spPr>
          <a:xfrm>
            <a:off x="1018784" y="850900"/>
            <a:ext cx="10134601" cy="609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b="1" sz="2900">
                <a:latin typeface="Comic Sans MS"/>
                <a:ea typeface="Comic Sans MS"/>
                <a:cs typeface="Comic Sans MS"/>
                <a:sym typeface="Comic Sans MS"/>
              </a:defRPr>
            </a:lvl1pPr>
          </a:lstStyle>
          <a:p>
            <a:pPr lvl="0">
              <a:defRPr b="0" sz="1800"/>
            </a:pPr>
            <a:r>
              <a:rPr b="1" sz="2900"/>
              <a:t>Electrochemistry of Nucleic Acids is a Booming Field</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6" name="image.png"/>
          <p:cNvPicPr/>
          <p:nvPr/>
        </p:nvPicPr>
        <p:blipFill>
          <a:blip r:embed="rId2">
            <a:extLst/>
          </a:blip>
          <a:stretch>
            <a:fillRect/>
          </a:stretch>
        </p:blipFill>
        <p:spPr>
          <a:xfrm>
            <a:off x="2717800" y="1790700"/>
            <a:ext cx="4216400" cy="3581400"/>
          </a:xfrm>
          <a:prstGeom prst="rect">
            <a:avLst/>
          </a:prstGeom>
          <a:ln w="12700">
            <a:miter lim="400000"/>
          </a:ln>
        </p:spPr>
      </p:pic>
      <p:pic>
        <p:nvPicPr>
          <p:cNvPr id="367" name="image.png"/>
          <p:cNvPicPr/>
          <p:nvPr/>
        </p:nvPicPr>
        <p:blipFill>
          <a:blip r:embed="rId3">
            <a:extLst/>
          </a:blip>
          <a:stretch>
            <a:fillRect/>
          </a:stretch>
        </p:blipFill>
        <p:spPr>
          <a:xfrm>
            <a:off x="7997825" y="330200"/>
            <a:ext cx="4945063" cy="5346700"/>
          </a:xfrm>
          <a:prstGeom prst="rect">
            <a:avLst/>
          </a:prstGeom>
          <a:ln w="12700">
            <a:miter lim="400000"/>
          </a:ln>
        </p:spPr>
      </p:pic>
      <p:sp>
        <p:nvSpPr>
          <p:cNvPr id="368" name="Shape 368"/>
          <p:cNvSpPr/>
          <p:nvPr/>
        </p:nvSpPr>
        <p:spPr>
          <a:xfrm>
            <a:off x="8115300" y="3644900"/>
            <a:ext cx="4724400" cy="1905000"/>
          </a:xfrm>
          <a:prstGeom prst="rect">
            <a:avLst/>
          </a:prstGeom>
          <a:blipFill>
            <a:blip r:embed="rId4"/>
          </a:blipFill>
          <a:ln w="25400">
            <a:solidFill/>
            <a:round/>
          </a:ln>
        </p:spPr>
        <p:txBody>
          <a:bodyPr lIns="0" tIns="0" rIns="0" bIns="0" anchor="ctr"/>
          <a:lstStyle/>
          <a:p>
            <a:pPr lvl="0" marL="40640" marR="40640" algn="l" defTabSz="914400">
              <a:defRPr sz="1100">
                <a:uFill>
                  <a:solidFill/>
                </a:uFill>
                <a:latin typeface="Gill Sans"/>
                <a:ea typeface="Gill Sans"/>
                <a:cs typeface="Gill Sans"/>
                <a:sym typeface="Gill Sans"/>
              </a:defRPr>
            </a:pPr>
          </a:p>
        </p:txBody>
      </p:sp>
      <p:sp>
        <p:nvSpPr>
          <p:cNvPr id="369" name="Shape 369"/>
          <p:cNvSpPr/>
          <p:nvPr/>
        </p:nvSpPr>
        <p:spPr>
          <a:xfrm>
            <a:off x="8335962" y="3937000"/>
            <a:ext cx="4597401" cy="787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0800" marR="52018" algn="l" defTabSz="914400">
              <a:buClr>
                <a:srgbClr val="F5EC00"/>
              </a:buClr>
              <a:buFont typeface="Comic Sans MS"/>
              <a:defRPr sz="1800"/>
            </a:pPr>
            <a:r>
              <a:rPr sz="1200">
                <a:solidFill>
                  <a:srgbClr val="F5EC00"/>
                </a:solidFill>
                <a:uFill>
                  <a:solidFill>
                    <a:srgbClr val="F5EC00"/>
                  </a:solidFill>
                </a:uFill>
                <a:latin typeface="Comic Sans MS"/>
                <a:ea typeface="Comic Sans MS"/>
                <a:cs typeface="Comic Sans MS"/>
                <a:sym typeface="Comic Sans MS"/>
              </a:rPr>
              <a:t>Oscillographic polarography at controlled a.c  </a:t>
            </a:r>
            <a:endParaRPr sz="1200">
              <a:solidFill>
                <a:srgbClr val="F5EC00"/>
              </a:solidFill>
              <a:uFill>
                <a:solidFill>
                  <a:srgbClr val="F5EC00"/>
                </a:solidFill>
              </a:uFill>
              <a:latin typeface="Comic Sans MS"/>
              <a:ea typeface="Comic Sans MS"/>
              <a:cs typeface="Comic Sans MS"/>
              <a:sym typeface="Comic Sans MS"/>
            </a:endParaRPr>
          </a:p>
          <a:p>
            <a:pPr lvl="0" marL="50800" marR="52018" algn="l" defTabSz="914400">
              <a:buClr>
                <a:srgbClr val="F5EC00"/>
              </a:buClr>
              <a:buFont typeface="Comic Sans MS"/>
              <a:defRPr sz="1800"/>
            </a:pPr>
            <a:r>
              <a:rPr sz="1200">
                <a:solidFill>
                  <a:srgbClr val="F5EC00"/>
                </a:solidFill>
                <a:uFill>
                  <a:solidFill>
                    <a:srgbClr val="F5EC00"/>
                  </a:solidFill>
                </a:uFill>
                <a:latin typeface="Comic Sans MS"/>
                <a:ea typeface="Comic Sans MS"/>
                <a:cs typeface="Comic Sans MS"/>
                <a:sym typeface="Comic Sans MS"/>
              </a:rPr>
              <a:t>(cyclic a.c. chronopotentiometry)</a:t>
            </a:r>
            <a:endParaRPr sz="1200">
              <a:solidFill>
                <a:srgbClr val="F5EC00"/>
              </a:solidFill>
              <a:uFill>
                <a:solidFill>
                  <a:srgbClr val="F5EC00"/>
                </a:solidFill>
              </a:uFill>
              <a:latin typeface="Comic Sans MS"/>
              <a:ea typeface="Comic Sans MS"/>
              <a:cs typeface="Comic Sans MS"/>
              <a:sym typeface="Comic Sans MS"/>
            </a:endParaRPr>
          </a:p>
          <a:p>
            <a:pPr lvl="0" marL="50800" marR="52018" algn="l" defTabSz="914400">
              <a:buClr>
                <a:srgbClr val="F5EC00"/>
              </a:buClr>
              <a:buFont typeface="Comic Sans MS"/>
              <a:defRPr sz="1800"/>
            </a:pPr>
            <a:r>
              <a:rPr sz="1200">
                <a:solidFill>
                  <a:srgbClr val="F5EC00"/>
                </a:solidFill>
                <a:uFill>
                  <a:solidFill>
                    <a:srgbClr val="F5EC00"/>
                  </a:solidFill>
                </a:uFill>
                <a:latin typeface="Comic Sans MS"/>
                <a:ea typeface="Comic Sans MS"/>
                <a:cs typeface="Comic Sans MS"/>
                <a:sym typeface="Comic Sans MS"/>
              </a:rPr>
              <a:t>complete analyses on a </a:t>
            </a:r>
            <a:r>
              <a:rPr b="1" sz="1200">
                <a:solidFill>
                  <a:srgbClr val="FEC700"/>
                </a:solidFill>
                <a:uFill>
                  <a:solidFill>
                    <a:srgbClr val="FEC700"/>
                  </a:solidFill>
                </a:uFill>
                <a:latin typeface="Comic Sans MS"/>
                <a:ea typeface="Comic Sans MS"/>
                <a:cs typeface="Comic Sans MS"/>
                <a:sym typeface="Comic Sans MS"/>
              </a:rPr>
              <a:t>single mercury drop</a:t>
            </a:r>
            <a:r>
              <a:rPr sz="1200">
                <a:solidFill>
                  <a:srgbClr val="F5EC00"/>
                </a:solidFill>
                <a:uFill>
                  <a:solidFill>
                    <a:srgbClr val="F5EC00"/>
                  </a:solidFill>
                </a:uFill>
                <a:latin typeface="Comic Sans MS"/>
                <a:ea typeface="Comic Sans MS"/>
                <a:cs typeface="Comic Sans MS"/>
                <a:sym typeface="Comic Sans MS"/>
              </a:rPr>
              <a:t>     </a:t>
            </a:r>
            <a:r>
              <a:rPr sz="2200">
                <a:solidFill>
                  <a:srgbClr val="F5EC00"/>
                </a:solidFill>
                <a:uFill>
                  <a:solidFill>
                    <a:srgbClr val="F5EC00"/>
                  </a:solidFill>
                </a:uFill>
                <a:latin typeface="Comic Sans MS"/>
                <a:ea typeface="Comic Sans MS"/>
                <a:cs typeface="Comic Sans MS"/>
                <a:sym typeface="Comic Sans MS"/>
              </a:rPr>
              <a:t>1941</a:t>
            </a:r>
          </a:p>
        </p:txBody>
      </p:sp>
      <p:pic>
        <p:nvPicPr>
          <p:cNvPr id="370" name="image.png"/>
          <p:cNvPicPr/>
          <p:nvPr/>
        </p:nvPicPr>
        <p:blipFill>
          <a:blip r:embed="rId5">
            <a:extLst/>
          </a:blip>
          <a:stretch>
            <a:fillRect/>
          </a:stretch>
        </p:blipFill>
        <p:spPr>
          <a:xfrm>
            <a:off x="152400" y="1727200"/>
            <a:ext cx="2222500" cy="3086100"/>
          </a:xfrm>
          <a:prstGeom prst="rect">
            <a:avLst/>
          </a:prstGeom>
          <a:ln w="12700">
            <a:miter lim="400000"/>
          </a:ln>
        </p:spPr>
      </p:pic>
      <p:pic>
        <p:nvPicPr>
          <p:cNvPr id="371" name="image.png"/>
          <p:cNvPicPr/>
          <p:nvPr/>
        </p:nvPicPr>
        <p:blipFill>
          <a:blip r:embed="rId6">
            <a:extLst/>
          </a:blip>
          <a:stretch>
            <a:fillRect/>
          </a:stretch>
        </p:blipFill>
        <p:spPr>
          <a:xfrm>
            <a:off x="8645525" y="5842000"/>
            <a:ext cx="3035300" cy="3187700"/>
          </a:xfrm>
          <a:prstGeom prst="rect">
            <a:avLst/>
          </a:prstGeom>
          <a:ln w="12700">
            <a:miter lim="400000"/>
          </a:ln>
        </p:spPr>
      </p:pic>
      <p:pic>
        <p:nvPicPr>
          <p:cNvPr id="372" name="image.png"/>
          <p:cNvPicPr/>
          <p:nvPr/>
        </p:nvPicPr>
        <p:blipFill>
          <a:blip r:embed="rId7">
            <a:extLst/>
          </a:blip>
          <a:stretch>
            <a:fillRect/>
          </a:stretch>
        </p:blipFill>
        <p:spPr>
          <a:xfrm>
            <a:off x="242887" y="5046662"/>
            <a:ext cx="2057401" cy="2425701"/>
          </a:xfrm>
          <a:prstGeom prst="rect">
            <a:avLst/>
          </a:prstGeom>
          <a:ln w="12700">
            <a:miter lim="400000"/>
          </a:ln>
        </p:spPr>
      </p:pic>
      <p:pic>
        <p:nvPicPr>
          <p:cNvPr id="373" name="image.png"/>
          <p:cNvPicPr/>
          <p:nvPr/>
        </p:nvPicPr>
        <p:blipFill>
          <a:blip r:embed="rId8">
            <a:extLst/>
          </a:blip>
          <a:stretch>
            <a:fillRect/>
          </a:stretch>
        </p:blipFill>
        <p:spPr>
          <a:xfrm>
            <a:off x="665162" y="8547100"/>
            <a:ext cx="1409701" cy="657225"/>
          </a:xfrm>
          <a:prstGeom prst="rect">
            <a:avLst/>
          </a:prstGeom>
          <a:ln w="12700">
            <a:miter lim="400000"/>
          </a:ln>
        </p:spPr>
      </p:pic>
      <p:sp>
        <p:nvSpPr>
          <p:cNvPr id="374" name="Shape 374"/>
          <p:cNvSpPr/>
          <p:nvPr/>
        </p:nvSpPr>
        <p:spPr>
          <a:xfrm>
            <a:off x="196850" y="8029575"/>
            <a:ext cx="26670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8" algn="l" defTabSz="914400">
              <a:buClr>
                <a:srgbClr val="D81E00"/>
              </a:buClr>
              <a:buFont typeface="Comic Sans MS"/>
              <a:defRPr b="1" sz="1600">
                <a:solidFill>
                  <a:srgbClr val="D81E00"/>
                </a:solidFill>
                <a:uFill>
                  <a:solidFill>
                    <a:srgbClr val="D81E00"/>
                  </a:solidFill>
                </a:uFill>
                <a:latin typeface="Comic Sans MS"/>
                <a:ea typeface="Comic Sans MS"/>
                <a:cs typeface="Comic Sans MS"/>
                <a:sym typeface="Comic Sans MS"/>
              </a:defRPr>
            </a:lvl1pPr>
          </a:lstStyle>
          <a:p>
            <a:pPr lvl="0">
              <a:defRPr b="0" sz="1800">
                <a:solidFill>
                  <a:srgbClr val="000000"/>
                </a:solidFill>
                <a:uFillTx/>
              </a:defRPr>
            </a:pPr>
            <a:r>
              <a:rPr b="1" sz="1600">
                <a:solidFill>
                  <a:srgbClr val="D81E00"/>
                </a:solidFill>
                <a:uFill>
                  <a:solidFill>
                    <a:srgbClr val="D81E00"/>
                  </a:solidFill>
                </a:uFill>
              </a:rPr>
              <a:t>Nobel Prize 1959</a:t>
            </a:r>
          </a:p>
        </p:txBody>
      </p:sp>
      <p:pic>
        <p:nvPicPr>
          <p:cNvPr id="375" name="image.png"/>
          <p:cNvPicPr/>
          <p:nvPr/>
        </p:nvPicPr>
        <p:blipFill>
          <a:blip r:embed="rId9">
            <a:extLst/>
          </a:blip>
          <a:stretch>
            <a:fillRect/>
          </a:stretch>
        </p:blipFill>
        <p:spPr>
          <a:xfrm>
            <a:off x="2387600" y="8699500"/>
            <a:ext cx="1938338" cy="649288"/>
          </a:xfrm>
          <a:prstGeom prst="rect">
            <a:avLst/>
          </a:prstGeom>
          <a:ln w="12700">
            <a:miter lim="400000"/>
          </a:ln>
        </p:spPr>
      </p:pic>
      <p:sp>
        <p:nvSpPr>
          <p:cNvPr id="376" name="Shape 376"/>
          <p:cNvSpPr/>
          <p:nvPr/>
        </p:nvSpPr>
        <p:spPr>
          <a:xfrm>
            <a:off x="228600" y="304800"/>
            <a:ext cx="4586424" cy="762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50800" marR="52018" algn="l" defTabSz="914400">
              <a:buClr>
                <a:srgbClr val="000000"/>
              </a:buClr>
              <a:buFont typeface="Comic Sans MS"/>
              <a:defRPr sz="1800"/>
            </a:pPr>
            <a:r>
              <a:rPr sz="2200">
                <a:uFill>
                  <a:solidFill/>
                </a:uFill>
                <a:latin typeface="Comic Sans MS"/>
                <a:ea typeface="Comic Sans MS"/>
                <a:cs typeface="Comic Sans MS"/>
                <a:sym typeface="Comic Sans MS"/>
              </a:rPr>
              <a:t>Jaroslav Heyrovský      1890-1967</a:t>
            </a:r>
            <a:endParaRPr sz="2200">
              <a:uFill>
                <a:solidFill/>
              </a:uFill>
              <a:latin typeface="Comic Sans MS"/>
              <a:ea typeface="Comic Sans MS"/>
              <a:cs typeface="Comic Sans MS"/>
              <a:sym typeface="Comic Sans MS"/>
            </a:endParaRPr>
          </a:p>
          <a:p>
            <a:pPr lvl="0" marL="50800" marR="52018" algn="l" defTabSz="914400">
              <a:buClr>
                <a:srgbClr val="000000"/>
              </a:buClr>
              <a:buFont typeface="Comic Sans MS"/>
              <a:defRPr sz="1800"/>
            </a:pPr>
            <a:r>
              <a:rPr sz="2200">
                <a:uFill>
                  <a:solidFill/>
                </a:uFill>
                <a:latin typeface="Comic Sans MS"/>
                <a:ea typeface="Comic Sans MS"/>
                <a:cs typeface="Comic Sans MS"/>
                <a:sym typeface="Comic Sans MS"/>
              </a:rPr>
              <a:t>invented POLAROGRAPHY in 1922</a:t>
            </a:r>
          </a:p>
        </p:txBody>
      </p:sp>
      <p:sp>
        <p:nvSpPr>
          <p:cNvPr id="377" name="Shape 377"/>
          <p:cNvSpPr/>
          <p:nvPr/>
        </p:nvSpPr>
        <p:spPr>
          <a:xfrm>
            <a:off x="266700" y="1168400"/>
            <a:ext cx="7684007" cy="419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lgn="l" defTabSz="914400">
              <a:defRPr sz="1800">
                <a:uFill>
                  <a:solidFill/>
                </a:uFill>
                <a:latin typeface="Comic Sans MS"/>
                <a:ea typeface="Comic Sans MS"/>
                <a:cs typeface="Comic Sans MS"/>
                <a:sym typeface="Comic Sans MS"/>
              </a:defRPr>
            </a:lvl1pPr>
          </a:lstStyle>
          <a:p>
            <a:pPr lvl="0">
              <a:defRPr>
                <a:uFillTx/>
              </a:defRPr>
            </a:pPr>
            <a:r>
              <a:rPr>
                <a:uFill>
                  <a:solidFill/>
                </a:uFill>
              </a:rPr>
              <a:t>Present electrochemical analysis stems from Heyrovský’s polarography</a:t>
            </a:r>
          </a:p>
        </p:txBody>
      </p:sp>
      <p:grpSp>
        <p:nvGrpSpPr>
          <p:cNvPr id="383" name="Group 383"/>
          <p:cNvGrpSpPr/>
          <p:nvPr/>
        </p:nvGrpSpPr>
        <p:grpSpPr>
          <a:xfrm>
            <a:off x="3759200" y="5605639"/>
            <a:ext cx="3158773" cy="2865261"/>
            <a:chOff x="0" y="0"/>
            <a:chExt cx="3158772" cy="2865260"/>
          </a:xfrm>
        </p:grpSpPr>
        <p:sp>
          <p:nvSpPr>
            <p:cNvPr id="378" name="Shape 378"/>
            <p:cNvSpPr/>
            <p:nvPr/>
          </p:nvSpPr>
          <p:spPr>
            <a:xfrm flipV="1">
              <a:off x="2019300" y="236360"/>
              <a:ext cx="1755" cy="533398"/>
            </a:xfrm>
            <a:prstGeom prst="line">
              <a:avLst/>
            </a:prstGeom>
            <a:noFill/>
            <a:ln w="12700" cap="flat">
              <a:solidFill>
                <a:srgbClr val="000000"/>
              </a:solidFill>
              <a:prstDash val="solid"/>
              <a:roun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379" name="Shape 379"/>
            <p:cNvSpPr/>
            <p:nvPr/>
          </p:nvSpPr>
          <p:spPr>
            <a:xfrm flipH="1" flipV="1">
              <a:off x="2705100" y="261760"/>
              <a:ext cx="12373" cy="622178"/>
            </a:xfrm>
            <a:prstGeom prst="line">
              <a:avLst/>
            </a:prstGeom>
            <a:noFill/>
            <a:ln w="12700" cap="flat">
              <a:solidFill>
                <a:srgbClr val="000000"/>
              </a:solidFill>
              <a:prstDash val="solid"/>
              <a:roun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380" name="Shape 380"/>
            <p:cNvSpPr/>
            <p:nvPr/>
          </p:nvSpPr>
          <p:spPr>
            <a:xfrm>
              <a:off x="517172" y="0"/>
              <a:ext cx="2641601"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5155" marR="45155" algn="l" defTabSz="1016000">
                <a:buClr>
                  <a:srgbClr val="000000"/>
                </a:buClr>
                <a:buFont typeface="Helvetica"/>
                <a:defRPr b="1" sz="1000">
                  <a:uFill>
                    <a:solidFill/>
                  </a:uFill>
                  <a:latin typeface="Helvetica"/>
                  <a:ea typeface="Helvetica"/>
                  <a:cs typeface="Helvetica"/>
                  <a:sym typeface="Helvetica"/>
                </a:defRPr>
              </a:lvl1pPr>
            </a:lstStyle>
            <a:p>
              <a:pPr lvl="0">
                <a:defRPr b="0" sz="1800">
                  <a:uFillTx/>
                </a:defRPr>
              </a:pPr>
              <a:r>
                <a:rPr b="1" sz="1000">
                  <a:uFill>
                    <a:solidFill/>
                  </a:uFill>
                </a:rPr>
                <a:t>J Heyrovsky  S Ochoa   A Kornberg</a:t>
              </a:r>
            </a:p>
          </p:txBody>
        </p:sp>
        <p:sp>
          <p:nvSpPr>
            <p:cNvPr id="381" name="Shape 381"/>
            <p:cNvSpPr/>
            <p:nvPr/>
          </p:nvSpPr>
          <p:spPr>
            <a:xfrm flipV="1">
              <a:off x="1257300" y="236360"/>
              <a:ext cx="14192" cy="723762"/>
            </a:xfrm>
            <a:prstGeom prst="line">
              <a:avLst/>
            </a:prstGeom>
            <a:noFill/>
            <a:ln w="12700" cap="flat">
              <a:solidFill>
                <a:srgbClr val="000000"/>
              </a:solidFill>
              <a:prstDash val="solid"/>
              <a:roun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pic>
          <p:nvPicPr>
            <p:cNvPr id="382" name="image.png"/>
            <p:cNvPicPr/>
            <p:nvPr/>
          </p:nvPicPr>
          <p:blipFill>
            <a:blip r:embed="rId10">
              <a:extLst/>
            </a:blip>
            <a:srcRect l="13369" t="0" r="0" b="9272"/>
            <a:stretch>
              <a:fillRect/>
            </a:stretch>
          </p:blipFill>
          <p:spPr>
            <a:xfrm>
              <a:off x="0" y="490360"/>
              <a:ext cx="3022953" cy="2374901"/>
            </a:xfrm>
            <a:prstGeom prst="rect">
              <a:avLst/>
            </a:prstGeom>
            <a:ln w="12700" cap="flat">
              <a:noFill/>
              <a:miter lim="400000"/>
            </a:ln>
            <a:effectLst/>
          </p:spPr>
        </p:pic>
      </p:grpSp>
    </p:spTree>
  </p:cSld>
  <p:clrMapOvr>
    <a:masterClrMapping/>
  </p:clrMapOvr>
  <p:transition spd="fast" advClick="1">
    <p:dissolve/>
  </p:transition>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nvSpPr>
        <p:spPr>
          <a:xfrm>
            <a:off x="622300" y="-12700"/>
            <a:ext cx="11531600" cy="4660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R="584200" algn="l" defTabSz="914400">
              <a:lnSpc>
                <a:spcPct val="150000"/>
              </a:lnSpc>
              <a:buClr>
                <a:srgbClr val="000000"/>
              </a:buClr>
              <a:buFont typeface="Comic Sans MS"/>
              <a:defRPr sz="1800"/>
            </a:pPr>
            <a:r>
              <a:rPr sz="2000">
                <a:uFill>
                  <a:solidFill/>
                </a:uFill>
                <a:latin typeface="Comic Sans MS"/>
                <a:ea typeface="Comic Sans MS"/>
                <a:cs typeface="Comic Sans MS"/>
                <a:sym typeface="Comic Sans MS"/>
              </a:rPr>
              <a:t>                                          </a:t>
            </a:r>
            <a:r>
              <a:rPr sz="4200">
                <a:uFill>
                  <a:solidFill/>
                </a:uFill>
                <a:latin typeface="Comic Sans MS"/>
                <a:ea typeface="Comic Sans MS"/>
                <a:cs typeface="Comic Sans MS"/>
                <a:sym typeface="Comic Sans MS"/>
              </a:rPr>
              <a:t>Electrodes</a:t>
            </a:r>
            <a:endParaRPr sz="4200">
              <a:uFill>
                <a:solidFill/>
              </a:uFill>
              <a:latin typeface="Comic Sans MS"/>
              <a:ea typeface="Comic Sans MS"/>
              <a:cs typeface="Comic Sans MS"/>
              <a:sym typeface="Comic Sans MS"/>
            </a:endParaRPr>
          </a:p>
          <a:p>
            <a:pPr lvl="0" marR="584200" algn="l" defTabSz="914400">
              <a:lnSpc>
                <a:spcPct val="150000"/>
              </a:lnSpc>
              <a:buClr>
                <a:srgbClr val="000000"/>
              </a:buClr>
              <a:buFont typeface="Comic Sans MS"/>
              <a:defRPr sz="1800"/>
            </a:pPr>
            <a:r>
              <a:rPr sz="2000">
                <a:uFill>
                  <a:solidFill/>
                </a:uFill>
                <a:latin typeface="Comic Sans MS"/>
                <a:ea typeface="Comic Sans MS"/>
                <a:cs typeface="Comic Sans MS"/>
                <a:sym typeface="Comic Sans MS"/>
              </a:rPr>
              <a:t>Heyrovsky’s polarography was based </a:t>
            </a:r>
            <a:r>
              <a:rPr b="1" sz="2000">
                <a:uFill>
                  <a:solidFill/>
                </a:uFill>
                <a:latin typeface="Comic Sans MS"/>
                <a:ea typeface="Comic Sans MS"/>
                <a:cs typeface="Comic Sans MS"/>
                <a:sym typeface="Comic Sans MS"/>
              </a:rPr>
              <a:t>on </a:t>
            </a:r>
            <a:r>
              <a:rPr b="1" sz="2000">
                <a:solidFill>
                  <a:srgbClr val="0433FF"/>
                </a:solidFill>
                <a:uFill>
                  <a:solidFill>
                    <a:srgbClr val="0433FF"/>
                  </a:solidFill>
                </a:uFill>
                <a:latin typeface="Comic Sans MS"/>
                <a:ea typeface="Comic Sans MS"/>
                <a:cs typeface="Comic Sans MS"/>
                <a:sym typeface="Comic Sans MS"/>
              </a:rPr>
              <a:t>mercury electrodes</a:t>
            </a:r>
            <a:r>
              <a:rPr b="1" sz="2000">
                <a:uFill>
                  <a:solidFill/>
                </a:uFill>
                <a:latin typeface="Comic Sans MS"/>
                <a:ea typeface="Comic Sans MS"/>
                <a:cs typeface="Comic Sans MS"/>
                <a:sym typeface="Comic Sans MS"/>
              </a:rPr>
              <a:t>. At present </a:t>
            </a:r>
            <a:r>
              <a:rPr sz="2000">
                <a:uFill>
                  <a:solidFill/>
                </a:uFill>
                <a:latin typeface="Comic Sans MS"/>
                <a:ea typeface="Comic Sans MS"/>
                <a:cs typeface="Comic Sans MS"/>
                <a:sym typeface="Comic Sans MS"/>
              </a:rPr>
              <a:t>a number of different electrodes is used in electrochemical analysis, incl. </a:t>
            </a:r>
            <a:r>
              <a:rPr sz="2000">
                <a:solidFill>
                  <a:srgbClr val="FF2600"/>
                </a:solidFill>
                <a:uFill>
                  <a:solidFill>
                    <a:srgbClr val="FF2600"/>
                  </a:solidFill>
                </a:uFill>
                <a:latin typeface="Comic Sans MS"/>
                <a:ea typeface="Comic Sans MS"/>
                <a:cs typeface="Comic Sans MS"/>
                <a:sym typeface="Comic Sans MS"/>
              </a:rPr>
              <a:t>bimacromolecule studies</a:t>
            </a:r>
            <a:r>
              <a:rPr sz="2000">
                <a:uFill>
                  <a:solidFill/>
                </a:uFill>
                <a:latin typeface="Comic Sans MS"/>
                <a:ea typeface="Comic Sans MS"/>
                <a:cs typeface="Comic Sans MS"/>
                <a:sym typeface="Comic Sans MS"/>
              </a:rPr>
              <a:t>, such as liquid mercury and solid mercury-containing electrodes  (such as film and solid amalgam, incl. dental amalgam electrodes), </a:t>
            </a:r>
            <a:r>
              <a:rPr b="1" sz="2000">
                <a:uFill>
                  <a:solidFill/>
                </a:uFill>
                <a:latin typeface="Comic Sans MS"/>
                <a:ea typeface="Comic Sans MS"/>
                <a:cs typeface="Comic Sans MS"/>
                <a:sym typeface="Comic Sans MS"/>
              </a:rPr>
              <a:t>carbon, </a:t>
            </a:r>
            <a:r>
              <a:rPr b="1" sz="2000">
                <a:solidFill>
                  <a:srgbClr val="FF9300"/>
                </a:solidFill>
                <a:uFill>
                  <a:solidFill>
                    <a:srgbClr val="FF9300"/>
                  </a:solidFill>
                </a:uFill>
                <a:latin typeface="Comic Sans MS"/>
                <a:ea typeface="Comic Sans MS"/>
                <a:cs typeface="Comic Sans MS"/>
                <a:sym typeface="Comic Sans MS"/>
              </a:rPr>
              <a:t>gold</a:t>
            </a:r>
            <a:r>
              <a:rPr b="1" sz="2000">
                <a:uFill>
                  <a:solidFill/>
                </a:uFill>
                <a:latin typeface="Comic Sans MS"/>
                <a:ea typeface="Comic Sans MS"/>
                <a:cs typeface="Comic Sans MS"/>
                <a:sym typeface="Comic Sans MS"/>
              </a:rPr>
              <a:t>, indium-tin oxide, </a:t>
            </a:r>
            <a:r>
              <a:rPr b="1" sz="2000">
                <a:solidFill>
                  <a:srgbClr val="563CAA">
                    <a:alpha val="67000"/>
                  </a:srgbClr>
                </a:solidFill>
                <a:uFill>
                  <a:solidFill>
                    <a:srgbClr val="563CAA">
                      <a:alpha val="67000"/>
                    </a:srgbClr>
                  </a:solidFill>
                </a:uFill>
                <a:latin typeface="Comic Sans MS"/>
                <a:ea typeface="Comic Sans MS"/>
                <a:cs typeface="Comic Sans MS"/>
                <a:sym typeface="Comic Sans MS"/>
              </a:rPr>
              <a:t>silver</a:t>
            </a:r>
            <a:r>
              <a:rPr sz="2000">
                <a:uFill>
                  <a:solidFill/>
                </a:uFill>
                <a:latin typeface="Comic Sans MS"/>
                <a:ea typeface="Comic Sans MS"/>
                <a:cs typeface="Comic Sans MS"/>
                <a:sym typeface="Comic Sans MS"/>
              </a:rPr>
              <a:t>, etc. Only with </a:t>
            </a:r>
            <a:r>
              <a:rPr sz="2000">
                <a:solidFill>
                  <a:srgbClr val="0433FF"/>
                </a:solidFill>
                <a:uFill>
                  <a:solidFill>
                    <a:srgbClr val="0433FF"/>
                  </a:solidFill>
                </a:uFill>
                <a:latin typeface="Comic Sans MS"/>
                <a:ea typeface="Comic Sans MS"/>
                <a:cs typeface="Comic Sans MS"/>
                <a:sym typeface="Comic Sans MS"/>
              </a:rPr>
              <a:t>merc</a:t>
            </a:r>
            <a:r>
              <a:rPr sz="2000">
                <a:solidFill>
                  <a:srgbClr val="0433FF"/>
                </a:solidFill>
                <a:uFill>
                  <a:solidFill>
                    <a:srgbClr val="0433FF"/>
                  </a:solidFill>
                </a:uFill>
                <a:latin typeface="Comic Sans MS"/>
                <a:ea typeface="Comic Sans MS"/>
                <a:cs typeface="Comic Sans MS"/>
                <a:sym typeface="Comic Sans MS"/>
              </a:rPr>
              <a:t>ury</a:t>
            </a:r>
            <a:r>
              <a:rPr sz="2000">
                <a:uFill>
                  <a:solidFill/>
                </a:uFill>
                <a:latin typeface="Comic Sans MS"/>
                <a:ea typeface="Comic Sans MS"/>
                <a:cs typeface="Comic Sans MS"/>
                <a:sym typeface="Comic Sans MS"/>
              </a:rPr>
              <a:t>-containing and </a:t>
            </a:r>
            <a:r>
              <a:rPr b="1" sz="2000">
                <a:uFill>
                  <a:solidFill/>
                </a:uFill>
                <a:latin typeface="Comic Sans MS"/>
                <a:ea typeface="Comic Sans MS"/>
                <a:cs typeface="Comic Sans MS"/>
                <a:sym typeface="Comic Sans MS"/>
              </a:rPr>
              <a:t>carbon</a:t>
            </a:r>
            <a:r>
              <a:rPr sz="2000">
                <a:uFill>
                  <a:solidFill/>
                </a:uFill>
                <a:latin typeface="Comic Sans MS"/>
                <a:ea typeface="Comic Sans MS"/>
                <a:cs typeface="Comic Sans MS"/>
                <a:sym typeface="Comic Sans MS"/>
              </a:rPr>
              <a:t> electrodes well-behaved NA </a:t>
            </a:r>
            <a:r>
              <a:rPr b="1" sz="2000">
                <a:uFill>
                  <a:solidFill/>
                </a:uFill>
                <a:latin typeface="Comic Sans MS"/>
                <a:ea typeface="Comic Sans MS"/>
                <a:cs typeface="Comic Sans MS"/>
                <a:sym typeface="Comic Sans MS"/>
              </a:rPr>
              <a:t>electroactivity </a:t>
            </a:r>
            <a:r>
              <a:rPr sz="2000">
                <a:uFill>
                  <a:solidFill/>
                </a:uFill>
                <a:latin typeface="Comic Sans MS"/>
                <a:ea typeface="Comic Sans MS"/>
                <a:cs typeface="Comic Sans MS"/>
                <a:sym typeface="Comic Sans MS"/>
              </a:rPr>
              <a:t>has been observed. Mercury electrodes and most of the solid electrodes greatly differ in their </a:t>
            </a:r>
            <a:r>
              <a:rPr sz="2000">
                <a:solidFill>
                  <a:srgbClr val="FF2600"/>
                </a:solidFill>
                <a:uFill>
                  <a:solidFill>
                    <a:srgbClr val="FF2600"/>
                  </a:solidFill>
                </a:uFill>
                <a:latin typeface="Comic Sans MS"/>
                <a:ea typeface="Comic Sans MS"/>
                <a:cs typeface="Comic Sans MS"/>
                <a:sym typeface="Comic Sans MS"/>
              </a:rPr>
              <a:t>potential windows</a:t>
            </a:r>
          </a:p>
        </p:txBody>
      </p:sp>
      <p:sp>
        <p:nvSpPr>
          <p:cNvPr id="386" name="Shape 386"/>
          <p:cNvSpPr/>
          <p:nvPr/>
        </p:nvSpPr>
        <p:spPr>
          <a:xfrm>
            <a:off x="419100" y="6997700"/>
            <a:ext cx="12560300" cy="1524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0800" marR="52018" algn="l" defTabSz="914400">
              <a:buClr>
                <a:srgbClr val="0433FF"/>
              </a:buClr>
              <a:buFont typeface="Comic Sans MS"/>
              <a:defRPr sz="1800"/>
            </a:pPr>
            <a:r>
              <a:rPr sz="2200">
                <a:solidFill>
                  <a:srgbClr val="0433FF"/>
                </a:solidFill>
                <a:uFill>
                  <a:solidFill>
                    <a:srgbClr val="0433FF"/>
                  </a:solidFill>
                </a:uFill>
                <a:latin typeface="Comic Sans MS"/>
                <a:ea typeface="Comic Sans MS"/>
                <a:cs typeface="Comic Sans MS"/>
                <a:sym typeface="Comic Sans MS"/>
              </a:rPr>
              <a:t>Hg</a:t>
            </a:r>
            <a:r>
              <a:rPr sz="2200">
                <a:uFill>
                  <a:solidFill/>
                </a:uFill>
                <a:latin typeface="Comic Sans MS"/>
                <a:ea typeface="Comic Sans MS"/>
                <a:cs typeface="Comic Sans MS"/>
                <a:sym typeface="Comic Sans MS"/>
              </a:rPr>
              <a:t> electrodes thus suits better for </a:t>
            </a:r>
            <a:r>
              <a:rPr sz="2200">
                <a:solidFill>
                  <a:srgbClr val="0433FF"/>
                </a:solidFill>
                <a:uFill>
                  <a:solidFill>
                    <a:srgbClr val="0433FF"/>
                  </a:solidFill>
                </a:uFill>
                <a:latin typeface="Comic Sans MS"/>
                <a:ea typeface="Comic Sans MS"/>
                <a:cs typeface="Comic Sans MS"/>
                <a:sym typeface="Comic Sans MS"/>
              </a:rPr>
              <a:t>reductions</a:t>
            </a:r>
            <a:r>
              <a:rPr sz="2200">
                <a:uFill>
                  <a:solidFill/>
                </a:uFill>
                <a:latin typeface="Comic Sans MS"/>
                <a:ea typeface="Comic Sans MS"/>
                <a:cs typeface="Comic Sans MS"/>
                <a:sym typeface="Comic Sans MS"/>
              </a:rPr>
              <a:t> while </a:t>
            </a:r>
            <a:r>
              <a:rPr sz="2200">
                <a:solidFill>
                  <a:srgbClr val="FF2600"/>
                </a:solidFill>
                <a:uFill>
                  <a:solidFill>
                    <a:srgbClr val="FF2600"/>
                  </a:solidFill>
                </a:uFill>
                <a:latin typeface="Comic Sans MS"/>
                <a:ea typeface="Comic Sans MS"/>
                <a:cs typeface="Comic Sans MS"/>
                <a:sym typeface="Comic Sans MS"/>
              </a:rPr>
              <a:t>solid</a:t>
            </a:r>
            <a:r>
              <a:rPr sz="2200">
                <a:uFill>
                  <a:solidFill/>
                </a:uFill>
                <a:latin typeface="Comic Sans MS"/>
                <a:ea typeface="Comic Sans MS"/>
                <a:cs typeface="Comic Sans MS"/>
                <a:sym typeface="Comic Sans MS"/>
              </a:rPr>
              <a:t> electrodes (e.g. carbon, Au,,,) are better for </a:t>
            </a:r>
            <a:r>
              <a:rPr sz="2200">
                <a:solidFill>
                  <a:srgbClr val="FF2600"/>
                </a:solidFill>
                <a:uFill>
                  <a:solidFill>
                    <a:srgbClr val="FF2600"/>
                  </a:solidFill>
                </a:uFill>
                <a:latin typeface="Comic Sans MS"/>
                <a:ea typeface="Comic Sans MS"/>
                <a:cs typeface="Comic Sans MS"/>
                <a:sym typeface="Comic Sans MS"/>
              </a:rPr>
              <a:t>oxidation</a:t>
            </a:r>
            <a:r>
              <a:rPr sz="2200">
                <a:uFill>
                  <a:solidFill/>
                </a:uFill>
                <a:latin typeface="Comic Sans MS"/>
                <a:ea typeface="Comic Sans MS"/>
                <a:cs typeface="Comic Sans MS"/>
                <a:sym typeface="Comic Sans MS"/>
              </a:rPr>
              <a:t> processes. </a:t>
            </a:r>
            <a:r>
              <a:rPr sz="2200">
                <a:solidFill>
                  <a:srgbClr val="0433FF"/>
                </a:solidFill>
                <a:uFill>
                  <a:solidFill>
                    <a:srgbClr val="0433FF"/>
                  </a:solidFill>
                </a:uFill>
                <a:latin typeface="Comic Sans MS"/>
                <a:ea typeface="Comic Sans MS"/>
                <a:cs typeface="Comic Sans MS"/>
                <a:sym typeface="Comic Sans MS"/>
              </a:rPr>
              <a:t>Material of the electrode</a:t>
            </a:r>
            <a:r>
              <a:rPr sz="2200">
                <a:uFill>
                  <a:solidFill/>
                </a:uFill>
                <a:latin typeface="Comic Sans MS"/>
                <a:ea typeface="Comic Sans MS"/>
                <a:cs typeface="Comic Sans MS"/>
                <a:sym typeface="Comic Sans MS"/>
              </a:rPr>
              <a:t> is also very important.  Hydrophobicity/hydrophilicity as well reactive functional groups may greatly affect </a:t>
            </a:r>
            <a:r>
              <a:rPr sz="2200">
                <a:solidFill>
                  <a:srgbClr val="0433FF"/>
                </a:solidFill>
                <a:uFill>
                  <a:solidFill>
                    <a:srgbClr val="0433FF"/>
                  </a:solidFill>
                </a:uFill>
                <a:latin typeface="Comic Sans MS"/>
                <a:ea typeface="Comic Sans MS"/>
                <a:cs typeface="Comic Sans MS"/>
                <a:sym typeface="Comic Sans MS"/>
              </a:rPr>
              <a:t>adsorption</a:t>
            </a:r>
            <a:r>
              <a:rPr sz="2200">
                <a:uFill>
                  <a:solidFill/>
                </a:uFill>
                <a:latin typeface="Comic Sans MS"/>
                <a:ea typeface="Comic Sans MS"/>
                <a:cs typeface="Comic Sans MS"/>
                <a:sym typeface="Comic Sans MS"/>
              </a:rPr>
              <a:t> of DNA and proteins</a:t>
            </a:r>
          </a:p>
        </p:txBody>
      </p:sp>
      <p:sp>
        <p:nvSpPr>
          <p:cNvPr id="387" name="Shape 387"/>
          <p:cNvSpPr/>
          <p:nvPr/>
        </p:nvSpPr>
        <p:spPr>
          <a:xfrm>
            <a:off x="914400" y="5334000"/>
            <a:ext cx="5588000" cy="1589"/>
          </a:xfrm>
          <a:prstGeom prst="line">
            <a:avLst/>
          </a:prstGeom>
          <a:ln w="25400">
            <a:solidFill/>
            <a:round/>
          </a:ln>
        </p:spPr>
        <p:txBody>
          <a:bodyPr lIns="0" tIns="0" rIns="0" bIns="0"/>
          <a:lstStyle/>
          <a:p>
            <a:pPr lvl="0" algn="l" defTabSz="457200">
              <a:defRPr sz="1200">
                <a:latin typeface="Helvetica"/>
                <a:ea typeface="Helvetica"/>
                <a:cs typeface="Helvetica"/>
                <a:sym typeface="Helvetica"/>
              </a:defRPr>
            </a:pPr>
          </a:p>
        </p:txBody>
      </p:sp>
      <p:sp>
        <p:nvSpPr>
          <p:cNvPr id="388" name="Shape 388"/>
          <p:cNvSpPr/>
          <p:nvPr/>
        </p:nvSpPr>
        <p:spPr>
          <a:xfrm>
            <a:off x="3708400" y="6096000"/>
            <a:ext cx="5588000" cy="1589"/>
          </a:xfrm>
          <a:prstGeom prst="line">
            <a:avLst/>
          </a:prstGeom>
          <a:ln w="25400">
            <a:solidFill/>
            <a:round/>
          </a:ln>
        </p:spPr>
        <p:txBody>
          <a:bodyPr lIns="0" tIns="0" rIns="0" bIns="0"/>
          <a:lstStyle/>
          <a:p>
            <a:pPr lvl="0" algn="l" defTabSz="457200">
              <a:defRPr sz="1200">
                <a:latin typeface="Helvetica"/>
                <a:ea typeface="Helvetica"/>
                <a:cs typeface="Helvetica"/>
                <a:sym typeface="Helvetica"/>
              </a:defRPr>
            </a:pPr>
          </a:p>
        </p:txBody>
      </p:sp>
      <p:sp>
        <p:nvSpPr>
          <p:cNvPr id="389" name="Shape 389"/>
          <p:cNvSpPr/>
          <p:nvPr/>
        </p:nvSpPr>
        <p:spPr>
          <a:xfrm>
            <a:off x="1544607" y="4876800"/>
            <a:ext cx="5802373" cy="342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defTabSz="914400">
              <a:buClr>
                <a:srgbClr val="000000"/>
              </a:buClr>
              <a:buFont typeface="Gill Sans"/>
              <a:defRPr b="1" sz="1600">
                <a:uFill>
                  <a:solidFill/>
                </a:uFill>
                <a:latin typeface="Gill Sans"/>
                <a:ea typeface="Gill Sans"/>
                <a:cs typeface="Gill Sans"/>
                <a:sym typeface="Gill Sans"/>
              </a:defRPr>
            </a:lvl1pPr>
          </a:lstStyle>
          <a:p>
            <a:pPr lvl="0">
              <a:defRPr b="0" sz="1800">
                <a:uFillTx/>
              </a:defRPr>
            </a:pPr>
            <a:r>
              <a:rPr b="1" sz="1600">
                <a:uFill>
                  <a:solidFill/>
                </a:uFill>
              </a:rPr>
              <a:t>       -2 V	                          Hg                   0 V                       </a:t>
            </a:r>
          </a:p>
        </p:txBody>
      </p:sp>
      <p:sp>
        <p:nvSpPr>
          <p:cNvPr id="390" name="Shape 390"/>
          <p:cNvSpPr/>
          <p:nvPr/>
        </p:nvSpPr>
        <p:spPr>
          <a:xfrm>
            <a:off x="5239315" y="5578475"/>
            <a:ext cx="1861007" cy="342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defTabSz="914400">
              <a:buClr>
                <a:srgbClr val="000000"/>
              </a:buClr>
              <a:buFont typeface="Gill Sans"/>
              <a:defRPr sz="1600">
                <a:uFill>
                  <a:solidFill/>
                </a:uFill>
                <a:latin typeface="Gill Sans"/>
                <a:ea typeface="Gill Sans"/>
                <a:cs typeface="Gill Sans"/>
                <a:sym typeface="Gill Sans"/>
              </a:defRPr>
            </a:lvl1pPr>
          </a:lstStyle>
          <a:p>
            <a:pPr lvl="0">
              <a:defRPr sz="1800">
                <a:uFillTx/>
              </a:defRPr>
            </a:pPr>
            <a:r>
              <a:rPr sz="1600">
                <a:uFill>
                  <a:solidFill/>
                </a:uFill>
              </a:rPr>
              <a:t>Carbon, Au, Ag, Pt….</a:t>
            </a:r>
          </a:p>
        </p:txBody>
      </p:sp>
      <p:sp>
        <p:nvSpPr>
          <p:cNvPr id="391" name="Shape 391"/>
          <p:cNvSpPr/>
          <p:nvPr/>
        </p:nvSpPr>
        <p:spPr>
          <a:xfrm>
            <a:off x="3499117" y="5730875"/>
            <a:ext cx="470953" cy="342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defTabSz="914400">
              <a:buClr>
                <a:srgbClr val="000000"/>
              </a:buClr>
              <a:buFont typeface="Gill Sans"/>
              <a:defRPr sz="1600">
                <a:uFill>
                  <a:solidFill/>
                </a:uFill>
                <a:latin typeface="Gill Sans"/>
                <a:ea typeface="Gill Sans"/>
                <a:cs typeface="Gill Sans"/>
                <a:sym typeface="Gill Sans"/>
              </a:defRPr>
            </a:lvl1pPr>
          </a:lstStyle>
          <a:p>
            <a:pPr lvl="0">
              <a:defRPr sz="1800">
                <a:uFillTx/>
              </a:defRPr>
            </a:pPr>
            <a:r>
              <a:rPr sz="1600">
                <a:uFill>
                  <a:solidFill/>
                </a:uFill>
              </a:rPr>
              <a:t>-1 V</a:t>
            </a:r>
          </a:p>
        </p:txBody>
      </p:sp>
      <p:sp>
        <p:nvSpPr>
          <p:cNvPr id="392" name="Shape 392"/>
          <p:cNvSpPr/>
          <p:nvPr/>
        </p:nvSpPr>
        <p:spPr>
          <a:xfrm>
            <a:off x="8983929" y="5730875"/>
            <a:ext cx="624940" cy="342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defTabSz="914400">
              <a:buClr>
                <a:srgbClr val="000000"/>
              </a:buClr>
              <a:buFont typeface="Gill Sans"/>
              <a:defRPr b="1" sz="1600">
                <a:uFill>
                  <a:solidFill/>
                </a:uFill>
                <a:latin typeface="Gill Sans"/>
                <a:ea typeface="Gill Sans"/>
                <a:cs typeface="Gill Sans"/>
                <a:sym typeface="Gill Sans"/>
              </a:defRPr>
            </a:lvl1pPr>
          </a:lstStyle>
          <a:p>
            <a:pPr lvl="0">
              <a:defRPr b="0" sz="1800">
                <a:uFillTx/>
              </a:defRPr>
            </a:pPr>
            <a:r>
              <a:rPr b="1" sz="1600">
                <a:uFill>
                  <a:solidFill/>
                </a:uFill>
              </a:rPr>
              <a:t>+1 V</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600">
                <a:uFill>
                  <a:solidFill/>
                </a:uFill>
              </a:rPr>
            </a:fld>
          </a:p>
        </p:txBody>
      </p:sp>
      <p:sp>
        <p:nvSpPr>
          <p:cNvPr id="395" name="Shape 395"/>
          <p:cNvSpPr/>
          <p:nvPr/>
        </p:nvSpPr>
        <p:spPr>
          <a:xfrm>
            <a:off x="738412" y="114300"/>
            <a:ext cx="11163301"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b="1" sz="2400">
                <a:solidFill>
                  <a:srgbClr val="FF4013"/>
                </a:solidFill>
                <a:latin typeface="Comic Sans MS"/>
                <a:ea typeface="Comic Sans MS"/>
                <a:cs typeface="Comic Sans MS"/>
                <a:sym typeface="Comic Sans MS"/>
              </a:rPr>
              <a:t>90 years of polarography and </a:t>
            </a:r>
            <a:r>
              <a:rPr b="1" sz="2400">
                <a:solidFill>
                  <a:srgbClr val="0061FF"/>
                </a:solidFill>
                <a:latin typeface="Comic Sans MS"/>
                <a:ea typeface="Comic Sans MS"/>
                <a:cs typeface="Comic Sans MS"/>
                <a:sym typeface="Comic Sans MS"/>
              </a:rPr>
              <a:t>~</a:t>
            </a:r>
            <a:r>
              <a:rPr b="1" sz="2400">
                <a:solidFill>
                  <a:srgbClr val="0433FF"/>
                </a:solidFill>
                <a:latin typeface="Comic Sans MS"/>
                <a:ea typeface="Comic Sans MS"/>
                <a:cs typeface="Comic Sans MS"/>
                <a:sym typeface="Comic Sans MS"/>
              </a:rPr>
              <a:t>55 years of nucleic acid electrochemistry</a:t>
            </a:r>
          </a:p>
        </p:txBody>
      </p:sp>
      <p:sp>
        <p:nvSpPr>
          <p:cNvPr id="396" name="Shape 396"/>
          <p:cNvSpPr/>
          <p:nvPr/>
        </p:nvSpPr>
        <p:spPr>
          <a:xfrm>
            <a:off x="331322" y="685800"/>
            <a:ext cx="13017501" cy="1765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a:latin typeface="Comic Sans MS"/>
                <a:ea typeface="Comic Sans MS"/>
                <a:cs typeface="Comic Sans MS"/>
                <a:sym typeface="Comic Sans MS"/>
              </a:rPr>
              <a:t>This year we commemorate the </a:t>
            </a:r>
            <a:r>
              <a:rPr b="1">
                <a:solidFill>
                  <a:srgbClr val="FF2600"/>
                </a:solidFill>
                <a:latin typeface="Comic Sans MS"/>
                <a:ea typeface="Comic Sans MS"/>
                <a:cs typeface="Comic Sans MS"/>
                <a:sym typeface="Comic Sans MS"/>
              </a:rPr>
              <a:t>90th Anniversary of the invention of polarography by J. Heyrovsky</a:t>
            </a:r>
            <a:r>
              <a:rPr>
                <a:latin typeface="Comic Sans MS"/>
                <a:ea typeface="Comic Sans MS"/>
                <a:cs typeface="Comic Sans MS"/>
                <a:sym typeface="Comic Sans MS"/>
              </a:rPr>
              <a:t>. In </a:t>
            </a:r>
            <a:r>
              <a:rPr b="1">
                <a:latin typeface="Comic Sans MS"/>
                <a:ea typeface="Comic Sans MS"/>
                <a:cs typeface="Comic Sans MS"/>
                <a:sym typeface="Comic Sans MS"/>
              </a:rPr>
              <a:t>1941 he invented </a:t>
            </a:r>
            <a:r>
              <a:rPr b="1">
                <a:solidFill>
                  <a:srgbClr val="0433FF"/>
                </a:solidFill>
                <a:latin typeface="Comic Sans MS"/>
                <a:ea typeface="Comic Sans MS"/>
                <a:cs typeface="Comic Sans MS"/>
                <a:sym typeface="Comic Sans MS"/>
              </a:rPr>
              <a:t>oscillographic polarography with controlled a.c</a:t>
            </a:r>
            <a:r>
              <a:rPr>
                <a:solidFill>
                  <a:srgbClr val="0433FF"/>
                </a:solidFill>
                <a:latin typeface="Comic Sans MS"/>
                <a:ea typeface="Comic Sans MS"/>
                <a:cs typeface="Comic Sans MS"/>
                <a:sym typeface="Comic Sans MS"/>
              </a:rPr>
              <a:t>.</a:t>
            </a:r>
            <a:r>
              <a:rPr>
                <a:latin typeface="Comic Sans MS"/>
                <a:ea typeface="Comic Sans MS"/>
                <a:cs typeface="Comic Sans MS"/>
                <a:sym typeface="Comic Sans MS"/>
              </a:rPr>
              <a:t> (cyclic a.c. chronopotentiometry). By the end of the 1950‘s oscillographic polarography was the </a:t>
            </a:r>
            <a:r>
              <a:rPr b="1">
                <a:latin typeface="Comic Sans MS"/>
                <a:ea typeface="Comic Sans MS"/>
                <a:cs typeface="Comic Sans MS"/>
                <a:sym typeface="Comic Sans MS"/>
              </a:rPr>
              <a:t>method of choice for</a:t>
            </a:r>
            <a:r>
              <a:rPr>
                <a:latin typeface="Comic Sans MS"/>
                <a:ea typeface="Comic Sans MS"/>
                <a:cs typeface="Comic Sans MS"/>
                <a:sym typeface="Comic Sans MS"/>
              </a:rPr>
              <a:t> the </a:t>
            </a:r>
            <a:r>
              <a:rPr b="1">
                <a:solidFill>
                  <a:srgbClr val="0061FF"/>
                </a:solidFill>
                <a:latin typeface="Comic Sans MS"/>
                <a:ea typeface="Comic Sans MS"/>
                <a:cs typeface="Comic Sans MS"/>
                <a:sym typeface="Comic Sans MS"/>
              </a:rPr>
              <a:t>DNA electrochemical analysis</a:t>
            </a:r>
            <a:r>
              <a:rPr>
                <a:latin typeface="Comic Sans MS"/>
                <a:ea typeface="Comic Sans MS"/>
                <a:cs typeface="Comic Sans MS"/>
                <a:sym typeface="Comic Sans MS"/>
              </a:rPr>
              <a:t>:</a:t>
            </a:r>
            <a:endParaRPr>
              <a:latin typeface="Comic Sans MS"/>
              <a:ea typeface="Comic Sans MS"/>
              <a:cs typeface="Comic Sans MS"/>
              <a:sym typeface="Comic Sans MS"/>
            </a:endParaRPr>
          </a:p>
          <a:p>
            <a:pPr lvl="0" algn="l">
              <a:defRPr sz="1800"/>
            </a:pPr>
            <a:r>
              <a:rPr b="1" sz="2000">
                <a:solidFill>
                  <a:srgbClr val="0056D6"/>
                </a:solidFill>
                <a:latin typeface="Comic Sans MS"/>
                <a:ea typeface="Comic Sans MS"/>
                <a:cs typeface="Comic Sans MS"/>
                <a:sym typeface="Comic Sans MS"/>
              </a:rPr>
              <a:t>1958</a:t>
            </a:r>
            <a:r>
              <a:rPr sz="2000">
                <a:latin typeface="Comic Sans MS"/>
                <a:ea typeface="Comic Sans MS"/>
                <a:cs typeface="Comic Sans MS"/>
                <a:sym typeface="Comic Sans MS"/>
              </a:rPr>
              <a:t>: Nucleic acid bases, DNA and RNA are electroactive</a:t>
            </a:r>
            <a:endParaRPr sz="2000">
              <a:latin typeface="Comic Sans MS"/>
              <a:ea typeface="Comic Sans MS"/>
              <a:cs typeface="Comic Sans MS"/>
              <a:sym typeface="Comic Sans MS"/>
            </a:endParaRPr>
          </a:p>
          <a:p>
            <a:pPr lvl="0" algn="l">
              <a:defRPr sz="1800"/>
            </a:pPr>
            <a:r>
              <a:rPr b="1" sz="2000">
                <a:solidFill>
                  <a:srgbClr val="E32400"/>
                </a:solidFill>
                <a:latin typeface="Comic Sans MS"/>
                <a:ea typeface="Comic Sans MS"/>
                <a:cs typeface="Comic Sans MS"/>
                <a:sym typeface="Comic Sans MS"/>
              </a:rPr>
              <a:t>1960</a:t>
            </a:r>
            <a:r>
              <a:rPr sz="2000">
                <a:latin typeface="Comic Sans MS"/>
                <a:ea typeface="Comic Sans MS"/>
                <a:cs typeface="Comic Sans MS"/>
                <a:sym typeface="Comic Sans MS"/>
              </a:rPr>
              <a:t>: Relations between the DNA structure and electrochemical responses</a:t>
            </a:r>
            <a:r>
              <a:rPr sz="2000">
                <a:latin typeface="Comic Sans MS"/>
                <a:ea typeface="Comic Sans MS"/>
                <a:cs typeface="Comic Sans MS"/>
                <a:sym typeface="Comic Sans MS"/>
              </a:rPr>
              <a:t>                                   </a:t>
            </a:r>
          </a:p>
        </p:txBody>
      </p:sp>
      <p:pic>
        <p:nvPicPr>
          <p:cNvPr id="397" name="droppedImage.tiff"/>
          <p:cNvPicPr/>
          <p:nvPr/>
        </p:nvPicPr>
        <p:blipFill>
          <a:blip r:embed="rId2">
            <a:extLst/>
          </a:blip>
          <a:stretch>
            <a:fillRect/>
          </a:stretch>
        </p:blipFill>
        <p:spPr>
          <a:xfrm>
            <a:off x="700840" y="4696967"/>
            <a:ext cx="2731126" cy="3086101"/>
          </a:xfrm>
          <a:prstGeom prst="rect">
            <a:avLst/>
          </a:prstGeom>
          <a:ln w="12700">
            <a:miter lim="400000"/>
          </a:ln>
        </p:spPr>
      </p:pic>
      <p:pic>
        <p:nvPicPr>
          <p:cNvPr id="398" name="droppedImage.png"/>
          <p:cNvPicPr/>
          <p:nvPr/>
        </p:nvPicPr>
        <p:blipFill>
          <a:blip r:embed="rId3">
            <a:extLst/>
          </a:blip>
          <a:stretch>
            <a:fillRect/>
          </a:stretch>
        </p:blipFill>
        <p:spPr>
          <a:xfrm>
            <a:off x="3859286" y="2451100"/>
            <a:ext cx="2455562" cy="3416300"/>
          </a:xfrm>
          <a:prstGeom prst="rect">
            <a:avLst/>
          </a:prstGeom>
          <a:ln w="12700">
            <a:miter lim="400000"/>
          </a:ln>
        </p:spPr>
      </p:pic>
      <p:grpSp>
        <p:nvGrpSpPr>
          <p:cNvPr id="407" name="Group 407"/>
          <p:cNvGrpSpPr/>
          <p:nvPr/>
        </p:nvGrpSpPr>
        <p:grpSpPr>
          <a:xfrm>
            <a:off x="3656076" y="6376923"/>
            <a:ext cx="3404616" cy="1333502"/>
            <a:chOff x="0" y="0"/>
            <a:chExt cx="3404615" cy="1333500"/>
          </a:xfrm>
        </p:grpSpPr>
        <p:grpSp>
          <p:nvGrpSpPr>
            <p:cNvPr id="404" name="Group 404"/>
            <p:cNvGrpSpPr/>
            <p:nvPr/>
          </p:nvGrpSpPr>
          <p:grpSpPr>
            <a:xfrm>
              <a:off x="0" y="0"/>
              <a:ext cx="2832101" cy="1333501"/>
              <a:chOff x="0" y="0"/>
              <a:chExt cx="2832100" cy="1333500"/>
            </a:xfrm>
          </p:grpSpPr>
          <p:grpSp>
            <p:nvGrpSpPr>
              <p:cNvPr id="402" name="Group 402"/>
              <p:cNvGrpSpPr/>
              <p:nvPr/>
            </p:nvGrpSpPr>
            <p:grpSpPr>
              <a:xfrm>
                <a:off x="0" y="0"/>
                <a:ext cx="1345033" cy="1333501"/>
                <a:chOff x="0" y="0"/>
                <a:chExt cx="1345032" cy="1333500"/>
              </a:xfrm>
            </p:grpSpPr>
            <p:pic>
              <p:nvPicPr>
                <p:cNvPr id="399" name="image.png"/>
                <p:cNvPicPr/>
                <p:nvPr/>
              </p:nvPicPr>
              <p:blipFill>
                <a:blip r:embed="rId4">
                  <a:extLst/>
                </a:blip>
                <a:stretch>
                  <a:fillRect/>
                </a:stretch>
              </p:blipFill>
              <p:spPr>
                <a:xfrm>
                  <a:off x="0" y="0"/>
                  <a:ext cx="1345033" cy="1333501"/>
                </a:xfrm>
                <a:prstGeom prst="rect">
                  <a:avLst/>
                </a:prstGeom>
                <a:ln w="12700" cap="flat">
                  <a:noFill/>
                  <a:miter lim="400000"/>
                </a:ln>
                <a:effectLst/>
              </p:spPr>
            </p:pic>
            <p:sp>
              <p:nvSpPr>
                <p:cNvPr id="400" name="Shape 400"/>
                <p:cNvSpPr/>
                <p:nvPr/>
              </p:nvSpPr>
              <p:spPr>
                <a:xfrm>
                  <a:off x="114583" y="498950"/>
                  <a:ext cx="27325" cy="198891"/>
                </a:xfrm>
                <a:custGeom>
                  <a:avLst/>
                  <a:gdLst/>
                  <a:ahLst/>
                  <a:cxnLst>
                    <a:cxn ang="0">
                      <a:pos x="wd2" y="hd2"/>
                    </a:cxn>
                    <a:cxn ang="5400000">
                      <a:pos x="wd2" y="hd2"/>
                    </a:cxn>
                    <a:cxn ang="10800000">
                      <a:pos x="wd2" y="hd2"/>
                    </a:cxn>
                    <a:cxn ang="16200000">
                      <a:pos x="wd2" y="hd2"/>
                    </a:cxn>
                  </a:cxnLst>
                  <a:rect l="0" t="0" r="r" b="b"/>
                  <a:pathLst>
                    <a:path w="21600" h="20150" fill="norm" stroke="1" extrusionOk="0">
                      <a:moveTo>
                        <a:pt x="0" y="9755"/>
                      </a:moveTo>
                      <a:cubicBezTo>
                        <a:pt x="1440" y="11458"/>
                        <a:pt x="2880" y="21600"/>
                        <a:pt x="6480" y="19974"/>
                      </a:cubicBezTo>
                      <a:cubicBezTo>
                        <a:pt x="10080" y="18348"/>
                        <a:pt x="18720" y="4181"/>
                        <a:pt x="21600" y="0"/>
                      </a:cubicBezTo>
                    </a:path>
                  </a:pathLst>
                </a:custGeom>
                <a:noFill/>
                <a:ln w="12700" cap="flat">
                  <a:solidFill>
                    <a:srgbClr val="000000"/>
                  </a:solidFill>
                  <a:prstDash val="sysDot"/>
                  <a:round/>
                </a:ln>
                <a:effectLst/>
              </p:spPr>
              <p:txBody>
                <a:bodyPr wrap="square" lIns="0" tIns="0" rIns="0" bIns="0" numCol="1" anchor="ctr">
                  <a:noAutofit/>
                </a:bodyPr>
                <a:lstStyle/>
                <a:p>
                  <a:pPr lvl="0" marL="52019" marR="52019" algn="l" defTabSz="1168400">
                    <a:defRPr sz="1400">
                      <a:uFill>
                        <a:solidFill/>
                      </a:uFill>
                      <a:latin typeface="Gill Sans"/>
                      <a:ea typeface="Gill Sans"/>
                      <a:cs typeface="Gill Sans"/>
                      <a:sym typeface="Gill Sans"/>
                    </a:defRPr>
                  </a:pPr>
                </a:p>
              </p:txBody>
            </p:sp>
            <p:sp>
              <p:nvSpPr>
                <p:cNvPr id="401" name="Shape 401"/>
                <p:cNvSpPr/>
                <p:nvPr/>
              </p:nvSpPr>
              <p:spPr>
                <a:xfrm>
                  <a:off x="88743" y="855320"/>
                  <a:ext cx="37021" cy="184633"/>
                </a:xfrm>
                <a:custGeom>
                  <a:avLst/>
                  <a:gdLst/>
                  <a:ahLst/>
                  <a:cxnLst>
                    <a:cxn ang="0">
                      <a:pos x="wd2" y="hd2"/>
                    </a:cxn>
                    <a:cxn ang="5400000">
                      <a:pos x="wd2" y="hd2"/>
                    </a:cxn>
                    <a:cxn ang="10800000">
                      <a:pos x="wd2" y="hd2"/>
                    </a:cxn>
                    <a:cxn ang="16200000">
                      <a:pos x="wd2" y="hd2"/>
                    </a:cxn>
                  </a:cxnLst>
                  <a:rect l="0" t="0" r="r" b="b"/>
                  <a:pathLst>
                    <a:path w="21600" h="20236" fill="norm" stroke="1" extrusionOk="0">
                      <a:moveTo>
                        <a:pt x="0" y="11362"/>
                      </a:moveTo>
                      <a:cubicBezTo>
                        <a:pt x="2107" y="9520"/>
                        <a:pt x="8956" y="-1364"/>
                        <a:pt x="12644" y="143"/>
                      </a:cubicBezTo>
                      <a:cubicBezTo>
                        <a:pt x="16332" y="1650"/>
                        <a:pt x="20020" y="16050"/>
                        <a:pt x="21600" y="20236"/>
                      </a:cubicBezTo>
                    </a:path>
                  </a:pathLst>
                </a:custGeom>
                <a:noFill/>
                <a:ln w="12700" cap="flat">
                  <a:solidFill>
                    <a:srgbClr val="000000"/>
                  </a:solidFill>
                  <a:prstDash val="sysDot"/>
                  <a:round/>
                </a:ln>
                <a:effectLst/>
              </p:spPr>
              <p:txBody>
                <a:bodyPr wrap="square" lIns="0" tIns="0" rIns="0" bIns="0" numCol="1" anchor="ctr">
                  <a:noAutofit/>
                </a:bodyPr>
                <a:lstStyle/>
                <a:p>
                  <a:pPr lvl="0" marL="52019" marR="52019" algn="l" defTabSz="1168400">
                    <a:defRPr sz="1400">
                      <a:uFill>
                        <a:solidFill/>
                      </a:uFill>
                      <a:latin typeface="Gill Sans"/>
                      <a:ea typeface="Gill Sans"/>
                      <a:cs typeface="Gill Sans"/>
                      <a:sym typeface="Gill Sans"/>
                    </a:defRPr>
                  </a:pPr>
                </a:p>
              </p:txBody>
            </p:sp>
          </p:grpSp>
          <p:pic>
            <p:nvPicPr>
              <p:cNvPr id="403" name="image.png"/>
              <p:cNvPicPr/>
              <p:nvPr/>
            </p:nvPicPr>
            <p:blipFill>
              <a:blip r:embed="rId5">
                <a:extLst/>
              </a:blip>
              <a:stretch>
                <a:fillRect/>
              </a:stretch>
            </p:blipFill>
            <p:spPr>
              <a:xfrm>
                <a:off x="1487067" y="0"/>
                <a:ext cx="1345034" cy="1217931"/>
              </a:xfrm>
              <a:prstGeom prst="rect">
                <a:avLst/>
              </a:prstGeom>
              <a:ln w="12700" cap="flat">
                <a:noFill/>
                <a:miter lim="400000"/>
              </a:ln>
              <a:effectLst/>
            </p:spPr>
          </p:pic>
        </p:grpSp>
        <p:sp>
          <p:nvSpPr>
            <p:cNvPr id="405" name="Shape 405"/>
            <p:cNvSpPr/>
            <p:nvPr/>
          </p:nvSpPr>
          <p:spPr>
            <a:xfrm>
              <a:off x="224535" y="506476"/>
              <a:ext cx="1498601"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896" marR="57798" algn="l" defTabSz="1168400">
                <a:spcBef>
                  <a:spcPts val="1600"/>
                </a:spcBef>
                <a:buClr>
                  <a:srgbClr val="FF2E78"/>
                </a:buClr>
                <a:buFont typeface="Comic Sans MS"/>
                <a:defRPr b="1" sz="1800">
                  <a:solidFill>
                    <a:srgbClr val="FF2E78"/>
                  </a:solidFill>
                  <a:uFill>
                    <a:solidFill>
                      <a:srgbClr val="FF2E78"/>
                    </a:solidFill>
                  </a:uFill>
                  <a:latin typeface="Comic Sans MS"/>
                  <a:ea typeface="Comic Sans MS"/>
                  <a:cs typeface="Comic Sans MS"/>
                  <a:sym typeface="Comic Sans MS"/>
                </a:defRPr>
              </a:lvl1pPr>
            </a:lstStyle>
            <a:p>
              <a:pPr lvl="0">
                <a:defRPr b="0">
                  <a:solidFill>
                    <a:srgbClr val="000000"/>
                  </a:solidFill>
                  <a:uFillTx/>
                </a:defRPr>
              </a:pPr>
              <a:r>
                <a:rPr b="1">
                  <a:solidFill>
                    <a:srgbClr val="FF2E78"/>
                  </a:solidFill>
                  <a:uFill>
                    <a:solidFill>
                      <a:srgbClr val="FF2E78"/>
                    </a:solidFill>
                  </a:uFill>
                </a:rPr>
                <a:t>dsDNA</a:t>
              </a:r>
            </a:p>
          </p:txBody>
        </p:sp>
        <p:sp>
          <p:nvSpPr>
            <p:cNvPr id="406" name="Shape 406"/>
            <p:cNvSpPr/>
            <p:nvPr/>
          </p:nvSpPr>
          <p:spPr>
            <a:xfrm>
              <a:off x="1791715" y="505459"/>
              <a:ext cx="1612901"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896" marR="57798" algn="l" defTabSz="1168400">
                <a:spcBef>
                  <a:spcPts val="1600"/>
                </a:spcBef>
                <a:buClr>
                  <a:srgbClr val="00D313"/>
                </a:buClr>
                <a:buFont typeface="Comic Sans MS"/>
                <a:defRPr b="1" sz="1800">
                  <a:solidFill>
                    <a:srgbClr val="0433FF"/>
                  </a:solidFill>
                  <a:uFill>
                    <a:solidFill>
                      <a:srgbClr val="0433FF"/>
                    </a:solidFill>
                  </a:uFill>
                  <a:latin typeface="Comic Sans MS"/>
                  <a:ea typeface="Comic Sans MS"/>
                  <a:cs typeface="Comic Sans MS"/>
                  <a:sym typeface="Comic Sans MS"/>
                </a:defRPr>
              </a:lvl1pPr>
            </a:lstStyle>
            <a:p>
              <a:pPr lvl="0">
                <a:defRPr b="0">
                  <a:solidFill>
                    <a:srgbClr val="000000"/>
                  </a:solidFill>
                  <a:uFillTx/>
                </a:defRPr>
              </a:pPr>
              <a:r>
                <a:rPr b="1">
                  <a:solidFill>
                    <a:srgbClr val="0433FF"/>
                  </a:solidFill>
                  <a:uFill>
                    <a:solidFill>
                      <a:srgbClr val="0433FF"/>
                    </a:solidFill>
                  </a:uFill>
                </a:rPr>
                <a:t>ssDNA</a:t>
              </a:r>
            </a:p>
          </p:txBody>
        </p:sp>
      </p:grpSp>
      <p:pic>
        <p:nvPicPr>
          <p:cNvPr id="408" name="image.png"/>
          <p:cNvPicPr/>
          <p:nvPr/>
        </p:nvPicPr>
        <p:blipFill>
          <a:blip r:embed="rId6">
            <a:extLst/>
          </a:blip>
          <a:stretch>
            <a:fillRect/>
          </a:stretch>
        </p:blipFill>
        <p:spPr>
          <a:xfrm>
            <a:off x="6743700" y="2870200"/>
            <a:ext cx="5410201" cy="4546600"/>
          </a:xfrm>
          <a:prstGeom prst="rect">
            <a:avLst/>
          </a:prstGeom>
          <a:ln w="12700">
            <a:miter lim="400000"/>
          </a:ln>
        </p:spPr>
      </p:pic>
      <p:sp>
        <p:nvSpPr>
          <p:cNvPr id="409" name="Shape 409"/>
          <p:cNvSpPr/>
          <p:nvPr/>
        </p:nvSpPr>
        <p:spPr>
          <a:xfrm>
            <a:off x="571500" y="7835900"/>
            <a:ext cx="12433300" cy="736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7799" marR="57799" algn="l" defTabSz="1295400">
              <a:defRPr sz="1800">
                <a:uFill>
                  <a:solidFill/>
                </a:uFill>
                <a:latin typeface="Comic Sans MS"/>
                <a:ea typeface="Comic Sans MS"/>
                <a:cs typeface="Comic Sans MS"/>
                <a:sym typeface="Comic Sans MS"/>
              </a:defRPr>
            </a:lvl1pPr>
          </a:lstStyle>
          <a:p>
            <a:pPr lvl="0">
              <a:defRPr>
                <a:uFillTx/>
              </a:defRPr>
            </a:pPr>
            <a:r>
              <a:rPr>
                <a:uFill>
                  <a:solidFill/>
                </a:uFill>
              </a:rPr>
              <a:t>Using these techniques in the 1960‘s and and 1970‘s DNA denaturation and renaturation was followed and early evidence of DNA premelting and POLYMORPHY OF THE DNA DOUBLE HELIX was obtained</a:t>
            </a:r>
          </a:p>
        </p:txBody>
      </p:sp>
      <p:sp>
        <p:nvSpPr>
          <p:cNvPr id="410" name="Shape 410"/>
          <p:cNvSpPr/>
          <p:nvPr/>
        </p:nvSpPr>
        <p:spPr>
          <a:xfrm>
            <a:off x="-25400" y="2451100"/>
            <a:ext cx="3886200" cy="1003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7799" marR="57799" algn="l" defTabSz="1295400">
              <a:buClr>
                <a:srgbClr val="D81E00"/>
              </a:buClr>
              <a:buFont typeface="Times New Roman"/>
              <a:defRPr sz="1800"/>
            </a:pPr>
            <a:r>
              <a:rPr sz="1600">
                <a:uFill>
                  <a:solidFill/>
                </a:uFill>
                <a:latin typeface="Comic Sans MS Bold"/>
                <a:ea typeface="Comic Sans MS Bold"/>
                <a:cs typeface="Comic Sans MS Bold"/>
                <a:sym typeface="Comic Sans MS Bold"/>
              </a:rPr>
              <a:t>1955</a:t>
            </a:r>
            <a:r>
              <a:rPr sz="1200">
                <a:uFill>
                  <a:solidFill/>
                </a:uFill>
                <a:latin typeface="Comic Sans MS"/>
                <a:ea typeface="Comic Sans MS"/>
                <a:cs typeface="Comic Sans MS"/>
                <a:sym typeface="Comic Sans MS"/>
              </a:rPr>
              <a:t> :</a:t>
            </a:r>
            <a:r>
              <a:rPr sz="1200">
                <a:uFill>
                  <a:solidFill>
                    <a:srgbClr val="D81E00"/>
                  </a:solidFill>
                </a:uFill>
                <a:latin typeface="Comic Sans MS"/>
                <a:ea typeface="Comic Sans MS"/>
                <a:cs typeface="Comic Sans MS"/>
                <a:sym typeface="Comic Sans MS"/>
              </a:rPr>
              <a:t>Adenine</a:t>
            </a:r>
            <a:r>
              <a:rPr sz="1200">
                <a:uFill>
                  <a:solidFill/>
                </a:uFill>
                <a:latin typeface="Comic Sans MS"/>
                <a:ea typeface="Comic Sans MS"/>
                <a:cs typeface="Comic Sans MS"/>
                <a:sym typeface="Comic Sans MS"/>
              </a:rPr>
              <a:t> is polarographically </a:t>
            </a:r>
            <a:r>
              <a:rPr sz="1200">
                <a:uFill>
                  <a:solidFill>
                    <a:srgbClr val="D81E00"/>
                  </a:solidFill>
                </a:uFill>
                <a:latin typeface="Comic Sans MS"/>
                <a:ea typeface="Comic Sans MS"/>
                <a:cs typeface="Comic Sans MS"/>
                <a:sym typeface="Comic Sans MS"/>
              </a:rPr>
              <a:t>reducible</a:t>
            </a:r>
            <a:r>
              <a:rPr sz="1200">
                <a:uFill>
                  <a:solidFill/>
                </a:uFill>
                <a:latin typeface="Comic Sans MS"/>
                <a:ea typeface="Comic Sans MS"/>
                <a:cs typeface="Comic Sans MS"/>
                <a:sym typeface="Comic Sans MS"/>
              </a:rPr>
              <a:t> at strongly acid pH while </a:t>
            </a:r>
            <a:r>
              <a:rPr sz="1200">
                <a:uFill>
                  <a:solidFill>
                    <a:srgbClr val="D81E00"/>
                  </a:solidFill>
                </a:uFill>
                <a:latin typeface="Comic Sans MS"/>
                <a:ea typeface="Comic Sans MS"/>
                <a:cs typeface="Comic Sans MS"/>
                <a:sym typeface="Comic Sans MS"/>
              </a:rPr>
              <a:t>other NA bases</a:t>
            </a:r>
            <a:r>
              <a:rPr sz="1200">
                <a:uFill>
                  <a:solidFill/>
                </a:uFill>
                <a:latin typeface="Comic Sans MS"/>
                <a:ea typeface="Comic Sans MS"/>
                <a:cs typeface="Comic Sans MS"/>
                <a:sym typeface="Comic Sans MS"/>
              </a:rPr>
              <a:t> are </a:t>
            </a:r>
            <a:r>
              <a:rPr sz="1200">
                <a:uFill>
                  <a:solidFill>
                    <a:srgbClr val="D81E00"/>
                  </a:solidFill>
                </a:uFill>
                <a:latin typeface="Comic Sans MS"/>
                <a:ea typeface="Comic Sans MS"/>
                <a:cs typeface="Comic Sans MS"/>
                <a:sym typeface="Comic Sans MS"/>
              </a:rPr>
              <a:t>inactive</a:t>
            </a:r>
            <a:r>
              <a:rPr sz="1200">
                <a:uFill>
                  <a:solidFill/>
                </a:uFill>
                <a:latin typeface="Comic Sans MS"/>
                <a:ea typeface="Comic Sans MS"/>
                <a:cs typeface="Comic Sans MS"/>
                <a:sym typeface="Comic Sans MS"/>
              </a:rPr>
              <a:t>. J.N.Davidson and E.Chargraff: The Nucleic Acids, Vol.1, Academic Press, New York 1955</a:t>
            </a:r>
          </a:p>
        </p:txBody>
      </p:sp>
      <p:sp>
        <p:nvSpPr>
          <p:cNvPr id="411" name="Shape 411"/>
          <p:cNvSpPr/>
          <p:nvPr/>
        </p:nvSpPr>
        <p:spPr>
          <a:xfrm>
            <a:off x="12700" y="3505200"/>
            <a:ext cx="2415361" cy="596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57799" marR="57799" algn="l" defTabSz="1295400">
              <a:defRPr sz="1800"/>
            </a:pPr>
            <a:r>
              <a:rPr sz="1600">
                <a:uFill>
                  <a:solidFill/>
                </a:uFill>
                <a:latin typeface="Comic Sans MS Bold"/>
                <a:ea typeface="Comic Sans MS Bold"/>
                <a:cs typeface="Comic Sans MS Bold"/>
                <a:sym typeface="Comic Sans MS Bold"/>
              </a:rPr>
              <a:t>1957:</a:t>
            </a:r>
            <a:r>
              <a:rPr sz="1200">
                <a:uFill>
                  <a:solidFill/>
                </a:uFill>
                <a:latin typeface="Comic Sans MS"/>
                <a:ea typeface="Comic Sans MS"/>
                <a:cs typeface="Comic Sans MS"/>
                <a:sym typeface="Comic Sans MS"/>
              </a:rPr>
              <a:t> </a:t>
            </a:r>
            <a:r>
              <a:rPr b="1" sz="1200">
                <a:solidFill>
                  <a:srgbClr val="FF2600"/>
                </a:solidFill>
                <a:uFill>
                  <a:solidFill/>
                </a:uFill>
                <a:latin typeface="Comic Sans MS"/>
                <a:ea typeface="Comic Sans MS"/>
                <a:cs typeface="Comic Sans MS"/>
                <a:sym typeface="Comic Sans MS"/>
              </a:rPr>
              <a:t>NO response</a:t>
            </a:r>
            <a:r>
              <a:rPr sz="1200">
                <a:uFill>
                  <a:solidFill/>
                </a:uFill>
                <a:latin typeface="Comic Sans MS"/>
                <a:ea typeface="Comic Sans MS"/>
                <a:cs typeface="Comic Sans MS"/>
                <a:sym typeface="Comic Sans MS"/>
              </a:rPr>
              <a:t> of RNA </a:t>
            </a:r>
            <a:endParaRPr sz="1200">
              <a:uFill>
                <a:solidFill/>
              </a:uFill>
              <a:latin typeface="Comic Sans MS"/>
              <a:ea typeface="Comic Sans MS"/>
              <a:cs typeface="Comic Sans MS"/>
              <a:sym typeface="Comic Sans MS"/>
            </a:endParaRPr>
          </a:p>
          <a:p>
            <a:pPr lvl="0" marL="57799" marR="57799" algn="l" defTabSz="1295400">
              <a:defRPr sz="1800"/>
            </a:pPr>
            <a:r>
              <a:rPr sz="1200">
                <a:uFill>
                  <a:solidFill/>
                </a:uFill>
                <a:latin typeface="Comic Sans MS"/>
                <a:ea typeface="Comic Sans MS"/>
                <a:cs typeface="Comic Sans MS"/>
                <a:sym typeface="Comic Sans MS"/>
              </a:rPr>
              <a:t>and DNA on oscillopolarograms</a:t>
            </a:r>
          </a:p>
        </p:txBody>
      </p:sp>
      <p:sp>
        <p:nvSpPr>
          <p:cNvPr id="412" name="Shape 412"/>
          <p:cNvSpPr/>
          <p:nvPr/>
        </p:nvSpPr>
        <p:spPr>
          <a:xfrm>
            <a:off x="0" y="4076700"/>
            <a:ext cx="2819231"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7799" marR="57799" algn="l" defTabSz="1295400">
              <a:defRPr sz="1200">
                <a:solidFill>
                  <a:srgbClr val="FF9300"/>
                </a:solidFill>
                <a:uFill>
                  <a:solidFill/>
                </a:uFill>
                <a:latin typeface="Comic Sans MS"/>
                <a:ea typeface="Comic Sans MS"/>
                <a:cs typeface="Comic Sans MS"/>
                <a:sym typeface="Comic Sans MS"/>
              </a:defRPr>
            </a:lvl1pPr>
          </a:lstStyle>
          <a:p>
            <a:pPr lvl="0">
              <a:defRPr sz="1800">
                <a:solidFill>
                  <a:srgbClr val="000000"/>
                </a:solidFill>
                <a:uFillTx/>
              </a:defRPr>
            </a:pPr>
            <a:r>
              <a:rPr sz="1200">
                <a:solidFill>
                  <a:srgbClr val="FF9300"/>
                </a:solidFill>
                <a:uFill>
                  <a:solidFill/>
                </a:uFill>
              </a:rPr>
              <a:t>H. BERG, Biochem. Z. 329 (1957) 274</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4" name="droppedImage.png"/>
          <p:cNvPicPr/>
          <p:nvPr/>
        </p:nvPicPr>
        <p:blipFill>
          <a:blip r:embed="rId2">
            <a:extLst/>
          </a:blip>
          <a:stretch>
            <a:fillRect/>
          </a:stretch>
        </p:blipFill>
        <p:spPr>
          <a:xfrm>
            <a:off x="-50800" y="3035300"/>
            <a:ext cx="8615680" cy="6634074"/>
          </a:xfrm>
          <a:prstGeom prst="rect">
            <a:avLst/>
          </a:prstGeom>
          <a:ln w="12700">
            <a:round/>
          </a:ln>
        </p:spPr>
      </p:pic>
      <p:sp>
        <p:nvSpPr>
          <p:cNvPr id="415" name="Shape 415"/>
          <p:cNvSpPr/>
          <p:nvPr/>
        </p:nvSpPr>
        <p:spPr>
          <a:xfrm>
            <a:off x="825500" y="863600"/>
            <a:ext cx="8205085" cy="635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2019" marR="52019" algn="l" defTabSz="1168400">
              <a:defRPr sz="3000">
                <a:uFill>
                  <a:solidFill/>
                </a:uFill>
                <a:latin typeface="Comic Sans MS Bold"/>
                <a:ea typeface="Comic Sans MS Bold"/>
                <a:cs typeface="Comic Sans MS Bold"/>
                <a:sym typeface="Comic Sans MS Bold"/>
              </a:defRPr>
            </a:lvl1pPr>
          </a:lstStyle>
          <a:p>
            <a:pPr lvl="0">
              <a:defRPr sz="1800">
                <a:uFillTx/>
              </a:defRPr>
            </a:pPr>
            <a:r>
              <a:rPr sz="3000">
                <a:uFill>
                  <a:solidFill/>
                </a:uFill>
              </a:rPr>
              <a:t>D.c. polarography vs. oscillopolarography (OP)</a:t>
            </a:r>
          </a:p>
        </p:txBody>
      </p:sp>
      <p:sp>
        <p:nvSpPr>
          <p:cNvPr id="416" name="Shape 416"/>
          <p:cNvSpPr/>
          <p:nvPr/>
        </p:nvSpPr>
        <p:spPr>
          <a:xfrm>
            <a:off x="7950200" y="1778000"/>
            <a:ext cx="5041900" cy="3149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2019" marR="52019" algn="l" defTabSz="1168400">
              <a:defRPr sz="1800"/>
            </a:pPr>
            <a:r>
              <a:rPr sz="2200">
                <a:uFill>
                  <a:solidFill/>
                </a:uFill>
                <a:latin typeface="Comic Sans MS Bold"/>
                <a:ea typeface="Comic Sans MS Bold"/>
                <a:cs typeface="Comic Sans MS Bold"/>
                <a:sym typeface="Comic Sans MS Bold"/>
              </a:rPr>
              <a:t>Why d.c. polarography was rather poor in DNA analysis?</a:t>
            </a:r>
            <a:endParaRPr sz="2200">
              <a:uFill>
                <a:solidFill/>
              </a:uFill>
              <a:latin typeface="Comic Sans MS Bold"/>
              <a:ea typeface="Comic Sans MS Bold"/>
              <a:cs typeface="Comic Sans MS Bold"/>
              <a:sym typeface="Comic Sans MS Bold"/>
            </a:endParaRPr>
          </a:p>
          <a:p>
            <a:pPr lvl="0" marL="52019" marR="52019" algn="l" defTabSz="1168400">
              <a:defRPr sz="1800"/>
            </a:pPr>
            <a:endParaRPr sz="2200">
              <a:uFill>
                <a:solidFill/>
              </a:uFill>
              <a:latin typeface="Comic Sans MS Bold"/>
              <a:ea typeface="Comic Sans MS Bold"/>
              <a:cs typeface="Comic Sans MS Bold"/>
              <a:sym typeface="Comic Sans MS Bold"/>
            </a:endParaRPr>
          </a:p>
          <a:p>
            <a:pPr lvl="0" marL="52019" marR="52019" algn="l" defTabSz="1168400">
              <a:defRPr sz="1800"/>
            </a:pPr>
            <a:r>
              <a:rPr sz="2200">
                <a:uFill>
                  <a:solidFill/>
                </a:uFill>
                <a:latin typeface="Comic Sans MS Bold"/>
                <a:ea typeface="Comic Sans MS Bold"/>
                <a:cs typeface="Comic Sans MS Bold"/>
                <a:sym typeface="Comic Sans MS Bold"/>
              </a:rPr>
              <a:t>(a) no DNA accumulation at the electrode</a:t>
            </a:r>
            <a:endParaRPr sz="2200">
              <a:uFill>
                <a:solidFill/>
              </a:uFill>
              <a:latin typeface="Comic Sans MS Bold"/>
              <a:ea typeface="Comic Sans MS Bold"/>
              <a:cs typeface="Comic Sans MS Bold"/>
              <a:sym typeface="Comic Sans MS Bold"/>
            </a:endParaRPr>
          </a:p>
          <a:p>
            <a:pPr lvl="0" marL="52019" marR="52019" algn="l" defTabSz="1168400">
              <a:defRPr sz="1800"/>
            </a:pPr>
            <a:r>
              <a:rPr sz="2200">
                <a:uFill>
                  <a:solidFill/>
                </a:uFill>
                <a:latin typeface="Comic Sans MS Bold"/>
                <a:ea typeface="Comic Sans MS Bold"/>
                <a:cs typeface="Comic Sans MS Bold"/>
                <a:sym typeface="Comic Sans MS Bold"/>
              </a:rPr>
              <a:t>(b) DNA adsorption at negatively charged DME (~-1.4V) compared to open current potential in OP</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418" name="image.png"/>
          <p:cNvPicPr/>
          <p:nvPr/>
        </p:nvPicPr>
        <p:blipFill>
          <a:blip r:embed="rId2">
            <a:extLst/>
          </a:blip>
          <a:stretch>
            <a:fillRect/>
          </a:stretch>
        </p:blipFill>
        <p:spPr>
          <a:xfrm>
            <a:off x="1435100" y="965200"/>
            <a:ext cx="10121900" cy="7448550"/>
          </a:xfrm>
          <a:prstGeom prst="rect">
            <a:avLst/>
          </a:prstGeom>
          <a:ln w="12700">
            <a:miter lim="400000"/>
          </a:ln>
        </p:spPr>
      </p:pic>
      <p:sp>
        <p:nvSpPr>
          <p:cNvPr id="419" name="Shape 419"/>
          <p:cNvSpPr/>
          <p:nvPr/>
        </p:nvSpPr>
        <p:spPr>
          <a:xfrm flipH="1">
            <a:off x="1727200" y="4000500"/>
            <a:ext cx="571500" cy="1739900"/>
          </a:xfrm>
          <a:prstGeom prst="rect">
            <a:avLst/>
          </a:prstGeom>
          <a:solidFill>
            <a:srgbClr val="FFFFFF"/>
          </a:solidFill>
          <a:ln w="25400">
            <a:solidFill>
              <a:srgbClr val="FFFFFF"/>
            </a:solidFill>
            <a:miter lim="400000"/>
          </a:ln>
        </p:spPr>
        <p:txBody>
          <a:bodyPr lIns="0" tIns="0" rIns="0" bIns="0" anchor="ctr"/>
          <a:lstStyle/>
          <a:p>
            <a:pPr lvl="0" marL="40640" marR="40640" algn="l" defTabSz="914400">
              <a:defRPr sz="1100">
                <a:uFill>
                  <a:solidFill/>
                </a:uFill>
                <a:latin typeface="Gill Sans"/>
                <a:ea typeface="Gill Sans"/>
                <a:cs typeface="Gill Sans"/>
                <a:sym typeface="Gill Sans"/>
              </a:defRPr>
            </a:pPr>
          </a:p>
        </p:txBody>
      </p:sp>
      <p:sp>
        <p:nvSpPr>
          <p:cNvPr id="420" name="Shape 420"/>
          <p:cNvSpPr/>
          <p:nvPr/>
        </p:nvSpPr>
        <p:spPr>
          <a:xfrm flipH="1">
            <a:off x="3327400" y="1320800"/>
            <a:ext cx="7848600" cy="850900"/>
          </a:xfrm>
          <a:prstGeom prst="rect">
            <a:avLst/>
          </a:prstGeom>
          <a:solidFill>
            <a:srgbClr val="FFFFFF"/>
          </a:solidFill>
          <a:ln w="25400">
            <a:solidFill>
              <a:srgbClr val="FFFFFF"/>
            </a:solidFill>
            <a:miter lim="400000"/>
          </a:ln>
        </p:spPr>
        <p:txBody>
          <a:bodyPr lIns="0" tIns="0" rIns="0" bIns="0" anchor="ctr"/>
          <a:lstStyle/>
          <a:p>
            <a:pPr lvl="0" marL="40640" marR="40640" algn="l" defTabSz="914400">
              <a:defRPr sz="1100">
                <a:uFill>
                  <a:solidFill/>
                </a:uFill>
                <a:latin typeface="Gill Sans"/>
                <a:ea typeface="Gill Sans"/>
                <a:cs typeface="Gill Sans"/>
                <a:sym typeface="Gill Sans"/>
              </a:defRPr>
            </a:pPr>
          </a:p>
        </p:txBody>
      </p:sp>
      <p:pic>
        <p:nvPicPr>
          <p:cNvPr id="421" name="image.png"/>
          <p:cNvPicPr/>
          <p:nvPr/>
        </p:nvPicPr>
        <p:blipFill>
          <a:blip r:embed="rId3">
            <a:extLst/>
          </a:blip>
          <a:stretch>
            <a:fillRect/>
          </a:stretch>
        </p:blipFill>
        <p:spPr>
          <a:xfrm>
            <a:off x="3581400" y="3403600"/>
            <a:ext cx="4406900" cy="3267075"/>
          </a:xfrm>
          <a:prstGeom prst="rect">
            <a:avLst/>
          </a:prstGeom>
          <a:ln w="12700">
            <a:miter lim="400000"/>
          </a:ln>
        </p:spPr>
      </p:pic>
      <p:pic>
        <p:nvPicPr>
          <p:cNvPr id="422" name="image.pdf"/>
          <p:cNvPicPr/>
          <p:nvPr/>
        </p:nvPicPr>
        <p:blipFill>
          <a:blip r:embed="rId4">
            <a:extLst/>
          </a:blip>
          <a:stretch>
            <a:fillRect/>
          </a:stretch>
        </p:blipFill>
        <p:spPr>
          <a:xfrm>
            <a:off x="3873500" y="1306512"/>
            <a:ext cx="6311900" cy="2089151"/>
          </a:xfrm>
          <a:prstGeom prst="rect">
            <a:avLst/>
          </a:prstGeom>
          <a:ln w="12700">
            <a:miter lim="400000"/>
          </a:ln>
        </p:spPr>
      </p:pic>
      <p:pic>
        <p:nvPicPr>
          <p:cNvPr id="423" name="image.pdf"/>
          <p:cNvPicPr/>
          <p:nvPr/>
        </p:nvPicPr>
        <p:blipFill>
          <a:blip r:embed="rId5">
            <a:extLst/>
          </a:blip>
          <a:stretch>
            <a:fillRect/>
          </a:stretch>
        </p:blipFill>
        <p:spPr>
          <a:xfrm>
            <a:off x="1727200" y="2628900"/>
            <a:ext cx="368300" cy="3213100"/>
          </a:xfrm>
          <a:prstGeom prst="rect">
            <a:avLst/>
          </a:prstGeom>
          <a:ln w="12700">
            <a:miter lim="400000"/>
          </a:ln>
        </p:spPr>
      </p:pic>
      <p:sp>
        <p:nvSpPr>
          <p:cNvPr id="424" name="Shape 424"/>
          <p:cNvSpPr/>
          <p:nvPr/>
        </p:nvSpPr>
        <p:spPr>
          <a:xfrm>
            <a:off x="3857625" y="1162050"/>
            <a:ext cx="5167511" cy="203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914400">
              <a:buClr>
                <a:srgbClr val="000000"/>
              </a:buClr>
              <a:buFont typeface="Comic Sans MS"/>
              <a:defRPr sz="1200">
                <a:uFill>
                  <a:solidFill/>
                </a:uFill>
                <a:latin typeface="Comic Sans MS"/>
                <a:ea typeface="Comic Sans MS"/>
                <a:cs typeface="Comic Sans MS"/>
                <a:sym typeface="Comic Sans MS"/>
              </a:defRPr>
            </a:lvl1pPr>
          </a:lstStyle>
          <a:p>
            <a:pPr lvl="0">
              <a:defRPr sz="1800">
                <a:uFillTx/>
              </a:defRPr>
            </a:pPr>
            <a:r>
              <a:rPr sz="1200">
                <a:uFill>
                  <a:solidFill/>
                </a:uFill>
              </a:rPr>
              <a:t>DNA and RNA are polarographically inactive. H. Berg, Biochem. Z. (1957)</a:t>
            </a:r>
          </a:p>
        </p:txBody>
      </p:sp>
      <p:sp>
        <p:nvSpPr>
          <p:cNvPr id="425" name="Shape 425"/>
          <p:cNvSpPr/>
          <p:nvPr/>
        </p:nvSpPr>
        <p:spPr>
          <a:xfrm>
            <a:off x="4916487" y="2240756"/>
            <a:ext cx="2209565" cy="190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R="457200" algn="l" defTabSz="914400">
              <a:buClr>
                <a:srgbClr val="000000"/>
              </a:buClr>
              <a:buFont typeface="Comic Sans MS"/>
              <a:defRPr sz="1100">
                <a:uFill>
                  <a:solidFill/>
                </a:uFill>
                <a:latin typeface="Comic Sans MS"/>
                <a:ea typeface="Comic Sans MS"/>
                <a:cs typeface="Comic Sans MS"/>
                <a:sym typeface="Comic Sans MS"/>
              </a:defRPr>
            </a:lvl1pPr>
          </a:lstStyle>
          <a:p>
            <a:pPr lvl="0">
              <a:defRPr sz="1800">
                <a:uFillTx/>
              </a:defRPr>
            </a:pPr>
            <a:r>
              <a:rPr sz="1100">
                <a:uFill>
                  <a:solidFill/>
                </a:uFill>
              </a:rPr>
              <a:t>E. Palecek,Naturwiss. 45, 186-187</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grpSp>
        <p:nvGrpSpPr>
          <p:cNvPr id="458" name="Group 458"/>
          <p:cNvGrpSpPr/>
          <p:nvPr/>
        </p:nvGrpSpPr>
        <p:grpSpPr>
          <a:xfrm>
            <a:off x="936752" y="215900"/>
            <a:ext cx="11125201" cy="8145847"/>
            <a:chOff x="0" y="0"/>
            <a:chExt cx="11125200" cy="8145846"/>
          </a:xfrm>
        </p:grpSpPr>
        <p:sp>
          <p:nvSpPr>
            <p:cNvPr id="427" name="Shape 427"/>
            <p:cNvSpPr/>
            <p:nvPr/>
          </p:nvSpPr>
          <p:spPr>
            <a:xfrm>
              <a:off x="1079758" y="0"/>
              <a:ext cx="9203427" cy="1066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56896" marR="57798" defTabSz="1168400">
                <a:buClr>
                  <a:srgbClr val="E72901"/>
                </a:buClr>
                <a:buFont typeface="Comic Sans MS"/>
                <a:defRPr sz="1800"/>
              </a:pPr>
              <a:r>
                <a:rPr b="1" sz="4000">
                  <a:solidFill>
                    <a:srgbClr val="E72901"/>
                  </a:solidFill>
                  <a:uFill>
                    <a:solidFill>
                      <a:srgbClr val="E72901"/>
                    </a:solidFill>
                  </a:uFill>
                  <a:latin typeface="Comic Sans MS"/>
                  <a:ea typeface="Comic Sans MS"/>
                  <a:cs typeface="Comic Sans MS"/>
                  <a:sym typeface="Comic Sans MS"/>
                </a:rPr>
                <a:t>OSCILLOGRAPHIC POLAROGRAPHY</a:t>
              </a:r>
              <a:endParaRPr b="1" sz="4000">
                <a:solidFill>
                  <a:srgbClr val="E72901"/>
                </a:solidFill>
                <a:uFill>
                  <a:solidFill>
                    <a:srgbClr val="E72901"/>
                  </a:solidFill>
                </a:uFill>
                <a:latin typeface="Comic Sans MS"/>
                <a:ea typeface="Comic Sans MS"/>
                <a:cs typeface="Comic Sans MS"/>
                <a:sym typeface="Comic Sans MS"/>
              </a:endParaRPr>
            </a:p>
            <a:p>
              <a:pPr lvl="0" marL="56896" marR="57798" defTabSz="1168400">
                <a:buClr>
                  <a:srgbClr val="000000"/>
                </a:buClr>
                <a:buFont typeface="Comic Sans MS"/>
                <a:defRPr sz="1800"/>
              </a:pPr>
              <a:r>
                <a:rPr sz="2000">
                  <a:uFill>
                    <a:solidFill/>
                  </a:uFill>
                  <a:latin typeface="Comic Sans MS"/>
                  <a:ea typeface="Comic Sans MS"/>
                  <a:cs typeface="Comic Sans MS"/>
                  <a:sym typeface="Comic Sans MS"/>
                </a:rPr>
                <a:t>At controlled alternating current (constant current chronopotentiometry)</a:t>
              </a:r>
            </a:p>
          </p:txBody>
        </p:sp>
        <p:sp>
          <p:nvSpPr>
            <p:cNvPr id="428" name="Shape 428"/>
            <p:cNvSpPr/>
            <p:nvPr/>
          </p:nvSpPr>
          <p:spPr>
            <a:xfrm>
              <a:off x="1495551" y="1759203"/>
              <a:ext cx="2033" cy="5126737"/>
            </a:xfrm>
            <a:prstGeom prst="line">
              <a:avLst/>
            </a:prstGeom>
            <a:noFill/>
            <a:ln w="12700" cap="flat">
              <a:solidFill>
                <a:srgbClr val="000000"/>
              </a:solidFill>
              <a:prstDash val="solid"/>
              <a:round/>
              <a:headEnd type="triangle" w="med" len="me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429" name="Shape 429"/>
            <p:cNvSpPr/>
            <p:nvPr/>
          </p:nvSpPr>
          <p:spPr>
            <a:xfrm>
              <a:off x="1495551" y="6885940"/>
              <a:ext cx="7975601" cy="2030"/>
            </a:xfrm>
            <a:prstGeom prst="line">
              <a:avLst/>
            </a:prstGeom>
            <a:noFill/>
            <a:ln w="12700" cap="flat">
              <a:solidFill>
                <a:srgbClr val="000000"/>
              </a:solidFill>
              <a:prstDash val="solid"/>
              <a:round/>
              <a:tailEnd type="triangle" w="med" len="me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430" name="Shape 430"/>
            <p:cNvSpPr/>
            <p:nvPr/>
          </p:nvSpPr>
          <p:spPr>
            <a:xfrm>
              <a:off x="989583" y="1295400"/>
              <a:ext cx="1219201" cy="30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896" marR="57798" algn="l" defTabSz="1168400">
                <a:spcBef>
                  <a:spcPts val="1300"/>
                </a:spcBef>
                <a:buClr>
                  <a:srgbClr val="000000"/>
                </a:buClr>
                <a:buFont typeface="Times Roman"/>
                <a:defRPr b="1" sz="2000">
                  <a:uFill>
                    <a:solidFill/>
                  </a:uFill>
                  <a:latin typeface="Times Roman"/>
                  <a:ea typeface="Times Roman"/>
                  <a:cs typeface="Times Roman"/>
                  <a:sym typeface="Times Roman"/>
                </a:defRPr>
              </a:lvl1pPr>
            </a:lstStyle>
            <a:p>
              <a:pPr lvl="0">
                <a:defRPr b="0" sz="1800">
                  <a:uFillTx/>
                </a:defRPr>
              </a:pPr>
              <a:r>
                <a:rPr b="1" sz="2000">
                  <a:uFill>
                    <a:solidFill/>
                  </a:uFill>
                </a:rPr>
                <a:t>dE/dt</a:t>
              </a:r>
            </a:p>
          </p:txBody>
        </p:sp>
        <p:sp>
          <p:nvSpPr>
            <p:cNvPr id="431" name="Shape 431"/>
            <p:cNvSpPr/>
            <p:nvPr/>
          </p:nvSpPr>
          <p:spPr>
            <a:xfrm>
              <a:off x="9475215" y="6703059"/>
              <a:ext cx="508001"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896" marR="57798" algn="l" defTabSz="1168400">
                <a:spcBef>
                  <a:spcPts val="1300"/>
                </a:spcBef>
                <a:buClr>
                  <a:srgbClr val="000000"/>
                </a:buClr>
                <a:buFont typeface="Times Roman"/>
                <a:defRPr b="1" sz="2000">
                  <a:uFill>
                    <a:solidFill/>
                  </a:uFill>
                  <a:latin typeface="Times Roman"/>
                  <a:ea typeface="Times Roman"/>
                  <a:cs typeface="Times Roman"/>
                  <a:sym typeface="Times Roman"/>
                </a:defRPr>
              </a:lvl1pPr>
            </a:lstStyle>
            <a:p>
              <a:pPr lvl="0">
                <a:defRPr b="0" sz="1800">
                  <a:uFillTx/>
                </a:defRPr>
              </a:pPr>
              <a:r>
                <a:rPr b="1" sz="2000">
                  <a:uFill>
                    <a:solidFill/>
                  </a:uFill>
                </a:rPr>
                <a:t>E</a:t>
              </a:r>
            </a:p>
          </p:txBody>
        </p:sp>
        <p:pic>
          <p:nvPicPr>
            <p:cNvPr id="432" name="image.png"/>
            <p:cNvPicPr/>
            <p:nvPr/>
          </p:nvPicPr>
          <p:blipFill>
            <a:blip r:embed="rId2">
              <a:extLst/>
            </a:blip>
            <a:stretch>
              <a:fillRect/>
            </a:stretch>
          </p:blipFill>
          <p:spPr>
            <a:xfrm>
              <a:off x="6746747" y="2947923"/>
              <a:ext cx="3102865" cy="3062225"/>
            </a:xfrm>
            <a:prstGeom prst="rect">
              <a:avLst/>
            </a:prstGeom>
            <a:ln w="12700" cap="flat">
              <a:noFill/>
              <a:miter lim="400000"/>
            </a:ln>
            <a:effectLst/>
          </p:spPr>
        </p:pic>
        <p:sp>
          <p:nvSpPr>
            <p:cNvPr id="433" name="Shape 433"/>
            <p:cNvSpPr/>
            <p:nvPr/>
          </p:nvSpPr>
          <p:spPr>
            <a:xfrm>
              <a:off x="7863839" y="1942083"/>
              <a:ext cx="1612901"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896" marR="57798" algn="l" defTabSz="1168400">
                <a:spcBef>
                  <a:spcPts val="1600"/>
                </a:spcBef>
                <a:buClr>
                  <a:srgbClr val="00D313"/>
                </a:buClr>
                <a:buFont typeface="Comic Sans MS"/>
                <a:defRPr b="1" sz="2000">
                  <a:solidFill>
                    <a:srgbClr val="00D313"/>
                  </a:solidFill>
                  <a:uFill>
                    <a:solidFill>
                      <a:srgbClr val="00D313"/>
                    </a:solidFill>
                  </a:uFill>
                  <a:latin typeface="Comic Sans MS"/>
                  <a:ea typeface="Comic Sans MS"/>
                  <a:cs typeface="Comic Sans MS"/>
                  <a:sym typeface="Comic Sans MS"/>
                </a:defRPr>
              </a:lvl1pPr>
            </a:lstStyle>
            <a:p>
              <a:pPr lvl="0">
                <a:defRPr b="0" sz="1800">
                  <a:solidFill>
                    <a:srgbClr val="000000"/>
                  </a:solidFill>
                  <a:uFillTx/>
                </a:defRPr>
              </a:pPr>
              <a:r>
                <a:rPr b="1" sz="2000">
                  <a:solidFill>
                    <a:srgbClr val="00D313"/>
                  </a:solidFill>
                  <a:uFill>
                    <a:solidFill>
                      <a:srgbClr val="00D313"/>
                    </a:solidFill>
                  </a:uFill>
                </a:rPr>
                <a:t>ssDNA</a:t>
              </a:r>
            </a:p>
          </p:txBody>
        </p:sp>
        <p:sp>
          <p:nvSpPr>
            <p:cNvPr id="434" name="Shape 434"/>
            <p:cNvSpPr/>
            <p:nvPr/>
          </p:nvSpPr>
          <p:spPr>
            <a:xfrm>
              <a:off x="3413759" y="1854200"/>
              <a:ext cx="1498601" cy="355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896" marR="57798" algn="l" defTabSz="1168400">
                <a:spcBef>
                  <a:spcPts val="1600"/>
                </a:spcBef>
                <a:buClr>
                  <a:srgbClr val="FF2E78"/>
                </a:buClr>
                <a:buFont typeface="Comic Sans MS"/>
                <a:defRPr b="1" sz="2000">
                  <a:solidFill>
                    <a:srgbClr val="FF2E78"/>
                  </a:solidFill>
                  <a:uFill>
                    <a:solidFill>
                      <a:srgbClr val="FF2E78"/>
                    </a:solidFill>
                  </a:uFill>
                  <a:latin typeface="Comic Sans MS"/>
                  <a:ea typeface="Comic Sans MS"/>
                  <a:cs typeface="Comic Sans MS"/>
                  <a:sym typeface="Comic Sans MS"/>
                </a:defRPr>
              </a:lvl1pPr>
            </a:lstStyle>
            <a:p>
              <a:pPr lvl="0">
                <a:defRPr b="0" sz="1800">
                  <a:solidFill>
                    <a:srgbClr val="000000"/>
                  </a:solidFill>
                  <a:uFillTx/>
                </a:defRPr>
              </a:pPr>
              <a:r>
                <a:rPr b="1" sz="2000">
                  <a:solidFill>
                    <a:srgbClr val="FF2E78"/>
                  </a:solidFill>
                  <a:uFill>
                    <a:solidFill>
                      <a:srgbClr val="FF2E78"/>
                    </a:solidFill>
                  </a:uFill>
                </a:rPr>
                <a:t>dsDNA</a:t>
              </a:r>
            </a:p>
          </p:txBody>
        </p:sp>
        <p:grpSp>
          <p:nvGrpSpPr>
            <p:cNvPr id="438" name="Group 438"/>
            <p:cNvGrpSpPr/>
            <p:nvPr/>
          </p:nvGrpSpPr>
          <p:grpSpPr>
            <a:xfrm>
              <a:off x="3316223" y="2947923"/>
              <a:ext cx="3102865" cy="3352801"/>
              <a:chOff x="0" y="0"/>
              <a:chExt cx="3102863" cy="3352800"/>
            </a:xfrm>
          </p:grpSpPr>
          <p:pic>
            <p:nvPicPr>
              <p:cNvPr id="435" name="image.png"/>
              <p:cNvPicPr/>
              <p:nvPr/>
            </p:nvPicPr>
            <p:blipFill>
              <a:blip r:embed="rId3">
                <a:extLst/>
              </a:blip>
              <a:stretch>
                <a:fillRect/>
              </a:stretch>
            </p:blipFill>
            <p:spPr>
              <a:xfrm>
                <a:off x="0" y="0"/>
                <a:ext cx="3102864" cy="3352800"/>
              </a:xfrm>
              <a:prstGeom prst="rect">
                <a:avLst/>
              </a:prstGeom>
              <a:ln w="12700" cap="flat">
                <a:noFill/>
                <a:miter lim="400000"/>
              </a:ln>
              <a:effectLst/>
            </p:spPr>
          </p:pic>
          <p:sp>
            <p:nvSpPr>
              <p:cNvPr id="436" name="Shape 436"/>
              <p:cNvSpPr/>
              <p:nvPr/>
            </p:nvSpPr>
            <p:spPr>
              <a:xfrm>
                <a:off x="264333" y="1254504"/>
                <a:ext cx="63034" cy="502016"/>
              </a:xfrm>
              <a:custGeom>
                <a:avLst/>
                <a:gdLst/>
                <a:ahLst/>
                <a:cxnLst>
                  <a:cxn ang="0">
                    <a:pos x="wd2" y="hd2"/>
                  </a:cxn>
                  <a:cxn ang="5400000">
                    <a:pos x="wd2" y="hd2"/>
                  </a:cxn>
                  <a:cxn ang="10800000">
                    <a:pos x="wd2" y="hd2"/>
                  </a:cxn>
                  <a:cxn ang="16200000">
                    <a:pos x="wd2" y="hd2"/>
                  </a:cxn>
                </a:cxnLst>
                <a:rect l="0" t="0" r="r" b="b"/>
                <a:pathLst>
                  <a:path w="21600" h="20150" fill="norm" stroke="1" extrusionOk="0">
                    <a:moveTo>
                      <a:pt x="0" y="9755"/>
                    </a:moveTo>
                    <a:cubicBezTo>
                      <a:pt x="1440" y="11458"/>
                      <a:pt x="2880" y="21600"/>
                      <a:pt x="6480" y="19974"/>
                    </a:cubicBezTo>
                    <a:cubicBezTo>
                      <a:pt x="10080" y="18348"/>
                      <a:pt x="18720" y="4181"/>
                      <a:pt x="21600" y="0"/>
                    </a:cubicBezTo>
                  </a:path>
                </a:pathLst>
              </a:custGeom>
              <a:noFill/>
              <a:ln w="12700" cap="flat">
                <a:solidFill>
                  <a:srgbClr val="000000"/>
                </a:solidFill>
                <a:prstDash val="sysDot"/>
                <a:round/>
              </a:ln>
              <a:effectLst/>
            </p:spPr>
            <p:txBody>
              <a:bodyPr wrap="square" lIns="0" tIns="0" rIns="0" bIns="0" numCol="1" anchor="ctr">
                <a:noAutofit/>
              </a:bodyPr>
              <a:lstStyle/>
              <a:p>
                <a:pPr lvl="0" marL="52019" marR="52019" algn="l" defTabSz="1168400">
                  <a:defRPr sz="1400">
                    <a:uFill>
                      <a:solidFill/>
                    </a:uFill>
                    <a:latin typeface="Gill Sans"/>
                    <a:ea typeface="Gill Sans"/>
                    <a:cs typeface="Gill Sans"/>
                    <a:sym typeface="Gill Sans"/>
                  </a:defRPr>
                </a:pPr>
              </a:p>
            </p:txBody>
          </p:sp>
          <p:sp>
            <p:nvSpPr>
              <p:cNvPr id="437" name="Shape 437"/>
              <p:cNvSpPr/>
              <p:nvPr/>
            </p:nvSpPr>
            <p:spPr>
              <a:xfrm>
                <a:off x="204723" y="2150519"/>
                <a:ext cx="85401" cy="466909"/>
              </a:xfrm>
              <a:custGeom>
                <a:avLst/>
                <a:gdLst/>
                <a:ahLst/>
                <a:cxnLst>
                  <a:cxn ang="0">
                    <a:pos x="wd2" y="hd2"/>
                  </a:cxn>
                  <a:cxn ang="5400000">
                    <a:pos x="wd2" y="hd2"/>
                  </a:cxn>
                  <a:cxn ang="10800000">
                    <a:pos x="wd2" y="hd2"/>
                  </a:cxn>
                  <a:cxn ang="16200000">
                    <a:pos x="wd2" y="hd2"/>
                  </a:cxn>
                </a:cxnLst>
                <a:rect l="0" t="0" r="r" b="b"/>
                <a:pathLst>
                  <a:path w="21600" h="20236" fill="norm" stroke="1" extrusionOk="0">
                    <a:moveTo>
                      <a:pt x="0" y="11362"/>
                    </a:moveTo>
                    <a:cubicBezTo>
                      <a:pt x="2107" y="9520"/>
                      <a:pt x="8956" y="-1364"/>
                      <a:pt x="12644" y="143"/>
                    </a:cubicBezTo>
                    <a:cubicBezTo>
                      <a:pt x="16332" y="1650"/>
                      <a:pt x="20020" y="16050"/>
                      <a:pt x="21600" y="20236"/>
                    </a:cubicBezTo>
                  </a:path>
                </a:pathLst>
              </a:custGeom>
              <a:noFill/>
              <a:ln w="12700" cap="flat">
                <a:solidFill>
                  <a:srgbClr val="000000"/>
                </a:solidFill>
                <a:prstDash val="sysDot"/>
                <a:round/>
              </a:ln>
              <a:effectLst/>
            </p:spPr>
            <p:txBody>
              <a:bodyPr wrap="square" lIns="0" tIns="0" rIns="0" bIns="0" numCol="1" anchor="ctr">
                <a:noAutofit/>
              </a:bodyPr>
              <a:lstStyle/>
              <a:p>
                <a:pPr lvl="0" marL="52019" marR="52019" algn="l" defTabSz="1168400">
                  <a:defRPr sz="1400">
                    <a:uFill>
                      <a:solidFill/>
                    </a:uFill>
                    <a:latin typeface="Gill Sans"/>
                    <a:ea typeface="Gill Sans"/>
                    <a:cs typeface="Gill Sans"/>
                    <a:sym typeface="Gill Sans"/>
                  </a:defRPr>
                </a:pPr>
              </a:p>
            </p:txBody>
          </p:sp>
        </p:grpSp>
        <p:sp>
          <p:nvSpPr>
            <p:cNvPr id="439" name="Shape 439"/>
            <p:cNvSpPr/>
            <p:nvPr/>
          </p:nvSpPr>
          <p:spPr>
            <a:xfrm>
              <a:off x="8873743" y="2488691"/>
              <a:ext cx="9144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896" marR="57798" algn="l" defTabSz="1168400">
                <a:spcBef>
                  <a:spcPts val="2300"/>
                </a:spcBef>
                <a:buClr>
                  <a:srgbClr val="4B40A8"/>
                </a:buClr>
                <a:buFont typeface="Comic Sans MS"/>
                <a:defRPr b="1" sz="3200">
                  <a:solidFill>
                    <a:srgbClr val="4B40A8"/>
                  </a:solidFill>
                  <a:uFill>
                    <a:solidFill>
                      <a:srgbClr val="4B40A8"/>
                    </a:solidFill>
                  </a:uFill>
                  <a:latin typeface="Comic Sans MS"/>
                  <a:ea typeface="Comic Sans MS"/>
                  <a:cs typeface="Comic Sans MS"/>
                  <a:sym typeface="Comic Sans MS"/>
                </a:defRPr>
              </a:lvl1pPr>
            </a:lstStyle>
            <a:p>
              <a:pPr lvl="0">
                <a:defRPr b="0" sz="1800">
                  <a:solidFill>
                    <a:srgbClr val="000000"/>
                  </a:solidFill>
                  <a:uFillTx/>
                </a:defRPr>
              </a:pPr>
              <a:r>
                <a:rPr b="1" sz="3200">
                  <a:solidFill>
                    <a:srgbClr val="4B40A8"/>
                  </a:solidFill>
                  <a:uFill>
                    <a:solidFill>
                      <a:srgbClr val="4B40A8"/>
                    </a:solidFill>
                  </a:uFill>
                </a:rPr>
                <a:t>CA</a:t>
              </a:r>
            </a:p>
          </p:txBody>
        </p:sp>
        <p:sp>
          <p:nvSpPr>
            <p:cNvPr id="440" name="Shape 440"/>
            <p:cNvSpPr/>
            <p:nvPr/>
          </p:nvSpPr>
          <p:spPr>
            <a:xfrm>
              <a:off x="9074911" y="3681476"/>
              <a:ext cx="302769" cy="101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000" y="9000"/>
                    <a:pt x="18000" y="18000"/>
                    <a:pt x="21600" y="21600"/>
                  </a:cubicBezTo>
                </a:path>
              </a:pathLst>
            </a:custGeom>
            <a:noFill/>
            <a:ln w="12700" cap="flat">
              <a:solidFill>
                <a:srgbClr val="000000"/>
              </a:solidFill>
              <a:prstDash val="sysDot"/>
              <a:round/>
            </a:ln>
            <a:effectLst/>
          </p:spPr>
          <p:txBody>
            <a:bodyPr wrap="square" lIns="0" tIns="0" rIns="0" bIns="0" numCol="1" anchor="ctr">
              <a:noAutofit/>
            </a:bodyPr>
            <a:lstStyle/>
            <a:p>
              <a:pPr lvl="0" marL="52019" marR="52019" algn="l" defTabSz="1168400">
                <a:defRPr sz="1400">
                  <a:uFill>
                    <a:solidFill/>
                  </a:uFill>
                  <a:latin typeface="Gill Sans"/>
                  <a:ea typeface="Gill Sans"/>
                  <a:cs typeface="Gill Sans"/>
                  <a:sym typeface="Gill Sans"/>
                </a:defRPr>
              </a:pPr>
            </a:p>
          </p:txBody>
        </p:sp>
        <p:sp>
          <p:nvSpPr>
            <p:cNvPr id="441" name="Shape 441"/>
            <p:cNvSpPr/>
            <p:nvPr/>
          </p:nvSpPr>
          <p:spPr>
            <a:xfrm>
              <a:off x="7055103" y="6065011"/>
              <a:ext cx="5969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896" marR="57798" algn="l" defTabSz="1168400">
                <a:spcBef>
                  <a:spcPts val="2300"/>
                </a:spcBef>
                <a:buClr>
                  <a:srgbClr val="FF5204"/>
                </a:buClr>
                <a:buFont typeface="Comic Sans MS"/>
                <a:defRPr b="1" sz="3200">
                  <a:solidFill>
                    <a:srgbClr val="FF5204"/>
                  </a:solidFill>
                  <a:uFill>
                    <a:solidFill>
                      <a:srgbClr val="FF5204"/>
                    </a:solidFill>
                  </a:uFill>
                  <a:latin typeface="Comic Sans MS"/>
                  <a:ea typeface="Comic Sans MS"/>
                  <a:cs typeface="Comic Sans MS"/>
                  <a:sym typeface="Comic Sans MS"/>
                </a:defRPr>
              </a:lvl1pPr>
            </a:lstStyle>
            <a:p>
              <a:pPr lvl="0">
                <a:defRPr b="0" sz="1800">
                  <a:solidFill>
                    <a:srgbClr val="000000"/>
                  </a:solidFill>
                  <a:uFillTx/>
                </a:defRPr>
              </a:pPr>
              <a:r>
                <a:rPr b="1" sz="3200">
                  <a:solidFill>
                    <a:srgbClr val="FF5204"/>
                  </a:solidFill>
                  <a:uFill>
                    <a:solidFill>
                      <a:srgbClr val="FF5204"/>
                    </a:solidFill>
                  </a:uFill>
                </a:rPr>
                <a:t>G</a:t>
              </a:r>
            </a:p>
          </p:txBody>
        </p:sp>
        <p:sp>
          <p:nvSpPr>
            <p:cNvPr id="442" name="Shape 442"/>
            <p:cNvSpPr/>
            <p:nvPr/>
          </p:nvSpPr>
          <p:spPr>
            <a:xfrm flipV="1">
              <a:off x="7357871" y="5600700"/>
              <a:ext cx="2033" cy="459233"/>
            </a:xfrm>
            <a:prstGeom prst="line">
              <a:avLst/>
            </a:prstGeom>
            <a:noFill/>
            <a:ln w="12700" cap="flat">
              <a:solidFill>
                <a:srgbClr val="FF5204"/>
              </a:solidFill>
              <a:prstDash val="solid"/>
              <a:round/>
              <a:tailEnd type="triangle" w="med" len="me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443" name="Shape 443"/>
            <p:cNvSpPr/>
            <p:nvPr/>
          </p:nvSpPr>
          <p:spPr>
            <a:xfrm>
              <a:off x="6043167" y="6438900"/>
              <a:ext cx="1333501" cy="292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896" marR="57798" algn="l" defTabSz="1168400">
                <a:spcBef>
                  <a:spcPts val="1300"/>
                </a:spcBef>
                <a:buClr>
                  <a:srgbClr val="000000"/>
                </a:buClr>
                <a:buFont typeface="Comic Sans MS"/>
                <a:defRPr b="1" sz="1600">
                  <a:uFill>
                    <a:solidFill/>
                  </a:uFill>
                  <a:latin typeface="Comic Sans MS"/>
                  <a:ea typeface="Comic Sans MS"/>
                  <a:cs typeface="Comic Sans MS"/>
                  <a:sym typeface="Comic Sans MS"/>
                </a:defRPr>
              </a:lvl1pPr>
            </a:lstStyle>
            <a:p>
              <a:pPr lvl="0">
                <a:defRPr b="0" sz="1800">
                  <a:uFillTx/>
                </a:defRPr>
              </a:pPr>
              <a:r>
                <a:rPr b="1" sz="1600">
                  <a:uFill>
                    <a:solidFill/>
                  </a:uFill>
                </a:rPr>
                <a:t>anodic</a:t>
              </a:r>
            </a:p>
          </p:txBody>
        </p:sp>
        <p:sp>
          <p:nvSpPr>
            <p:cNvPr id="444" name="Shape 444"/>
            <p:cNvSpPr/>
            <p:nvPr/>
          </p:nvSpPr>
          <p:spPr>
            <a:xfrm>
              <a:off x="5941567" y="2679700"/>
              <a:ext cx="1435101" cy="292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896" marR="57798" algn="l" defTabSz="1168400">
                <a:spcBef>
                  <a:spcPts val="1300"/>
                </a:spcBef>
                <a:buClr>
                  <a:srgbClr val="000000"/>
                </a:buClr>
                <a:buFont typeface="Comic Sans MS"/>
                <a:defRPr b="1" sz="1600">
                  <a:uFill>
                    <a:solidFill/>
                  </a:uFill>
                  <a:latin typeface="Comic Sans MS"/>
                  <a:ea typeface="Comic Sans MS"/>
                  <a:cs typeface="Comic Sans MS"/>
                  <a:sym typeface="Comic Sans MS"/>
                </a:defRPr>
              </a:lvl1pPr>
            </a:lstStyle>
            <a:p>
              <a:pPr lvl="0">
                <a:defRPr b="0" sz="1800">
                  <a:uFillTx/>
                </a:defRPr>
              </a:pPr>
              <a:r>
                <a:rPr b="1" sz="1600">
                  <a:uFill>
                    <a:solidFill/>
                  </a:uFill>
                </a:rPr>
                <a:t>cathodic</a:t>
              </a:r>
            </a:p>
          </p:txBody>
        </p:sp>
        <p:sp>
          <p:nvSpPr>
            <p:cNvPr id="445" name="Shape 445"/>
            <p:cNvSpPr/>
            <p:nvPr/>
          </p:nvSpPr>
          <p:spPr>
            <a:xfrm>
              <a:off x="1416303" y="4538979"/>
              <a:ext cx="22225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896" marR="57798" algn="l" defTabSz="1168400">
                <a:spcBef>
                  <a:spcPts val="1200"/>
                </a:spcBef>
                <a:buClr>
                  <a:srgbClr val="000000"/>
                </a:buClr>
                <a:buFont typeface="Comic Sans MS"/>
                <a:defRPr sz="1400">
                  <a:uFill>
                    <a:solidFill/>
                  </a:uFill>
                  <a:latin typeface="Comic Sans MS"/>
                  <a:ea typeface="Comic Sans MS"/>
                  <a:cs typeface="Comic Sans MS"/>
                  <a:sym typeface="Comic Sans MS"/>
                </a:defRPr>
              </a:lvl1pPr>
            </a:lstStyle>
            <a:p>
              <a:pPr lvl="0">
                <a:defRPr sz="1800">
                  <a:uFillTx/>
                </a:defRPr>
              </a:pPr>
              <a:r>
                <a:rPr sz="1400">
                  <a:uFill>
                    <a:solidFill/>
                  </a:uFill>
                </a:rPr>
                <a:t>sparingly soluble compounds with Hg</a:t>
              </a:r>
            </a:p>
          </p:txBody>
        </p:sp>
        <p:grpSp>
          <p:nvGrpSpPr>
            <p:cNvPr id="448" name="Group 448"/>
            <p:cNvGrpSpPr/>
            <p:nvPr/>
          </p:nvGrpSpPr>
          <p:grpSpPr>
            <a:xfrm>
              <a:off x="2405887" y="5055107"/>
              <a:ext cx="1111505" cy="367793"/>
              <a:chOff x="0" y="0"/>
              <a:chExt cx="1111503" cy="367792"/>
            </a:xfrm>
          </p:grpSpPr>
          <p:sp>
            <p:nvSpPr>
              <p:cNvPr id="446" name="Shape 446"/>
              <p:cNvSpPr/>
              <p:nvPr/>
            </p:nvSpPr>
            <p:spPr>
              <a:xfrm>
                <a:off x="0" y="365760"/>
                <a:ext cx="1111504" cy="2033"/>
              </a:xfrm>
              <a:prstGeom prst="line">
                <a:avLst/>
              </a:prstGeom>
              <a:noFill/>
              <a:ln w="12700" cap="flat">
                <a:solidFill>
                  <a:srgbClr val="000000"/>
                </a:solidFill>
                <a:prstDash val="solid"/>
                <a:round/>
                <a:tailEnd type="triangle" w="med" len="me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447" name="Shape 447"/>
              <p:cNvSpPr/>
              <p:nvPr/>
            </p:nvSpPr>
            <p:spPr>
              <a:xfrm>
                <a:off x="0" y="0"/>
                <a:ext cx="2036" cy="363729"/>
              </a:xfrm>
              <a:prstGeom prst="line">
                <a:avLst/>
              </a:prstGeom>
              <a:noFill/>
              <a:ln w="12700" cap="flat">
                <a:solidFill>
                  <a:srgbClr val="000000"/>
                </a:solidFill>
                <a:prstDash val="solid"/>
                <a:roun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grpSp>
        <p:grpSp>
          <p:nvGrpSpPr>
            <p:cNvPr id="451" name="Group 451"/>
            <p:cNvGrpSpPr/>
            <p:nvPr/>
          </p:nvGrpSpPr>
          <p:grpSpPr>
            <a:xfrm>
              <a:off x="2405887" y="4230115"/>
              <a:ext cx="1111505" cy="279393"/>
              <a:chOff x="0" y="0"/>
              <a:chExt cx="1111503" cy="279392"/>
            </a:xfrm>
          </p:grpSpPr>
          <p:sp>
            <p:nvSpPr>
              <p:cNvPr id="449" name="Shape 449"/>
              <p:cNvSpPr/>
              <p:nvPr/>
            </p:nvSpPr>
            <p:spPr>
              <a:xfrm flipV="1">
                <a:off x="0" y="0"/>
                <a:ext cx="2059" cy="279393"/>
              </a:xfrm>
              <a:prstGeom prst="line">
                <a:avLst/>
              </a:prstGeom>
              <a:noFill/>
              <a:ln w="12700" cap="flat">
                <a:solidFill>
                  <a:srgbClr val="000000"/>
                </a:solidFill>
                <a:prstDash val="solid"/>
                <a:roun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450" name="Shape 450"/>
              <p:cNvSpPr/>
              <p:nvPr/>
            </p:nvSpPr>
            <p:spPr>
              <a:xfrm>
                <a:off x="0" y="0"/>
                <a:ext cx="1111504" cy="2047"/>
              </a:xfrm>
              <a:prstGeom prst="line">
                <a:avLst/>
              </a:prstGeom>
              <a:noFill/>
              <a:ln w="12700" cap="flat">
                <a:solidFill>
                  <a:srgbClr val="000000"/>
                </a:solidFill>
                <a:prstDash val="solid"/>
                <a:round/>
                <a:tailEnd type="triangle" w="med" len="me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grpSp>
        <p:sp>
          <p:nvSpPr>
            <p:cNvPr id="452" name="Shape 452"/>
            <p:cNvSpPr/>
            <p:nvPr/>
          </p:nvSpPr>
          <p:spPr>
            <a:xfrm>
              <a:off x="9278111" y="3041395"/>
              <a:ext cx="2034" cy="548641"/>
            </a:xfrm>
            <a:prstGeom prst="line">
              <a:avLst/>
            </a:prstGeom>
            <a:noFill/>
            <a:ln w="12700" cap="flat">
              <a:solidFill>
                <a:srgbClr val="4B40A8"/>
              </a:solidFill>
              <a:prstDash val="solid"/>
              <a:round/>
              <a:tailEnd type="triangle" w="med" len="me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453" name="Shape 453"/>
            <p:cNvSpPr/>
            <p:nvPr/>
          </p:nvSpPr>
          <p:spPr>
            <a:xfrm>
              <a:off x="5845047" y="5786627"/>
              <a:ext cx="605537" cy="642113"/>
            </a:xfrm>
            <a:prstGeom prst="line">
              <a:avLst/>
            </a:prstGeom>
            <a:noFill/>
            <a:ln w="12700" cap="flat">
              <a:solidFill>
                <a:srgbClr val="000000"/>
              </a:solidFill>
              <a:prstDash val="solid"/>
              <a:roun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454" name="Shape 454"/>
            <p:cNvSpPr/>
            <p:nvPr/>
          </p:nvSpPr>
          <p:spPr>
            <a:xfrm flipV="1">
              <a:off x="6447535" y="5600700"/>
              <a:ext cx="709170" cy="824993"/>
            </a:xfrm>
            <a:prstGeom prst="line">
              <a:avLst/>
            </a:prstGeom>
            <a:noFill/>
            <a:ln w="12700" cap="flat">
              <a:solidFill>
                <a:srgbClr val="000000"/>
              </a:solidFill>
              <a:prstDash val="solid"/>
              <a:roun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455" name="Shape 455"/>
            <p:cNvSpPr/>
            <p:nvPr/>
          </p:nvSpPr>
          <p:spPr>
            <a:xfrm flipH="1">
              <a:off x="5941567" y="3041395"/>
              <a:ext cx="505969" cy="548641"/>
            </a:xfrm>
            <a:prstGeom prst="line">
              <a:avLst/>
            </a:prstGeom>
            <a:noFill/>
            <a:ln w="12700" cap="flat">
              <a:solidFill>
                <a:srgbClr val="000000"/>
              </a:solidFill>
              <a:prstDash val="solid"/>
              <a:roun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456" name="Shape 456"/>
            <p:cNvSpPr/>
            <p:nvPr/>
          </p:nvSpPr>
          <p:spPr>
            <a:xfrm>
              <a:off x="6447535" y="3041395"/>
              <a:ext cx="709170" cy="548641"/>
            </a:xfrm>
            <a:prstGeom prst="line">
              <a:avLst/>
            </a:prstGeom>
            <a:noFill/>
            <a:ln w="12700" cap="flat">
              <a:solidFill>
                <a:srgbClr val="000000"/>
              </a:solidFill>
              <a:prstDash val="solid"/>
              <a:roun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457" name="Shape 457"/>
            <p:cNvSpPr/>
            <p:nvPr/>
          </p:nvSpPr>
          <p:spPr>
            <a:xfrm>
              <a:off x="0" y="7061200"/>
              <a:ext cx="11125200" cy="10846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marL="56896" marR="57798" defTabSz="1168400">
                <a:buClr>
                  <a:srgbClr val="000000"/>
                </a:buClr>
                <a:buFont typeface="Comic Sans MS"/>
                <a:defRPr sz="1800"/>
              </a:pPr>
              <a:r>
                <a:rPr b="1" sz="2000">
                  <a:uFill>
                    <a:solidFill/>
                  </a:uFill>
                  <a:latin typeface="Comic Sans MS"/>
                  <a:ea typeface="Comic Sans MS"/>
                  <a:cs typeface="Comic Sans MS"/>
                  <a:sym typeface="Comic Sans MS"/>
                </a:rPr>
                <a:t>LITERATURE in 1958:</a:t>
              </a:r>
              <a:r>
                <a:rPr b="1" sz="2000">
                  <a:solidFill>
                    <a:srgbClr val="E72901"/>
                  </a:solidFill>
                  <a:uFill>
                    <a:solidFill>
                      <a:srgbClr val="E72901"/>
                    </a:solidFill>
                  </a:uFill>
                  <a:latin typeface="Comic Sans MS"/>
                  <a:ea typeface="Comic Sans MS"/>
                  <a:cs typeface="Comic Sans MS"/>
                  <a:sym typeface="Comic Sans MS"/>
                </a:rPr>
                <a:t> Adenine</a:t>
              </a:r>
              <a:r>
                <a:rPr b="1" sz="2000">
                  <a:uFill>
                    <a:solidFill/>
                  </a:uFill>
                  <a:latin typeface="Comic Sans MS"/>
                  <a:ea typeface="Comic Sans MS"/>
                  <a:cs typeface="Comic Sans MS"/>
                  <a:sym typeface="Comic Sans MS"/>
                </a:rPr>
                <a:t> is polarographically </a:t>
              </a:r>
              <a:r>
                <a:rPr b="1" sz="2000">
                  <a:solidFill>
                    <a:srgbClr val="E72901"/>
                  </a:solidFill>
                  <a:uFill>
                    <a:solidFill>
                      <a:srgbClr val="E72901"/>
                    </a:solidFill>
                  </a:uFill>
                  <a:latin typeface="Comic Sans MS"/>
                  <a:ea typeface="Comic Sans MS"/>
                  <a:cs typeface="Comic Sans MS"/>
                  <a:sym typeface="Comic Sans MS"/>
                </a:rPr>
                <a:t>reducible</a:t>
              </a:r>
              <a:r>
                <a:rPr b="1" sz="2000">
                  <a:uFill>
                    <a:solidFill/>
                  </a:uFill>
                  <a:latin typeface="Comic Sans MS"/>
                  <a:ea typeface="Comic Sans MS"/>
                  <a:cs typeface="Comic Sans MS"/>
                  <a:sym typeface="Comic Sans MS"/>
                </a:rPr>
                <a:t> at strongly acid pH while </a:t>
              </a:r>
              <a:r>
                <a:rPr b="1" sz="2000">
                  <a:solidFill>
                    <a:srgbClr val="E72901"/>
                  </a:solidFill>
                  <a:uFill>
                    <a:solidFill>
                      <a:srgbClr val="E72901"/>
                    </a:solidFill>
                  </a:uFill>
                  <a:latin typeface="Comic Sans MS"/>
                  <a:ea typeface="Comic Sans MS"/>
                  <a:cs typeface="Comic Sans MS"/>
                  <a:sym typeface="Comic Sans MS"/>
                </a:rPr>
                <a:t>other NA bases</a:t>
              </a:r>
              <a:r>
                <a:rPr b="1" sz="2000">
                  <a:uFill>
                    <a:solidFill/>
                  </a:uFill>
                  <a:latin typeface="Comic Sans MS"/>
                  <a:ea typeface="Comic Sans MS"/>
                  <a:cs typeface="Comic Sans MS"/>
                  <a:sym typeface="Comic Sans MS"/>
                </a:rPr>
                <a:t> as well as DNA are </a:t>
              </a:r>
              <a:r>
                <a:rPr b="1" sz="2000">
                  <a:solidFill>
                    <a:srgbClr val="E72901"/>
                  </a:solidFill>
                  <a:uFill>
                    <a:solidFill>
                      <a:srgbClr val="E72901"/>
                    </a:solidFill>
                  </a:uFill>
                  <a:latin typeface="Comic Sans MS"/>
                  <a:ea typeface="Comic Sans MS"/>
                  <a:cs typeface="Comic Sans MS"/>
                  <a:sym typeface="Comic Sans MS"/>
                </a:rPr>
                <a:t>inactive</a:t>
              </a:r>
              <a:r>
                <a:rPr b="1" sz="2000">
                  <a:uFill>
                    <a:solidFill/>
                  </a:uFill>
                  <a:latin typeface="Comic Sans MS"/>
                  <a:ea typeface="Comic Sans MS"/>
                  <a:cs typeface="Comic Sans MS"/>
                  <a:sym typeface="Comic Sans MS"/>
                </a:rPr>
                <a:t> </a:t>
              </a:r>
              <a:endParaRPr b="1" sz="2000">
                <a:uFill>
                  <a:solidFill/>
                </a:uFill>
                <a:latin typeface="Comic Sans MS"/>
                <a:ea typeface="Comic Sans MS"/>
                <a:cs typeface="Comic Sans MS"/>
                <a:sym typeface="Comic Sans MS"/>
              </a:endParaRPr>
            </a:p>
            <a:p>
              <a:pPr lvl="0" marL="56896" marR="57798" defTabSz="1168400">
                <a:buClr>
                  <a:srgbClr val="000000"/>
                </a:buClr>
                <a:buFont typeface="Comic Sans MS"/>
                <a:defRPr sz="1800"/>
              </a:pPr>
              <a:endParaRPr b="1" sz="1000">
                <a:uFill>
                  <a:solidFill/>
                </a:uFill>
                <a:latin typeface="Comic Sans MS"/>
                <a:ea typeface="Comic Sans MS"/>
                <a:cs typeface="Comic Sans MS"/>
                <a:sym typeface="Comic Sans MS"/>
              </a:endParaRPr>
            </a:p>
            <a:p>
              <a:pPr lvl="0" marL="56896" marR="57798" defTabSz="1168400">
                <a:buClr>
                  <a:srgbClr val="000000"/>
                </a:buClr>
                <a:buFont typeface="Times New Roman"/>
                <a:defRPr sz="1800"/>
              </a:pPr>
              <a:r>
                <a:rPr sz="1400">
                  <a:uFill>
                    <a:solidFill/>
                  </a:uFill>
                  <a:latin typeface="Times New Roman"/>
                  <a:ea typeface="Times New Roman"/>
                  <a:cs typeface="Times New Roman"/>
                  <a:sym typeface="Times New Roman"/>
                </a:rPr>
                <a:t>		J.N.Davidson and E.Chargraff: </a:t>
              </a:r>
              <a:r>
                <a:rPr i="1" sz="1400">
                  <a:uFill>
                    <a:solidFill/>
                  </a:uFill>
                  <a:latin typeface="Times New Roman"/>
                  <a:ea typeface="Times New Roman"/>
                  <a:cs typeface="Times New Roman"/>
                  <a:sym typeface="Times New Roman"/>
                </a:rPr>
                <a:t>The Nucleic Acids</a:t>
              </a:r>
              <a:r>
                <a:rPr sz="1400">
                  <a:uFill>
                    <a:solidFill/>
                  </a:uFill>
                  <a:latin typeface="Times New Roman"/>
                  <a:ea typeface="Times New Roman"/>
                  <a:cs typeface="Times New Roman"/>
                  <a:sym typeface="Times New Roman"/>
                </a:rPr>
                <a:t>, Vol. 1, Academic Press, New York 1955</a:t>
              </a:r>
            </a:p>
          </p:txBody>
        </p:sp>
      </p:grpSp>
      <p:sp>
        <p:nvSpPr>
          <p:cNvPr id="459" name="Shape 459"/>
          <p:cNvSpPr/>
          <p:nvPr/>
        </p:nvSpPr>
        <p:spPr>
          <a:xfrm>
            <a:off x="1519936" y="8686800"/>
            <a:ext cx="10223501" cy="3988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6896" marR="57798" algn="l" defTabSz="1168400">
              <a:buClr>
                <a:srgbClr val="000000"/>
              </a:buClr>
              <a:buFont typeface="Times New Roman"/>
              <a:defRPr sz="1800"/>
            </a:pPr>
            <a:r>
              <a:rPr sz="1400">
                <a:uFill>
                  <a:solidFill/>
                </a:uFill>
                <a:latin typeface="Times New Roman"/>
                <a:ea typeface="Times New Roman"/>
                <a:cs typeface="Times New Roman"/>
                <a:sym typeface="Times New Roman"/>
              </a:rPr>
              <a:t>Palecek E.: Oszillographiche </a:t>
            </a:r>
            <a:r>
              <a:rPr i="1" sz="1400">
                <a:uFill>
                  <a:solidFill/>
                </a:uFill>
                <a:latin typeface="Times New Roman"/>
                <a:ea typeface="Times New Roman"/>
                <a:cs typeface="Times New Roman"/>
                <a:sym typeface="Times New Roman"/>
              </a:rPr>
              <a:t>Polarographie der Nucleinsauren und ihrer Bestandteile</a:t>
            </a:r>
            <a:r>
              <a:rPr sz="1400">
                <a:uFill>
                  <a:solidFill/>
                </a:uFill>
                <a:latin typeface="Times New Roman"/>
                <a:ea typeface="Times New Roman"/>
                <a:cs typeface="Times New Roman"/>
                <a:sym typeface="Times New Roman"/>
              </a:rPr>
              <a:t>; </a:t>
            </a:r>
            <a:r>
              <a:rPr b="1" sz="1400">
                <a:uFill>
                  <a:solidFill/>
                </a:uFill>
                <a:latin typeface="Times New Roman"/>
                <a:ea typeface="Times New Roman"/>
                <a:cs typeface="Times New Roman"/>
                <a:sym typeface="Times New Roman"/>
              </a:rPr>
              <a:t>Naturwiss</a:t>
            </a:r>
            <a:r>
              <a:rPr sz="1400">
                <a:uFill>
                  <a:solidFill/>
                </a:uFill>
                <a:latin typeface="Times New Roman"/>
                <a:ea typeface="Times New Roman"/>
                <a:cs typeface="Times New Roman"/>
                <a:sym typeface="Times New Roman"/>
              </a:rPr>
              <a:t>. 45 (</a:t>
            </a:r>
            <a:r>
              <a:rPr b="1" sz="1400">
                <a:uFill>
                  <a:solidFill/>
                </a:uFill>
                <a:latin typeface="Times New Roman"/>
                <a:ea typeface="Times New Roman"/>
                <a:cs typeface="Times New Roman"/>
                <a:sym typeface="Times New Roman"/>
              </a:rPr>
              <a:t>1958</a:t>
            </a:r>
            <a:r>
              <a:rPr sz="1400">
                <a:uFill>
                  <a:solidFill/>
                </a:uFill>
                <a:latin typeface="Times New Roman"/>
                <a:ea typeface="Times New Roman"/>
                <a:cs typeface="Times New Roman"/>
                <a:sym typeface="Times New Roman"/>
              </a:rPr>
              <a:t>), 186</a:t>
            </a:r>
            <a:endParaRPr sz="14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sz="1400">
                <a:uFill>
                  <a:solidFill/>
                </a:uFill>
                <a:latin typeface="Times New Roman"/>
                <a:ea typeface="Times New Roman"/>
                <a:cs typeface="Times New Roman"/>
                <a:sym typeface="Times New Roman"/>
              </a:rPr>
              <a:t>Palecek E.: Oscillographic </a:t>
            </a:r>
            <a:r>
              <a:rPr i="1" sz="1400">
                <a:uFill>
                  <a:solidFill/>
                </a:uFill>
                <a:latin typeface="Times New Roman"/>
                <a:ea typeface="Times New Roman"/>
                <a:cs typeface="Times New Roman"/>
                <a:sym typeface="Times New Roman"/>
              </a:rPr>
              <a:t>polarography of highly polymerized deoxyribonucleic acid</a:t>
            </a:r>
            <a:r>
              <a:rPr sz="1400">
                <a:uFill>
                  <a:solidFill/>
                </a:uFill>
                <a:latin typeface="Times New Roman"/>
                <a:ea typeface="Times New Roman"/>
                <a:cs typeface="Times New Roman"/>
                <a:sym typeface="Times New Roman"/>
              </a:rPr>
              <a:t>; </a:t>
            </a:r>
            <a:r>
              <a:rPr b="1" sz="1400">
                <a:uFill>
                  <a:solidFill/>
                </a:uFill>
                <a:latin typeface="Times New Roman"/>
                <a:ea typeface="Times New Roman"/>
                <a:cs typeface="Times New Roman"/>
                <a:sym typeface="Times New Roman"/>
              </a:rPr>
              <a:t>Nature</a:t>
            </a:r>
            <a:r>
              <a:rPr sz="1400">
                <a:uFill>
                  <a:solidFill/>
                </a:uFill>
                <a:latin typeface="Times New Roman"/>
                <a:ea typeface="Times New Roman"/>
                <a:cs typeface="Times New Roman"/>
                <a:sym typeface="Times New Roman"/>
              </a:rPr>
              <a:t> 188 (</a:t>
            </a:r>
            <a:r>
              <a:rPr b="1" sz="1400">
                <a:uFill>
                  <a:solidFill/>
                </a:uFill>
                <a:latin typeface="Times New Roman"/>
                <a:ea typeface="Times New Roman"/>
                <a:cs typeface="Times New Roman"/>
                <a:sym typeface="Times New Roman"/>
              </a:rPr>
              <a:t>1960</a:t>
            </a:r>
            <a:r>
              <a:rPr sz="1400">
                <a:uFill>
                  <a:solidFill/>
                </a:uFill>
                <a:latin typeface="Times New Roman"/>
                <a:ea typeface="Times New Roman"/>
                <a:cs typeface="Times New Roman"/>
                <a:sym typeface="Times New Roman"/>
              </a:rPr>
              <a:t>), 656</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1" name="droppedImage.png"/>
          <p:cNvPicPr/>
          <p:nvPr/>
        </p:nvPicPr>
        <p:blipFill>
          <a:blip r:embed="rId2">
            <a:extLst/>
          </a:blip>
          <a:stretch>
            <a:fillRect/>
          </a:stretch>
        </p:blipFill>
        <p:spPr>
          <a:xfrm>
            <a:off x="355600" y="482600"/>
            <a:ext cx="8016658" cy="8778240"/>
          </a:xfrm>
          <a:prstGeom prst="rect">
            <a:avLst/>
          </a:prstGeom>
          <a:ln w="12700">
            <a:round/>
          </a:ln>
        </p:spPr>
      </p:pic>
      <p:sp>
        <p:nvSpPr>
          <p:cNvPr id="462" name="Shape 462"/>
          <p:cNvSpPr/>
          <p:nvPr/>
        </p:nvSpPr>
        <p:spPr>
          <a:xfrm>
            <a:off x="6858000" y="596900"/>
            <a:ext cx="5245100" cy="1358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2019" marR="52019" algn="l" defTabSz="1168400">
              <a:defRPr sz="1800"/>
            </a:pPr>
            <a:r>
              <a:rPr sz="2400">
                <a:uFill>
                  <a:solidFill/>
                </a:uFill>
                <a:latin typeface="Comic Sans MS"/>
                <a:ea typeface="Comic Sans MS"/>
                <a:cs typeface="Comic Sans MS"/>
                <a:sym typeface="Comic Sans MS"/>
              </a:rPr>
              <a:t>RENATURATION OF RNA </a:t>
            </a:r>
            <a:endParaRPr sz="2400">
              <a:uFill>
                <a:solidFill/>
              </a:uFill>
              <a:latin typeface="Comic Sans MS"/>
              <a:ea typeface="Comic Sans MS"/>
              <a:cs typeface="Comic Sans MS"/>
              <a:sym typeface="Comic Sans MS"/>
            </a:endParaRPr>
          </a:p>
          <a:p>
            <a:pPr lvl="0" marL="52019" marR="52019" algn="l" defTabSz="1168400">
              <a:defRPr sz="1800"/>
            </a:pPr>
            <a:r>
              <a:rPr sz="2400">
                <a:uFill>
                  <a:solidFill/>
                </a:uFill>
                <a:latin typeface="Comic Sans MS"/>
                <a:ea typeface="Comic Sans MS"/>
                <a:cs typeface="Comic Sans MS"/>
                <a:sym typeface="Comic Sans MS"/>
              </a:rPr>
              <a:t>AS DETECTED BY DPP</a:t>
            </a:r>
            <a:endParaRPr sz="2400">
              <a:uFill>
                <a:solidFill/>
              </a:uFill>
              <a:latin typeface="Comic Sans MS"/>
              <a:ea typeface="Comic Sans MS"/>
              <a:cs typeface="Comic Sans MS"/>
              <a:sym typeface="Comic Sans MS"/>
            </a:endParaRPr>
          </a:p>
          <a:p>
            <a:pPr lvl="0" marL="52019" marR="52019" algn="l" defTabSz="1168400">
              <a:defRPr sz="1800"/>
            </a:pPr>
            <a:r>
              <a:rPr sz="2400">
                <a:uFill>
                  <a:solidFill/>
                </a:uFill>
                <a:latin typeface="Comic Sans MS"/>
                <a:ea typeface="Comic Sans MS"/>
                <a:cs typeface="Comic Sans MS"/>
                <a:sym typeface="Comic Sans MS"/>
              </a:rPr>
              <a:t>Time dependence</a:t>
            </a:r>
          </a:p>
        </p:txBody>
      </p:sp>
    </p:spTree>
  </p:cSld>
  <p:clrMapOvr>
    <a:masterClrMapping/>
  </p:clrMapOvr>
  <p:transition spd="fast"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sldNum" sz="quarter" idx="2"/>
          </p:nvPr>
        </p:nvSpPr>
        <p:spPr>
          <a:xfrm>
            <a:off x="10564367" y="8892031"/>
            <a:ext cx="231649" cy="325696"/>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69" name="Shape 169"/>
          <p:cNvSpPr/>
          <p:nvPr/>
        </p:nvSpPr>
        <p:spPr>
          <a:xfrm>
            <a:off x="3739802" y="463550"/>
            <a:ext cx="344239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lvl="0">
              <a:defRPr b="0" sz="1800"/>
            </a:pPr>
            <a:r>
              <a:rPr b="1" sz="3600"/>
              <a:t> Glycoproteins </a:t>
            </a:r>
          </a:p>
        </p:txBody>
      </p:sp>
      <p:sp>
        <p:nvSpPr>
          <p:cNvPr id="170" name="Shape 170"/>
          <p:cNvSpPr/>
          <p:nvPr/>
        </p:nvSpPr>
        <p:spPr>
          <a:xfrm>
            <a:off x="613767" y="1127092"/>
            <a:ext cx="10778506" cy="65596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R="457200" algn="l" defTabSz="457200">
              <a:lnSpc>
                <a:spcPct val="115000"/>
              </a:lnSpc>
              <a:defRPr sz="1800"/>
            </a:pPr>
            <a:endParaRPr b="1" sz="1700">
              <a:latin typeface="Times New Roman"/>
              <a:ea typeface="Times New Roman"/>
              <a:cs typeface="Times New Roman"/>
              <a:sym typeface="Times New Roman"/>
            </a:endParaRPr>
          </a:p>
          <a:p>
            <a:pPr lvl="0" marR="457200" algn="l" defTabSz="457200">
              <a:lnSpc>
                <a:spcPct val="115000"/>
              </a:lnSpc>
              <a:defRPr sz="1800"/>
            </a:pPr>
            <a:r>
              <a:rPr sz="1700">
                <a:latin typeface="Helvetica"/>
                <a:ea typeface="Helvetica"/>
                <a:cs typeface="Helvetica"/>
                <a:sym typeface="Helvetica"/>
              </a:rPr>
              <a:t>V přírodě polysacharidy (PS) a oligosacharidy (OLS) vytvářejí velké a dosti odlišné třídy látek vyskytujících se buď volně</a:t>
            </a:r>
            <a:r>
              <a:rPr sz="1700">
                <a:latin typeface="Times New Roman"/>
                <a:ea typeface="Times New Roman"/>
                <a:cs typeface="Times New Roman"/>
                <a:sym typeface="Times New Roman"/>
              </a:rPr>
              <a:t>,</a:t>
            </a:r>
            <a:r>
              <a:rPr sz="1700">
                <a:latin typeface="Helvetica"/>
                <a:ea typeface="Helvetica"/>
                <a:cs typeface="Helvetica"/>
                <a:sym typeface="Helvetica"/>
              </a:rPr>
              <a:t> nebo vázané na proteiny či lipidy </a:t>
            </a:r>
            <a:r>
              <a:rPr sz="1700">
                <a:latin typeface="Times New Roman"/>
                <a:ea typeface="Times New Roman"/>
                <a:cs typeface="Times New Roman"/>
                <a:sym typeface="Times New Roman"/>
              </a:rPr>
              <a:t>[66]. </a:t>
            </a:r>
            <a:r>
              <a:rPr sz="1700">
                <a:latin typeface="Helvetica"/>
                <a:ea typeface="Helvetica"/>
                <a:cs typeface="Helvetica"/>
                <a:sym typeface="Helvetica"/>
              </a:rPr>
              <a:t>Díky jejich strukturní flexibilitě, která jim umožňuje nepřeberné množství kombinací vzájemného propojení, jsou bezpochyby ideálními „identifikátory“ v mezimolekulové a mezibuněčné komunikaci</a:t>
            </a:r>
            <a:r>
              <a:rPr sz="1700">
                <a:latin typeface="Times New Roman"/>
                <a:ea typeface="Times New Roman"/>
                <a:cs typeface="Times New Roman"/>
                <a:sym typeface="Times New Roman"/>
              </a:rPr>
              <a:t>. </a:t>
            </a:r>
            <a:r>
              <a:rPr sz="1700">
                <a:latin typeface="Helvetica"/>
                <a:ea typeface="Helvetica"/>
                <a:cs typeface="Helvetica"/>
                <a:sym typeface="Helvetica"/>
              </a:rPr>
              <a:t>V poslední době se ukazuje, že </a:t>
            </a:r>
            <a:r>
              <a:rPr b="1" sz="1900">
                <a:latin typeface="Helvetica"/>
                <a:ea typeface="Helvetica"/>
                <a:cs typeface="Helvetica"/>
                <a:sym typeface="Helvetica"/>
              </a:rPr>
              <a:t>většina bílkovin v buňkách savců se vyskytuj</a:t>
            </a:r>
            <a:r>
              <a:rPr b="1" sz="1900">
                <a:latin typeface="Times New Roman"/>
                <a:ea typeface="Times New Roman"/>
                <a:cs typeface="Times New Roman"/>
                <a:sym typeface="Times New Roman"/>
              </a:rPr>
              <a:t>e </a:t>
            </a:r>
            <a:r>
              <a:rPr b="1" sz="1900">
                <a:latin typeface="Helvetica"/>
                <a:ea typeface="Helvetica"/>
                <a:cs typeface="Helvetica"/>
                <a:sym typeface="Helvetica"/>
              </a:rPr>
              <a:t>právě ve formě glykoproteinů a že jejich glykosylace často hraje důležitou roli ve zdraví i nemoci člověka, a to včetně rakoviny</a:t>
            </a:r>
            <a:r>
              <a:rPr sz="1700">
                <a:latin typeface="Helvetica"/>
                <a:ea typeface="Helvetica"/>
                <a:cs typeface="Helvetica"/>
                <a:sym typeface="Helvetica"/>
              </a:rPr>
              <a:t>, u které bývá např. pozorována a</a:t>
            </a:r>
            <a:r>
              <a:rPr sz="1700">
                <a:latin typeface="Times New Roman"/>
                <a:ea typeface="Times New Roman"/>
                <a:cs typeface="Times New Roman"/>
                <a:sym typeface="Times New Roman"/>
              </a:rPr>
              <a:t>bnormální glykosylace </a:t>
            </a:r>
            <a:r>
              <a:rPr sz="1700">
                <a:latin typeface="Helvetica"/>
                <a:ea typeface="Helvetica"/>
                <a:cs typeface="Helvetica"/>
                <a:sym typeface="Helvetica"/>
              </a:rPr>
              <a:t>bílkovin na povrchu nádorových buněk. </a:t>
            </a:r>
            <a:endParaRPr sz="1700">
              <a:latin typeface="Times New Roman"/>
              <a:ea typeface="Times New Roman"/>
              <a:cs typeface="Times New Roman"/>
              <a:sym typeface="Times New Roman"/>
            </a:endParaRPr>
          </a:p>
          <a:p>
            <a:pPr lvl="0" marR="457200" algn="l" defTabSz="457200">
              <a:lnSpc>
                <a:spcPct val="115000"/>
              </a:lnSpc>
              <a:defRPr sz="1800"/>
            </a:pPr>
            <a:r>
              <a:rPr sz="1700">
                <a:latin typeface="Times New Roman"/>
                <a:ea typeface="Times New Roman"/>
                <a:cs typeface="Times New Roman"/>
                <a:sym typeface="Times New Roman"/>
              </a:rPr>
              <a:t>V</a:t>
            </a:r>
            <a:r>
              <a:rPr sz="1700">
                <a:latin typeface="Helvetica"/>
                <a:ea typeface="Helvetica"/>
                <a:cs typeface="Helvetica"/>
                <a:sym typeface="Helvetica"/>
              </a:rPr>
              <a:t> součas</a:t>
            </a:r>
            <a:r>
              <a:rPr sz="1700">
                <a:latin typeface="Times New Roman"/>
                <a:ea typeface="Times New Roman"/>
                <a:cs typeface="Times New Roman"/>
                <a:sym typeface="Times New Roman"/>
              </a:rPr>
              <a:t>né </a:t>
            </a:r>
            <a:r>
              <a:rPr sz="1700">
                <a:latin typeface="Helvetica"/>
                <a:ea typeface="Helvetica"/>
                <a:cs typeface="Helvetica"/>
                <a:sym typeface="Helvetica"/>
              </a:rPr>
              <a:t>době lze pozorovat </a:t>
            </a:r>
            <a:r>
              <a:rPr b="1" sz="1700">
                <a:latin typeface="Helvetica"/>
                <a:ea typeface="Helvetica"/>
                <a:cs typeface="Helvetica"/>
                <a:sym typeface="Helvetica"/>
              </a:rPr>
              <a:t>zvýšený zájem o nové metody analýzy</a:t>
            </a:r>
            <a:r>
              <a:rPr sz="1700">
                <a:latin typeface="Helvetica"/>
                <a:ea typeface="Helvetica"/>
                <a:cs typeface="Helvetica"/>
                <a:sym typeface="Helvetica"/>
              </a:rPr>
              <a:t> PS, OLS a </a:t>
            </a:r>
            <a:r>
              <a:rPr b="1" sz="1700">
                <a:latin typeface="Helvetica"/>
                <a:ea typeface="Helvetica"/>
                <a:cs typeface="Helvetica"/>
                <a:sym typeface="Helvetica"/>
              </a:rPr>
              <a:t>glykoproteinů.</a:t>
            </a:r>
            <a:r>
              <a:rPr sz="1700">
                <a:latin typeface="Times New Roman"/>
                <a:ea typeface="Times New Roman"/>
                <a:cs typeface="Times New Roman"/>
                <a:sym typeface="Times New Roman"/>
              </a:rPr>
              <a:t> </a:t>
            </a:r>
            <a:r>
              <a:rPr sz="1700">
                <a:latin typeface="Helvetica"/>
                <a:ea typeface="Helvetica"/>
                <a:cs typeface="Helvetica"/>
                <a:sym typeface="Helvetica"/>
              </a:rPr>
              <a:t>PS neobsahují redoxní skupiny a byly proto </a:t>
            </a:r>
            <a:r>
              <a:rPr b="1" sz="1700">
                <a:latin typeface="Helvetica"/>
                <a:ea typeface="Helvetica"/>
                <a:cs typeface="Helvetica"/>
                <a:sym typeface="Helvetica"/>
              </a:rPr>
              <a:t>do nedávna považovány za elektrochemicky inaktivní látky.</a:t>
            </a:r>
            <a:r>
              <a:rPr sz="1700">
                <a:latin typeface="Helvetica"/>
                <a:ea typeface="Helvetica"/>
                <a:cs typeface="Helvetica"/>
                <a:sym typeface="Helvetica"/>
              </a:rPr>
              <a:t> Teprve </a:t>
            </a:r>
            <a:r>
              <a:rPr b="1" sz="1700">
                <a:latin typeface="Helvetica"/>
                <a:ea typeface="Helvetica"/>
                <a:cs typeface="Helvetica"/>
                <a:sym typeface="Helvetica"/>
              </a:rPr>
              <a:t>v r. 2009</a:t>
            </a:r>
            <a:r>
              <a:rPr sz="1700">
                <a:latin typeface="Helvetica"/>
                <a:ea typeface="Helvetica"/>
                <a:cs typeface="Helvetica"/>
                <a:sym typeface="Helvetica"/>
              </a:rPr>
              <a:t> bylo zjištěno, že některé </a:t>
            </a:r>
            <a:r>
              <a:rPr b="1" sz="1700">
                <a:latin typeface="Helvetica"/>
                <a:ea typeface="Helvetica"/>
                <a:cs typeface="Helvetica"/>
                <a:sym typeface="Helvetica"/>
              </a:rPr>
              <a:t>sulfátované PS katalyzují vylučování vodíku </a:t>
            </a:r>
            <a:r>
              <a:rPr sz="1700">
                <a:latin typeface="Helvetica"/>
                <a:ea typeface="Helvetica"/>
                <a:cs typeface="Helvetica"/>
                <a:sym typeface="Helvetica"/>
              </a:rPr>
              <a:t>a poskytují CPS signály </a:t>
            </a:r>
            <a:r>
              <a:rPr b="1" sz="1700">
                <a:latin typeface="Helvetica"/>
                <a:ea typeface="Helvetica"/>
                <a:cs typeface="Helvetica"/>
                <a:sym typeface="Helvetica"/>
              </a:rPr>
              <a:t>na rtuťových elektrodách</a:t>
            </a:r>
            <a:r>
              <a:rPr sz="1700">
                <a:latin typeface="Helvetica"/>
                <a:ea typeface="Helvetica"/>
                <a:cs typeface="Helvetica"/>
                <a:sym typeface="Helvetica"/>
              </a:rPr>
              <a:t>. Zcela nedávno bylo zjištěno, daleko i</a:t>
            </a:r>
            <a:r>
              <a:rPr b="1" sz="1700">
                <a:latin typeface="Helvetica"/>
                <a:ea typeface="Helvetica"/>
                <a:cs typeface="Helvetica"/>
                <a:sym typeface="Helvetica"/>
              </a:rPr>
              <a:t>ntenzivnější signály</a:t>
            </a:r>
            <a:r>
              <a:rPr sz="1700">
                <a:latin typeface="Helvetica"/>
                <a:ea typeface="Helvetica"/>
                <a:cs typeface="Helvetica"/>
                <a:sym typeface="Helvetica"/>
              </a:rPr>
              <a:t> tohoto typu poskytuji některé </a:t>
            </a:r>
            <a:r>
              <a:rPr b="1" sz="1700">
                <a:latin typeface="Helvetica"/>
                <a:ea typeface="Helvetica"/>
                <a:cs typeface="Helvetica"/>
                <a:sym typeface="Helvetica"/>
              </a:rPr>
              <a:t>PS a OLS, obsahující glukosamin</a:t>
            </a:r>
            <a:r>
              <a:rPr sz="1700">
                <a:latin typeface="Helvetica"/>
                <a:ea typeface="Helvetica"/>
                <a:cs typeface="Helvetica"/>
                <a:sym typeface="Helvetica"/>
              </a:rPr>
              <a:t> </a:t>
            </a:r>
            <a:r>
              <a:rPr sz="1700">
                <a:latin typeface="Times New Roman"/>
                <a:ea typeface="Times New Roman"/>
                <a:cs typeface="Times New Roman"/>
                <a:sym typeface="Times New Roman"/>
              </a:rPr>
              <a:t>. Vedle toho se ukázalo, že </a:t>
            </a:r>
            <a:r>
              <a:rPr b="1" sz="2000">
                <a:latin typeface="Times New Roman"/>
                <a:ea typeface="Times New Roman"/>
                <a:cs typeface="Times New Roman"/>
                <a:sym typeface="Times New Roman"/>
              </a:rPr>
              <a:t>PS a OLS lze snadno modifikovat komplexy šestimocného osmia s dusíkatými ligandy (Os(VI)L)</a:t>
            </a:r>
            <a:r>
              <a:rPr sz="1700">
                <a:latin typeface="Helvetica"/>
                <a:ea typeface="Helvetica"/>
                <a:cs typeface="Helvetica"/>
                <a:sym typeface="Helvetica"/>
              </a:rPr>
              <a:t>, přičemž v</a:t>
            </a:r>
            <a:r>
              <a:rPr sz="1700">
                <a:latin typeface="Times New Roman"/>
                <a:ea typeface="Times New Roman"/>
                <a:cs typeface="Times New Roman"/>
                <a:sym typeface="Times New Roman"/>
              </a:rPr>
              <a:t>zniklé </a:t>
            </a:r>
            <a:r>
              <a:rPr sz="2000">
                <a:latin typeface="Times New Roman"/>
                <a:ea typeface="Times New Roman"/>
                <a:cs typeface="Times New Roman"/>
                <a:sym typeface="Times New Roman"/>
              </a:rPr>
              <a:t>a</a:t>
            </a:r>
            <a:r>
              <a:rPr b="1" sz="2000">
                <a:latin typeface="Times New Roman"/>
                <a:ea typeface="Times New Roman"/>
                <a:cs typeface="Times New Roman"/>
                <a:sym typeface="Times New Roman"/>
              </a:rPr>
              <a:t>dukty jsou elektrochemicky aktivní</a:t>
            </a:r>
            <a:r>
              <a:rPr sz="1700">
                <a:latin typeface="Helvetica"/>
                <a:ea typeface="Helvetica"/>
                <a:cs typeface="Helvetica"/>
                <a:sym typeface="Helvetica"/>
              </a:rPr>
              <a:t> (podobně jako výše zmíněné značení mikroRNA). Použití některých ligandů (např. bipyridinu) umožňuje i vznik aduktů, které mohou navíc poskytnout citlivější signály, podmíněné katalytickým vylučováním vodíku</a:t>
            </a:r>
            <a:r>
              <a:rPr sz="1700">
                <a:latin typeface="Times New Roman"/>
                <a:ea typeface="Times New Roman"/>
                <a:cs typeface="Times New Roman"/>
                <a:sym typeface="Times New Roman"/>
              </a:rPr>
              <a:t>. U jiných </a:t>
            </a:r>
            <a:r>
              <a:rPr sz="1700">
                <a:latin typeface="Helvetica"/>
                <a:ea typeface="Helvetica"/>
                <a:cs typeface="Helvetica"/>
                <a:sym typeface="Helvetica"/>
              </a:rPr>
              <a:t>ligandů</a:t>
            </a:r>
            <a:r>
              <a:rPr sz="1700">
                <a:latin typeface="Times New Roman"/>
                <a:ea typeface="Times New Roman"/>
                <a:cs typeface="Times New Roman"/>
                <a:sym typeface="Times New Roman"/>
              </a:rPr>
              <a:t> (temed) je zase možné</a:t>
            </a:r>
            <a:r>
              <a:rPr sz="1700">
                <a:latin typeface="Helvetica"/>
                <a:ea typeface="Helvetica"/>
                <a:cs typeface="Helvetica"/>
                <a:sym typeface="Helvetica"/>
              </a:rPr>
              <a:t> stanovení PS a OLS přímo v reakční směsi. Proti některým aduktům PS-Os(VI)L byly generovány vysoce specifické </a:t>
            </a:r>
            <a:r>
              <a:rPr b="1" sz="2000">
                <a:latin typeface="Helvetica"/>
                <a:ea typeface="Helvetica"/>
                <a:cs typeface="Helvetica"/>
                <a:sym typeface="Helvetica"/>
              </a:rPr>
              <a:t>monoklonální protilátky,</a:t>
            </a:r>
            <a:r>
              <a:rPr sz="1700">
                <a:latin typeface="Helvetica"/>
                <a:ea typeface="Helvetica"/>
                <a:cs typeface="Helvetica"/>
                <a:sym typeface="Helvetica"/>
              </a:rPr>
              <a:t> které je možno použít k analýze Os(VI)L-modifikovaných glykanů přímo v glykoproteinech. </a:t>
            </a:r>
            <a:endParaRPr sz="1700">
              <a:latin typeface="Times New Roman"/>
              <a:ea typeface="Times New Roman"/>
              <a:cs typeface="Times New Roman"/>
              <a:sym typeface="Times New Roman"/>
            </a:endParaRPr>
          </a:p>
        </p:txBody>
      </p:sp>
    </p:spTree>
  </p:cSld>
  <p:clrMapOvr>
    <a:masterClrMapping/>
  </p:clrMapOvr>
  <p:transition spd="fast" advClick="1">
    <p:cover dir="d"/>
  </p:transition>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4" name="Shape 464"/>
          <p:cNvSpPr/>
          <p:nvPr/>
        </p:nvSpPr>
        <p:spPr>
          <a:xfrm>
            <a:off x="1320800" y="393700"/>
            <a:ext cx="4953000" cy="774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2019" marR="52019" algn="l" defTabSz="1168400">
              <a:defRPr sz="3800">
                <a:uFill>
                  <a:solidFill/>
                </a:uFill>
                <a:latin typeface="Comic Sans MS"/>
                <a:ea typeface="Comic Sans MS"/>
                <a:cs typeface="Comic Sans MS"/>
                <a:sym typeface="Comic Sans MS"/>
              </a:defRPr>
            </a:lvl1pPr>
          </a:lstStyle>
          <a:p>
            <a:pPr lvl="0">
              <a:defRPr sz="1800">
                <a:uFillTx/>
              </a:defRPr>
            </a:pPr>
            <a:r>
              <a:rPr sz="3800">
                <a:uFill>
                  <a:solidFill/>
                </a:uFill>
              </a:rPr>
              <a:t>IFFY stories</a:t>
            </a:r>
          </a:p>
        </p:txBody>
      </p:sp>
      <p:sp>
        <p:nvSpPr>
          <p:cNvPr id="465" name="Shape 465"/>
          <p:cNvSpPr/>
          <p:nvPr/>
        </p:nvSpPr>
        <p:spPr>
          <a:xfrm>
            <a:off x="419100" y="1397000"/>
            <a:ext cx="12153900" cy="7759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R="234086" algn="l" defTabSz="1168400">
              <a:defRPr sz="1800"/>
            </a:pPr>
            <a:r>
              <a:rPr sz="1600">
                <a:uFill>
                  <a:solidFill/>
                </a:uFill>
                <a:latin typeface="Comic Sans MS"/>
                <a:ea typeface="Comic Sans MS"/>
                <a:cs typeface="Comic Sans MS"/>
                <a:sym typeface="Comic Sans MS"/>
              </a:rPr>
              <a:t>On this day </a:t>
            </a:r>
            <a:r>
              <a:rPr sz="1600">
                <a:solidFill>
                  <a:srgbClr val="0433FF"/>
                </a:solidFill>
                <a:uFill>
                  <a:solidFill/>
                </a:uFill>
                <a:latin typeface="Comic Sans MS"/>
                <a:ea typeface="Comic Sans MS"/>
                <a:cs typeface="Comic Sans MS"/>
                <a:sym typeface="Comic Sans MS"/>
              </a:rPr>
              <a:t>50 years ago, Watson and Crick published their double-helix theory</a:t>
            </a:r>
            <a:r>
              <a:rPr sz="1600">
                <a:uFill>
                  <a:solidFill/>
                </a:uFill>
                <a:latin typeface="Comic Sans MS"/>
                <a:ea typeface="Comic Sans MS"/>
                <a:cs typeface="Comic Sans MS"/>
                <a:sym typeface="Comic Sans MS"/>
              </a:rPr>
              <a:t>. </a:t>
            </a:r>
            <a:r>
              <a:rPr sz="3800">
                <a:solidFill>
                  <a:srgbClr val="FF2600"/>
                </a:solidFill>
                <a:uFill>
                  <a:solidFill/>
                </a:uFill>
                <a:latin typeface="Comic Sans MS"/>
                <a:ea typeface="Comic Sans MS"/>
                <a:cs typeface="Comic Sans MS"/>
                <a:sym typeface="Comic Sans MS"/>
              </a:rPr>
              <a:t>But, what if... </a:t>
            </a:r>
            <a:r>
              <a:rPr sz="1600">
                <a:uFill>
                  <a:solidFill/>
                </a:uFill>
                <a:latin typeface="Comic Sans MS"/>
                <a:ea typeface="Comic Sans MS"/>
                <a:cs typeface="Comic Sans MS"/>
                <a:sym typeface="Comic Sans MS"/>
              </a:rPr>
              <a:t>   </a:t>
            </a:r>
            <a:endParaRPr sz="1600">
              <a:uFill>
                <a:solidFill/>
              </a:uFill>
              <a:latin typeface="Comic Sans MS"/>
              <a:ea typeface="Comic Sans MS"/>
              <a:cs typeface="Comic Sans MS"/>
              <a:sym typeface="Comic Sans MS"/>
            </a:endParaRPr>
          </a:p>
          <a:p>
            <a:pPr lvl="0" marR="234086" algn="l" defTabSz="1168400">
              <a:defRPr sz="1800"/>
            </a:pPr>
            <a:r>
              <a:rPr sz="1600">
                <a:uFill>
                  <a:solidFill/>
                </a:uFill>
                <a:latin typeface="Comic Sans MS"/>
                <a:ea typeface="Comic Sans MS"/>
                <a:cs typeface="Comic Sans MS"/>
                <a:sym typeface="Comic Sans MS"/>
              </a:rPr>
              <a:t>By Steve Mirsky (2003)</a:t>
            </a:r>
            <a:endParaRPr sz="1600">
              <a:uFill>
                <a:solidFill/>
              </a:uFill>
              <a:latin typeface="Comic Sans MS"/>
              <a:ea typeface="Comic Sans MS"/>
              <a:cs typeface="Comic Sans MS"/>
              <a:sym typeface="Comic Sans MS"/>
            </a:endParaRPr>
          </a:p>
          <a:p>
            <a:pPr lvl="0" marR="234086" algn="l" defTabSz="1168400">
              <a:defRPr sz="1800"/>
            </a:pPr>
            <a:endParaRPr sz="1600">
              <a:uFill>
                <a:solidFill/>
              </a:uFill>
              <a:latin typeface="Comic Sans MS"/>
              <a:ea typeface="Comic Sans MS"/>
              <a:cs typeface="Comic Sans MS"/>
              <a:sym typeface="Comic Sans MS"/>
            </a:endParaRPr>
          </a:p>
          <a:p>
            <a:pPr lvl="0" marR="234086" algn="l" defTabSz="1168400">
              <a:defRPr sz="1800"/>
            </a:pPr>
            <a:r>
              <a:rPr sz="2000">
                <a:uFill>
                  <a:solidFill/>
                </a:uFill>
                <a:latin typeface="Comic Sans MS"/>
                <a:ea typeface="Comic Sans MS"/>
                <a:cs typeface="Comic Sans MS"/>
                <a:sym typeface="Comic Sans MS"/>
              </a:rPr>
              <a:t>“I am now astonished that I began work on the triple helix structure, rather than on the double helix,” wrote </a:t>
            </a:r>
            <a:r>
              <a:rPr sz="2000">
                <a:solidFill>
                  <a:srgbClr val="0433FF"/>
                </a:solidFill>
                <a:uFill>
                  <a:solidFill/>
                </a:uFill>
                <a:latin typeface="Comic Sans MS"/>
                <a:ea typeface="Comic Sans MS"/>
                <a:cs typeface="Comic Sans MS"/>
                <a:sym typeface="Comic Sans MS"/>
              </a:rPr>
              <a:t>Linus Pauling</a:t>
            </a:r>
            <a:r>
              <a:rPr sz="2000">
                <a:uFill>
                  <a:solidFill/>
                </a:uFill>
                <a:latin typeface="Comic Sans MS"/>
                <a:ea typeface="Comic Sans MS"/>
                <a:cs typeface="Comic Sans MS"/>
                <a:sym typeface="Comic Sans MS"/>
              </a:rPr>
              <a:t> in the April 26, 1974 issue of Nature.</a:t>
            </a:r>
            <a:endParaRPr sz="2000">
              <a:uFill>
                <a:solidFill/>
              </a:uFill>
              <a:latin typeface="Comic Sans MS"/>
              <a:ea typeface="Comic Sans MS"/>
              <a:cs typeface="Comic Sans MS"/>
              <a:sym typeface="Comic Sans MS"/>
            </a:endParaRPr>
          </a:p>
          <a:p>
            <a:pPr lvl="0" marR="234086" algn="l" defTabSz="1168400">
              <a:defRPr sz="1800"/>
            </a:pPr>
            <a:endParaRPr sz="2000">
              <a:uFill>
                <a:solidFill/>
              </a:uFill>
              <a:latin typeface="Comic Sans MS"/>
              <a:ea typeface="Comic Sans MS"/>
              <a:cs typeface="Comic Sans MS"/>
              <a:sym typeface="Comic Sans MS"/>
            </a:endParaRPr>
          </a:p>
          <a:p>
            <a:pPr lvl="0" marR="234086" algn="l" defTabSz="1168400">
              <a:defRPr sz="1800"/>
            </a:pPr>
            <a:r>
              <a:rPr sz="2000">
                <a:uFill>
                  <a:solidFill/>
                </a:uFill>
                <a:latin typeface="Comic Sans MS"/>
                <a:ea typeface="Comic Sans MS"/>
                <a:cs typeface="Comic Sans MS"/>
                <a:sym typeface="Comic Sans MS"/>
              </a:rPr>
              <a:t>In February 1953, </a:t>
            </a:r>
            <a:r>
              <a:rPr sz="2000">
                <a:solidFill>
                  <a:srgbClr val="0433FF"/>
                </a:solidFill>
                <a:uFill>
                  <a:solidFill/>
                </a:uFill>
                <a:latin typeface="Comic Sans MS"/>
                <a:ea typeface="Comic Sans MS"/>
                <a:cs typeface="Comic Sans MS"/>
                <a:sym typeface="Comic Sans MS"/>
              </a:rPr>
              <a:t>Pauling proposed a triple helix structure</a:t>
            </a:r>
            <a:r>
              <a:rPr sz="2000">
                <a:uFill>
                  <a:solidFill/>
                </a:uFill>
                <a:latin typeface="Comic Sans MS"/>
                <a:ea typeface="Comic Sans MS"/>
                <a:cs typeface="Comic Sans MS"/>
                <a:sym typeface="Comic Sans MS"/>
              </a:rPr>
              <a:t> for DNA in the Proceedings of the National Academy of Sciences (PNAS). He had been working with </a:t>
            </a:r>
            <a:r>
              <a:rPr sz="2000">
                <a:solidFill>
                  <a:srgbClr val="0433FF"/>
                </a:solidFill>
                <a:uFill>
                  <a:solidFill/>
                </a:uFill>
                <a:latin typeface="Comic Sans MS"/>
                <a:ea typeface="Comic Sans MS"/>
                <a:cs typeface="Comic Sans MS"/>
                <a:sym typeface="Comic Sans MS"/>
              </a:rPr>
              <a:t>only a few blurry X-ray crystallographic images from the 1930s and one from 1947.</a:t>
            </a:r>
            <a:r>
              <a:rPr sz="2000">
                <a:uFill>
                  <a:solidFill/>
                </a:uFill>
                <a:latin typeface="Comic Sans MS"/>
                <a:ea typeface="Comic Sans MS"/>
                <a:cs typeface="Comic Sans MS"/>
                <a:sym typeface="Comic Sans MS"/>
              </a:rPr>
              <a:t> </a:t>
            </a:r>
            <a:endParaRPr sz="2000">
              <a:uFill>
                <a:solidFill/>
              </a:uFill>
              <a:latin typeface="Comic Sans MS"/>
              <a:ea typeface="Comic Sans MS"/>
              <a:cs typeface="Comic Sans MS"/>
              <a:sym typeface="Comic Sans MS"/>
            </a:endParaRPr>
          </a:p>
          <a:p>
            <a:pPr lvl="0" marR="234086" algn="l" defTabSz="1168400">
              <a:defRPr sz="1800"/>
            </a:pPr>
            <a:endParaRPr sz="2000">
              <a:solidFill>
                <a:srgbClr val="FF2600"/>
              </a:solidFill>
              <a:uFill>
                <a:solidFill/>
              </a:uFill>
              <a:latin typeface="Comic Sans MS"/>
              <a:ea typeface="Comic Sans MS"/>
              <a:cs typeface="Comic Sans MS"/>
              <a:sym typeface="Comic Sans MS"/>
            </a:endParaRPr>
          </a:p>
          <a:p>
            <a:pPr lvl="0" marR="234086" algn="l" defTabSz="1168400">
              <a:defRPr sz="1800"/>
            </a:pPr>
            <a:r>
              <a:rPr sz="2000">
                <a:solidFill>
                  <a:srgbClr val="FF2600"/>
                </a:solidFill>
                <a:uFill>
                  <a:solidFill/>
                </a:uFill>
                <a:latin typeface="Comic Sans MS"/>
                <a:ea typeface="Comic Sans MS"/>
                <a:cs typeface="Comic Sans MS"/>
                <a:sym typeface="Comic Sans MS"/>
              </a:rPr>
              <a:t>If history´s helix had turned slightly differently, however, perhaps the following timeline might be more than mere musing...</a:t>
            </a:r>
            <a:endParaRPr sz="2000">
              <a:solidFill>
                <a:srgbClr val="FF2600"/>
              </a:solidFill>
              <a:uFill>
                <a:solidFill/>
              </a:uFill>
              <a:latin typeface="Comic Sans MS"/>
              <a:ea typeface="Comic Sans MS"/>
              <a:cs typeface="Comic Sans MS"/>
              <a:sym typeface="Comic Sans MS"/>
            </a:endParaRPr>
          </a:p>
          <a:p>
            <a:pPr lvl="0" marL="52019" marR="52019" algn="l" defTabSz="1168400">
              <a:defRPr sz="1800"/>
            </a:pPr>
            <a:endParaRPr sz="2000">
              <a:uFill>
                <a:solidFill/>
              </a:uFill>
              <a:latin typeface="Comic Sans MS"/>
              <a:ea typeface="Comic Sans MS"/>
              <a:cs typeface="Comic Sans MS"/>
              <a:sym typeface="Comic Sans MS"/>
            </a:endParaRPr>
          </a:p>
          <a:p>
            <a:pPr lvl="0" marR="234086" algn="l" defTabSz="1168400">
              <a:defRPr sz="1800"/>
            </a:pPr>
            <a:r>
              <a:rPr sz="2000">
                <a:uFill>
                  <a:solidFill/>
                </a:uFill>
                <a:latin typeface="Comic Sans MS"/>
                <a:ea typeface="Comic Sans MS"/>
                <a:cs typeface="Comic Sans MS"/>
                <a:sym typeface="Comic Sans MS"/>
              </a:rPr>
              <a:t>August 15, 1952: Linus </a:t>
            </a:r>
            <a:r>
              <a:rPr sz="2000">
                <a:solidFill>
                  <a:srgbClr val="0433FF"/>
                </a:solidFill>
                <a:uFill>
                  <a:solidFill/>
                </a:uFill>
                <a:latin typeface="Comic Sans MS"/>
                <a:ea typeface="Comic Sans MS"/>
                <a:cs typeface="Comic Sans MS"/>
                <a:sym typeface="Comic Sans MS"/>
              </a:rPr>
              <a:t>Pauling </a:t>
            </a:r>
            <a:r>
              <a:rPr sz="2000">
                <a:uFill>
                  <a:solidFill/>
                </a:uFill>
                <a:latin typeface="Comic Sans MS"/>
                <a:ea typeface="Comic Sans MS"/>
                <a:cs typeface="Comic Sans MS"/>
                <a:sym typeface="Comic Sans MS"/>
              </a:rPr>
              <a:t>(finally allowed to travel to England by a US State Department that thinks the words “chemist” and “communist” are too close for com</a:t>
            </a:r>
            <a:r>
              <a:rPr sz="2000">
                <a:uFill>
                  <a:solidFill/>
                </a:uFill>
                <a:latin typeface="Comic Sans MS"/>
                <a:ea typeface="Comic Sans MS"/>
                <a:cs typeface="Comic Sans MS"/>
                <a:sym typeface="Comic Sans MS"/>
              </a:rPr>
              <a:t>fort) </a:t>
            </a:r>
            <a:r>
              <a:rPr sz="2000">
                <a:solidFill>
                  <a:srgbClr val="0433FF"/>
                </a:solidFill>
                <a:uFill>
                  <a:solidFill/>
                </a:uFill>
                <a:latin typeface="Comic Sans MS"/>
                <a:ea typeface="Comic Sans MS"/>
                <a:cs typeface="Comic Sans MS"/>
                <a:sym typeface="Comic Sans MS"/>
              </a:rPr>
              <a:t>visits King´s  College London and sees Rosalind Franklin´s X-ray crystallographs.</a:t>
            </a:r>
            <a:r>
              <a:rPr sz="2000">
                <a:uFill>
                  <a:solidFill/>
                </a:uFill>
                <a:latin typeface="Comic Sans MS"/>
                <a:ea typeface="Comic Sans MS"/>
                <a:cs typeface="Comic Sans MS"/>
                <a:sym typeface="Comic Sans MS"/>
              </a:rPr>
              <a:t> He immediately </a:t>
            </a:r>
            <a:r>
              <a:rPr sz="2000">
                <a:solidFill>
                  <a:srgbClr val="0433FF"/>
                </a:solidFill>
                <a:uFill>
                  <a:solidFill/>
                </a:uFill>
                <a:latin typeface="Comic Sans MS"/>
                <a:ea typeface="Comic Sans MS"/>
                <a:cs typeface="Comic Sans MS"/>
                <a:sym typeface="Comic Sans MS"/>
              </a:rPr>
              <a:t>rules out a triple helical structure</a:t>
            </a:r>
            <a:r>
              <a:rPr sz="2000">
                <a:uFill>
                  <a:solidFill/>
                </a:uFill>
                <a:latin typeface="Comic Sans MS"/>
                <a:ea typeface="Comic Sans MS"/>
                <a:cs typeface="Comic Sans MS"/>
                <a:sym typeface="Comic Sans MS"/>
              </a:rPr>
              <a:t> for DNA and </a:t>
            </a:r>
            <a:r>
              <a:rPr sz="2000">
                <a:solidFill>
                  <a:srgbClr val="0433FF"/>
                </a:solidFill>
                <a:uFill>
                  <a:solidFill/>
                </a:uFill>
                <a:latin typeface="Comic Sans MS"/>
                <a:ea typeface="Comic Sans MS"/>
                <a:cs typeface="Comic Sans MS"/>
                <a:sym typeface="Comic Sans MS"/>
              </a:rPr>
              <a:t>concentrates on</a:t>
            </a:r>
            <a:r>
              <a:rPr sz="2000">
                <a:uFill>
                  <a:solidFill/>
                </a:uFill>
                <a:latin typeface="Comic Sans MS"/>
                <a:ea typeface="Comic Sans MS"/>
                <a:cs typeface="Comic Sans MS"/>
                <a:sym typeface="Comic Sans MS"/>
              </a:rPr>
              <a:t> determining the nature of what is undoubtedly a </a:t>
            </a:r>
            <a:r>
              <a:rPr sz="2000">
                <a:solidFill>
                  <a:srgbClr val="0433FF"/>
                </a:solidFill>
                <a:uFill>
                  <a:solidFill/>
                </a:uFill>
                <a:latin typeface="Comic Sans MS"/>
                <a:ea typeface="Comic Sans MS"/>
                <a:cs typeface="Comic Sans MS"/>
                <a:sym typeface="Comic Sans MS"/>
              </a:rPr>
              <a:t>double helix</a:t>
            </a:r>
            <a:r>
              <a:rPr sz="2000">
                <a:uFill>
                  <a:solidFill/>
                </a:uFill>
                <a:latin typeface="Comic Sans MS"/>
                <a:ea typeface="Comic Sans MS"/>
                <a:cs typeface="Comic Sans MS"/>
                <a:sym typeface="Comic Sans MS"/>
              </a:rPr>
              <a:t>.</a:t>
            </a:r>
            <a:endParaRPr sz="2000">
              <a:uFill>
                <a:solidFill/>
              </a:uFill>
              <a:latin typeface="Comic Sans MS"/>
              <a:ea typeface="Comic Sans MS"/>
              <a:cs typeface="Comic Sans MS"/>
              <a:sym typeface="Comic Sans MS"/>
            </a:endParaRPr>
          </a:p>
          <a:p>
            <a:pPr lvl="0" marR="234086" algn="l" defTabSz="1168400">
              <a:defRPr sz="1800"/>
            </a:pPr>
            <a:endParaRPr sz="2000">
              <a:uFill>
                <a:solidFill/>
              </a:uFill>
              <a:latin typeface="Comic Sans MS"/>
              <a:ea typeface="Comic Sans MS"/>
              <a:cs typeface="Comic Sans MS"/>
              <a:sym typeface="Comic Sans MS"/>
            </a:endParaRPr>
          </a:p>
          <a:p>
            <a:pPr lvl="0" marR="234086" algn="l" defTabSz="1168400">
              <a:defRPr sz="1800"/>
            </a:pPr>
            <a:r>
              <a:rPr sz="2000">
                <a:uFill>
                  <a:solidFill/>
                </a:uFill>
                <a:latin typeface="Comic Sans MS"/>
                <a:ea typeface="Comic Sans MS"/>
                <a:cs typeface="Comic Sans MS"/>
                <a:sym typeface="Comic Sans MS"/>
              </a:rPr>
              <a:t>February 1953: Pauling and Corey describes the DNA double helix structure in PNAS .....</a:t>
            </a:r>
            <a:endParaRPr sz="2000">
              <a:uFill>
                <a:solidFill/>
              </a:uFill>
              <a:latin typeface="Comic Sans MS"/>
              <a:ea typeface="Comic Sans MS"/>
              <a:cs typeface="Comic Sans MS"/>
              <a:sym typeface="Comic Sans MS"/>
            </a:endParaRP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7" name="droppedImage.pdf"/>
          <p:cNvPicPr/>
          <p:nvPr/>
        </p:nvPicPr>
        <p:blipFill>
          <a:blip r:embed="rId2">
            <a:extLst/>
          </a:blip>
          <a:stretch>
            <a:fillRect/>
          </a:stretch>
        </p:blipFill>
        <p:spPr>
          <a:xfrm>
            <a:off x="1206500" y="533400"/>
            <a:ext cx="5773016" cy="1435100"/>
          </a:xfrm>
          <a:prstGeom prst="rect">
            <a:avLst/>
          </a:prstGeom>
          <a:ln w="12700">
            <a:round/>
          </a:ln>
        </p:spPr>
      </p:pic>
      <p:pic>
        <p:nvPicPr>
          <p:cNvPr id="468" name="droppedImage.pdf"/>
          <p:cNvPicPr/>
          <p:nvPr/>
        </p:nvPicPr>
        <p:blipFill>
          <a:blip r:embed="rId3">
            <a:extLst/>
          </a:blip>
          <a:stretch>
            <a:fillRect/>
          </a:stretch>
        </p:blipFill>
        <p:spPr>
          <a:xfrm>
            <a:off x="863600" y="177800"/>
            <a:ext cx="5867400" cy="471343"/>
          </a:xfrm>
          <a:prstGeom prst="rect">
            <a:avLst/>
          </a:prstGeom>
          <a:ln w="12700">
            <a:round/>
          </a:ln>
        </p:spPr>
      </p:pic>
      <p:pic>
        <p:nvPicPr>
          <p:cNvPr id="469" name="droppedImage.pdf"/>
          <p:cNvPicPr/>
          <p:nvPr/>
        </p:nvPicPr>
        <p:blipFill>
          <a:blip r:embed="rId4">
            <a:extLst/>
          </a:blip>
          <a:stretch>
            <a:fillRect/>
          </a:stretch>
        </p:blipFill>
        <p:spPr>
          <a:xfrm>
            <a:off x="1435100" y="1968500"/>
            <a:ext cx="4735620" cy="6261100"/>
          </a:xfrm>
          <a:prstGeom prst="rect">
            <a:avLst/>
          </a:prstGeom>
          <a:ln w="12700">
            <a:round/>
          </a:ln>
        </p:spPr>
      </p:pic>
      <p:sp>
        <p:nvSpPr>
          <p:cNvPr id="470" name="Shape 470"/>
          <p:cNvSpPr/>
          <p:nvPr/>
        </p:nvSpPr>
        <p:spPr>
          <a:xfrm>
            <a:off x="6654800" y="1397000"/>
            <a:ext cx="4241800" cy="1943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2019" marR="52019" algn="l" defTabSz="1168400">
              <a:defRPr sz="1800"/>
            </a:pPr>
            <a:r>
              <a:rPr sz="4400">
                <a:uFill>
                  <a:solidFill/>
                </a:uFill>
                <a:latin typeface="Comic Sans MS"/>
                <a:ea typeface="Comic Sans MS"/>
                <a:cs typeface="Comic Sans MS"/>
                <a:sym typeface="Comic Sans MS"/>
              </a:rPr>
              <a:t>Triple helix </a:t>
            </a:r>
            <a:endParaRPr sz="2000">
              <a:uFill>
                <a:solidFill/>
              </a:uFill>
              <a:latin typeface="Comic Sans MS"/>
              <a:ea typeface="Comic Sans MS"/>
              <a:cs typeface="Comic Sans MS"/>
              <a:sym typeface="Comic Sans MS"/>
            </a:endParaRPr>
          </a:p>
          <a:p>
            <a:pPr lvl="0" marL="52019" marR="52019" algn="l" defTabSz="1168400">
              <a:defRPr sz="1800"/>
            </a:pPr>
            <a:r>
              <a:rPr sz="2000">
                <a:uFill>
                  <a:solidFill/>
                </a:uFill>
                <a:latin typeface="Comic Sans MS"/>
                <a:ea typeface="Comic Sans MS"/>
                <a:cs typeface="Comic Sans MS"/>
                <a:sym typeface="Comic Sans MS"/>
              </a:rPr>
              <a:t>with </a:t>
            </a:r>
            <a:r>
              <a:rPr sz="2000">
                <a:solidFill>
                  <a:srgbClr val="FF2600"/>
                </a:solidFill>
                <a:uFill>
                  <a:solidFill/>
                </a:uFill>
                <a:latin typeface="Comic Sans MS"/>
                <a:ea typeface="Comic Sans MS"/>
                <a:cs typeface="Comic Sans MS"/>
                <a:sym typeface="Comic Sans MS"/>
              </a:rPr>
              <a:t>bases on the outside</a:t>
            </a:r>
            <a:r>
              <a:rPr sz="2000">
                <a:uFill>
                  <a:solidFill/>
                </a:uFill>
                <a:latin typeface="Comic Sans MS"/>
                <a:ea typeface="Comic Sans MS"/>
                <a:cs typeface="Comic Sans MS"/>
                <a:sym typeface="Comic Sans MS"/>
              </a:rPr>
              <a:t> and </a:t>
            </a:r>
            <a:endParaRPr sz="2000">
              <a:uFill>
                <a:solidFill/>
              </a:uFill>
              <a:latin typeface="Comic Sans MS"/>
              <a:ea typeface="Comic Sans MS"/>
              <a:cs typeface="Comic Sans MS"/>
              <a:sym typeface="Comic Sans MS"/>
            </a:endParaRPr>
          </a:p>
          <a:p>
            <a:pPr lvl="0" marL="52019" marR="52019" algn="l" defTabSz="1168400">
              <a:defRPr sz="1800"/>
            </a:pPr>
            <a:r>
              <a:rPr sz="2000">
                <a:solidFill>
                  <a:srgbClr val="0433FF"/>
                </a:solidFill>
                <a:uFill>
                  <a:solidFill/>
                </a:uFill>
                <a:latin typeface="Comic Sans MS"/>
                <a:ea typeface="Comic Sans MS"/>
                <a:cs typeface="Comic Sans MS"/>
                <a:sym typeface="Comic Sans MS"/>
              </a:rPr>
              <a:t>sugar-phosphate backbone in the interior</a:t>
            </a:r>
            <a:r>
              <a:rPr sz="2000">
                <a:uFill>
                  <a:solidFill/>
                </a:uFill>
                <a:latin typeface="Comic Sans MS"/>
                <a:ea typeface="Comic Sans MS"/>
                <a:cs typeface="Comic Sans MS"/>
                <a:sym typeface="Comic Sans MS"/>
              </a:rPr>
              <a:t> of the molecule </a:t>
            </a:r>
          </a:p>
        </p:txBody>
      </p:sp>
      <p:sp>
        <p:nvSpPr>
          <p:cNvPr id="471" name="Shape 471"/>
          <p:cNvSpPr/>
          <p:nvPr/>
        </p:nvSpPr>
        <p:spPr>
          <a:xfrm>
            <a:off x="6134100" y="6261100"/>
            <a:ext cx="6438900" cy="2235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2019" marR="52019" algn="l" defTabSz="1168400">
              <a:defRPr sz="1800"/>
            </a:pPr>
            <a:r>
              <a:rPr sz="2000">
                <a:uFill>
                  <a:solidFill/>
                </a:uFill>
                <a:latin typeface="Comic Sans MS"/>
                <a:ea typeface="Comic Sans MS"/>
                <a:cs typeface="Comic Sans MS"/>
                <a:sym typeface="Comic Sans MS"/>
              </a:rPr>
              <a:t>My IFFY story:</a:t>
            </a:r>
            <a:endParaRPr sz="2000">
              <a:uFill>
                <a:solidFill/>
              </a:uFill>
              <a:latin typeface="Comic Sans MS"/>
              <a:ea typeface="Comic Sans MS"/>
              <a:cs typeface="Comic Sans MS"/>
              <a:sym typeface="Comic Sans MS"/>
            </a:endParaRPr>
          </a:p>
          <a:p>
            <a:pPr lvl="0" marL="52019" marR="52019" algn="l" defTabSz="1168400">
              <a:defRPr sz="1800"/>
            </a:pPr>
            <a:r>
              <a:rPr sz="2000">
                <a:uFill>
                  <a:solidFill/>
                </a:uFill>
                <a:latin typeface="Comic Sans MS"/>
                <a:ea typeface="Comic Sans MS"/>
                <a:cs typeface="Comic Sans MS"/>
                <a:sym typeface="Comic Sans MS"/>
              </a:rPr>
              <a:t>If L. PAULING had in his lab an </a:t>
            </a:r>
            <a:r>
              <a:rPr sz="2000">
                <a:solidFill>
                  <a:srgbClr val="0433FF"/>
                </a:solidFill>
                <a:uFill>
                  <a:solidFill/>
                </a:uFill>
                <a:latin typeface="Comic Sans MS"/>
                <a:ea typeface="Comic Sans MS"/>
                <a:cs typeface="Comic Sans MS"/>
                <a:sym typeface="Comic Sans MS"/>
              </a:rPr>
              <a:t>oscillopolarograph in 1952</a:t>
            </a:r>
            <a:r>
              <a:rPr sz="2000">
                <a:uFill>
                  <a:solidFill/>
                </a:uFill>
                <a:latin typeface="Comic Sans MS"/>
                <a:ea typeface="Comic Sans MS"/>
                <a:cs typeface="Comic Sans MS"/>
                <a:sym typeface="Comic Sans MS"/>
              </a:rPr>
              <a:t> </a:t>
            </a:r>
            <a:r>
              <a:rPr sz="2000">
                <a:solidFill>
                  <a:srgbClr val="FF2600"/>
                </a:solidFill>
                <a:uFill>
                  <a:solidFill/>
                </a:uFill>
                <a:latin typeface="Comic Sans MS"/>
                <a:ea typeface="Comic Sans MS"/>
                <a:cs typeface="Comic Sans MS"/>
                <a:sym typeface="Comic Sans MS"/>
              </a:rPr>
              <a:t>he would never proposed this structure</a:t>
            </a:r>
            <a:r>
              <a:rPr sz="2000">
                <a:uFill>
                  <a:solidFill/>
                </a:uFill>
                <a:latin typeface="Comic Sans MS"/>
                <a:ea typeface="Comic Sans MS"/>
                <a:cs typeface="Comic Sans MS"/>
                <a:sym typeface="Comic Sans MS"/>
              </a:rPr>
              <a:t>. Polarography clearly showed that </a:t>
            </a:r>
            <a:r>
              <a:rPr sz="2000">
                <a:solidFill>
                  <a:srgbClr val="FF2600"/>
                </a:solidFill>
                <a:uFill>
                  <a:solidFill/>
                </a:uFill>
                <a:latin typeface="Comic Sans MS"/>
                <a:ea typeface="Comic Sans MS"/>
                <a:cs typeface="Comic Sans MS"/>
                <a:sym typeface="Comic Sans MS"/>
              </a:rPr>
              <a:t>bases</a:t>
            </a:r>
            <a:r>
              <a:rPr sz="2000">
                <a:solidFill>
                  <a:srgbClr val="0433FF"/>
                </a:solidFill>
                <a:uFill>
                  <a:solidFill/>
                </a:uFill>
                <a:latin typeface="Comic Sans MS"/>
                <a:ea typeface="Comic Sans MS"/>
                <a:cs typeface="Comic Sans MS"/>
                <a:sym typeface="Comic Sans MS"/>
              </a:rPr>
              <a:t> must be </a:t>
            </a:r>
            <a:r>
              <a:rPr sz="2000">
                <a:solidFill>
                  <a:srgbClr val="FF2600"/>
                </a:solidFill>
                <a:uFill>
                  <a:solidFill/>
                </a:uFill>
                <a:latin typeface="Comic Sans MS"/>
                <a:ea typeface="Comic Sans MS"/>
                <a:cs typeface="Comic Sans MS"/>
                <a:sym typeface="Comic Sans MS"/>
              </a:rPr>
              <a:t>hidden</a:t>
            </a:r>
            <a:r>
              <a:rPr sz="2000">
                <a:solidFill>
                  <a:srgbClr val="0433FF"/>
                </a:solidFill>
                <a:uFill>
                  <a:solidFill/>
                </a:uFill>
                <a:latin typeface="Comic Sans MS"/>
                <a:ea typeface="Comic Sans MS"/>
                <a:cs typeface="Comic Sans MS"/>
                <a:sym typeface="Comic Sans MS"/>
              </a:rPr>
              <a:t> in the interior of native DNA molecule and become </a:t>
            </a:r>
            <a:r>
              <a:rPr sz="2000">
                <a:solidFill>
                  <a:srgbClr val="FF2600"/>
                </a:solidFill>
                <a:uFill>
                  <a:solidFill/>
                </a:uFill>
                <a:latin typeface="Comic Sans MS"/>
                <a:ea typeface="Comic Sans MS"/>
                <a:cs typeface="Comic Sans MS"/>
                <a:sym typeface="Comic Sans MS"/>
              </a:rPr>
              <a:t>accessible</a:t>
            </a:r>
            <a:r>
              <a:rPr sz="2000">
                <a:solidFill>
                  <a:srgbClr val="0433FF"/>
                </a:solidFill>
                <a:uFill>
                  <a:solidFill/>
                </a:uFill>
                <a:latin typeface="Comic Sans MS"/>
                <a:ea typeface="Comic Sans MS"/>
                <a:cs typeface="Comic Sans MS"/>
                <a:sym typeface="Comic Sans MS"/>
              </a:rPr>
              <a:t> when DNA is </a:t>
            </a:r>
            <a:r>
              <a:rPr sz="2000">
                <a:solidFill>
                  <a:srgbClr val="FF2600"/>
                </a:solidFill>
                <a:uFill>
                  <a:solidFill/>
                </a:uFill>
                <a:latin typeface="Comic Sans MS"/>
                <a:ea typeface="Comic Sans MS"/>
                <a:cs typeface="Comic Sans MS"/>
                <a:sym typeface="Comic Sans MS"/>
              </a:rPr>
              <a:t>denatured</a:t>
            </a:r>
          </a:p>
        </p:txBody>
      </p:sp>
      <p:pic>
        <p:nvPicPr>
          <p:cNvPr id="472" name="image.png"/>
          <p:cNvPicPr/>
          <p:nvPr/>
        </p:nvPicPr>
        <p:blipFill>
          <a:blip r:embed="rId5">
            <a:extLst/>
          </a:blip>
          <a:stretch>
            <a:fillRect/>
          </a:stretch>
        </p:blipFill>
        <p:spPr>
          <a:xfrm>
            <a:off x="10007600" y="3811016"/>
            <a:ext cx="2311400" cy="2574545"/>
          </a:xfrm>
          <a:prstGeom prst="rect">
            <a:avLst/>
          </a:prstGeom>
          <a:ln w="12700">
            <a:miter lim="400000"/>
          </a:ln>
        </p:spPr>
      </p:pic>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Shape 474"/>
          <p:cNvSpPr/>
          <p:nvPr/>
        </p:nvSpPr>
        <p:spPr>
          <a:xfrm>
            <a:off x="7859776" y="6638543"/>
            <a:ext cx="5156201" cy="5734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6896" marR="57798" algn="l" defTabSz="1168400">
              <a:buClr>
                <a:srgbClr val="000000"/>
              </a:buClr>
              <a:buFont typeface="Times New Roman"/>
              <a:defRPr sz="1800"/>
            </a:pPr>
            <a:r>
              <a:rPr b="1" sz="2000">
                <a:uFill>
                  <a:solidFill/>
                </a:uFill>
                <a:latin typeface="Times New Roman"/>
                <a:ea typeface="Times New Roman"/>
                <a:cs typeface="Times New Roman"/>
                <a:sym typeface="Times New Roman"/>
              </a:rPr>
              <a:t>J M at the 40th Anniversary of the </a:t>
            </a:r>
            <a:endParaRPr b="1" sz="20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2000">
                <a:uFill>
                  <a:solidFill/>
                </a:uFill>
                <a:latin typeface="Times New Roman"/>
                <a:ea typeface="Times New Roman"/>
                <a:cs typeface="Times New Roman"/>
                <a:sym typeface="Times New Roman"/>
              </a:rPr>
              <a:t>Discovery of the DNA Double Helix</a:t>
            </a:r>
          </a:p>
        </p:txBody>
      </p:sp>
      <p:pic>
        <p:nvPicPr>
          <p:cNvPr id="475" name="image.png"/>
          <p:cNvPicPr/>
          <p:nvPr/>
        </p:nvPicPr>
        <p:blipFill>
          <a:blip r:embed="rId2">
            <a:extLst/>
          </a:blip>
          <a:stretch>
            <a:fillRect/>
          </a:stretch>
        </p:blipFill>
        <p:spPr>
          <a:xfrm>
            <a:off x="9822688" y="2692400"/>
            <a:ext cx="2717800" cy="3763265"/>
          </a:xfrm>
          <a:prstGeom prst="rect">
            <a:avLst/>
          </a:prstGeom>
          <a:ln w="12700">
            <a:miter lim="400000"/>
          </a:ln>
        </p:spPr>
      </p:pic>
      <p:sp>
        <p:nvSpPr>
          <p:cNvPr id="476" name="Shape 476"/>
          <p:cNvSpPr/>
          <p:nvPr/>
        </p:nvSpPr>
        <p:spPr>
          <a:xfrm>
            <a:off x="607568" y="228600"/>
            <a:ext cx="5715007" cy="5765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In 1960 when I  published my NATURE  paper </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on electrochemistry of DNA I obtained invitations </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from 3 emminent US scientists:</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J. Marmur - Harvard Univ.</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L. Grossman - Brandeis Univ.</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J. Fresco - Princeton Univ.</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To work in their laboratories as a postdoc</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endParaRPr b="1" sz="1600">
              <a:uFill>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1600">
                <a:solidFill>
                  <a:srgbClr val="E72901"/>
                </a:solidFill>
                <a:uFill>
                  <a:solidFill>
                    <a:srgbClr val="E72901"/>
                  </a:solidFill>
                </a:uFill>
                <a:latin typeface="Times New Roman"/>
                <a:ea typeface="Times New Roman"/>
                <a:cs typeface="Times New Roman"/>
                <a:sym typeface="Times New Roman"/>
              </a:rPr>
              <a:t>In 1960 new techniques were sought to study DNA</a:t>
            </a:r>
            <a:endParaRPr b="1" sz="16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1600">
                <a:solidFill>
                  <a:srgbClr val="E72901"/>
                </a:solidFill>
                <a:uFill>
                  <a:solidFill>
                    <a:srgbClr val="E72901"/>
                  </a:solidFill>
                </a:uFill>
                <a:latin typeface="Times New Roman"/>
                <a:ea typeface="Times New Roman"/>
                <a:cs typeface="Times New Roman"/>
                <a:sym typeface="Times New Roman"/>
              </a:rPr>
              <a:t>Denaturation and Renaturation</a:t>
            </a:r>
            <a:r>
              <a:rPr b="1" sz="1600">
                <a:uFill>
                  <a:solidFill/>
                </a:uFill>
                <a:latin typeface="Times New Roman"/>
                <a:ea typeface="Times New Roman"/>
                <a:cs typeface="Times New Roman"/>
                <a:sym typeface="Times New Roman"/>
              </a:rPr>
              <a:t>. To those working with </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DNA Oscillographic Polarography (OP) appeared as a </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very attractive tool. Invented by J. Heyrovsky, it was fast </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and simple, showing </a:t>
            </a:r>
            <a:r>
              <a:rPr b="1" sz="1600">
                <a:solidFill>
                  <a:srgbClr val="E72901"/>
                </a:solidFill>
                <a:uFill>
                  <a:solidFill>
                    <a:srgbClr val="E72901"/>
                  </a:solidFill>
                </a:uFill>
                <a:latin typeface="Times New Roman"/>
                <a:ea typeface="Times New Roman"/>
                <a:cs typeface="Times New Roman"/>
                <a:sym typeface="Times New Roman"/>
              </a:rPr>
              <a:t>large differences between the signals </a:t>
            </a:r>
            <a:endParaRPr b="1" sz="16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1600">
                <a:solidFill>
                  <a:srgbClr val="E72901"/>
                </a:solidFill>
                <a:uFill>
                  <a:solidFill>
                    <a:srgbClr val="E72901"/>
                  </a:solidFill>
                </a:uFill>
                <a:latin typeface="Times New Roman"/>
                <a:ea typeface="Times New Roman"/>
                <a:cs typeface="Times New Roman"/>
                <a:sym typeface="Times New Roman"/>
              </a:rPr>
              <a:t>of native and denatured DNA</a:t>
            </a:r>
            <a:r>
              <a:rPr b="1" sz="1600">
                <a:uFill>
                  <a:solidFill/>
                </a:uFill>
                <a:latin typeface="Times New Roman"/>
                <a:ea typeface="Times New Roman"/>
                <a:cs typeface="Times New Roman"/>
                <a:sym typeface="Times New Roman"/>
              </a:rPr>
              <a:t>. The instrument for OP was </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produced only in Czechoslovakia.</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Roman"/>
              <a:defRPr sz="1800"/>
            </a:pPr>
            <a:r>
              <a:rPr b="1" sz="1600">
                <a:uFill>
                  <a:solidFill/>
                </a:uFill>
                <a:latin typeface="Times Roman"/>
                <a:ea typeface="Times Roman"/>
                <a:cs typeface="Times Roman"/>
                <a:sym typeface="Times Roman"/>
              </a:rPr>
              <a:t>I accepted the invitation by </a:t>
            </a:r>
            <a:r>
              <a:rPr b="1" sz="1600">
                <a:solidFill>
                  <a:srgbClr val="E72901"/>
                </a:solidFill>
                <a:uFill>
                  <a:solidFill>
                    <a:srgbClr val="E72901"/>
                  </a:solidFill>
                </a:uFill>
                <a:latin typeface="Times Roman"/>
                <a:ea typeface="Times Roman"/>
                <a:cs typeface="Times Roman"/>
                <a:sym typeface="Times Roman"/>
              </a:rPr>
              <a:t>Julius Marmur</a:t>
            </a:r>
            <a:r>
              <a:rPr b="1" sz="1600">
                <a:uFill>
                  <a:solidFill/>
                </a:uFill>
                <a:latin typeface="Times Roman"/>
                <a:ea typeface="Times Roman"/>
                <a:cs typeface="Times Roman"/>
                <a:sym typeface="Times Roman"/>
              </a:rPr>
              <a:t> but for more </a:t>
            </a:r>
            <a:endParaRPr b="1" sz="1600">
              <a:uFill>
                <a:solidFill/>
              </a:uFill>
              <a:latin typeface="Times Roman"/>
              <a:ea typeface="Times Roman"/>
              <a:cs typeface="Times Roman"/>
              <a:sym typeface="Times Roman"/>
            </a:endParaRPr>
          </a:p>
          <a:p>
            <a:pPr lvl="0" marL="56896" marR="57798" algn="l" defTabSz="1168400">
              <a:buClr>
                <a:srgbClr val="000000"/>
              </a:buClr>
              <a:buFont typeface="Times Roman"/>
              <a:defRPr sz="1800"/>
            </a:pPr>
            <a:r>
              <a:rPr b="1" sz="1600">
                <a:uFill>
                  <a:solidFill/>
                </a:uFill>
                <a:latin typeface="Times Roman"/>
                <a:ea typeface="Times Roman"/>
                <a:cs typeface="Times Roman"/>
                <a:sym typeface="Times Roman"/>
              </a:rPr>
              <a:t>than two years I was not allowed to leave Czechoslovakia.</a:t>
            </a:r>
            <a:endParaRPr b="1" sz="1600">
              <a:uFill>
                <a:solidFill/>
              </a:uFill>
              <a:latin typeface="Times Roman"/>
              <a:ea typeface="Times Roman"/>
              <a:cs typeface="Times Roman"/>
              <a:sym typeface="Times Roman"/>
            </a:endParaRPr>
          </a:p>
          <a:p>
            <a:pPr lvl="0" marL="56896" marR="57798" algn="l" defTabSz="1168400">
              <a:buClr>
                <a:srgbClr val="E72901"/>
              </a:buClr>
              <a:buFont typeface="Times Roman"/>
              <a:defRPr sz="1800"/>
            </a:pPr>
            <a:r>
              <a:rPr b="1" sz="1600">
                <a:solidFill>
                  <a:srgbClr val="E72901"/>
                </a:solidFill>
                <a:uFill>
                  <a:solidFill>
                    <a:srgbClr val="E72901"/>
                  </a:solidFill>
                </a:uFill>
                <a:latin typeface="Times Roman"/>
                <a:ea typeface="Times Roman"/>
                <a:cs typeface="Times Roman"/>
                <a:sym typeface="Times Roman"/>
              </a:rPr>
              <a:t>In the meantime JM moved from Harvard to Brandeis Univ</a:t>
            </a:r>
            <a:r>
              <a:rPr b="1" sz="1600">
                <a:uFill>
                  <a:solidFill/>
                </a:uFill>
                <a:latin typeface="Times Roman"/>
                <a:ea typeface="Times Roman"/>
                <a:cs typeface="Times Roman"/>
                <a:sym typeface="Times Roman"/>
              </a:rPr>
              <a:t>.</a:t>
            </a:r>
            <a:endParaRPr b="1" sz="1600">
              <a:uFill>
                <a:solidFill/>
              </a:uFill>
              <a:latin typeface="Times Roman"/>
              <a:ea typeface="Times Roman"/>
              <a:cs typeface="Times Roman"/>
              <a:sym typeface="Times Roman"/>
            </a:endParaRPr>
          </a:p>
          <a:p>
            <a:pPr lvl="0" marL="56896" marR="57798" algn="l" defTabSz="1168400">
              <a:buClr>
                <a:srgbClr val="000000"/>
              </a:buClr>
              <a:buFont typeface="Times Roman"/>
              <a:defRPr sz="1800"/>
            </a:pPr>
            <a:r>
              <a:rPr b="1" sz="1600">
                <a:uFill>
                  <a:solidFill/>
                </a:uFill>
                <a:latin typeface="Times Roman"/>
                <a:ea typeface="Times Roman"/>
                <a:cs typeface="Times Roman"/>
                <a:sym typeface="Times Roman"/>
              </a:rPr>
              <a:t>By the end of November 1962 I finally got my exit visa and </a:t>
            </a:r>
            <a:endParaRPr b="1" sz="1600">
              <a:uFill>
                <a:solidFill/>
              </a:uFill>
              <a:latin typeface="Times Roman"/>
              <a:ea typeface="Times Roman"/>
              <a:cs typeface="Times Roman"/>
              <a:sym typeface="Times Roman"/>
            </a:endParaRPr>
          </a:p>
          <a:p>
            <a:pPr lvl="0" marL="56896" marR="57798" algn="l" defTabSz="1168400">
              <a:buClr>
                <a:srgbClr val="000000"/>
              </a:buClr>
              <a:buFont typeface="Times Roman"/>
              <a:defRPr sz="1800"/>
            </a:pPr>
            <a:r>
              <a:rPr b="1" sz="1600">
                <a:uFill>
                  <a:solidFill/>
                </a:uFill>
                <a:latin typeface="Times Roman"/>
                <a:ea typeface="Times Roman"/>
                <a:cs typeface="Times Roman"/>
                <a:sym typeface="Times Roman"/>
              </a:rPr>
              <a:t>with Heyrovsky Letter of Reccommendation in my pocket</a:t>
            </a:r>
            <a:endParaRPr b="1" sz="1600">
              <a:uFill>
                <a:solidFill/>
              </a:uFill>
              <a:latin typeface="Times Roman"/>
              <a:ea typeface="Times Roman"/>
              <a:cs typeface="Times Roman"/>
              <a:sym typeface="Times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I went to the plane just 24 hours before expiration of my </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US visa. Before my departure </a:t>
            </a:r>
            <a:r>
              <a:rPr b="1" sz="1600">
                <a:solidFill>
                  <a:srgbClr val="E72901"/>
                </a:solidFill>
                <a:uFill>
                  <a:solidFill>
                    <a:srgbClr val="E72901"/>
                  </a:solidFill>
                </a:uFill>
                <a:latin typeface="Times New Roman"/>
                <a:ea typeface="Times New Roman"/>
                <a:cs typeface="Times New Roman"/>
                <a:sym typeface="Times New Roman"/>
              </a:rPr>
              <a:t>I sent my OP instrument by </a:t>
            </a:r>
            <a:endParaRPr b="1" sz="16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1600">
                <a:solidFill>
                  <a:srgbClr val="E72901"/>
                </a:solidFill>
                <a:uFill>
                  <a:solidFill>
                    <a:srgbClr val="E72901"/>
                  </a:solidFill>
                </a:uFill>
                <a:latin typeface="Times New Roman"/>
                <a:ea typeface="Times New Roman"/>
                <a:cs typeface="Times New Roman"/>
                <a:sym typeface="Times New Roman"/>
              </a:rPr>
              <a:t>air to Boston. It arrived after 9 months completely broken. </a:t>
            </a:r>
            <a:endParaRPr b="1" sz="16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sz="1400">
                <a:uFill>
                  <a:solidFill/>
                </a:uFill>
                <a:latin typeface="Times New Roman Bold"/>
                <a:ea typeface="Times New Roman Bold"/>
                <a:cs typeface="Times New Roman Bold"/>
                <a:sym typeface="Times New Roman Bold"/>
              </a:rPr>
              <a:t>Instead of OP I had to use ultracentrifuges  and</a:t>
            </a:r>
            <a:r>
              <a:rPr sz="1400">
                <a:uFill>
                  <a:solidFill/>
                </a:uFill>
                <a:latin typeface="Times New Roman Bold"/>
                <a:ea typeface="Times New Roman Bold"/>
                <a:cs typeface="Times New Roman Bold"/>
                <a:sym typeface="Times New Roman Bold"/>
              </a:rPr>
              <a:t> </a:t>
            </a:r>
            <a:r>
              <a:rPr sz="1400">
                <a:uFill>
                  <a:solidFill/>
                </a:uFill>
                <a:latin typeface="Times New Roman Bold"/>
                <a:ea typeface="Times New Roman Bold"/>
                <a:cs typeface="Times New Roman Bold"/>
                <a:sym typeface="Times New Roman Bold"/>
              </a:rPr>
              <a:t> microbiological methods.</a:t>
            </a:r>
            <a:r>
              <a:rPr b="1" sz="1400">
                <a:uFill>
                  <a:solidFill/>
                </a:uFill>
                <a:latin typeface="Gill Sans"/>
                <a:ea typeface="Gill Sans"/>
                <a:cs typeface="Gill Sans"/>
                <a:sym typeface="Gill Sans"/>
              </a:rPr>
              <a:t> </a:t>
            </a:r>
          </a:p>
        </p:txBody>
      </p:sp>
      <p:grpSp>
        <p:nvGrpSpPr>
          <p:cNvPr id="479" name="Group 479"/>
          <p:cNvGrpSpPr/>
          <p:nvPr/>
        </p:nvGrpSpPr>
        <p:grpSpPr>
          <a:xfrm>
            <a:off x="7493000" y="2692400"/>
            <a:ext cx="2095500" cy="2501900"/>
            <a:chOff x="0" y="0"/>
            <a:chExt cx="2095500" cy="2501900"/>
          </a:xfrm>
        </p:grpSpPr>
        <p:sp>
          <p:nvSpPr>
            <p:cNvPr id="477" name="Shape 477"/>
            <p:cNvSpPr/>
            <p:nvPr/>
          </p:nvSpPr>
          <p:spPr>
            <a:xfrm>
              <a:off x="0" y="0"/>
              <a:ext cx="2095500" cy="2501900"/>
            </a:xfrm>
            <a:prstGeom prst="rect">
              <a:avLst/>
            </a:prstGeom>
            <a:solidFill>
              <a:srgbClr val="C0E5E8"/>
            </a:solidFill>
            <a:ln w="12700" cap="flat">
              <a:solidFill>
                <a:srgbClr val="000000"/>
              </a:solidFill>
              <a:prstDash val="solid"/>
              <a:miter lim="400000"/>
            </a:ln>
            <a:effectLst/>
          </p:spPr>
          <p:txBody>
            <a:bodyPr wrap="square" lIns="0" tIns="0" rIns="0" bIns="0" numCol="1" anchor="ctr">
              <a:noAutofit/>
            </a:bodyPr>
            <a:lstStyle/>
            <a:p>
              <a:pPr lvl="0" marL="52019" marR="52019" algn="l" defTabSz="1168400">
                <a:defRPr sz="1400">
                  <a:uFill>
                    <a:solidFill/>
                  </a:uFill>
                  <a:latin typeface="Gill Sans"/>
                  <a:ea typeface="Gill Sans"/>
                  <a:cs typeface="Gill Sans"/>
                  <a:sym typeface="Gill Sans"/>
                </a:defRPr>
              </a:pPr>
            </a:p>
          </p:txBody>
        </p:sp>
        <p:sp>
          <p:nvSpPr>
            <p:cNvPr id="478" name="Shape 478"/>
            <p:cNvSpPr/>
            <p:nvPr/>
          </p:nvSpPr>
          <p:spPr>
            <a:xfrm>
              <a:off x="674623" y="1153126"/>
              <a:ext cx="749301" cy="195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marL="56896" marR="57798" defTabSz="1168400">
                <a:buClr>
                  <a:srgbClr val="000000"/>
                </a:buClr>
                <a:buFont typeface="Times New Roman"/>
                <a:defRPr b="1" sz="1400">
                  <a:uFill>
                    <a:solidFill/>
                  </a:uFill>
                  <a:latin typeface="Times New Roman"/>
                  <a:ea typeface="Times New Roman"/>
                  <a:cs typeface="Times New Roman"/>
                  <a:sym typeface="Times New Roman"/>
                </a:defRPr>
              </a:lvl1pPr>
            </a:lstStyle>
            <a:p>
              <a:pPr lvl="0">
                <a:defRPr b="0" sz="1800">
                  <a:uFillTx/>
                </a:defRPr>
              </a:pPr>
              <a:r>
                <a:rPr b="1" sz="1400">
                  <a:uFill>
                    <a:solidFill/>
                  </a:uFill>
                </a:rPr>
                <a:t>oscilak</a:t>
              </a:r>
            </a:p>
          </p:txBody>
        </p:sp>
      </p:grpSp>
      <p:sp>
        <p:nvSpPr>
          <p:cNvPr id="480" name="Shape 480"/>
          <p:cNvSpPr/>
          <p:nvPr/>
        </p:nvSpPr>
        <p:spPr>
          <a:xfrm>
            <a:off x="6870700" y="469900"/>
            <a:ext cx="5506139" cy="1701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56896" marR="57798" algn="l" defTabSz="1168400">
              <a:buClr>
                <a:srgbClr val="000000"/>
              </a:buClr>
              <a:buFont typeface="Times New Roman"/>
              <a:defRPr sz="1800"/>
            </a:pPr>
            <a:r>
              <a:rPr b="1" sz="2400">
                <a:uFill>
                  <a:solidFill/>
                </a:uFill>
                <a:latin typeface="Times New Roman"/>
                <a:ea typeface="Times New Roman"/>
                <a:cs typeface="Times New Roman"/>
                <a:sym typeface="Times New Roman"/>
              </a:rPr>
              <a:t>Julius Marmur </a:t>
            </a:r>
            <a:r>
              <a:rPr b="1" sz="2400">
                <a:solidFill>
                  <a:srgbClr val="E72901"/>
                </a:solidFill>
                <a:uFill>
                  <a:solidFill>
                    <a:srgbClr val="E72901"/>
                  </a:solidFill>
                </a:uFill>
                <a:latin typeface="Times New Roman"/>
                <a:ea typeface="Times New Roman"/>
                <a:cs typeface="Times New Roman"/>
                <a:sym typeface="Times New Roman"/>
              </a:rPr>
              <a:t>discovered DNA </a:t>
            </a:r>
            <a:endParaRPr b="1" sz="24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2400">
                <a:solidFill>
                  <a:srgbClr val="E72901"/>
                </a:solidFill>
                <a:uFill>
                  <a:solidFill>
                    <a:srgbClr val="E72901"/>
                  </a:solidFill>
                </a:uFill>
                <a:latin typeface="Times New Roman"/>
                <a:ea typeface="Times New Roman"/>
                <a:cs typeface="Times New Roman"/>
                <a:sym typeface="Times New Roman"/>
              </a:rPr>
              <a:t>Renaturation/Hybridization</a:t>
            </a:r>
            <a:r>
              <a:rPr b="1" sz="2400">
                <a:uFill>
                  <a:solidFill/>
                </a:uFill>
                <a:latin typeface="Times New Roman"/>
                <a:ea typeface="Times New Roman"/>
                <a:cs typeface="Times New Roman"/>
                <a:sym typeface="Times New Roman"/>
              </a:rPr>
              <a:t> and </a:t>
            </a:r>
            <a:endParaRPr b="1" sz="24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2400">
                <a:uFill>
                  <a:solidFill/>
                </a:uFill>
                <a:latin typeface="Times New Roman"/>
                <a:ea typeface="Times New Roman"/>
                <a:cs typeface="Times New Roman"/>
                <a:sym typeface="Times New Roman"/>
              </a:rPr>
              <a:t>proposed (in JMB) a new </a:t>
            </a:r>
            <a:r>
              <a:rPr b="1" sz="2400">
                <a:solidFill>
                  <a:srgbClr val="E72901"/>
                </a:solidFill>
                <a:uFill>
                  <a:solidFill>
                    <a:srgbClr val="E72901"/>
                  </a:solidFill>
                </a:uFill>
                <a:latin typeface="Times New Roman"/>
                <a:ea typeface="Times New Roman"/>
                <a:cs typeface="Times New Roman"/>
                <a:sym typeface="Times New Roman"/>
              </a:rPr>
              <a:t>method of </a:t>
            </a:r>
            <a:endParaRPr b="1" sz="24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2400">
                <a:solidFill>
                  <a:srgbClr val="E72901"/>
                </a:solidFill>
                <a:uFill>
                  <a:solidFill>
                    <a:srgbClr val="E72901"/>
                  </a:solidFill>
                </a:uFill>
                <a:latin typeface="Times New Roman"/>
                <a:ea typeface="Times New Roman"/>
                <a:cs typeface="Times New Roman"/>
                <a:sym typeface="Times New Roman"/>
              </a:rPr>
              <a:t>DNA isolation</a:t>
            </a:r>
            <a:r>
              <a:rPr b="1" sz="2400">
                <a:uFill>
                  <a:solidFill/>
                </a:uFill>
                <a:latin typeface="Times New Roman"/>
                <a:ea typeface="Times New Roman"/>
                <a:cs typeface="Times New Roman"/>
                <a:sym typeface="Times New Roman"/>
              </a:rPr>
              <a:t> which was widely applied. </a:t>
            </a:r>
            <a:endParaRPr b="1" sz="24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2400">
                <a:uFill>
                  <a:solidFill/>
                </a:uFill>
                <a:latin typeface="Times New Roman"/>
                <a:ea typeface="Times New Roman"/>
                <a:cs typeface="Times New Roman"/>
                <a:sym typeface="Times New Roman"/>
              </a:rPr>
              <a:t>His paper was </a:t>
            </a:r>
            <a:r>
              <a:rPr b="1" sz="2400">
                <a:solidFill>
                  <a:srgbClr val="E72901"/>
                </a:solidFill>
                <a:uFill>
                  <a:solidFill>
                    <a:srgbClr val="E72901"/>
                  </a:solidFill>
                </a:uFill>
                <a:latin typeface="Times New Roman"/>
                <a:ea typeface="Times New Roman"/>
                <a:cs typeface="Times New Roman"/>
                <a:sym typeface="Times New Roman"/>
              </a:rPr>
              <a:t>quoted &gt; 9000x</a:t>
            </a:r>
            <a:r>
              <a:rPr b="1" sz="2400">
                <a:uFill>
                  <a:solidFill/>
                </a:uFill>
                <a:latin typeface="Times New Roman"/>
                <a:ea typeface="Times New Roman"/>
                <a:cs typeface="Times New Roman"/>
                <a:sym typeface="Times New Roman"/>
              </a:rPr>
              <a:t>.</a:t>
            </a:r>
          </a:p>
        </p:txBody>
      </p:sp>
      <p:sp>
        <p:nvSpPr>
          <p:cNvPr id="481" name="Shape 481"/>
          <p:cNvSpPr/>
          <p:nvPr/>
        </p:nvSpPr>
        <p:spPr>
          <a:xfrm>
            <a:off x="7626095" y="7764271"/>
            <a:ext cx="4185687" cy="6771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At the end of my stay at Brandeis I did some </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OP experiments  which I finished in Brno </a:t>
            </a:r>
            <a:endParaRPr b="1" sz="16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600">
                <a:uFill>
                  <a:solidFill/>
                </a:uFill>
                <a:latin typeface="Times New Roman"/>
                <a:ea typeface="Times New Roman"/>
                <a:cs typeface="Times New Roman"/>
                <a:sym typeface="Times New Roman"/>
              </a:rPr>
              <a:t>and published in J. Mol. Biol. in 1965 and 1966.</a:t>
            </a:r>
          </a:p>
        </p:txBody>
      </p:sp>
      <p:pic>
        <p:nvPicPr>
          <p:cNvPr id="482" name="image.png"/>
          <p:cNvPicPr/>
          <p:nvPr/>
        </p:nvPicPr>
        <p:blipFill>
          <a:blip r:embed="rId3">
            <a:extLst/>
          </a:blip>
          <a:stretch>
            <a:fillRect/>
          </a:stretch>
        </p:blipFill>
        <p:spPr>
          <a:xfrm>
            <a:off x="7467600" y="2668016"/>
            <a:ext cx="2311400" cy="2574545"/>
          </a:xfrm>
          <a:prstGeom prst="rect">
            <a:avLst/>
          </a:prstGeom>
          <a:ln w="12700">
            <a:miter lim="400000"/>
          </a:ln>
        </p:spPr>
      </p:pic>
      <p:grpSp>
        <p:nvGrpSpPr>
          <p:cNvPr id="485" name="Group 485"/>
          <p:cNvGrpSpPr/>
          <p:nvPr/>
        </p:nvGrpSpPr>
        <p:grpSpPr>
          <a:xfrm>
            <a:off x="2171700" y="7452867"/>
            <a:ext cx="4991100" cy="1288289"/>
            <a:chOff x="0" y="0"/>
            <a:chExt cx="4991100" cy="1288288"/>
          </a:xfrm>
        </p:grpSpPr>
        <p:pic>
          <p:nvPicPr>
            <p:cNvPr id="483" name="image.png"/>
            <p:cNvPicPr/>
            <p:nvPr/>
          </p:nvPicPr>
          <p:blipFill>
            <a:blip r:embed="rId4">
              <a:extLst/>
            </a:blip>
            <a:srcRect l="0" t="39997" r="0" b="0"/>
            <a:stretch>
              <a:fillRect/>
            </a:stretch>
          </p:blipFill>
          <p:spPr>
            <a:xfrm>
              <a:off x="0" y="256437"/>
              <a:ext cx="4991100" cy="1031852"/>
            </a:xfrm>
            <a:prstGeom prst="rect">
              <a:avLst/>
            </a:prstGeom>
            <a:ln w="12700" cap="flat">
              <a:noFill/>
              <a:miter lim="400000"/>
            </a:ln>
            <a:effectLst/>
          </p:spPr>
        </p:pic>
        <p:pic>
          <p:nvPicPr>
            <p:cNvPr id="484" name="image.png"/>
            <p:cNvPicPr/>
            <p:nvPr/>
          </p:nvPicPr>
          <p:blipFill>
            <a:blip r:embed="rId4">
              <a:extLst/>
            </a:blip>
            <a:srcRect l="13269" t="0" r="12796" b="79998"/>
            <a:stretch>
              <a:fillRect/>
            </a:stretch>
          </p:blipFill>
          <p:spPr>
            <a:xfrm>
              <a:off x="761491" y="0"/>
              <a:ext cx="3695701" cy="341916"/>
            </a:xfrm>
            <a:prstGeom prst="rect">
              <a:avLst/>
            </a:prstGeom>
            <a:ln w="12700" cap="flat">
              <a:noFill/>
              <a:miter lim="400000"/>
            </a:ln>
            <a:effectLst/>
          </p:spPr>
        </p:pic>
      </p:gr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7" name="droppedImage.png"/>
          <p:cNvPicPr/>
          <p:nvPr/>
        </p:nvPicPr>
        <p:blipFill>
          <a:blip r:embed="rId2">
            <a:extLst/>
          </a:blip>
          <a:stretch>
            <a:fillRect/>
          </a:stretch>
        </p:blipFill>
        <p:spPr>
          <a:xfrm>
            <a:off x="254000" y="-4864100"/>
            <a:ext cx="11216640" cy="15436902"/>
          </a:xfrm>
          <a:prstGeom prst="rect">
            <a:avLst/>
          </a:prstGeom>
          <a:ln w="12700">
            <a:round/>
          </a:ln>
        </p:spPr>
      </p:pic>
    </p:spTree>
  </p:cSld>
  <p:clrMapOvr>
    <a:masterClrMapping/>
  </p:clrMapOvr>
  <p:transition spd="fast" advClick="1">
    <p:dissolve/>
  </p:transition>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9" name="image.png"/>
          <p:cNvPicPr/>
          <p:nvPr/>
        </p:nvPicPr>
        <p:blipFill>
          <a:blip r:embed="rId2">
            <a:extLst/>
          </a:blip>
          <a:stretch>
            <a:fillRect/>
          </a:stretch>
        </p:blipFill>
        <p:spPr>
          <a:xfrm>
            <a:off x="8928100" y="5003800"/>
            <a:ext cx="3352800" cy="4749800"/>
          </a:xfrm>
          <a:prstGeom prst="rect">
            <a:avLst/>
          </a:prstGeom>
          <a:ln w="12700">
            <a:miter lim="400000"/>
          </a:ln>
        </p:spPr>
      </p:pic>
      <p:pic>
        <p:nvPicPr>
          <p:cNvPr id="490" name="image.png"/>
          <p:cNvPicPr/>
          <p:nvPr/>
        </p:nvPicPr>
        <p:blipFill>
          <a:blip r:embed="rId3">
            <a:extLst/>
          </a:blip>
          <a:stretch>
            <a:fillRect/>
          </a:stretch>
        </p:blipFill>
        <p:spPr>
          <a:xfrm>
            <a:off x="772159" y="3352800"/>
            <a:ext cx="2446529" cy="2214880"/>
          </a:xfrm>
          <a:prstGeom prst="rect">
            <a:avLst/>
          </a:prstGeom>
          <a:ln w="12700">
            <a:miter lim="400000"/>
          </a:ln>
        </p:spPr>
      </p:pic>
      <p:pic>
        <p:nvPicPr>
          <p:cNvPr id="491" name="image.png"/>
          <p:cNvPicPr/>
          <p:nvPr/>
        </p:nvPicPr>
        <p:blipFill>
          <a:blip r:embed="rId4">
            <a:extLst/>
          </a:blip>
          <a:stretch>
            <a:fillRect/>
          </a:stretch>
        </p:blipFill>
        <p:spPr>
          <a:xfrm>
            <a:off x="9093200" y="400303"/>
            <a:ext cx="3035300" cy="4876801"/>
          </a:xfrm>
          <a:prstGeom prst="rect">
            <a:avLst/>
          </a:prstGeom>
          <a:ln w="12700">
            <a:miter lim="400000"/>
          </a:ln>
        </p:spPr>
      </p:pic>
      <p:sp>
        <p:nvSpPr>
          <p:cNvPr id="492" name="Shape 492"/>
          <p:cNvSpPr/>
          <p:nvPr/>
        </p:nvSpPr>
        <p:spPr>
          <a:xfrm>
            <a:off x="518159" y="249936"/>
            <a:ext cx="8439319" cy="2813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6896" marR="57798" algn="l" defTabSz="1168400">
              <a:buClr>
                <a:srgbClr val="000000"/>
              </a:buClr>
              <a:buFont typeface="Times New Roman"/>
              <a:defRPr b="1" sz="2000">
                <a:uFill>
                  <a:solidFill/>
                </a:uFill>
                <a:latin typeface="Times New Roman"/>
                <a:ea typeface="Times New Roman"/>
                <a:cs typeface="Times New Roman"/>
                <a:sym typeface="Times New Roman"/>
              </a:defRPr>
            </a:lvl1pPr>
          </a:lstStyle>
          <a:p>
            <a:pPr lvl="0">
              <a:defRPr b="0" sz="1800">
                <a:uFillTx/>
              </a:defRPr>
            </a:pPr>
            <a:r>
              <a:rPr b="1" sz="2000">
                <a:uFill>
                  <a:solidFill/>
                </a:uFill>
              </a:rPr>
              <a:t>Early evidence of DNA Premelting and Polymorphy of the DNA Double Helix</a:t>
            </a:r>
          </a:p>
        </p:txBody>
      </p:sp>
      <p:grpSp>
        <p:nvGrpSpPr>
          <p:cNvPr id="498" name="Group 498"/>
          <p:cNvGrpSpPr/>
          <p:nvPr/>
        </p:nvGrpSpPr>
        <p:grpSpPr>
          <a:xfrm>
            <a:off x="4762500" y="965200"/>
            <a:ext cx="4102100" cy="3456432"/>
            <a:chOff x="0" y="0"/>
            <a:chExt cx="4102100" cy="3456431"/>
          </a:xfrm>
        </p:grpSpPr>
        <p:pic>
          <p:nvPicPr>
            <p:cNvPr id="493" name="image.png"/>
            <p:cNvPicPr/>
            <p:nvPr/>
          </p:nvPicPr>
          <p:blipFill>
            <a:blip r:embed="rId5">
              <a:extLst/>
            </a:blip>
            <a:stretch>
              <a:fillRect/>
            </a:stretch>
          </p:blipFill>
          <p:spPr>
            <a:xfrm>
              <a:off x="57403" y="568959"/>
              <a:ext cx="3098801" cy="2887473"/>
            </a:xfrm>
            <a:prstGeom prst="rect">
              <a:avLst/>
            </a:prstGeom>
            <a:ln w="12700" cap="flat">
              <a:noFill/>
              <a:miter lim="400000"/>
            </a:ln>
            <a:effectLst/>
          </p:spPr>
        </p:pic>
        <p:sp>
          <p:nvSpPr>
            <p:cNvPr id="494" name="Shape 494"/>
            <p:cNvSpPr/>
            <p:nvPr/>
          </p:nvSpPr>
          <p:spPr>
            <a:xfrm>
              <a:off x="0" y="0"/>
              <a:ext cx="4102100" cy="398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marL="56896" marR="57798" algn="l" defTabSz="1168400">
                <a:buClr>
                  <a:srgbClr val="000000"/>
                </a:buClr>
                <a:buFont typeface="Times New Roman"/>
                <a:defRPr sz="1800"/>
              </a:pPr>
              <a:r>
                <a:rPr b="1" sz="1400">
                  <a:uFill>
                    <a:solidFill/>
                  </a:uFill>
                  <a:latin typeface="Times New Roman"/>
                  <a:ea typeface="Times New Roman"/>
                  <a:cs typeface="Times New Roman"/>
                  <a:sym typeface="Times New Roman"/>
                </a:rPr>
                <a:t>B. sublilis and B. brevis DNAs have the same </a:t>
              </a:r>
              <a:endParaRPr b="1" sz="14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400">
                  <a:uFill>
                    <a:solidFill/>
                  </a:uFill>
                  <a:latin typeface="Times New Roman"/>
                  <a:ea typeface="Times New Roman"/>
                  <a:cs typeface="Times New Roman"/>
                  <a:sym typeface="Times New Roman"/>
                </a:rPr>
                <a:t>G+C content and different nucleotide sequence </a:t>
              </a:r>
            </a:p>
          </p:txBody>
        </p:sp>
        <p:sp>
          <p:nvSpPr>
            <p:cNvPr id="495" name="Shape 495"/>
            <p:cNvSpPr/>
            <p:nvPr/>
          </p:nvSpPr>
          <p:spPr>
            <a:xfrm flipV="1">
              <a:off x="2367788" y="1363472"/>
              <a:ext cx="524257" cy="451105"/>
            </a:xfrm>
            <a:prstGeom prst="line">
              <a:avLst/>
            </a:prstGeom>
            <a:noFill/>
            <a:ln w="12700" cap="flat">
              <a:solidFill>
                <a:srgbClr val="000000"/>
              </a:solidFill>
              <a:prstDash val="solid"/>
              <a:round/>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496" name="Shape 496"/>
            <p:cNvSpPr/>
            <p:nvPr/>
          </p:nvSpPr>
          <p:spPr>
            <a:xfrm>
              <a:off x="2833116" y="1123695"/>
              <a:ext cx="1066801" cy="195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896" marR="57798" algn="l" defTabSz="1168400">
                <a:buClr>
                  <a:srgbClr val="000000"/>
                </a:buClr>
                <a:buFont typeface="Times New Roman"/>
                <a:defRPr b="1" sz="1400">
                  <a:uFill>
                    <a:solidFill/>
                  </a:uFill>
                  <a:latin typeface="Times New Roman"/>
                  <a:ea typeface="Times New Roman"/>
                  <a:cs typeface="Times New Roman"/>
                  <a:sym typeface="Times New Roman"/>
                </a:defRPr>
              </a:lvl1pPr>
            </a:lstStyle>
            <a:p>
              <a:pPr lvl="0">
                <a:defRPr b="0" sz="1800">
                  <a:uFillTx/>
                </a:defRPr>
              </a:pPr>
              <a:r>
                <a:rPr b="1" sz="1400">
                  <a:uFill>
                    <a:solidFill/>
                  </a:uFill>
                </a:rPr>
                <a:t>B. subtilis</a:t>
              </a:r>
            </a:p>
          </p:txBody>
        </p:sp>
        <p:sp>
          <p:nvSpPr>
            <p:cNvPr id="497" name="Shape 497"/>
            <p:cNvSpPr/>
            <p:nvPr/>
          </p:nvSpPr>
          <p:spPr>
            <a:xfrm>
              <a:off x="866139" y="1286255"/>
              <a:ext cx="889001" cy="195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896" marR="57798" algn="l" defTabSz="1168400">
                <a:buClr>
                  <a:srgbClr val="000000"/>
                </a:buClr>
                <a:buFont typeface="Times New Roman"/>
                <a:defRPr b="1" sz="1400">
                  <a:uFill>
                    <a:solidFill/>
                  </a:uFill>
                  <a:latin typeface="Times New Roman"/>
                  <a:ea typeface="Times New Roman"/>
                  <a:cs typeface="Times New Roman"/>
                  <a:sym typeface="Times New Roman"/>
                </a:defRPr>
              </a:lvl1pPr>
            </a:lstStyle>
            <a:p>
              <a:pPr lvl="0">
                <a:defRPr b="0" sz="1800">
                  <a:uFillTx/>
                </a:defRPr>
              </a:pPr>
              <a:r>
                <a:rPr b="1" sz="1400">
                  <a:uFill>
                    <a:solidFill/>
                  </a:uFill>
                </a:rPr>
                <a:t>B. brevis</a:t>
              </a:r>
            </a:p>
          </p:txBody>
        </p:sp>
      </p:grpSp>
      <p:pic>
        <p:nvPicPr>
          <p:cNvPr id="499" name="image.png"/>
          <p:cNvPicPr/>
          <p:nvPr/>
        </p:nvPicPr>
        <p:blipFill>
          <a:blip r:embed="rId6">
            <a:extLst/>
          </a:blip>
          <a:stretch>
            <a:fillRect/>
          </a:stretch>
        </p:blipFill>
        <p:spPr>
          <a:xfrm>
            <a:off x="4149344" y="4722367"/>
            <a:ext cx="3937001" cy="1981201"/>
          </a:xfrm>
          <a:prstGeom prst="rect">
            <a:avLst/>
          </a:prstGeom>
          <a:ln w="12700">
            <a:miter lim="400000"/>
          </a:ln>
        </p:spPr>
      </p:pic>
      <p:sp>
        <p:nvSpPr>
          <p:cNvPr id="500" name="Shape 500"/>
          <p:cNvSpPr/>
          <p:nvPr/>
        </p:nvSpPr>
        <p:spPr>
          <a:xfrm>
            <a:off x="2668016" y="2901695"/>
            <a:ext cx="1663701" cy="3988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6896" marR="57798" algn="l" defTabSz="1168400">
              <a:buClr>
                <a:srgbClr val="000000"/>
              </a:buClr>
              <a:buFont typeface="Times New Roman"/>
              <a:defRPr sz="1800"/>
            </a:pPr>
            <a:r>
              <a:rPr b="1" sz="1400">
                <a:uFill>
                  <a:solidFill/>
                </a:uFill>
                <a:latin typeface="Times New Roman"/>
                <a:ea typeface="Times New Roman"/>
                <a:cs typeface="Times New Roman"/>
                <a:sym typeface="Times New Roman"/>
              </a:rPr>
              <a:t>J. Mol. Biol.</a:t>
            </a:r>
            <a:endParaRPr b="1" sz="14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400">
                <a:uFill>
                  <a:solidFill/>
                </a:uFill>
                <a:latin typeface="Times New Roman"/>
                <a:ea typeface="Times New Roman"/>
                <a:cs typeface="Times New Roman"/>
                <a:sym typeface="Times New Roman"/>
              </a:rPr>
              <a:t>20 (</a:t>
            </a:r>
            <a:r>
              <a:rPr b="1" sz="1400">
                <a:solidFill>
                  <a:srgbClr val="E72901"/>
                </a:solidFill>
                <a:uFill>
                  <a:solidFill>
                    <a:srgbClr val="E72901"/>
                  </a:solidFill>
                </a:uFill>
                <a:latin typeface="Times New Roman"/>
                <a:ea typeface="Times New Roman"/>
                <a:cs typeface="Times New Roman"/>
                <a:sym typeface="Times New Roman"/>
              </a:rPr>
              <a:t>1966</a:t>
            </a:r>
            <a:r>
              <a:rPr b="1" sz="1400">
                <a:uFill>
                  <a:solidFill/>
                </a:uFill>
                <a:latin typeface="Times New Roman"/>
                <a:ea typeface="Times New Roman"/>
                <a:cs typeface="Times New Roman"/>
                <a:sym typeface="Times New Roman"/>
              </a:rPr>
              <a:t>) 263-281</a:t>
            </a:r>
          </a:p>
        </p:txBody>
      </p:sp>
      <p:sp>
        <p:nvSpPr>
          <p:cNvPr id="501" name="Shape 501"/>
          <p:cNvSpPr/>
          <p:nvPr/>
        </p:nvSpPr>
        <p:spPr>
          <a:xfrm>
            <a:off x="388111" y="1168400"/>
            <a:ext cx="3327210" cy="100844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56896" marR="57798" algn="l" defTabSz="1168400">
              <a:buClr>
                <a:srgbClr val="000000"/>
              </a:buClr>
              <a:buFont typeface="Times New Roman"/>
              <a:defRPr sz="1800"/>
            </a:pPr>
            <a:r>
              <a:rPr b="1" sz="1400">
                <a:uFill>
                  <a:solidFill/>
                </a:uFill>
                <a:latin typeface="Times New Roman"/>
                <a:ea typeface="Times New Roman"/>
                <a:cs typeface="Times New Roman"/>
                <a:sym typeface="Times New Roman"/>
              </a:rPr>
              <a:t>Before my departure to the US I observed </a:t>
            </a:r>
            <a:endParaRPr b="1" sz="1400">
              <a:uFill>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1400">
                <a:solidFill>
                  <a:srgbClr val="E72901"/>
                </a:solidFill>
                <a:uFill>
                  <a:solidFill>
                    <a:srgbClr val="E72901"/>
                  </a:solidFill>
                </a:uFill>
                <a:latin typeface="Times New Roman"/>
                <a:ea typeface="Times New Roman"/>
                <a:cs typeface="Times New Roman"/>
                <a:sym typeface="Times New Roman"/>
              </a:rPr>
              <a:t>Changes in the polarographic behavior of </a:t>
            </a:r>
            <a:endParaRPr b="1" sz="14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1400">
                <a:solidFill>
                  <a:srgbClr val="E72901"/>
                </a:solidFill>
                <a:uFill>
                  <a:solidFill>
                    <a:srgbClr val="E72901"/>
                  </a:solidFill>
                </a:uFill>
                <a:latin typeface="Times New Roman"/>
                <a:ea typeface="Times New Roman"/>
                <a:cs typeface="Times New Roman"/>
                <a:sym typeface="Times New Roman"/>
              </a:rPr>
              <a:t>DNA far below the denaturation </a:t>
            </a:r>
            <a:endParaRPr b="1" sz="14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1400">
                <a:solidFill>
                  <a:srgbClr val="E72901"/>
                </a:solidFill>
                <a:uFill>
                  <a:solidFill>
                    <a:srgbClr val="E72901"/>
                  </a:solidFill>
                </a:uFill>
                <a:latin typeface="Times New Roman"/>
                <a:ea typeface="Times New Roman"/>
                <a:cs typeface="Times New Roman"/>
                <a:sym typeface="Times New Roman"/>
              </a:rPr>
              <a:t>temperature</a:t>
            </a:r>
            <a:r>
              <a:rPr b="1" sz="1400">
                <a:uFill>
                  <a:solidFill/>
                </a:uFill>
                <a:latin typeface="Times New Roman"/>
                <a:ea typeface="Times New Roman"/>
                <a:cs typeface="Times New Roman"/>
                <a:sym typeface="Times New Roman"/>
              </a:rPr>
              <a:t>. These changes were </a:t>
            </a:r>
            <a:endParaRPr b="1" sz="14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400">
                <a:uFill>
                  <a:solidFill/>
                </a:uFill>
                <a:latin typeface="Times New Roman"/>
                <a:ea typeface="Times New Roman"/>
                <a:cs typeface="Times New Roman"/>
                <a:sym typeface="Times New Roman"/>
              </a:rPr>
              <a:t>later called </a:t>
            </a:r>
            <a:r>
              <a:rPr b="1" sz="1400">
                <a:solidFill>
                  <a:srgbClr val="E72901"/>
                </a:solidFill>
                <a:uFill>
                  <a:solidFill>
                    <a:srgbClr val="E72901"/>
                  </a:solidFill>
                </a:uFill>
                <a:latin typeface="Times New Roman"/>
                <a:ea typeface="Times New Roman"/>
                <a:cs typeface="Times New Roman"/>
                <a:sym typeface="Times New Roman"/>
              </a:rPr>
              <a:t>DNA Premelting</a:t>
            </a:r>
          </a:p>
        </p:txBody>
      </p:sp>
      <p:sp>
        <p:nvSpPr>
          <p:cNvPr id="502" name="Shape 502"/>
          <p:cNvSpPr/>
          <p:nvPr/>
        </p:nvSpPr>
        <p:spPr>
          <a:xfrm>
            <a:off x="355600" y="5876544"/>
            <a:ext cx="3875541" cy="60204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56896" marR="57798" algn="l" defTabSz="1168400">
              <a:buClr>
                <a:srgbClr val="000000"/>
              </a:buClr>
              <a:buFont typeface="Times New Roman"/>
              <a:defRPr sz="1800"/>
            </a:pPr>
            <a:r>
              <a:rPr b="1" sz="1400">
                <a:uFill>
                  <a:solidFill/>
                </a:uFill>
                <a:latin typeface="Times New Roman"/>
                <a:ea typeface="Times New Roman"/>
                <a:cs typeface="Times New Roman"/>
                <a:sym typeface="Times New Roman"/>
              </a:rPr>
              <a:t>POLAROGRAPHIC BEHAVIOR OF dsDNA</a:t>
            </a:r>
            <a:endParaRPr b="1" sz="14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400">
                <a:uFill>
                  <a:solidFill/>
                </a:uFill>
                <a:latin typeface="Times New Roman"/>
                <a:ea typeface="Times New Roman"/>
                <a:cs typeface="Times New Roman"/>
                <a:sym typeface="Times New Roman"/>
              </a:rPr>
              <a:t>At roomand premeltig temperaturse </a:t>
            </a:r>
            <a:r>
              <a:rPr b="1" sz="1400">
                <a:solidFill>
                  <a:srgbClr val="E72901"/>
                </a:solidFill>
                <a:uFill>
                  <a:solidFill>
                    <a:srgbClr val="E72901"/>
                  </a:solidFill>
                </a:uFill>
                <a:latin typeface="Times New Roman"/>
                <a:ea typeface="Times New Roman"/>
                <a:cs typeface="Times New Roman"/>
                <a:sym typeface="Times New Roman"/>
              </a:rPr>
              <a:t>depended on</a:t>
            </a:r>
            <a:endParaRPr b="1" sz="14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1400">
                <a:solidFill>
                  <a:srgbClr val="E72901"/>
                </a:solidFill>
                <a:uFill>
                  <a:solidFill>
                    <a:srgbClr val="E72901"/>
                  </a:solidFill>
                </a:uFill>
                <a:latin typeface="Times New Roman"/>
                <a:ea typeface="Times New Roman"/>
                <a:cs typeface="Times New Roman"/>
                <a:sym typeface="Times New Roman"/>
              </a:rPr>
              <a:t>DNA nucleotide SEQUENCE</a:t>
            </a:r>
          </a:p>
        </p:txBody>
      </p:sp>
      <p:sp>
        <p:nvSpPr>
          <p:cNvPr id="503" name="Shape 503"/>
          <p:cNvSpPr/>
          <p:nvPr/>
        </p:nvSpPr>
        <p:spPr>
          <a:xfrm>
            <a:off x="9109455" y="533400"/>
            <a:ext cx="425197" cy="19564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6896" marR="57798" algn="l" defTabSz="1168400">
              <a:spcBef>
                <a:spcPts val="1000"/>
              </a:spcBef>
              <a:buClr>
                <a:srgbClr val="E72901"/>
              </a:buClr>
              <a:buFont typeface="Times New Roman"/>
              <a:defRPr b="1" sz="1400">
                <a:solidFill>
                  <a:srgbClr val="E72901"/>
                </a:solidFill>
                <a:uFill>
                  <a:solidFill>
                    <a:srgbClr val="E72901"/>
                  </a:solidFill>
                </a:uFill>
                <a:latin typeface="Times New Roman"/>
                <a:ea typeface="Times New Roman"/>
                <a:cs typeface="Times New Roman"/>
                <a:sym typeface="Times New Roman"/>
              </a:defRPr>
            </a:lvl1pPr>
          </a:lstStyle>
          <a:p>
            <a:pPr lvl="0">
              <a:defRPr b="0" sz="1800">
                <a:solidFill>
                  <a:srgbClr val="000000"/>
                </a:solidFill>
                <a:uFillTx/>
              </a:defRPr>
            </a:pPr>
            <a:r>
              <a:rPr b="1" sz="1400">
                <a:solidFill>
                  <a:srgbClr val="E72901"/>
                </a:solidFill>
                <a:uFill>
                  <a:solidFill>
                    <a:srgbClr val="E72901"/>
                  </a:solidFill>
                </a:uFill>
              </a:rPr>
              <a:t>1976</a:t>
            </a:r>
          </a:p>
        </p:txBody>
      </p:sp>
      <p:sp>
        <p:nvSpPr>
          <p:cNvPr id="504" name="Shape 504"/>
          <p:cNvSpPr/>
          <p:nvPr/>
        </p:nvSpPr>
        <p:spPr>
          <a:xfrm>
            <a:off x="2523744" y="7221728"/>
            <a:ext cx="1724230" cy="19564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6896" marR="57798" algn="l" defTabSz="1168400">
              <a:buClr>
                <a:srgbClr val="000000"/>
              </a:buClr>
              <a:buFont typeface="Times New Roman"/>
              <a:defRPr b="1" sz="1400">
                <a:uFill>
                  <a:solidFill/>
                </a:uFill>
                <a:latin typeface="Times New Roman"/>
                <a:ea typeface="Times New Roman"/>
                <a:cs typeface="Times New Roman"/>
                <a:sym typeface="Times New Roman"/>
              </a:defRPr>
            </a:lvl1pPr>
          </a:lstStyle>
          <a:p>
            <a:pPr lvl="0">
              <a:defRPr b="0" sz="1800">
                <a:uFillTx/>
              </a:defRPr>
            </a:pPr>
            <a:r>
              <a:rPr b="1" sz="1400">
                <a:uFill>
                  <a:solidFill/>
                </a:uFill>
              </a:rPr>
              <a:t>What the people said:</a:t>
            </a:r>
          </a:p>
        </p:txBody>
      </p:sp>
      <p:sp>
        <p:nvSpPr>
          <p:cNvPr id="505" name="Shape 505"/>
          <p:cNvSpPr/>
          <p:nvPr/>
        </p:nvSpPr>
        <p:spPr>
          <a:xfrm>
            <a:off x="469900" y="7061200"/>
            <a:ext cx="8343900" cy="2387600"/>
          </a:xfrm>
          <a:prstGeom prst="rect">
            <a:avLst/>
          </a:prstGeom>
          <a:solidFill>
            <a:srgbClr val="E3E9D2"/>
          </a:solidFill>
          <a:ln w="12700">
            <a:solidFill/>
            <a:miter lim="400000"/>
          </a:ln>
        </p:spPr>
        <p:txBody>
          <a:bodyPr lIns="0" tIns="0" rIns="0" bIns="0" anchor="ctr"/>
          <a:lstStyle/>
          <a:p>
            <a:pPr lvl="0" marL="52019" marR="52019" algn="l" defTabSz="1168400">
              <a:defRPr sz="1400">
                <a:uFill>
                  <a:solidFill/>
                </a:uFill>
                <a:latin typeface="Gill Sans"/>
                <a:ea typeface="Gill Sans"/>
                <a:cs typeface="Gill Sans"/>
                <a:sym typeface="Gill Sans"/>
              </a:defRPr>
            </a:pPr>
          </a:p>
        </p:txBody>
      </p:sp>
      <p:sp>
        <p:nvSpPr>
          <p:cNvPr id="506" name="Shape 506"/>
          <p:cNvSpPr/>
          <p:nvPr/>
        </p:nvSpPr>
        <p:spPr>
          <a:xfrm>
            <a:off x="392175" y="7491983"/>
            <a:ext cx="4940301" cy="12116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6896" marR="57798" algn="l" defTabSz="1168400">
              <a:buClr>
                <a:srgbClr val="E72901"/>
              </a:buClr>
              <a:buFont typeface="Times New Roman"/>
              <a:defRPr sz="1800"/>
            </a:pPr>
            <a:r>
              <a:rPr b="1" sz="1400">
                <a:solidFill>
                  <a:srgbClr val="E72901"/>
                </a:solidFill>
                <a:uFill>
                  <a:solidFill>
                    <a:srgbClr val="E72901"/>
                  </a:solidFill>
                </a:uFill>
                <a:latin typeface="Times New Roman"/>
                <a:ea typeface="Times New Roman"/>
                <a:cs typeface="Times New Roman"/>
                <a:sym typeface="Times New Roman"/>
              </a:rPr>
              <a:t>Before 1980</a:t>
            </a:r>
            <a:endParaRPr b="1" sz="14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400">
                <a:uFill>
                  <a:solidFill/>
                </a:uFill>
                <a:latin typeface="Times New Roman"/>
                <a:ea typeface="Times New Roman"/>
                <a:cs typeface="Times New Roman"/>
                <a:sym typeface="Times New Roman"/>
              </a:rPr>
              <a:t>No doubt that this </a:t>
            </a:r>
            <a:r>
              <a:rPr b="1" sz="1400">
                <a:solidFill>
                  <a:srgbClr val="E72901"/>
                </a:solidFill>
                <a:uFill>
                  <a:solidFill>
                    <a:srgbClr val="E72901"/>
                  </a:solidFill>
                </a:uFill>
                <a:latin typeface="Times New Roman"/>
                <a:ea typeface="Times New Roman"/>
                <a:cs typeface="Times New Roman"/>
                <a:sym typeface="Times New Roman"/>
              </a:rPr>
              <a:t>electrochemistry </a:t>
            </a:r>
            <a:endParaRPr b="1" sz="14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1400">
                <a:solidFill>
                  <a:srgbClr val="E72901"/>
                </a:solidFill>
                <a:uFill>
                  <a:solidFill>
                    <a:srgbClr val="E72901"/>
                  </a:solidFill>
                </a:uFill>
                <a:latin typeface="Times New Roman"/>
                <a:ea typeface="Times New Roman"/>
                <a:cs typeface="Times New Roman"/>
                <a:sym typeface="Times New Roman"/>
              </a:rPr>
              <a:t>must produce</a:t>
            </a:r>
            <a:r>
              <a:rPr b="1" sz="1400">
                <a:uFill>
                  <a:solidFill/>
                </a:uFill>
                <a:latin typeface="Times New Roman"/>
                <a:ea typeface="Times New Roman"/>
                <a:cs typeface="Times New Roman"/>
                <a:sym typeface="Times New Roman"/>
              </a:rPr>
              <a:t> </a:t>
            </a:r>
            <a:r>
              <a:rPr b="1" sz="1400">
                <a:solidFill>
                  <a:srgbClr val="E72901"/>
                </a:solidFill>
                <a:uFill>
                  <a:solidFill>
                    <a:srgbClr val="E72901"/>
                  </a:solidFill>
                </a:uFill>
                <a:latin typeface="Times New Roman"/>
                <a:ea typeface="Times New Roman"/>
                <a:cs typeface="Times New Roman"/>
                <a:sym typeface="Times New Roman"/>
              </a:rPr>
              <a:t>artifact</a:t>
            </a:r>
            <a:r>
              <a:rPr b="1" sz="1400">
                <a:uFill>
                  <a:solidFill/>
                </a:uFill>
                <a:latin typeface="Times New Roman"/>
                <a:ea typeface="Times New Roman"/>
                <a:cs typeface="Times New Roman"/>
                <a:sym typeface="Times New Roman"/>
              </a:rPr>
              <a:t>s because </a:t>
            </a:r>
            <a:r>
              <a:rPr b="1" sz="1400">
                <a:solidFill>
                  <a:srgbClr val="E72901"/>
                </a:solidFill>
                <a:uFill>
                  <a:solidFill>
                    <a:srgbClr val="E72901"/>
                  </a:solidFill>
                </a:uFill>
                <a:latin typeface="Times New Roman"/>
                <a:ea typeface="Times New Roman"/>
                <a:cs typeface="Times New Roman"/>
                <a:sym typeface="Times New Roman"/>
              </a:rPr>
              <a:t>we know</a:t>
            </a:r>
            <a:endParaRPr b="1" sz="14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400">
                <a:uFill>
                  <a:solidFill/>
                </a:uFill>
                <a:latin typeface="Times New Roman"/>
                <a:ea typeface="Times New Roman"/>
                <a:cs typeface="Times New Roman"/>
                <a:sym typeface="Times New Roman"/>
              </a:rPr>
              <a:t> well </a:t>
            </a:r>
            <a:r>
              <a:rPr b="1" sz="1400">
                <a:solidFill>
                  <a:srgbClr val="E72901"/>
                </a:solidFill>
                <a:uFill>
                  <a:solidFill>
                    <a:srgbClr val="E72901"/>
                  </a:solidFill>
                </a:uFill>
                <a:latin typeface="Times New Roman"/>
                <a:ea typeface="Times New Roman"/>
                <a:cs typeface="Times New Roman"/>
                <a:sym typeface="Times New Roman"/>
              </a:rPr>
              <a:t>that</a:t>
            </a:r>
            <a:r>
              <a:rPr b="1" sz="1400">
                <a:uFill>
                  <a:solidFill/>
                </a:uFill>
                <a:latin typeface="Times New Roman"/>
                <a:ea typeface="Times New Roman"/>
                <a:cs typeface="Times New Roman"/>
                <a:sym typeface="Times New Roman"/>
              </a:rPr>
              <a:t> the </a:t>
            </a:r>
            <a:r>
              <a:rPr b="1" sz="1400">
                <a:solidFill>
                  <a:srgbClr val="E72901"/>
                </a:solidFill>
                <a:uFill>
                  <a:solidFill>
                    <a:srgbClr val="E72901"/>
                  </a:solidFill>
                </a:uFill>
                <a:latin typeface="Times New Roman"/>
                <a:ea typeface="Times New Roman"/>
                <a:cs typeface="Times New Roman"/>
                <a:sym typeface="Times New Roman"/>
              </a:rPr>
              <a:t>DNA</a:t>
            </a:r>
            <a:r>
              <a:rPr b="1" sz="1400">
                <a:uFill>
                  <a:solidFill/>
                </a:uFill>
                <a:latin typeface="Times New Roman"/>
                <a:ea typeface="Times New Roman"/>
                <a:cs typeface="Times New Roman"/>
                <a:sym typeface="Times New Roman"/>
              </a:rPr>
              <a:t> double helix </a:t>
            </a:r>
            <a:r>
              <a:rPr b="1" sz="1400">
                <a:solidFill>
                  <a:srgbClr val="E72901"/>
                </a:solidFill>
                <a:uFill>
                  <a:solidFill>
                    <a:srgbClr val="E72901"/>
                  </a:solidFill>
                </a:uFill>
                <a:latin typeface="Times New Roman"/>
                <a:ea typeface="Times New Roman"/>
                <a:cs typeface="Times New Roman"/>
                <a:sym typeface="Times New Roman"/>
              </a:rPr>
              <a:t>has </a:t>
            </a:r>
            <a:endParaRPr b="1" sz="14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1400">
                <a:solidFill>
                  <a:srgbClr val="E72901"/>
                </a:solidFill>
                <a:uFill>
                  <a:solidFill>
                    <a:srgbClr val="E72901"/>
                  </a:solidFill>
                </a:uFill>
                <a:latin typeface="Times New Roman"/>
                <a:ea typeface="Times New Roman"/>
                <a:cs typeface="Times New Roman"/>
                <a:sym typeface="Times New Roman"/>
              </a:rPr>
              <a:t>a unique structure </a:t>
            </a:r>
            <a:r>
              <a:rPr b="1" sz="1400">
                <a:uFill>
                  <a:solidFill/>
                </a:uFill>
                <a:latin typeface="Times New Roman"/>
                <a:ea typeface="Times New Roman"/>
                <a:cs typeface="Times New Roman"/>
                <a:sym typeface="Times New Roman"/>
              </a:rPr>
              <a:t>INDEPENDENT </a:t>
            </a:r>
            <a:endParaRPr b="1" sz="14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400">
                <a:uFill>
                  <a:solidFill/>
                </a:uFill>
                <a:latin typeface="Times New Roman"/>
                <a:ea typeface="Times New Roman"/>
                <a:cs typeface="Times New Roman"/>
                <a:sym typeface="Times New Roman"/>
              </a:rPr>
              <a:t>of the nucleotide SEQUENCE</a:t>
            </a:r>
          </a:p>
        </p:txBody>
      </p:sp>
      <p:sp>
        <p:nvSpPr>
          <p:cNvPr id="507" name="Shape 507"/>
          <p:cNvSpPr/>
          <p:nvPr/>
        </p:nvSpPr>
        <p:spPr>
          <a:xfrm>
            <a:off x="4673600" y="7654543"/>
            <a:ext cx="4279900" cy="8052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6896" marR="57798" algn="l" defTabSz="1168400">
              <a:buClr>
                <a:srgbClr val="E72901"/>
              </a:buClr>
              <a:buFont typeface="Times New Roman"/>
              <a:defRPr sz="1800"/>
            </a:pPr>
            <a:r>
              <a:rPr b="1" sz="1400">
                <a:solidFill>
                  <a:srgbClr val="E72901"/>
                </a:solidFill>
                <a:uFill>
                  <a:solidFill>
                    <a:srgbClr val="E72901"/>
                  </a:solidFill>
                </a:uFill>
                <a:latin typeface="Times New Roman"/>
                <a:ea typeface="Times New Roman"/>
                <a:cs typeface="Times New Roman"/>
                <a:sym typeface="Times New Roman"/>
              </a:rPr>
              <a:t>After 1980</a:t>
            </a:r>
            <a:endParaRPr b="1" sz="14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1400">
                <a:uFill>
                  <a:solidFill/>
                </a:uFill>
                <a:latin typeface="Times New Roman"/>
                <a:ea typeface="Times New Roman"/>
                <a:cs typeface="Times New Roman"/>
                <a:sym typeface="Times New Roman"/>
              </a:rPr>
              <a:t>Is not it strange that such an </a:t>
            </a:r>
            <a:r>
              <a:rPr b="1" sz="1400">
                <a:solidFill>
                  <a:srgbClr val="E72901"/>
                </a:solidFill>
                <a:uFill>
                  <a:solidFill>
                    <a:srgbClr val="E72901"/>
                  </a:solidFill>
                </a:uFill>
                <a:latin typeface="Times New Roman"/>
                <a:ea typeface="Times New Roman"/>
                <a:cs typeface="Times New Roman"/>
                <a:sym typeface="Times New Roman"/>
              </a:rPr>
              <a:t>obscure technique</a:t>
            </a:r>
            <a:r>
              <a:rPr b="1" sz="1400">
                <a:uFill>
                  <a:solidFill/>
                </a:uFill>
                <a:latin typeface="Times New Roman"/>
                <a:ea typeface="Times New Roman"/>
                <a:cs typeface="Times New Roman"/>
                <a:sym typeface="Times New Roman"/>
              </a:rPr>
              <a:t> can </a:t>
            </a:r>
            <a:r>
              <a:rPr b="1" sz="1400">
                <a:solidFill>
                  <a:srgbClr val="E72901"/>
                </a:solidFill>
                <a:uFill>
                  <a:solidFill>
                    <a:srgbClr val="E72901"/>
                  </a:solidFill>
                </a:uFill>
                <a:latin typeface="Times New Roman"/>
                <a:ea typeface="Times New Roman"/>
                <a:cs typeface="Times New Roman"/>
                <a:sym typeface="Times New Roman"/>
              </a:rPr>
              <a:t>recognize POLYMORPHY </a:t>
            </a:r>
            <a:endParaRPr b="1" sz="14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1400">
                <a:solidFill>
                  <a:srgbClr val="E72901"/>
                </a:solidFill>
                <a:uFill>
                  <a:solidFill>
                    <a:srgbClr val="E72901"/>
                  </a:solidFill>
                </a:uFill>
                <a:latin typeface="Times New Roman"/>
                <a:ea typeface="Times New Roman"/>
                <a:cs typeface="Times New Roman"/>
                <a:sym typeface="Times New Roman"/>
              </a:rPr>
              <a:t>OF THE DNA DOUBLE HELIX?</a:t>
            </a:r>
          </a:p>
        </p:txBody>
      </p:sp>
      <p:sp>
        <p:nvSpPr>
          <p:cNvPr id="508" name="Shape 508"/>
          <p:cNvSpPr/>
          <p:nvPr/>
        </p:nvSpPr>
        <p:spPr>
          <a:xfrm>
            <a:off x="2654300" y="7114031"/>
            <a:ext cx="2348775" cy="28131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6896" marR="57798" algn="l" defTabSz="1168400">
              <a:buClr>
                <a:srgbClr val="000000"/>
              </a:buClr>
              <a:buFont typeface="Times New Roman"/>
              <a:defRPr b="1" sz="2000">
                <a:uFill>
                  <a:solidFill/>
                </a:uFill>
                <a:latin typeface="Times New Roman"/>
                <a:ea typeface="Times New Roman"/>
                <a:cs typeface="Times New Roman"/>
                <a:sym typeface="Times New Roman"/>
              </a:defRPr>
            </a:lvl1pPr>
          </a:lstStyle>
          <a:p>
            <a:pPr lvl="0">
              <a:defRPr b="0" sz="1800">
                <a:uFillTx/>
              </a:defRPr>
            </a:pPr>
            <a:r>
              <a:rPr b="1" sz="2000">
                <a:uFill>
                  <a:solidFill/>
                </a:uFill>
              </a:rPr>
              <a:t>What the people said</a:t>
            </a:r>
          </a:p>
        </p:txBody>
      </p:sp>
      <p:sp>
        <p:nvSpPr>
          <p:cNvPr id="509" name="Shape 509"/>
          <p:cNvSpPr/>
          <p:nvPr/>
        </p:nvSpPr>
        <p:spPr>
          <a:xfrm>
            <a:off x="6921500" y="5232400"/>
            <a:ext cx="2847471" cy="584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52019" marR="52019" algn="l" defTabSz="1168400">
              <a:defRPr sz="1800"/>
            </a:pPr>
            <a:r>
              <a:rPr sz="1400">
                <a:uFill>
                  <a:solidFill/>
                </a:uFill>
                <a:latin typeface="Comic Sans MS"/>
                <a:ea typeface="Comic Sans MS"/>
                <a:cs typeface="Comic Sans MS"/>
                <a:sym typeface="Comic Sans MS"/>
              </a:rPr>
              <a:t>Meeting F. Crick in Copenhagen </a:t>
            </a:r>
            <a:endParaRPr sz="1400">
              <a:uFill>
                <a:solidFill/>
              </a:uFill>
              <a:latin typeface="Comic Sans MS"/>
              <a:ea typeface="Comic Sans MS"/>
              <a:cs typeface="Comic Sans MS"/>
              <a:sym typeface="Comic Sans MS"/>
            </a:endParaRPr>
          </a:p>
          <a:p>
            <a:pPr lvl="0" marL="52019" marR="52019" algn="l" defTabSz="1168400">
              <a:defRPr sz="1800"/>
            </a:pPr>
            <a:r>
              <a:rPr sz="1400">
                <a:uFill>
                  <a:solidFill/>
                </a:uFill>
                <a:latin typeface="Comic Sans MS"/>
                <a:ea typeface="Comic Sans MS"/>
                <a:cs typeface="Comic Sans MS"/>
                <a:sym typeface="Comic Sans MS"/>
              </a:rPr>
              <a:t>and Arhus, 1977 (B. Clark)</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511" name="image.png"/>
          <p:cNvPicPr/>
          <p:nvPr/>
        </p:nvPicPr>
        <p:blipFill>
          <a:blip r:embed="rId2">
            <a:extLst/>
          </a:blip>
          <a:stretch>
            <a:fillRect/>
          </a:stretch>
        </p:blipFill>
        <p:spPr>
          <a:xfrm>
            <a:off x="444500" y="444500"/>
            <a:ext cx="12206224" cy="8940800"/>
          </a:xfrm>
          <a:prstGeom prst="rect">
            <a:avLst/>
          </a:prstGeom>
          <a:ln w="12700">
            <a:miter lim="400000"/>
          </a:ln>
        </p:spPr>
      </p:pic>
      <p:sp>
        <p:nvSpPr>
          <p:cNvPr id="512" name="Shape 512"/>
          <p:cNvSpPr/>
          <p:nvPr/>
        </p:nvSpPr>
        <p:spPr>
          <a:xfrm>
            <a:off x="412495" y="412495"/>
            <a:ext cx="12177778" cy="8944866"/>
          </a:xfrm>
          <a:prstGeom prst="rect">
            <a:avLst/>
          </a:prstGeom>
          <a:ln w="25400">
            <a:solidFill>
              <a:srgbClr val="9E1801"/>
            </a:solidFill>
            <a:miter lim="400000"/>
          </a:ln>
        </p:spPr>
        <p:txBody>
          <a:bodyPr lIns="0" tIns="0" rIns="0" bIns="0" anchor="ctr"/>
          <a:lstStyle/>
          <a:p>
            <a:pPr lvl="0" marL="52019" marR="52019" algn="l" defTabSz="1168400">
              <a:defRPr sz="1400">
                <a:uFill>
                  <a:solidFill/>
                </a:uFill>
                <a:latin typeface="Gill Sans"/>
                <a:ea typeface="Gill Sans"/>
                <a:cs typeface="Gill Sans"/>
                <a:sym typeface="Gill Sans"/>
              </a:defRPr>
            </a:pPr>
          </a:p>
        </p:txBody>
      </p:sp>
      <p:sp>
        <p:nvSpPr>
          <p:cNvPr id="513" name="Shape 513"/>
          <p:cNvSpPr/>
          <p:nvPr/>
        </p:nvSpPr>
        <p:spPr>
          <a:xfrm>
            <a:off x="349503" y="329184"/>
            <a:ext cx="12324081" cy="9095232"/>
          </a:xfrm>
          <a:prstGeom prst="rect">
            <a:avLst/>
          </a:prstGeom>
          <a:ln w="25400">
            <a:solidFill/>
            <a:round/>
          </a:ln>
        </p:spPr>
        <p:txBody>
          <a:bodyPr lIns="0" tIns="0" rIns="0" bIns="0" anchor="ctr"/>
          <a:lstStyle/>
          <a:p>
            <a:pPr lvl="0" marL="52019" marR="52019" algn="l" defTabSz="1168400">
              <a:defRPr sz="1400">
                <a:uFill>
                  <a:solidFill/>
                </a:uFill>
                <a:latin typeface="Gill Sans"/>
                <a:ea typeface="Gill Sans"/>
                <a:cs typeface="Gill Sans"/>
                <a:sym typeface="Gill Sans"/>
              </a:defRPr>
            </a:pPr>
          </a:p>
        </p:txBody>
      </p:sp>
      <p:sp>
        <p:nvSpPr>
          <p:cNvPr id="514" name="Shape 514"/>
          <p:cNvSpPr/>
          <p:nvPr/>
        </p:nvSpPr>
        <p:spPr>
          <a:xfrm>
            <a:off x="4458207" y="412495"/>
            <a:ext cx="20321" cy="9020049"/>
          </a:xfrm>
          <a:prstGeom prst="line">
            <a:avLst/>
          </a:prstGeom>
          <a:ln w="25400">
            <a:solidFill/>
            <a:round/>
          </a:ln>
        </p:spPr>
        <p:txBody>
          <a:bodyPr lIns="0" tIns="0" rIns="0" bIns="0"/>
          <a:lstStyle/>
          <a:p>
            <a:pPr lvl="0" algn="l" defTabSz="457200">
              <a:defRPr sz="1200">
                <a:latin typeface="Helvetica"/>
                <a:ea typeface="Helvetica"/>
                <a:cs typeface="Helvetica"/>
                <a:sym typeface="Helvetica"/>
              </a:defRPr>
            </a:pPr>
          </a:p>
        </p:txBody>
      </p:sp>
      <p:sp>
        <p:nvSpPr>
          <p:cNvPr id="515" name="Shape 515"/>
          <p:cNvSpPr/>
          <p:nvPr/>
        </p:nvSpPr>
        <p:spPr>
          <a:xfrm>
            <a:off x="4539488" y="457200"/>
            <a:ext cx="20320" cy="9018016"/>
          </a:xfrm>
          <a:prstGeom prst="line">
            <a:avLst/>
          </a:prstGeom>
          <a:ln w="25400">
            <a:solidFill>
              <a:srgbClr val="9E1801"/>
            </a:solidFill>
            <a:round/>
          </a:ln>
        </p:spPr>
        <p:txBody>
          <a:bodyPr lIns="0" tIns="0" rIns="0" bIns="0" anchor="ctr"/>
          <a:lstStyle/>
          <a:p>
            <a:pPr lvl="0" algn="l" defTabSz="457200">
              <a:defRPr sz="1200">
                <a:latin typeface="Helvetica"/>
                <a:ea typeface="Helvetica"/>
                <a:cs typeface="Helvetica"/>
                <a:sym typeface="Helvetica"/>
              </a:defRPr>
            </a:pPr>
          </a:p>
        </p:txBody>
      </p:sp>
    </p:spTree>
  </p:cSld>
  <p:clrMapOvr>
    <a:masterClrMapping/>
  </p:clrMapOvr>
  <p:transition spd="fast" advClick="1">
    <p:dissolve/>
  </p:transition>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7" name="Shape 517"/>
          <p:cNvSpPr/>
          <p:nvPr/>
        </p:nvSpPr>
        <p:spPr>
          <a:xfrm>
            <a:off x="7669597" y="2310797"/>
            <a:ext cx="3850975" cy="146927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56896" marR="57798" algn="just" defTabSz="1168400">
              <a:buClr>
                <a:srgbClr val="000000"/>
              </a:buClr>
              <a:buFont typeface="Times New Roman"/>
              <a:defRPr sz="1800"/>
            </a:pPr>
            <a:r>
              <a:rPr b="1" sz="2000">
                <a:uFill>
                  <a:solidFill/>
                </a:uFill>
                <a:latin typeface="Times New Roman"/>
                <a:ea typeface="Times New Roman"/>
                <a:cs typeface="Times New Roman"/>
                <a:sym typeface="Times New Roman"/>
              </a:rPr>
              <a:t>We developed methods of </a:t>
            </a:r>
            <a:r>
              <a:rPr b="1" sz="2000">
                <a:solidFill>
                  <a:srgbClr val="FF3001"/>
                </a:solidFill>
                <a:uFill>
                  <a:solidFill>
                    <a:srgbClr val="FF3001"/>
                  </a:solidFill>
                </a:uFill>
                <a:latin typeface="Times New Roman"/>
                <a:ea typeface="Times New Roman"/>
                <a:cs typeface="Times New Roman"/>
                <a:sym typeface="Times New Roman"/>
              </a:rPr>
              <a:t>chemical probing of the DNA structure</a:t>
            </a:r>
            <a:r>
              <a:rPr b="1" sz="2000">
                <a:uFill>
                  <a:solidFill/>
                </a:uFill>
                <a:latin typeface="Times New Roman"/>
                <a:ea typeface="Times New Roman"/>
                <a:cs typeface="Times New Roman"/>
                <a:sym typeface="Times New Roman"/>
              </a:rPr>
              <a:t> based on osmium tetroxide complexes (Os,L). Some of the Os,L complexes react with single-stranded DNA but not with the double-stranded B-DNA. </a:t>
            </a:r>
          </a:p>
        </p:txBody>
      </p:sp>
      <p:sp>
        <p:nvSpPr>
          <p:cNvPr id="518" name="Shape 518"/>
          <p:cNvSpPr/>
          <p:nvPr/>
        </p:nvSpPr>
        <p:spPr>
          <a:xfrm>
            <a:off x="7562876" y="7412761"/>
            <a:ext cx="5149824" cy="97594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56896" marR="57798" algn="just" defTabSz="1168400">
              <a:buClr>
                <a:srgbClr val="000000"/>
              </a:buClr>
              <a:buFont typeface="Times New Roman"/>
              <a:defRPr sz="1800"/>
            </a:pPr>
            <a:r>
              <a:rPr b="1" sz="2000">
                <a:uFill>
                  <a:solidFill/>
                </a:uFill>
                <a:latin typeface="Times New Roman"/>
                <a:ea typeface="Times New Roman"/>
                <a:cs typeface="Times New Roman"/>
                <a:sym typeface="Times New Roman"/>
              </a:rPr>
              <a:t>These methods yielded information about the </a:t>
            </a:r>
            <a:r>
              <a:rPr b="1" sz="2000">
                <a:solidFill>
                  <a:srgbClr val="FF3001"/>
                </a:solidFill>
                <a:uFill>
                  <a:solidFill>
                    <a:srgbClr val="FF3001"/>
                  </a:solidFill>
                </a:uFill>
                <a:latin typeface="Times New Roman"/>
                <a:ea typeface="Times New Roman"/>
                <a:cs typeface="Times New Roman"/>
                <a:sym typeface="Times New Roman"/>
              </a:rPr>
              <a:t>distorted and single-stranded regions</a:t>
            </a:r>
            <a:r>
              <a:rPr b="1" sz="2000">
                <a:uFill>
                  <a:solidFill/>
                </a:uFill>
                <a:latin typeface="Times New Roman"/>
                <a:ea typeface="Times New Roman"/>
                <a:cs typeface="Times New Roman"/>
                <a:sym typeface="Times New Roman"/>
              </a:rPr>
              <a:t> in the DNA double helix </a:t>
            </a:r>
            <a:r>
              <a:rPr b="1" sz="2000">
                <a:solidFill>
                  <a:srgbClr val="FF3001"/>
                </a:solidFill>
                <a:uFill>
                  <a:solidFill>
                    <a:srgbClr val="FF3001"/>
                  </a:solidFill>
                </a:uFill>
                <a:latin typeface="Times New Roman"/>
                <a:ea typeface="Times New Roman"/>
                <a:cs typeface="Times New Roman"/>
                <a:sym typeface="Times New Roman"/>
              </a:rPr>
              <a:t>at single-nucleotide resolution</a:t>
            </a:r>
            <a:r>
              <a:rPr b="1" sz="2000">
                <a:uFill>
                  <a:solidFill/>
                </a:uFill>
                <a:latin typeface="Times New Roman"/>
                <a:ea typeface="Times New Roman"/>
                <a:cs typeface="Times New Roman"/>
                <a:sym typeface="Times New Roman"/>
              </a:rPr>
              <a:t>. DNA probed both </a:t>
            </a:r>
            <a:r>
              <a:rPr b="1" sz="2000">
                <a:solidFill>
                  <a:srgbClr val="FF3001"/>
                </a:solidFill>
                <a:uFill>
                  <a:solidFill>
                    <a:srgbClr val="FF3001"/>
                  </a:solidFill>
                </a:uFill>
                <a:latin typeface="Times New Roman"/>
                <a:ea typeface="Times New Roman"/>
                <a:cs typeface="Times New Roman"/>
                <a:sym typeface="Times New Roman"/>
              </a:rPr>
              <a:t>in vitro  and directly in cells.</a:t>
            </a:r>
          </a:p>
        </p:txBody>
      </p:sp>
      <p:pic>
        <p:nvPicPr>
          <p:cNvPr id="519" name="image.png"/>
          <p:cNvPicPr/>
          <p:nvPr/>
        </p:nvPicPr>
        <p:blipFill>
          <a:blip r:embed="rId2">
            <a:extLst/>
          </a:blip>
          <a:stretch>
            <a:fillRect/>
          </a:stretch>
        </p:blipFill>
        <p:spPr>
          <a:xfrm>
            <a:off x="1177964" y="2020392"/>
            <a:ext cx="6232199" cy="3431879"/>
          </a:xfrm>
          <a:prstGeom prst="rect">
            <a:avLst/>
          </a:prstGeom>
          <a:ln w="12700">
            <a:miter lim="400000"/>
          </a:ln>
        </p:spPr>
      </p:pic>
      <p:pic>
        <p:nvPicPr>
          <p:cNvPr id="520" name="image.png"/>
          <p:cNvPicPr/>
          <p:nvPr/>
        </p:nvPicPr>
        <p:blipFill>
          <a:blip r:embed="rId3">
            <a:extLst/>
          </a:blip>
          <a:stretch>
            <a:fillRect/>
          </a:stretch>
        </p:blipFill>
        <p:spPr>
          <a:xfrm>
            <a:off x="7780919" y="3978207"/>
            <a:ext cx="3831834" cy="3249562"/>
          </a:xfrm>
          <a:prstGeom prst="rect">
            <a:avLst/>
          </a:prstGeom>
          <a:ln w="12700">
            <a:miter lim="400000"/>
          </a:ln>
        </p:spPr>
      </p:pic>
      <p:grpSp>
        <p:nvGrpSpPr>
          <p:cNvPr id="523" name="Group 523"/>
          <p:cNvGrpSpPr/>
          <p:nvPr/>
        </p:nvGrpSpPr>
        <p:grpSpPr>
          <a:xfrm>
            <a:off x="198883" y="5638382"/>
            <a:ext cx="7251701" cy="2603502"/>
            <a:chOff x="0" y="0"/>
            <a:chExt cx="7251700" cy="2603500"/>
          </a:xfrm>
        </p:grpSpPr>
        <p:sp>
          <p:nvSpPr>
            <p:cNvPr id="521" name="Shape 521"/>
            <p:cNvSpPr/>
            <p:nvPr/>
          </p:nvSpPr>
          <p:spPr>
            <a:xfrm>
              <a:off x="0" y="0"/>
              <a:ext cx="7014731" cy="2603501"/>
            </a:xfrm>
            <a:prstGeom prst="rect">
              <a:avLst/>
            </a:prstGeom>
            <a:solidFill>
              <a:srgbClr val="C0E5E8"/>
            </a:solidFill>
            <a:ln w="12700" cap="flat">
              <a:solidFill>
                <a:srgbClr val="000000"/>
              </a:solidFill>
              <a:prstDash val="solid"/>
              <a:miter lim="400000"/>
            </a:ln>
            <a:effectLst/>
          </p:spPr>
          <p:txBody>
            <a:bodyPr wrap="square" lIns="0" tIns="0" rIns="0" bIns="0" numCol="1" anchor="ctr">
              <a:noAutofit/>
            </a:bodyPr>
            <a:lstStyle/>
            <a:p>
              <a:pPr lvl="0" marL="52019" marR="52019" algn="l" defTabSz="1168400">
                <a:defRPr sz="1400">
                  <a:uFill>
                    <a:solidFill/>
                  </a:uFill>
                  <a:latin typeface="Gill Sans"/>
                  <a:ea typeface="Gill Sans"/>
                  <a:cs typeface="Gill Sans"/>
                  <a:sym typeface="Gill Sans"/>
                </a:defRPr>
              </a:pPr>
            </a:p>
          </p:txBody>
        </p:sp>
        <p:sp>
          <p:nvSpPr>
            <p:cNvPr id="522" name="Shape 522"/>
            <p:cNvSpPr/>
            <p:nvPr/>
          </p:nvSpPr>
          <p:spPr>
            <a:xfrm>
              <a:off x="0" y="46641"/>
              <a:ext cx="7251701" cy="25165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lvl="0" marL="56896" marR="57798" algn="l" defTabSz="1168400">
                <a:buClr>
                  <a:srgbClr val="000000"/>
                </a:buClr>
                <a:buFont typeface="Times New Roman"/>
                <a:defRPr sz="1800"/>
              </a:pPr>
              <a:r>
                <a:rPr b="1" sz="2800">
                  <a:uFill>
                    <a:solidFill/>
                  </a:uFill>
                  <a:latin typeface="Times New Roman"/>
                  <a:ea typeface="Times New Roman"/>
                  <a:cs typeface="Times New Roman"/>
                  <a:sym typeface="Times New Roman"/>
                </a:rPr>
                <a:t>In the beginning of the 1980‘s Os,L complexes </a:t>
              </a:r>
              <a:endParaRPr b="1" sz="28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2800">
                  <a:uFill>
                    <a:solidFill/>
                  </a:uFill>
                  <a:latin typeface="Times New Roman"/>
                  <a:ea typeface="Times New Roman"/>
                  <a:cs typeface="Times New Roman"/>
                  <a:sym typeface="Times New Roman"/>
                </a:rPr>
                <a:t>were the </a:t>
              </a:r>
              <a:r>
                <a:rPr b="1" sz="2800">
                  <a:solidFill>
                    <a:srgbClr val="E72901"/>
                  </a:solidFill>
                  <a:uFill>
                    <a:solidFill>
                      <a:srgbClr val="E72901"/>
                    </a:solidFill>
                  </a:uFill>
                  <a:latin typeface="Times New Roman"/>
                  <a:ea typeface="Times New Roman"/>
                  <a:cs typeface="Times New Roman"/>
                  <a:sym typeface="Times New Roman"/>
                </a:rPr>
                <a:t>first electroactive labels</a:t>
              </a:r>
              <a:r>
                <a:rPr b="1" sz="2800">
                  <a:uFill>
                    <a:solidFill/>
                  </a:uFill>
                  <a:latin typeface="Times New Roman"/>
                  <a:ea typeface="Times New Roman"/>
                  <a:cs typeface="Times New Roman"/>
                  <a:sym typeface="Times New Roman"/>
                </a:rPr>
                <a:t> covalently </a:t>
              </a:r>
              <a:endParaRPr b="1" sz="28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2800">
                  <a:uFill>
                    <a:solidFill/>
                  </a:uFill>
                  <a:latin typeface="Times New Roman"/>
                  <a:ea typeface="Times New Roman"/>
                  <a:cs typeface="Times New Roman"/>
                  <a:sym typeface="Times New Roman"/>
                </a:rPr>
                <a:t>bound to DNA. These complexes produced </a:t>
              </a:r>
              <a:endParaRPr b="1" sz="28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b="1" sz="2800">
                  <a:uFill>
                    <a:solidFill/>
                  </a:uFill>
                  <a:latin typeface="Times New Roman"/>
                  <a:ea typeface="Times New Roman"/>
                  <a:cs typeface="Times New Roman"/>
                  <a:sym typeface="Times New Roman"/>
                </a:rPr>
                <a:t>catalytic signals at Hg electrodes allowing </a:t>
              </a:r>
              <a:endParaRPr b="1" sz="2800">
                <a:uFill>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2800">
                  <a:solidFill>
                    <a:srgbClr val="E72901"/>
                  </a:solidFill>
                  <a:uFill>
                    <a:solidFill>
                      <a:srgbClr val="E72901"/>
                    </a:solidFill>
                  </a:uFill>
                  <a:latin typeface="Times New Roman"/>
                  <a:ea typeface="Times New Roman"/>
                  <a:cs typeface="Times New Roman"/>
                  <a:sym typeface="Times New Roman"/>
                </a:rPr>
                <a:t>determination of DNA at subnanomolar </a:t>
              </a:r>
              <a:endParaRPr b="1" sz="2800">
                <a:solidFill>
                  <a:srgbClr val="E72901"/>
                </a:solidFill>
                <a:uFill>
                  <a:solidFill>
                    <a:srgbClr val="E72901"/>
                  </a:solidFill>
                </a:uFill>
                <a:latin typeface="Times New Roman"/>
                <a:ea typeface="Times New Roman"/>
                <a:cs typeface="Times New Roman"/>
                <a:sym typeface="Times New Roman"/>
              </a:endParaRPr>
            </a:p>
            <a:p>
              <a:pPr lvl="0" marL="56896" marR="57798" algn="l" defTabSz="1168400">
                <a:buClr>
                  <a:srgbClr val="E72901"/>
                </a:buClr>
                <a:buFont typeface="Times New Roman"/>
                <a:defRPr sz="1800"/>
              </a:pPr>
              <a:r>
                <a:rPr b="1" sz="2800">
                  <a:solidFill>
                    <a:srgbClr val="E72901"/>
                  </a:solidFill>
                  <a:uFill>
                    <a:solidFill>
                      <a:srgbClr val="E72901"/>
                    </a:solidFill>
                  </a:uFill>
                  <a:latin typeface="Times New Roman"/>
                  <a:ea typeface="Times New Roman"/>
                  <a:cs typeface="Times New Roman"/>
                  <a:sym typeface="Times New Roman"/>
                </a:rPr>
                <a:t>concentrations</a:t>
              </a:r>
            </a:p>
          </p:txBody>
        </p:sp>
      </p:grpSp>
      <p:sp>
        <p:nvSpPr>
          <p:cNvPr id="524" name="Shape 524"/>
          <p:cNvSpPr/>
          <p:nvPr/>
        </p:nvSpPr>
        <p:spPr>
          <a:xfrm>
            <a:off x="7510087" y="2492257"/>
            <a:ext cx="1824" cy="5362312"/>
          </a:xfrm>
          <a:prstGeom prst="line">
            <a:avLst/>
          </a:prstGeom>
          <a:ln w="12700">
            <a:solidFill/>
            <a:round/>
          </a:ln>
        </p:spPr>
        <p:txBody>
          <a:bodyPr lIns="0" tIns="0" rIns="0" bIns="0"/>
          <a:lstStyle/>
          <a:p>
            <a:pPr lvl="0" algn="l" defTabSz="457200">
              <a:defRPr sz="1200">
                <a:latin typeface="Helvetica"/>
                <a:ea typeface="Helvetica"/>
                <a:cs typeface="Helvetica"/>
                <a:sym typeface="Helvetica"/>
              </a:defRPr>
            </a:pPr>
          </a:p>
        </p:txBody>
      </p:sp>
      <p:grpSp>
        <p:nvGrpSpPr>
          <p:cNvPr id="527" name="Group 527"/>
          <p:cNvGrpSpPr/>
          <p:nvPr/>
        </p:nvGrpSpPr>
        <p:grpSpPr>
          <a:xfrm>
            <a:off x="7023100" y="8488377"/>
            <a:ext cx="4272530" cy="1038147"/>
            <a:chOff x="0" y="0"/>
            <a:chExt cx="4272529" cy="1038146"/>
          </a:xfrm>
        </p:grpSpPr>
        <p:pic>
          <p:nvPicPr>
            <p:cNvPr id="525" name="image.png"/>
            <p:cNvPicPr/>
            <p:nvPr/>
          </p:nvPicPr>
          <p:blipFill>
            <a:blip r:embed="rId4">
              <a:extLst/>
            </a:blip>
            <a:stretch>
              <a:fillRect/>
            </a:stretch>
          </p:blipFill>
          <p:spPr>
            <a:xfrm>
              <a:off x="0" y="0"/>
              <a:ext cx="4272530" cy="881737"/>
            </a:xfrm>
            <a:prstGeom prst="rect">
              <a:avLst/>
            </a:prstGeom>
            <a:ln w="12700" cap="flat">
              <a:noFill/>
              <a:miter lim="400000"/>
            </a:ln>
            <a:effectLst/>
          </p:spPr>
        </p:pic>
        <p:pic>
          <p:nvPicPr>
            <p:cNvPr id="526" name="image.png"/>
            <p:cNvPicPr/>
            <p:nvPr/>
          </p:nvPicPr>
          <p:blipFill>
            <a:blip r:embed="rId5">
              <a:extLst/>
            </a:blip>
            <a:stretch>
              <a:fillRect/>
            </a:stretch>
          </p:blipFill>
          <p:spPr>
            <a:xfrm>
              <a:off x="220576" y="761421"/>
              <a:ext cx="3793552" cy="276726"/>
            </a:xfrm>
            <a:prstGeom prst="rect">
              <a:avLst/>
            </a:prstGeom>
            <a:ln w="12700" cap="flat">
              <a:noFill/>
              <a:miter lim="400000"/>
            </a:ln>
            <a:effectLst/>
          </p:spPr>
        </p:pic>
      </p:grpSp>
      <p:grpSp>
        <p:nvGrpSpPr>
          <p:cNvPr id="530" name="Group 530"/>
          <p:cNvGrpSpPr/>
          <p:nvPr/>
        </p:nvGrpSpPr>
        <p:grpSpPr>
          <a:xfrm>
            <a:off x="1135812" y="8417617"/>
            <a:ext cx="4265696" cy="875988"/>
            <a:chOff x="0" y="0"/>
            <a:chExt cx="4265694" cy="875986"/>
          </a:xfrm>
        </p:grpSpPr>
        <p:pic>
          <p:nvPicPr>
            <p:cNvPr id="528" name="image.png"/>
            <p:cNvPicPr/>
            <p:nvPr/>
          </p:nvPicPr>
          <p:blipFill>
            <a:blip r:embed="rId6">
              <a:extLst/>
            </a:blip>
            <a:srcRect l="0" t="38095" r="0" b="0"/>
            <a:stretch>
              <a:fillRect/>
            </a:stretch>
          </p:blipFill>
          <p:spPr>
            <a:xfrm>
              <a:off x="617978" y="144996"/>
              <a:ext cx="3647717" cy="730991"/>
            </a:xfrm>
            <a:prstGeom prst="rect">
              <a:avLst/>
            </a:prstGeom>
            <a:ln w="12700" cap="flat">
              <a:noFill/>
              <a:miter lim="400000"/>
            </a:ln>
            <a:effectLst/>
          </p:spPr>
        </p:pic>
        <p:pic>
          <p:nvPicPr>
            <p:cNvPr id="529" name="image.png"/>
            <p:cNvPicPr/>
            <p:nvPr/>
          </p:nvPicPr>
          <p:blipFill>
            <a:blip r:embed="rId6">
              <a:extLst/>
            </a:blip>
            <a:srcRect l="0" t="6347" r="0" b="80952"/>
            <a:stretch>
              <a:fillRect/>
            </a:stretch>
          </p:blipFill>
          <p:spPr>
            <a:xfrm>
              <a:off x="0" y="0"/>
              <a:ext cx="3645894" cy="149287"/>
            </a:xfrm>
            <a:prstGeom prst="rect">
              <a:avLst/>
            </a:prstGeom>
            <a:ln w="12700" cap="flat">
              <a:noFill/>
              <a:miter lim="400000"/>
            </a:ln>
            <a:effectLst/>
          </p:spPr>
        </p:pic>
      </p:grpSp>
      <p:sp>
        <p:nvSpPr>
          <p:cNvPr id="531" name="Shape 531"/>
          <p:cNvSpPr/>
          <p:nvPr/>
        </p:nvSpPr>
        <p:spPr>
          <a:xfrm>
            <a:off x="453359" y="457200"/>
            <a:ext cx="12090401" cy="1219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2019" marR="52019" defTabSz="1168400">
              <a:defRPr sz="1800"/>
            </a:pPr>
            <a:r>
              <a:rPr b="1" sz="2400">
                <a:uFill>
                  <a:solidFill/>
                </a:uFill>
                <a:latin typeface="Comic Sans MS"/>
                <a:ea typeface="Comic Sans MS"/>
                <a:cs typeface="Comic Sans MS"/>
                <a:sym typeface="Comic Sans MS"/>
              </a:rPr>
              <a:t> </a:t>
            </a:r>
            <a:r>
              <a:rPr b="1" sz="2400">
                <a:solidFill>
                  <a:srgbClr val="0061FF"/>
                </a:solidFill>
                <a:uFill>
                  <a:solidFill>
                    <a:srgbClr val="0061FF"/>
                  </a:solidFill>
                </a:uFill>
                <a:latin typeface="Comic Sans MS"/>
                <a:ea typeface="Comic Sans MS"/>
                <a:cs typeface="Comic Sans MS"/>
                <a:sym typeface="Comic Sans MS"/>
              </a:rPr>
              <a:t>Electroactive labels can be introduced in nucleic acids</a:t>
            </a:r>
            <a:endParaRPr b="1" sz="2400">
              <a:uFill>
                <a:solidFill/>
              </a:uFill>
              <a:latin typeface="Comic Sans MS"/>
              <a:ea typeface="Comic Sans MS"/>
              <a:cs typeface="Comic Sans MS"/>
              <a:sym typeface="Comic Sans MS"/>
            </a:endParaRPr>
          </a:p>
          <a:p>
            <a:pPr lvl="0" marL="52019" marR="52019" algn="l" defTabSz="1168400">
              <a:defRPr sz="1800"/>
            </a:pPr>
            <a:r>
              <a:rPr sz="2200">
                <a:uFill>
                  <a:solidFill/>
                </a:uFill>
                <a:latin typeface="Comic Sans MS"/>
                <a:ea typeface="Comic Sans MS"/>
                <a:cs typeface="Comic Sans MS"/>
                <a:sym typeface="Comic Sans MS"/>
              </a:rPr>
              <a:t>Os(VIII)L complexes are sensitive to the DNA structure (</a:t>
            </a:r>
            <a:r>
              <a:rPr sz="1400">
                <a:uFill>
                  <a:solidFill/>
                </a:uFill>
                <a:latin typeface="Comic Sans MS"/>
                <a:ea typeface="Comic Sans MS"/>
                <a:cs typeface="Comic Sans MS"/>
                <a:sym typeface="Comic Sans MS"/>
              </a:rPr>
              <a:t>CHEMICAL PROBES OF THE DNA STRUCTURE)</a:t>
            </a:r>
            <a:endParaRPr sz="1400">
              <a:uFill>
                <a:solidFill/>
              </a:uFill>
              <a:latin typeface="Comic Sans MS"/>
              <a:ea typeface="Comic Sans MS"/>
              <a:cs typeface="Comic Sans MS"/>
              <a:sym typeface="Comic Sans MS"/>
            </a:endParaRPr>
          </a:p>
          <a:p>
            <a:pPr lvl="0" marL="52019" marR="52019" algn="l" defTabSz="1168400">
              <a:defRPr sz="1800"/>
            </a:pPr>
            <a:r>
              <a:rPr>
                <a:uFill>
                  <a:solidFill/>
                </a:uFill>
                <a:latin typeface="Comic Sans MS"/>
                <a:ea typeface="Comic Sans MS"/>
                <a:cs typeface="Comic Sans MS"/>
                <a:sym typeface="Comic Sans MS"/>
              </a:rPr>
              <a:t>they react with single-stranded and distorted but NOT with intact double-stranded DNA in vitro and in cells</a:t>
            </a:r>
          </a:p>
        </p:txBody>
      </p:sp>
    </p:spTree>
  </p:cSld>
  <p:clrMapOvr>
    <a:masterClrMapping/>
  </p:clrMapOvr>
  <p:transition spd="fast" advClick="1">
    <p:dissolve/>
  </p:transition>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3" name="Shape 533"/>
          <p:cNvSpPr/>
          <p:nvPr/>
        </p:nvSpPr>
        <p:spPr>
          <a:xfrm>
            <a:off x="762000" y="5524500"/>
            <a:ext cx="11595100" cy="23260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6896" marR="57798" algn="l" defTabSz="1168400">
              <a:buClr>
                <a:srgbClr val="000000"/>
              </a:buClr>
              <a:buFont typeface="Times New Roman"/>
              <a:defRPr sz="1800"/>
            </a:pPr>
            <a:r>
              <a:rPr sz="2000">
                <a:uFill>
                  <a:solidFill/>
                </a:uFill>
                <a:latin typeface="Times New Roman"/>
                <a:ea typeface="Times New Roman"/>
                <a:cs typeface="Times New Roman"/>
                <a:sym typeface="Times New Roman"/>
              </a:rPr>
              <a:t>In 1986 we proposed </a:t>
            </a:r>
            <a:r>
              <a:rPr b="1" sz="2000">
                <a:solidFill>
                  <a:srgbClr val="E72901"/>
                </a:solidFill>
                <a:uFill>
                  <a:solidFill>
                    <a:srgbClr val="E72901"/>
                  </a:solidFill>
                </a:uFill>
                <a:latin typeface="Times New Roman"/>
                <a:ea typeface="Times New Roman"/>
                <a:cs typeface="Times New Roman"/>
                <a:sym typeface="Times New Roman"/>
              </a:rPr>
              <a:t>Adsorptive Transfer Stripping Voltammetry (AdTSV)</a:t>
            </a:r>
            <a:r>
              <a:rPr sz="2000">
                <a:uFill>
                  <a:solidFill/>
                </a:uFill>
                <a:latin typeface="Times New Roman"/>
                <a:ea typeface="Times New Roman"/>
                <a:cs typeface="Times New Roman"/>
                <a:sym typeface="Times New Roman"/>
              </a:rPr>
              <a:t> based on easy preparation of DNA-modified electrodes</a:t>
            </a:r>
            <a:endParaRPr sz="20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sz="2000">
                <a:uFill>
                  <a:solidFill/>
                </a:uFill>
                <a:latin typeface="Times New Roman"/>
                <a:ea typeface="Times New Roman"/>
                <a:cs typeface="Times New Roman"/>
                <a:sym typeface="Times New Roman"/>
              </a:rPr>
              <a:t>AdTSV has many advatages over conventional voltammetry of NAs:</a:t>
            </a:r>
            <a:endParaRPr sz="20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sz="2000">
                <a:uFill>
                  <a:solidFill/>
                </a:uFill>
                <a:latin typeface="Times New Roman"/>
                <a:ea typeface="Times New Roman"/>
                <a:cs typeface="Times New Roman"/>
                <a:sym typeface="Times New Roman"/>
              </a:rPr>
              <a:t>1) Volumes of the analyte can be reduced to few microliters</a:t>
            </a:r>
            <a:endParaRPr sz="20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sz="2000">
                <a:uFill>
                  <a:solidFill/>
                </a:uFill>
                <a:latin typeface="Times New Roman"/>
                <a:ea typeface="Times New Roman"/>
                <a:cs typeface="Times New Roman"/>
                <a:sym typeface="Times New Roman"/>
              </a:rPr>
              <a:t>2) NAs can be immobilized at the electrode surface from media not suitable for the voltammetric analysis</a:t>
            </a:r>
            <a:endParaRPr sz="20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sz="2000">
                <a:uFill>
                  <a:solidFill/>
                </a:uFill>
                <a:latin typeface="Times New Roman"/>
                <a:ea typeface="Times New Roman"/>
                <a:cs typeface="Times New Roman"/>
                <a:sym typeface="Times New Roman"/>
              </a:rPr>
              <a:t>3) Low m.w. compounds (interfering with conventional electrochemical analysis of NAs) can be washed away</a:t>
            </a:r>
            <a:endParaRPr sz="2000">
              <a:uFill>
                <a:solidFill/>
              </a:uFill>
              <a:latin typeface="Times New Roman"/>
              <a:ea typeface="Times New Roman"/>
              <a:cs typeface="Times New Roman"/>
              <a:sym typeface="Times New Roman"/>
            </a:endParaRPr>
          </a:p>
          <a:p>
            <a:pPr lvl="0" marL="56896" marR="57798" algn="l" defTabSz="1168400">
              <a:buClr>
                <a:srgbClr val="000000"/>
              </a:buClr>
              <a:buFont typeface="Times New Roman"/>
              <a:defRPr sz="1800"/>
            </a:pPr>
            <a:r>
              <a:rPr sz="2000">
                <a:uFill>
                  <a:solidFill/>
                </a:uFill>
                <a:latin typeface="Times New Roman"/>
                <a:ea typeface="Times New Roman"/>
                <a:cs typeface="Times New Roman"/>
                <a:sym typeface="Times New Roman"/>
              </a:rPr>
              <a:t>4) Interactions of NAs immobilized at the surface with proteins and other substances in solution and influence of the surface charge on NA properties and interactions can be studied, etc.</a:t>
            </a:r>
          </a:p>
        </p:txBody>
      </p:sp>
      <p:sp>
        <p:nvSpPr>
          <p:cNvPr id="534" name="Shape 534"/>
          <p:cNvSpPr/>
          <p:nvPr/>
        </p:nvSpPr>
        <p:spPr>
          <a:xfrm>
            <a:off x="787400" y="304800"/>
            <a:ext cx="3911600" cy="838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6896" marR="57798" algn="l" defTabSz="1168400">
              <a:buClr>
                <a:srgbClr val="E72901"/>
              </a:buClr>
              <a:buFont typeface="Comic Sans MS"/>
              <a:defRPr b="1" sz="2400">
                <a:solidFill>
                  <a:srgbClr val="E72901"/>
                </a:solidFill>
                <a:uFill>
                  <a:solidFill>
                    <a:srgbClr val="E72901"/>
                  </a:solidFill>
                </a:uFill>
                <a:latin typeface="Comic Sans MS"/>
                <a:ea typeface="Comic Sans MS"/>
                <a:cs typeface="Comic Sans MS"/>
                <a:sym typeface="Comic Sans MS"/>
              </a:defRPr>
            </a:lvl1pPr>
          </a:lstStyle>
          <a:p>
            <a:pPr lvl="0">
              <a:defRPr b="0" sz="1800">
                <a:solidFill>
                  <a:srgbClr val="000000"/>
                </a:solidFill>
                <a:uFillTx/>
              </a:defRPr>
            </a:pPr>
            <a:r>
              <a:rPr b="1" sz="2400">
                <a:solidFill>
                  <a:srgbClr val="E72901"/>
                </a:solidFill>
                <a:uFill>
                  <a:solidFill>
                    <a:srgbClr val="E72901"/>
                  </a:solidFill>
                </a:uFill>
              </a:rPr>
              <a:t>ADSORPTIVE STRIPPING</a:t>
            </a:r>
          </a:p>
        </p:txBody>
      </p:sp>
      <p:sp>
        <p:nvSpPr>
          <p:cNvPr id="535" name="Shape 535"/>
          <p:cNvSpPr/>
          <p:nvPr/>
        </p:nvSpPr>
        <p:spPr>
          <a:xfrm>
            <a:off x="977900" y="4114800"/>
            <a:ext cx="4457700" cy="44856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6896" marR="57798" algn="l" defTabSz="1168400">
              <a:buClr>
                <a:srgbClr val="000000"/>
              </a:buClr>
              <a:buFont typeface="Times New Roman"/>
              <a:defRPr sz="1600">
                <a:uFill>
                  <a:solidFill/>
                </a:uFill>
                <a:latin typeface="Times New Roman"/>
                <a:ea typeface="Times New Roman"/>
                <a:cs typeface="Times New Roman"/>
                <a:sym typeface="Times New Roman"/>
              </a:defRPr>
            </a:lvl1pPr>
          </a:lstStyle>
          <a:p>
            <a:pPr lvl="0">
              <a:defRPr sz="1800">
                <a:uFillTx/>
              </a:defRPr>
            </a:pPr>
            <a:r>
              <a:rPr sz="1600">
                <a:uFill>
                  <a:solidFill/>
                </a:uFill>
              </a:rPr>
              <a:t>NA is in the electrolytic cell and accumulates at the electrode surface during waiting</a:t>
            </a:r>
          </a:p>
        </p:txBody>
      </p:sp>
      <p:sp>
        <p:nvSpPr>
          <p:cNvPr id="536" name="Shape 536"/>
          <p:cNvSpPr/>
          <p:nvPr/>
        </p:nvSpPr>
        <p:spPr>
          <a:xfrm>
            <a:off x="5854700" y="444500"/>
            <a:ext cx="6307926"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56896" marR="57798" algn="l" defTabSz="1168400">
              <a:buClr>
                <a:srgbClr val="E72901"/>
              </a:buClr>
              <a:buFont typeface="Comic Sans MS"/>
              <a:defRPr sz="1800"/>
            </a:pPr>
            <a:r>
              <a:rPr b="1" sz="2400">
                <a:solidFill>
                  <a:srgbClr val="E72901"/>
                </a:solidFill>
                <a:uFill>
                  <a:solidFill>
                    <a:srgbClr val="E72901"/>
                  </a:solidFill>
                </a:uFill>
                <a:latin typeface="Comic Sans MS"/>
                <a:ea typeface="Comic Sans MS"/>
                <a:cs typeface="Comic Sans MS"/>
                <a:sym typeface="Comic Sans MS"/>
              </a:rPr>
              <a:t>ADSORPTIVE </a:t>
            </a:r>
            <a:r>
              <a:rPr b="1" sz="3200">
                <a:solidFill>
                  <a:srgbClr val="E72901"/>
                </a:solidFill>
                <a:uFill>
                  <a:solidFill>
                    <a:srgbClr val="E72901"/>
                  </a:solidFill>
                </a:uFill>
                <a:latin typeface="Comic Sans MS"/>
                <a:ea typeface="Comic Sans MS"/>
                <a:cs typeface="Comic Sans MS"/>
                <a:sym typeface="Comic Sans MS"/>
              </a:rPr>
              <a:t>TRANSFER</a:t>
            </a:r>
            <a:r>
              <a:rPr b="1" sz="2400">
                <a:solidFill>
                  <a:srgbClr val="E72901"/>
                </a:solidFill>
                <a:uFill>
                  <a:solidFill>
                    <a:srgbClr val="E72901"/>
                  </a:solidFill>
                </a:uFill>
                <a:latin typeface="Comic Sans MS"/>
                <a:ea typeface="Comic Sans MS"/>
                <a:cs typeface="Comic Sans MS"/>
                <a:sym typeface="Comic Sans MS"/>
              </a:rPr>
              <a:t> STRIPPING</a:t>
            </a:r>
          </a:p>
        </p:txBody>
      </p:sp>
      <p:pic>
        <p:nvPicPr>
          <p:cNvPr id="537" name="image.png"/>
          <p:cNvPicPr/>
          <p:nvPr/>
        </p:nvPicPr>
        <p:blipFill>
          <a:blip r:embed="rId2">
            <a:extLst/>
          </a:blip>
          <a:stretch>
            <a:fillRect/>
          </a:stretch>
        </p:blipFill>
        <p:spPr>
          <a:xfrm>
            <a:off x="444500" y="1181100"/>
            <a:ext cx="5207000" cy="2616200"/>
          </a:xfrm>
          <a:prstGeom prst="rect">
            <a:avLst/>
          </a:prstGeom>
          <a:ln w="12700">
            <a:miter lim="400000"/>
          </a:ln>
        </p:spPr>
      </p:pic>
      <p:pic>
        <p:nvPicPr>
          <p:cNvPr id="538" name="image.png"/>
          <p:cNvPicPr/>
          <p:nvPr/>
        </p:nvPicPr>
        <p:blipFill>
          <a:blip r:embed="rId3">
            <a:extLst/>
          </a:blip>
          <a:stretch>
            <a:fillRect/>
          </a:stretch>
        </p:blipFill>
        <p:spPr>
          <a:xfrm>
            <a:off x="6832600" y="1184655"/>
            <a:ext cx="4991100" cy="2814321"/>
          </a:xfrm>
          <a:prstGeom prst="rect">
            <a:avLst/>
          </a:prstGeom>
          <a:ln w="12700">
            <a:miter lim="400000"/>
          </a:ln>
        </p:spPr>
      </p:pic>
      <p:sp>
        <p:nvSpPr>
          <p:cNvPr id="539" name="Shape 539"/>
          <p:cNvSpPr/>
          <p:nvPr/>
        </p:nvSpPr>
        <p:spPr>
          <a:xfrm>
            <a:off x="6172200" y="4114800"/>
            <a:ext cx="3035300" cy="6985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6896" marR="57798" algn="l" defTabSz="1168400">
              <a:buClr>
                <a:srgbClr val="000000"/>
              </a:buClr>
              <a:buFont typeface="Times New Roman"/>
              <a:defRPr sz="1800"/>
            </a:pPr>
            <a:r>
              <a:rPr sz="1600">
                <a:uFill>
                  <a:solidFill/>
                </a:uFill>
                <a:latin typeface="Times New Roman"/>
                <a:ea typeface="Times New Roman"/>
                <a:cs typeface="Times New Roman"/>
                <a:sym typeface="Times New Roman"/>
              </a:rPr>
              <a:t>NA is attached to the electrode from a small drop of solution (3-10 </a:t>
            </a:r>
            <a:r>
              <a:rPr sz="1600">
                <a:uFill>
                  <a:solidFill/>
                </a:uFill>
                <a:latin typeface="Symbol"/>
                <a:ea typeface="Symbol"/>
                <a:cs typeface="Symbol"/>
                <a:sym typeface="Symbol"/>
              </a:rPr>
              <a:t>μ</a:t>
            </a:r>
            <a:r>
              <a:rPr sz="1600">
                <a:uFill>
                  <a:solidFill/>
                </a:uFill>
                <a:latin typeface="Times New Roman"/>
                <a:ea typeface="Times New Roman"/>
                <a:cs typeface="Times New Roman"/>
                <a:sym typeface="Times New Roman"/>
              </a:rPr>
              <a:t>l)</a:t>
            </a:r>
          </a:p>
        </p:txBody>
      </p:sp>
      <p:sp>
        <p:nvSpPr>
          <p:cNvPr id="540" name="Shape 540"/>
          <p:cNvSpPr/>
          <p:nvPr/>
        </p:nvSpPr>
        <p:spPr>
          <a:xfrm>
            <a:off x="9220200" y="4114800"/>
            <a:ext cx="3365500" cy="67716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6896" marR="57798" algn="l" defTabSz="1168400">
              <a:buClr>
                <a:srgbClr val="000000"/>
              </a:buClr>
              <a:buFont typeface="Times New Roman"/>
              <a:defRPr sz="1600">
                <a:uFill>
                  <a:solidFill/>
                </a:uFill>
                <a:latin typeface="Times New Roman"/>
                <a:ea typeface="Times New Roman"/>
                <a:cs typeface="Times New Roman"/>
                <a:sym typeface="Times New Roman"/>
              </a:defRPr>
            </a:lvl1pPr>
          </a:lstStyle>
          <a:p>
            <a:pPr lvl="0">
              <a:defRPr sz="1800">
                <a:uFillTx/>
              </a:defRPr>
            </a:pPr>
            <a:r>
              <a:rPr sz="1600">
                <a:uFill>
                  <a:solidFill/>
                </a:uFill>
              </a:rPr>
              <a:t>NA is at the electrode but the electrolytic cell contains only blank electrolyte</a:t>
            </a:r>
          </a:p>
        </p:txBody>
      </p:sp>
    </p:spTree>
  </p:cSld>
  <p:clrMapOvr>
    <a:masterClrMapping/>
  </p:clrMapOvr>
  <p:transition spd="fast" advClick="1">
    <p:dissolve/>
  </p:transition>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2" name="Shape 542"/>
          <p:cNvSpPr/>
          <p:nvPr>
            <p:ph type="title"/>
          </p:nvPr>
        </p:nvSpPr>
        <p:spPr>
          <a:prstGeom prst="rect">
            <a:avLst/>
          </a:prstGeom>
        </p:spPr>
        <p:txBody>
          <a:bodyPr/>
          <a:lstStyle/>
          <a:p>
            <a:pPr lvl="0"/>
          </a:p>
        </p:txBody>
      </p:sp>
      <p:sp>
        <p:nvSpPr>
          <p:cNvPr id="543" name="Shape 543"/>
          <p:cNvSpPr/>
          <p:nvPr>
            <p:ph type="body" idx="1"/>
          </p:nvPr>
        </p:nvSpPr>
        <p:spPr>
          <a:prstGeom prst="rect">
            <a:avLst/>
          </a:prstGeom>
        </p:spPr>
        <p:txBody>
          <a:bodyPr/>
          <a:lstStyle/>
          <a:p>
            <a:pPr lvl="0"/>
          </a:p>
        </p:txBody>
      </p:sp>
    </p:spTree>
  </p:cSld>
  <p:clrMapOvr>
    <a:masterClrMapping/>
  </p:clrMapOvr>
  <p:transition spd="fast" advClick="1">
    <p:dissolve/>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 name="pasted-image.png"/>
          <p:cNvPicPr/>
          <p:nvPr/>
        </p:nvPicPr>
        <p:blipFill>
          <a:blip r:embed="rId2">
            <a:extLst/>
          </a:blip>
          <a:stretch>
            <a:fillRect/>
          </a:stretch>
        </p:blipFill>
        <p:spPr>
          <a:xfrm>
            <a:off x="222250" y="5486400"/>
            <a:ext cx="5957956" cy="3627111"/>
          </a:xfrm>
          <a:prstGeom prst="rect">
            <a:avLst/>
          </a:prstGeom>
          <a:ln w="12700">
            <a:miter lim="400000"/>
          </a:ln>
        </p:spPr>
      </p:pic>
      <p:pic>
        <p:nvPicPr>
          <p:cNvPr id="173" name="pasted-image.png"/>
          <p:cNvPicPr/>
          <p:nvPr/>
        </p:nvPicPr>
        <p:blipFill>
          <a:blip r:embed="rId3">
            <a:extLst/>
          </a:blip>
          <a:stretch>
            <a:fillRect/>
          </a:stretch>
        </p:blipFill>
        <p:spPr>
          <a:xfrm>
            <a:off x="6342002" y="474753"/>
            <a:ext cx="5818248" cy="3843248"/>
          </a:xfrm>
          <a:prstGeom prst="rect">
            <a:avLst/>
          </a:prstGeom>
          <a:ln w="12700">
            <a:miter lim="400000"/>
          </a:ln>
        </p:spPr>
      </p:pic>
      <p:pic>
        <p:nvPicPr>
          <p:cNvPr id="174" name="pasted-image.png"/>
          <p:cNvPicPr/>
          <p:nvPr/>
        </p:nvPicPr>
        <p:blipFill>
          <a:blip r:embed="rId4">
            <a:extLst/>
          </a:blip>
          <a:stretch>
            <a:fillRect/>
          </a:stretch>
        </p:blipFill>
        <p:spPr>
          <a:xfrm>
            <a:off x="5948924" y="5294256"/>
            <a:ext cx="5385826" cy="3303644"/>
          </a:xfrm>
          <a:prstGeom prst="rect">
            <a:avLst/>
          </a:prstGeom>
          <a:ln w="12700">
            <a:miter lim="400000"/>
          </a:ln>
        </p:spPr>
      </p:pic>
      <p:pic>
        <p:nvPicPr>
          <p:cNvPr id="175" name="droppedImage.pdf"/>
          <p:cNvPicPr/>
          <p:nvPr/>
        </p:nvPicPr>
        <p:blipFill>
          <a:blip r:embed="rId5">
            <a:extLst/>
          </a:blip>
          <a:stretch>
            <a:fillRect/>
          </a:stretch>
        </p:blipFill>
        <p:spPr>
          <a:xfrm>
            <a:off x="-992672" y="-539750"/>
            <a:ext cx="6059972" cy="4544979"/>
          </a:xfrm>
          <a:prstGeom prst="rect">
            <a:avLst/>
          </a:prstGeom>
          <a:ln w="12700">
            <a:round/>
          </a:ln>
        </p:spPr>
      </p:pic>
      <p:grpSp>
        <p:nvGrpSpPr>
          <p:cNvPr id="183" name="Group 183"/>
          <p:cNvGrpSpPr/>
          <p:nvPr/>
        </p:nvGrpSpPr>
        <p:grpSpPr>
          <a:xfrm>
            <a:off x="191952" y="3303849"/>
            <a:ext cx="6018552" cy="2792600"/>
            <a:chOff x="0" y="0"/>
            <a:chExt cx="6018551" cy="2792598"/>
          </a:xfrm>
        </p:grpSpPr>
        <p:sp>
          <p:nvSpPr>
            <p:cNvPr id="176" name="Shape 176"/>
            <p:cNvSpPr/>
            <p:nvPr/>
          </p:nvSpPr>
          <p:spPr>
            <a:xfrm>
              <a:off x="3877955" y="1687250"/>
              <a:ext cx="1048011" cy="1105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R="182880" defTabSz="457200">
                <a:lnSpc>
                  <a:spcPct val="115000"/>
                </a:lnSpc>
                <a:spcBef>
                  <a:spcPts val="600"/>
                </a:spcBef>
                <a:defRPr b="1" sz="1800">
                  <a:solidFill>
                    <a:srgbClr val="0056D6"/>
                  </a:solidFill>
                  <a:latin typeface="Times New Roman"/>
                  <a:ea typeface="Times New Roman"/>
                  <a:cs typeface="Times New Roman"/>
                  <a:sym typeface="Times New Roman"/>
                </a:defRPr>
              </a:lvl1pPr>
            </a:lstStyle>
            <a:p>
              <a:pPr lvl="0">
                <a:defRPr b="0">
                  <a:solidFill>
                    <a:srgbClr val="000000"/>
                  </a:solidFill>
                </a:defRPr>
              </a:pPr>
              <a:r>
                <a:rPr b="1">
                  <a:solidFill>
                    <a:srgbClr val="0056D6"/>
                  </a:solidFill>
                </a:rPr>
                <a:t>Chitosan</a:t>
              </a:r>
              <a:endParaRPr b="1">
                <a:solidFill>
                  <a:srgbClr val="0056D6"/>
                </a:solidFill>
              </a:endParaRPr>
            </a:p>
          </p:txBody>
        </p:sp>
        <p:pic>
          <p:nvPicPr>
            <p:cNvPr id="177" name="droppedImage.pdf"/>
            <p:cNvPicPr/>
            <p:nvPr/>
          </p:nvPicPr>
          <p:blipFill>
            <a:blip r:embed="rId6">
              <a:extLst/>
            </a:blip>
            <a:stretch>
              <a:fillRect/>
            </a:stretch>
          </p:blipFill>
          <p:spPr>
            <a:xfrm>
              <a:off x="0" y="34281"/>
              <a:ext cx="2250722" cy="1574474"/>
            </a:xfrm>
            <a:prstGeom prst="rect">
              <a:avLst/>
            </a:prstGeom>
            <a:ln w="12700" cap="flat">
              <a:noFill/>
              <a:round/>
            </a:ln>
            <a:effectLst/>
          </p:spPr>
        </p:pic>
        <p:pic>
          <p:nvPicPr>
            <p:cNvPr id="178" name="droppedImage.pdf"/>
            <p:cNvPicPr/>
            <p:nvPr/>
          </p:nvPicPr>
          <p:blipFill>
            <a:blip r:embed="rId7">
              <a:extLst/>
            </a:blip>
            <a:stretch>
              <a:fillRect/>
            </a:stretch>
          </p:blipFill>
          <p:spPr>
            <a:xfrm>
              <a:off x="2348124" y="108184"/>
              <a:ext cx="3670428" cy="1426668"/>
            </a:xfrm>
            <a:prstGeom prst="rect">
              <a:avLst/>
            </a:prstGeom>
            <a:ln w="12700" cap="flat">
              <a:noFill/>
              <a:round/>
            </a:ln>
            <a:effectLst/>
          </p:spPr>
        </p:pic>
        <p:sp>
          <p:nvSpPr>
            <p:cNvPr id="179" name="Shape 179"/>
            <p:cNvSpPr/>
            <p:nvPr/>
          </p:nvSpPr>
          <p:spPr>
            <a:xfrm>
              <a:off x="1309931" y="-1"/>
              <a:ext cx="872479" cy="74210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F2600"/>
              </a:solidFill>
              <a:prstDash val="solid"/>
              <a:round/>
            </a:ln>
            <a:effectLst/>
          </p:spPr>
          <p:txBody>
            <a:bodyPr wrap="square" lIns="0" tIns="0" rIns="0" bIns="0" numCol="1" anchor="ctr">
              <a:noAutofit/>
            </a:bodyPr>
            <a:lstStyle/>
            <a:p>
              <a:pPr lvl="0" marL="40639" marR="40639" defTabSz="914400">
                <a:defRPr sz="4200">
                  <a:uFill>
                    <a:solidFill/>
                  </a:uFill>
                  <a:latin typeface="Gill Sans"/>
                  <a:ea typeface="Gill Sans"/>
                  <a:cs typeface="Gill Sans"/>
                  <a:sym typeface="Gill Sans"/>
                </a:defRPr>
              </a:pPr>
            </a:p>
          </p:txBody>
        </p:sp>
        <p:sp>
          <p:nvSpPr>
            <p:cNvPr id="180" name="Shape 180"/>
            <p:cNvSpPr/>
            <p:nvPr/>
          </p:nvSpPr>
          <p:spPr>
            <a:xfrm>
              <a:off x="5212719" y="353750"/>
              <a:ext cx="292101" cy="266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F2600"/>
              </a:solidFill>
              <a:prstDash val="solid"/>
              <a:round/>
            </a:ln>
            <a:effectLst/>
          </p:spPr>
          <p:txBody>
            <a:bodyPr wrap="square" lIns="0" tIns="0" rIns="0" bIns="0" numCol="1" anchor="ctr">
              <a:noAutofit/>
            </a:bodyPr>
            <a:lstStyle/>
            <a:p>
              <a:pPr lvl="0" marL="40639" marR="40639" defTabSz="914400">
                <a:defRPr sz="4200">
                  <a:uFill>
                    <a:solidFill/>
                  </a:uFill>
                  <a:latin typeface="Gill Sans"/>
                  <a:ea typeface="Gill Sans"/>
                  <a:cs typeface="Gill Sans"/>
                  <a:sym typeface="Gill Sans"/>
                </a:defRPr>
              </a:pPr>
            </a:p>
          </p:txBody>
        </p:sp>
        <p:sp>
          <p:nvSpPr>
            <p:cNvPr id="181" name="Shape 181"/>
            <p:cNvSpPr/>
            <p:nvPr/>
          </p:nvSpPr>
          <p:spPr>
            <a:xfrm>
              <a:off x="3474730" y="1052250"/>
              <a:ext cx="292101" cy="266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F2600"/>
              </a:solidFill>
              <a:prstDash val="solid"/>
              <a:round/>
            </a:ln>
            <a:effectLst/>
          </p:spPr>
          <p:txBody>
            <a:bodyPr wrap="square" lIns="0" tIns="0" rIns="0" bIns="0" numCol="1" anchor="ctr">
              <a:noAutofit/>
            </a:bodyPr>
            <a:lstStyle/>
            <a:p>
              <a:pPr lvl="0" marL="40639" marR="40639" defTabSz="914400">
                <a:defRPr sz="4200">
                  <a:uFill>
                    <a:solidFill/>
                  </a:uFill>
                  <a:latin typeface="Gill Sans"/>
                  <a:ea typeface="Gill Sans"/>
                  <a:cs typeface="Gill Sans"/>
                  <a:sym typeface="Gill Sans"/>
                </a:defRPr>
              </a:pPr>
            </a:p>
          </p:txBody>
        </p:sp>
        <p:sp>
          <p:nvSpPr>
            <p:cNvPr id="182" name="Shape 182"/>
            <p:cNvSpPr/>
            <p:nvPr/>
          </p:nvSpPr>
          <p:spPr>
            <a:xfrm>
              <a:off x="841317" y="1718673"/>
              <a:ext cx="765843"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defTabSz="914400">
                <a:defRPr b="1" sz="1800">
                  <a:uFill>
                    <a:solidFill/>
                  </a:uFill>
                  <a:latin typeface="Gill Sans"/>
                  <a:ea typeface="Gill Sans"/>
                  <a:cs typeface="Gill Sans"/>
                  <a:sym typeface="Gill Sans"/>
                </a:defRPr>
              </a:lvl1pPr>
            </a:lstStyle>
            <a:p>
              <a:pPr lvl="0">
                <a:defRPr b="0">
                  <a:uFillTx/>
                </a:defRPr>
              </a:pPr>
              <a:r>
                <a:rPr b="1">
                  <a:uFill>
                    <a:solidFill/>
                  </a:uFill>
                </a:rPr>
                <a:t>Chitin</a:t>
              </a:r>
            </a:p>
          </p:txBody>
        </p:sp>
      </p:gr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 name="CIMG2573.jpg"/>
          <p:cNvPicPr/>
          <p:nvPr/>
        </p:nvPicPr>
        <p:blipFill>
          <a:blip r:embed="rId2">
            <a:extLst/>
          </a:blip>
          <a:stretch>
            <a:fillRect/>
          </a:stretch>
        </p:blipFill>
        <p:spPr>
          <a:xfrm>
            <a:off x="926592" y="1156716"/>
            <a:ext cx="7889579" cy="5917184"/>
          </a:xfrm>
          <a:prstGeom prst="rect">
            <a:avLst/>
          </a:prstGeom>
          <a:ln w="25400">
            <a:round/>
          </a:ln>
        </p:spPr>
      </p:pic>
      <p:sp>
        <p:nvSpPr>
          <p:cNvPr id="186" name="Shape 186"/>
          <p:cNvSpPr/>
          <p:nvPr/>
        </p:nvSpPr>
        <p:spPr>
          <a:xfrm>
            <a:off x="8989567" y="894080"/>
            <a:ext cx="2461403" cy="508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marL="45155" marR="45155" algn="l" defTabSz="1016000">
              <a:defRPr sz="1800"/>
            </a:pPr>
            <a:r>
              <a:rPr b="1" sz="2000">
                <a:uFill>
                  <a:solidFill/>
                </a:uFill>
                <a:latin typeface="Comic Sans MS"/>
                <a:ea typeface="Comic Sans MS"/>
                <a:cs typeface="Comic Sans MS"/>
                <a:sym typeface="Comic Sans MS"/>
              </a:rPr>
              <a:t>The</a:t>
            </a:r>
            <a:r>
              <a:rPr b="1" sz="2000">
                <a:solidFill>
                  <a:srgbClr val="0056D6"/>
                </a:solidFill>
                <a:uFill>
                  <a:solidFill/>
                </a:uFill>
                <a:latin typeface="Comic Sans MS"/>
                <a:ea typeface="Comic Sans MS"/>
                <a:cs typeface="Comic Sans MS"/>
                <a:sym typeface="Comic Sans MS"/>
              </a:rPr>
              <a:t> Protein</a:t>
            </a:r>
            <a:r>
              <a:rPr sz="2000">
                <a:uFill>
                  <a:solidFill/>
                </a:uFill>
                <a:latin typeface="Comic Sans MS"/>
                <a:ea typeface="Comic Sans MS"/>
                <a:cs typeface="Comic Sans MS"/>
                <a:sym typeface="Comic Sans MS"/>
              </a:rPr>
              <a:t> Group</a:t>
            </a:r>
          </a:p>
        </p:txBody>
      </p:sp>
      <p:sp>
        <p:nvSpPr>
          <p:cNvPr id="187" name="Shape 187"/>
          <p:cNvSpPr/>
          <p:nvPr/>
        </p:nvSpPr>
        <p:spPr>
          <a:xfrm>
            <a:off x="9656063" y="1398016"/>
            <a:ext cx="1790589" cy="2301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marL="45155" marR="45155" algn="l" defTabSz="1016000">
              <a:defRPr sz="1800"/>
            </a:pPr>
            <a:r>
              <a:rPr sz="1400">
                <a:uFill>
                  <a:solidFill/>
                </a:uFill>
                <a:latin typeface="Comic Sans MS"/>
                <a:ea typeface="Comic Sans MS"/>
                <a:cs typeface="Comic Sans MS"/>
                <a:sym typeface="Comic Sans MS"/>
              </a:rPr>
              <a:t>Hana Cernocka</a:t>
            </a:r>
            <a:endParaRPr sz="1400">
              <a:uFill>
                <a:solidFill/>
              </a:uFill>
              <a:latin typeface="Comic Sans MS"/>
              <a:ea typeface="Comic Sans MS"/>
              <a:cs typeface="Comic Sans MS"/>
              <a:sym typeface="Comic Sans MS"/>
            </a:endParaRPr>
          </a:p>
          <a:p>
            <a:pPr lvl="0" marL="45155" marR="45155" algn="l" defTabSz="1016000">
              <a:defRPr sz="1800"/>
            </a:pPr>
            <a:r>
              <a:rPr sz="1400">
                <a:uFill>
                  <a:solidFill/>
                </a:uFill>
                <a:latin typeface="Comic Sans MS"/>
                <a:ea typeface="Comic Sans MS"/>
                <a:cs typeface="Comic Sans MS"/>
                <a:sym typeface="Comic Sans MS"/>
              </a:rPr>
              <a:t>Mojmir Trefulka</a:t>
            </a:r>
            <a:endParaRPr sz="1400">
              <a:uFill>
                <a:solidFill/>
              </a:uFill>
              <a:latin typeface="Comic Sans MS"/>
              <a:ea typeface="Comic Sans MS"/>
              <a:cs typeface="Comic Sans MS"/>
              <a:sym typeface="Comic Sans MS"/>
            </a:endParaRPr>
          </a:p>
          <a:p>
            <a:pPr lvl="0" marL="45155" marR="45155" algn="l" defTabSz="1016000">
              <a:defRPr sz="1800"/>
            </a:pPr>
            <a:r>
              <a:rPr sz="1400">
                <a:uFill>
                  <a:solidFill/>
                </a:uFill>
                <a:latin typeface="Comic Sans MS"/>
                <a:ea typeface="Comic Sans MS"/>
                <a:cs typeface="Comic Sans MS"/>
                <a:sym typeface="Comic Sans MS"/>
              </a:rPr>
              <a:t>Petra Mittnerova</a:t>
            </a:r>
            <a:endParaRPr sz="1400">
              <a:uFill>
                <a:solidFill/>
              </a:uFill>
              <a:latin typeface="Comic Sans MS"/>
              <a:ea typeface="Comic Sans MS"/>
              <a:cs typeface="Comic Sans MS"/>
              <a:sym typeface="Comic Sans MS"/>
            </a:endParaRPr>
          </a:p>
          <a:p>
            <a:pPr lvl="0" marL="45155" marR="45155" algn="l" defTabSz="1016000">
              <a:defRPr sz="1800"/>
            </a:pPr>
            <a:r>
              <a:rPr sz="1400">
                <a:uFill>
                  <a:solidFill/>
                </a:uFill>
                <a:latin typeface="Comic Sans MS"/>
                <a:ea typeface="Comic Sans MS"/>
                <a:cs typeface="Comic Sans MS"/>
                <a:sym typeface="Comic Sans MS"/>
              </a:rPr>
              <a:t>Emil Palecek</a:t>
            </a:r>
            <a:endParaRPr sz="1400">
              <a:uFill>
                <a:solidFill/>
              </a:uFill>
              <a:latin typeface="Comic Sans MS"/>
              <a:ea typeface="Comic Sans MS"/>
              <a:cs typeface="Comic Sans MS"/>
              <a:sym typeface="Comic Sans MS"/>
            </a:endParaRPr>
          </a:p>
          <a:p>
            <a:pPr lvl="0" marL="45155" marR="45155" algn="l" defTabSz="1016000">
              <a:defRPr sz="1800"/>
            </a:pPr>
            <a:r>
              <a:rPr sz="1400">
                <a:uFill>
                  <a:solidFill/>
                </a:uFill>
                <a:latin typeface="Comic Sans MS"/>
                <a:ea typeface="Comic Sans MS"/>
                <a:cs typeface="Comic Sans MS"/>
                <a:sym typeface="Comic Sans MS"/>
              </a:rPr>
              <a:t>Lida Rimankova</a:t>
            </a:r>
            <a:endParaRPr sz="1400">
              <a:uFill>
                <a:solidFill/>
              </a:uFill>
              <a:latin typeface="Comic Sans MS"/>
              <a:ea typeface="Comic Sans MS"/>
              <a:cs typeface="Comic Sans MS"/>
              <a:sym typeface="Comic Sans MS"/>
            </a:endParaRPr>
          </a:p>
          <a:p>
            <a:pPr lvl="0" marL="45155" marR="45155" algn="l" defTabSz="1016000">
              <a:defRPr sz="1800"/>
            </a:pPr>
            <a:r>
              <a:rPr sz="1400">
                <a:uFill>
                  <a:solidFill/>
                </a:uFill>
                <a:latin typeface="Comic Sans MS"/>
                <a:ea typeface="Comic Sans MS"/>
                <a:cs typeface="Comic Sans MS"/>
                <a:sym typeface="Comic Sans MS"/>
              </a:rPr>
              <a:t>Martin Bartosik</a:t>
            </a:r>
            <a:endParaRPr sz="1400">
              <a:uFill>
                <a:solidFill/>
              </a:uFill>
              <a:latin typeface="Comic Sans MS"/>
              <a:ea typeface="Comic Sans MS"/>
              <a:cs typeface="Comic Sans MS"/>
              <a:sym typeface="Comic Sans MS"/>
            </a:endParaRPr>
          </a:p>
          <a:p>
            <a:pPr lvl="0" marL="45155" marR="45155" algn="l" defTabSz="1016000">
              <a:defRPr sz="1800"/>
            </a:pPr>
            <a:r>
              <a:rPr sz="1400">
                <a:uFill>
                  <a:solidFill/>
                </a:uFill>
                <a:latin typeface="Comic Sans MS"/>
                <a:ea typeface="Comic Sans MS"/>
                <a:cs typeface="Comic Sans MS"/>
                <a:sym typeface="Comic Sans MS"/>
              </a:rPr>
              <a:t>Veronika Ostatna</a:t>
            </a:r>
            <a:endParaRPr sz="1400">
              <a:uFill>
                <a:solidFill/>
              </a:uFill>
              <a:latin typeface="Comic Sans MS"/>
              <a:ea typeface="Comic Sans MS"/>
              <a:cs typeface="Comic Sans MS"/>
              <a:sym typeface="Comic Sans MS"/>
            </a:endParaRPr>
          </a:p>
          <a:p>
            <a:pPr lvl="0" marL="45155" marR="45155" algn="l" defTabSz="1016000">
              <a:defRPr sz="1800"/>
            </a:pPr>
            <a:r>
              <a:rPr sz="1400">
                <a:solidFill>
                  <a:srgbClr val="B51A00"/>
                </a:solidFill>
                <a:uFill>
                  <a:solidFill>
                    <a:srgbClr val="B51A00"/>
                  </a:solidFill>
                </a:uFill>
                <a:latin typeface="Comic Sans MS"/>
                <a:ea typeface="Comic Sans MS"/>
                <a:cs typeface="Comic Sans MS"/>
                <a:sym typeface="Comic Sans MS"/>
              </a:rPr>
              <a:t>Veronika Vargová</a:t>
            </a:r>
            <a:endParaRPr sz="1400">
              <a:solidFill>
                <a:srgbClr val="B51A00"/>
              </a:solidFill>
              <a:uFill>
                <a:solidFill>
                  <a:srgbClr val="B51A00"/>
                </a:solidFill>
              </a:uFill>
              <a:latin typeface="Comic Sans MS"/>
              <a:ea typeface="Comic Sans MS"/>
              <a:cs typeface="Comic Sans MS"/>
              <a:sym typeface="Comic Sans MS"/>
            </a:endParaRPr>
          </a:p>
          <a:p>
            <a:pPr lvl="0" marL="45155" marR="45155" algn="l" defTabSz="1016000">
              <a:defRPr sz="1800"/>
            </a:pPr>
            <a:r>
              <a:rPr sz="1400">
                <a:solidFill>
                  <a:srgbClr val="B51A00"/>
                </a:solidFill>
                <a:uFill>
                  <a:solidFill>
                    <a:srgbClr val="B51A00"/>
                  </a:solidFill>
                </a:uFill>
                <a:latin typeface="Comic Sans MS"/>
                <a:ea typeface="Comic Sans MS"/>
                <a:cs typeface="Comic Sans MS"/>
                <a:sym typeface="Comic Sans MS"/>
              </a:rPr>
              <a:t> Vlasto Dorčák</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nvSpPr>
        <p:spPr>
          <a:xfrm>
            <a:off x="3475037" y="3765549"/>
            <a:ext cx="4727576" cy="1257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endParaRPr sz="2400">
              <a:latin typeface="Comic Sans MS Bold"/>
              <a:ea typeface="Comic Sans MS Bold"/>
              <a:cs typeface="Comic Sans MS Bold"/>
              <a:sym typeface="Comic Sans MS Bold"/>
            </a:endParaRPr>
          </a:p>
          <a:p>
            <a:pPr lvl="0" algn="l" defTabSz="457200">
              <a:defRPr sz="1800"/>
            </a:pPr>
            <a:endParaRPr sz="2400">
              <a:latin typeface="Comic Sans MS Bold"/>
              <a:ea typeface="Comic Sans MS Bold"/>
              <a:cs typeface="Comic Sans MS Bold"/>
              <a:sym typeface="Comic Sans MS Bold"/>
            </a:endParaRPr>
          </a:p>
          <a:p>
            <a:pPr lvl="0" algn="l" defTabSz="457200">
              <a:defRPr sz="1800"/>
            </a:pPr>
            <a:r>
              <a:rPr sz="2400">
                <a:latin typeface="Comic Sans MS Bold"/>
                <a:ea typeface="Comic Sans MS Bold"/>
                <a:cs typeface="Comic Sans MS Bold"/>
                <a:sym typeface="Comic Sans MS Bold"/>
              </a:rPr>
              <a:t>....ještě doplněk scientometrie</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nvSpPr>
        <p:spPr>
          <a:xfrm>
            <a:off x="8621712" y="1568449"/>
            <a:ext cx="4152901" cy="3327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2100">
                <a:solidFill>
                  <a:srgbClr val="0000FF"/>
                </a:solidFill>
                <a:latin typeface="Comic Sans MS"/>
                <a:ea typeface="Comic Sans MS"/>
                <a:cs typeface="Comic Sans MS"/>
                <a:sym typeface="Comic Sans MS"/>
              </a:rPr>
              <a:t>Index h</a:t>
            </a:r>
            <a:r>
              <a:rPr sz="2100">
                <a:latin typeface="Comic Sans MS"/>
                <a:ea typeface="Comic Sans MS"/>
                <a:cs typeface="Comic Sans MS"/>
                <a:sym typeface="Comic Sans MS"/>
              </a:rPr>
              <a:t> navrhl Jorge </a:t>
            </a:r>
            <a:r>
              <a:rPr sz="2100">
                <a:latin typeface="Comic Sans MS Bold"/>
                <a:ea typeface="Comic Sans MS Bold"/>
                <a:cs typeface="Comic Sans MS Bold"/>
                <a:sym typeface="Comic Sans MS Bold"/>
              </a:rPr>
              <a:t>Hirsch</a:t>
            </a:r>
            <a:r>
              <a:rPr sz="2100">
                <a:latin typeface="Comic Sans MS"/>
                <a:ea typeface="Comic Sans MS"/>
                <a:cs typeface="Comic Sans MS"/>
                <a:sym typeface="Comic Sans MS"/>
              </a:rPr>
              <a:t>, University of California, San Diego </a:t>
            </a:r>
            <a:endParaRPr sz="2100">
              <a:latin typeface="Comic Sans MS"/>
              <a:ea typeface="Comic Sans MS"/>
              <a:cs typeface="Comic Sans MS"/>
              <a:sym typeface="Comic Sans MS"/>
            </a:endParaRPr>
          </a:p>
          <a:p>
            <a:pPr lvl="0" algn="l" defTabSz="457200">
              <a:defRPr sz="1800"/>
            </a:pPr>
            <a:r>
              <a:rPr>
                <a:latin typeface="Comic Sans MS"/>
                <a:ea typeface="Comic Sans MS"/>
                <a:cs typeface="Comic Sans MS"/>
                <a:sym typeface="Comic Sans MS"/>
              </a:rPr>
              <a:t>(Nature 436 (2005) 900)</a:t>
            </a:r>
            <a:endParaRPr>
              <a:latin typeface="Comic Sans MS"/>
              <a:ea typeface="Comic Sans MS"/>
              <a:cs typeface="Comic Sans MS"/>
              <a:sym typeface="Comic Sans MS"/>
            </a:endParaRPr>
          </a:p>
          <a:p>
            <a:pPr lvl="0" algn="l" defTabSz="457200">
              <a:defRPr sz="1800"/>
            </a:pPr>
            <a:endParaRPr>
              <a:latin typeface="Comic Sans MS"/>
              <a:ea typeface="Comic Sans MS"/>
              <a:cs typeface="Comic Sans MS"/>
              <a:sym typeface="Comic Sans MS"/>
            </a:endParaRPr>
          </a:p>
          <a:p>
            <a:pPr lvl="0" algn="l" defTabSz="457200">
              <a:defRPr sz="1800"/>
            </a:pPr>
            <a:r>
              <a:rPr>
                <a:latin typeface="Comic Sans MS"/>
                <a:ea typeface="Comic Sans MS"/>
                <a:cs typeface="Comic Sans MS"/>
                <a:sym typeface="Comic Sans MS"/>
              </a:rPr>
              <a:t>je to </a:t>
            </a:r>
            <a:r>
              <a:rPr>
                <a:latin typeface="Monaco"/>
                <a:ea typeface="Monaco"/>
                <a:cs typeface="Monaco"/>
                <a:sym typeface="Monaco"/>
              </a:rPr>
              <a:t>číslo, ktere udává počet </a:t>
            </a:r>
            <a:r>
              <a:rPr>
                <a:solidFill>
                  <a:srgbClr val="0000FF"/>
                </a:solidFill>
                <a:latin typeface="Monaco"/>
                <a:ea typeface="Monaco"/>
                <a:cs typeface="Monaco"/>
                <a:sym typeface="Monaco"/>
              </a:rPr>
              <a:t>n</a:t>
            </a:r>
            <a:r>
              <a:rPr>
                <a:latin typeface="Monaco"/>
                <a:ea typeface="Monaco"/>
                <a:cs typeface="Monaco"/>
                <a:sym typeface="Monaco"/>
              </a:rPr>
              <a:t> prací (určitého autora, instituce, apod.) které byly </a:t>
            </a:r>
            <a:r>
              <a:rPr>
                <a:solidFill>
                  <a:srgbClr val="0000FF"/>
                </a:solidFill>
                <a:latin typeface="Monaco"/>
                <a:ea typeface="Monaco"/>
                <a:cs typeface="Monaco"/>
                <a:sym typeface="Monaco"/>
              </a:rPr>
              <a:t>citovány nejméně n-krát</a:t>
            </a:r>
            <a:endParaRPr>
              <a:solidFill>
                <a:srgbClr val="0000FF"/>
              </a:solidFill>
              <a:latin typeface="Monaco"/>
              <a:ea typeface="Monaco"/>
              <a:cs typeface="Monaco"/>
              <a:sym typeface="Monaco"/>
            </a:endParaRPr>
          </a:p>
        </p:txBody>
      </p:sp>
      <p:pic>
        <p:nvPicPr>
          <p:cNvPr id="192" name="image.png"/>
          <p:cNvPicPr/>
          <p:nvPr/>
        </p:nvPicPr>
        <p:blipFill>
          <a:blip r:embed="rId2">
            <a:extLst/>
          </a:blip>
          <a:stretch>
            <a:fillRect/>
          </a:stretch>
        </p:blipFill>
        <p:spPr>
          <a:xfrm>
            <a:off x="203200" y="342900"/>
            <a:ext cx="8345488" cy="8737600"/>
          </a:xfrm>
          <a:prstGeom prst="rect">
            <a:avLst/>
          </a:prstGeom>
          <a:ln w="12700">
            <a:miter lim="400000"/>
          </a:ln>
        </p:spPr>
      </p:pic>
      <p:pic>
        <p:nvPicPr>
          <p:cNvPr id="193" name="image.pdf"/>
          <p:cNvPicPr/>
          <p:nvPr/>
        </p:nvPicPr>
        <p:blipFill>
          <a:blip r:embed="rId3">
            <a:extLst/>
          </a:blip>
          <a:stretch>
            <a:fillRect/>
          </a:stretch>
        </p:blipFill>
        <p:spPr>
          <a:xfrm>
            <a:off x="1409700" y="7035800"/>
            <a:ext cx="1511300" cy="381000"/>
          </a:xfrm>
          <a:prstGeom prst="rect">
            <a:avLst/>
          </a:prstGeom>
          <a:ln w="12700">
            <a:miter lim="400000"/>
          </a:ln>
        </p:spPr>
      </p:pic>
      <p:sp>
        <p:nvSpPr>
          <p:cNvPr id="194" name="Shape 194"/>
          <p:cNvSpPr/>
          <p:nvPr/>
        </p:nvSpPr>
        <p:spPr>
          <a:xfrm>
            <a:off x="1536700" y="6896099"/>
            <a:ext cx="722983"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500">
                <a:latin typeface="Comic Sans MS Bold"/>
                <a:ea typeface="Comic Sans MS Bold"/>
                <a:cs typeface="Comic Sans MS Bold"/>
                <a:sym typeface="Comic Sans MS Bold"/>
              </a:defRPr>
            </a:lvl1pPr>
          </a:lstStyle>
          <a:p>
            <a:pPr lvl="0">
              <a:defRPr sz="1800"/>
            </a:pPr>
            <a:r>
              <a:rPr sz="1500"/>
              <a:t>h-index</a:t>
            </a:r>
          </a:p>
        </p:txBody>
      </p:sp>
      <p:sp>
        <p:nvSpPr>
          <p:cNvPr id="195" name="Shape 195"/>
          <p:cNvSpPr/>
          <p:nvPr/>
        </p:nvSpPr>
        <p:spPr>
          <a:xfrm>
            <a:off x="4210050" y="6756400"/>
            <a:ext cx="229742"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Comic Sans MS Bold"/>
                <a:ea typeface="Comic Sans MS Bold"/>
                <a:cs typeface="Comic Sans MS Bold"/>
                <a:sym typeface="Comic Sans MS Bold"/>
              </a:defRPr>
            </a:lvl1pPr>
          </a:lstStyle>
          <a:p>
            <a:pPr lvl="0">
              <a:defRPr sz="1800"/>
            </a:pPr>
            <a:r>
              <a:rPr sz="1400"/>
              <a:t>22</a:t>
            </a:r>
          </a:p>
        </p:txBody>
      </p:sp>
      <p:sp>
        <p:nvSpPr>
          <p:cNvPr id="196" name="Shape 196"/>
          <p:cNvSpPr/>
          <p:nvPr/>
        </p:nvSpPr>
        <p:spPr>
          <a:xfrm>
            <a:off x="2673350" y="7099300"/>
            <a:ext cx="229742"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Comic Sans MS Bold"/>
                <a:ea typeface="Comic Sans MS Bold"/>
                <a:cs typeface="Comic Sans MS Bold"/>
                <a:sym typeface="Comic Sans MS Bold"/>
              </a:defRPr>
            </a:lvl1pPr>
          </a:lstStyle>
          <a:p>
            <a:pPr lvl="0">
              <a:defRPr sz="1800"/>
            </a:pPr>
            <a:r>
              <a:rPr sz="1400"/>
              <a:t>21</a:t>
            </a:r>
          </a:p>
        </p:txBody>
      </p:sp>
      <p:sp>
        <p:nvSpPr>
          <p:cNvPr id="197" name="Shape 197"/>
          <p:cNvSpPr/>
          <p:nvPr/>
        </p:nvSpPr>
        <p:spPr>
          <a:xfrm>
            <a:off x="4171950" y="7797800"/>
            <a:ext cx="306834"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Comic Sans MS Bold"/>
                <a:ea typeface="Comic Sans MS Bold"/>
                <a:cs typeface="Comic Sans MS Bold"/>
                <a:sym typeface="Comic Sans MS Bold"/>
              </a:defRPr>
            </a:lvl1pPr>
          </a:lstStyle>
          <a:p>
            <a:pPr lvl="0">
              <a:defRPr sz="1800"/>
            </a:pPr>
            <a:r>
              <a:rPr sz="1400"/>
              <a:t>22.</a:t>
            </a:r>
          </a:p>
        </p:txBody>
      </p:sp>
      <p:sp>
        <p:nvSpPr>
          <p:cNvPr id="198" name="Shape 198"/>
          <p:cNvSpPr/>
          <p:nvPr/>
        </p:nvSpPr>
        <p:spPr>
          <a:xfrm>
            <a:off x="2635250" y="4191000"/>
            <a:ext cx="306834"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Comic Sans MS Bold"/>
                <a:ea typeface="Comic Sans MS Bold"/>
                <a:cs typeface="Comic Sans MS Bold"/>
                <a:sym typeface="Comic Sans MS Bold"/>
              </a:defRPr>
            </a:lvl1pPr>
          </a:lstStyle>
          <a:p>
            <a:pPr lvl="0">
              <a:defRPr sz="1800"/>
            </a:pPr>
            <a:r>
              <a:rPr sz="1400"/>
              <a:t>18.</a:t>
            </a:r>
          </a:p>
        </p:txBody>
      </p:sp>
      <p:sp>
        <p:nvSpPr>
          <p:cNvPr id="199" name="Shape 199"/>
          <p:cNvSpPr/>
          <p:nvPr/>
        </p:nvSpPr>
        <p:spPr>
          <a:xfrm>
            <a:off x="4171950" y="8775700"/>
            <a:ext cx="306834"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Comic Sans MS Bold"/>
                <a:ea typeface="Comic Sans MS Bold"/>
                <a:cs typeface="Comic Sans MS Bold"/>
                <a:sym typeface="Comic Sans MS Bold"/>
              </a:defRPr>
            </a:lvl1pPr>
          </a:lstStyle>
          <a:p>
            <a:pPr lvl="0">
              <a:defRPr sz="1800"/>
            </a:pPr>
            <a:r>
              <a:rPr sz="1400"/>
              <a:t>21.</a:t>
            </a:r>
          </a:p>
        </p:txBody>
      </p:sp>
      <p:sp>
        <p:nvSpPr>
          <p:cNvPr id="200" name="Shape 200"/>
          <p:cNvSpPr/>
          <p:nvPr/>
        </p:nvSpPr>
        <p:spPr>
          <a:xfrm>
            <a:off x="2533650" y="8089900"/>
            <a:ext cx="306834"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Comic Sans MS Bold"/>
                <a:ea typeface="Comic Sans MS Bold"/>
                <a:cs typeface="Comic Sans MS Bold"/>
                <a:sym typeface="Comic Sans MS Bold"/>
              </a:defRPr>
            </a:lvl1pPr>
          </a:lstStyle>
          <a:p>
            <a:pPr lvl="0">
              <a:defRPr sz="1800"/>
            </a:pPr>
            <a:r>
              <a:rPr sz="1400"/>
              <a:t>22.</a:t>
            </a:r>
          </a:p>
        </p:txBody>
      </p:sp>
      <p:sp>
        <p:nvSpPr>
          <p:cNvPr id="201" name="Shape 201"/>
          <p:cNvSpPr/>
          <p:nvPr/>
        </p:nvSpPr>
        <p:spPr>
          <a:xfrm>
            <a:off x="3568700" y="-50800"/>
            <a:ext cx="2251075" cy="850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4800">
                <a:solidFill>
                  <a:srgbClr val="0000FF"/>
                </a:solidFill>
                <a:latin typeface="Comic Sans MS"/>
                <a:ea typeface="Comic Sans MS"/>
                <a:cs typeface="Comic Sans MS"/>
                <a:sym typeface="Comic Sans MS"/>
              </a:defRPr>
            </a:lvl1pPr>
          </a:lstStyle>
          <a:p>
            <a:pPr lvl="0">
              <a:defRPr sz="1800">
                <a:solidFill>
                  <a:srgbClr val="000000"/>
                </a:solidFill>
              </a:defRPr>
            </a:pPr>
            <a:r>
              <a:rPr sz="4800">
                <a:solidFill>
                  <a:srgbClr val="0000FF"/>
                </a:solidFill>
              </a:rPr>
              <a:t>Index h</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