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470" r:id="rId2"/>
    <p:sldId id="544" r:id="rId3"/>
    <p:sldId id="548" r:id="rId4"/>
    <p:sldId id="549" r:id="rId5"/>
    <p:sldId id="550" r:id="rId6"/>
    <p:sldId id="554" r:id="rId7"/>
    <p:sldId id="596" r:id="rId8"/>
    <p:sldId id="555" r:id="rId9"/>
    <p:sldId id="556" r:id="rId10"/>
    <p:sldId id="557" r:id="rId11"/>
    <p:sldId id="558" r:id="rId12"/>
    <p:sldId id="551" r:id="rId13"/>
    <p:sldId id="545" r:id="rId14"/>
    <p:sldId id="573" r:id="rId15"/>
    <p:sldId id="574" r:id="rId16"/>
    <p:sldId id="575" r:id="rId17"/>
    <p:sldId id="576" r:id="rId18"/>
    <p:sldId id="559" r:id="rId19"/>
    <p:sldId id="560" r:id="rId20"/>
    <p:sldId id="561" r:id="rId21"/>
    <p:sldId id="566" r:id="rId22"/>
    <p:sldId id="567" r:id="rId23"/>
    <p:sldId id="569" r:id="rId24"/>
    <p:sldId id="570" r:id="rId25"/>
    <p:sldId id="568" r:id="rId26"/>
    <p:sldId id="579" r:id="rId27"/>
    <p:sldId id="578" r:id="rId28"/>
    <p:sldId id="580" r:id="rId29"/>
    <p:sldId id="581" r:id="rId30"/>
    <p:sldId id="585" r:id="rId31"/>
    <p:sldId id="587" r:id="rId32"/>
    <p:sldId id="591" r:id="rId33"/>
    <p:sldId id="586" r:id="rId34"/>
    <p:sldId id="583" r:id="rId35"/>
    <p:sldId id="588" r:id="rId36"/>
    <p:sldId id="589" r:id="rId37"/>
    <p:sldId id="590" r:id="rId38"/>
    <p:sldId id="595" r:id="rId39"/>
    <p:sldId id="582" r:id="rId40"/>
    <p:sldId id="584" r:id="rId41"/>
    <p:sldId id="571" r:id="rId42"/>
    <p:sldId id="572" r:id="rId43"/>
    <p:sldId id="592" r:id="rId44"/>
    <p:sldId id="593" r:id="rId45"/>
    <p:sldId id="594" r:id="rId4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0000"/>
    <a:srgbClr val="FFFF99"/>
    <a:srgbClr val="003399"/>
    <a:srgbClr val="FFCCFF"/>
    <a:srgbClr val="FFFF66"/>
    <a:srgbClr val="FFFF00"/>
    <a:srgbClr val="99CCFF"/>
    <a:srgbClr val="CCECFF"/>
    <a:srgbClr val="CCFF33"/>
    <a:srgbClr val="CC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17" autoAdjust="0"/>
    <p:restoredTop sz="94660" autoAdjust="0"/>
  </p:normalViewPr>
  <p:slideViewPr>
    <p:cSldViewPr snapToGrid="0" showGuides="1">
      <p:cViewPr varScale="1">
        <p:scale>
          <a:sx n="93" d="100"/>
          <a:sy n="93" d="100"/>
        </p:scale>
        <p:origin x="-96" y="-438"/>
      </p:cViewPr>
      <p:guideLst>
        <p:guide orient="horz" pos="236"/>
        <p:guide pos="3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-3870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31BDDE-5303-4686-8093-853AFB8B7D1B}" type="datetimeFigureOut">
              <a:rPr lang="cs-CZ" smtClean="0"/>
              <a:pPr/>
              <a:t>2.12.2014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D6C80-E464-4F32-9F04-3F7E2590FA4E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D42BC1-CB48-455A-A070-452602DCDA99}" type="slidenum">
              <a:rPr lang="cs-CZ" smtClean="0"/>
              <a:pPr/>
              <a:t>31</a:t>
            </a:fld>
            <a:endParaRPr lang="cs-CZ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2.12.2014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2.12.2014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2.12.2014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2.12.2014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2.12.2014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2.12.2014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2.12.2014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2.12.2014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2.12.2014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2.12.2014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2.12.2014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FCEBA-7D9A-4037-A856-9E28FB174A6A}" type="datetimeFigureOut">
              <a:rPr lang="cs-CZ" smtClean="0"/>
              <a:pPr/>
              <a:t>2.12.2014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743602" y="1454598"/>
            <a:ext cx="754888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cs-CZ" sz="6600" b="1" dirty="0" smtClean="0">
                <a:ln w="3175">
                  <a:solidFill>
                    <a:schemeClr val="tx1"/>
                  </a:solidFill>
                </a:ln>
                <a:solidFill>
                  <a:srgbClr val="E6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SELEKCE A JEJÍ </a:t>
            </a:r>
            <a:r>
              <a:rPr lang="cs-CZ" sz="6600" b="1" dirty="0" smtClean="0">
                <a:ln w="3175">
                  <a:solidFill>
                    <a:schemeClr val="tx1"/>
                  </a:solidFill>
                </a:ln>
                <a:solidFill>
                  <a:srgbClr val="E6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INTERAKCE</a:t>
            </a:r>
            <a:r>
              <a:rPr lang="en-US" sz="6600" b="1" dirty="0" smtClean="0">
                <a:ln w="3175">
                  <a:solidFill>
                    <a:schemeClr val="tx1"/>
                  </a:solidFill>
                </a:ln>
                <a:solidFill>
                  <a:srgbClr val="E6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 II.</a:t>
            </a:r>
            <a:r>
              <a:rPr lang="cs-CZ" sz="6600" b="1" dirty="0" smtClean="0">
                <a:ln w="3175">
                  <a:solidFill>
                    <a:schemeClr val="tx1"/>
                  </a:solidFill>
                </a:ln>
                <a:solidFill>
                  <a:srgbClr val="E6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 </a:t>
            </a:r>
            <a:endParaRPr lang="cs-CZ" sz="6600" b="1" dirty="0">
              <a:ln w="3175">
                <a:solidFill>
                  <a:schemeClr val="tx1"/>
                </a:solidFill>
              </a:ln>
              <a:solidFill>
                <a:srgbClr val="FF33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27050" y="374650"/>
            <a:ext cx="8380820" cy="45550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3. část </a:t>
            </a:r>
            <a:r>
              <a:rPr lang="cs-CZ" sz="20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mutací je neškodných a (1 – </a:t>
            </a:r>
            <a:r>
              <a:rPr lang="cs-CZ" sz="20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) škodlivých; z neškodných mutací</a:t>
            </a:r>
            <a:b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	je část </a:t>
            </a:r>
            <a:r>
              <a:rPr lang="cs-CZ" sz="20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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prospěšných a (1 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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) neutrálních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dS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</a:t>
            </a: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(1 –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 se nefixuje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(1 –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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 neutrálních  fixace frekvencí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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za generaci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 f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prospěšných, vznik rychlostí 2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N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za generaci, pravděpodobnost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fixace rovna selekčnímu koeficientu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 počet nesynonymních substitucí fixovaných každou generaci: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dN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(1 –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)0 +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(1 –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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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+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f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2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Ns</a:t>
            </a: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 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dN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/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dS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  <a:t>[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(1 –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)0 +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(1 –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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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+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f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2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Ns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  <a:t>]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/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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(1 –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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 +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f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2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Ns</a:t>
            </a: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dN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/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dS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 1 pokud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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velká, konkrétně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15763" y="5350647"/>
            <a:ext cx="2175687" cy="7041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27050" y="374650"/>
            <a:ext cx="7337265" cy="461665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Závěr: </a:t>
            </a:r>
            <a:r>
              <a:rPr lang="cs-CZ" sz="24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dN</a:t>
            </a:r>
            <a:r>
              <a:rPr lang="cs-CZ" sz="24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cs-CZ" sz="24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dS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 1 indikuje působení </a:t>
            </a:r>
            <a:r>
              <a:rPr lang="cs-CZ" sz="2400" u="sng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pozitivní</a:t>
            </a:r>
            <a:r>
              <a:rPr lang="en-US" sz="2400" u="sng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400" u="sng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selekce</a:t>
            </a:r>
            <a:endParaRPr lang="cs-CZ" sz="2400" u="sng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27050" y="1194630"/>
            <a:ext cx="7786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Pozn.: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dN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dS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 1 nemusí znamenat, že pozitivní selekce nepůsobí,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pouze že ji tímto způsobem nemůžeme detekovat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27050" y="2804417"/>
            <a:ext cx="805541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Shrnutí: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1.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dN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dS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= 1: substituce aminokyselin převážně 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neutrální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(ale: pozitivní selekce může vyrušit působení selekce 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purifikující)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7050" y="374650"/>
            <a:ext cx="8325356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Shrnutí: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2.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dN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dS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 1: 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purifikující selekce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	(ale: některé AA mohly být fixovány pozitivní selekcí, </a:t>
            </a:r>
            <a:b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	purifikující selekce ale silnější)</a:t>
            </a:r>
            <a:b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</a:br>
            <a:endParaRPr lang="cs-CZ" sz="24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3.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  <a:sym typeface="Symbol"/>
              </a:rPr>
              <a:t>dN</a:t>
            </a:r>
            <a:r>
              <a:rPr lang="cs-CZ" sz="2400" i="1" dirty="0" smtClean="0">
                <a:latin typeface="Arial" pitchFamily="34" charset="0"/>
                <a:cs typeface="Arial" pitchFamily="34" charset="0"/>
                <a:sym typeface="Symbol"/>
              </a:rPr>
              <a:t>/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  <a:sym typeface="Symbol"/>
              </a:rPr>
              <a:t>dS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  1: 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pozitivní selekce 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fixovala některé AA, některé </a:t>
            </a:r>
            <a:b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	substituce mohly být způsobeny driftem</a:t>
            </a:r>
            <a:b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	(ale: purifikující selekce mohla působit, ale nebyla dost </a:t>
            </a:r>
            <a:b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	silná, aby převážila nad selekcí pozitivní)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27050" y="374650"/>
            <a:ext cx="8087470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Kromě výpočtu synonymních a nesynonymních pozic a synonymních 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a nesynonymních substitucí nutná ještě korekce pro opakované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substituce na téže pozici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pro výpočty nutné zjednodušující předpoklady, navíc nemůžeme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přesně zjistit počet opakovaných substitucí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27050" y="2545321"/>
            <a:ext cx="727795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Odhad pomocí maximální věrohodnosti (maximum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likelihood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): 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simultánní odhad všech 3 kroků současně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	poskytuje navíc odhad doby divergence a poměr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Ts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Tv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27050" y="4151698"/>
            <a:ext cx="8425705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Ke kvantifikaci počtu substitucí lze: 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rekonstruovat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ancestrální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sekvenci a spočítat změny na jednotlivých 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pozicích (výsledek bude pravděpodobně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podhodnocený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bayesovský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přístup: použít substituční rychlosti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v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aprior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í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ch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kategoriích)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generovat substituční rychlosti pro jednotlivé kodony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767913" y="374650"/>
            <a:ext cx="3144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Tajimův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test neutrality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4754" name="Picture 2" descr="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33638" y="152400"/>
            <a:ext cx="114300" cy="133350"/>
          </a:xfrm>
          <a:prstGeom prst="rect">
            <a:avLst/>
          </a:prstGeom>
          <a:noFill/>
        </p:spPr>
      </p:pic>
      <p:pic>
        <p:nvPicPr>
          <p:cNvPr id="74755" name="Picture 3" descr="\p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58913" y="304800"/>
            <a:ext cx="114300" cy="85725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527050" y="1073791"/>
            <a:ext cx="7923964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měření rovnováhy mutace a driftu pomocí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heterozygotnosti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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4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2000" i="1" baseline="-25000" dirty="0" smtClean="0">
                <a:latin typeface="Arial" pitchFamily="34" charset="0"/>
                <a:cs typeface="Arial" pitchFamily="34" charset="0"/>
                <a:sym typeface="Symbol"/>
              </a:rPr>
              <a:t>e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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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 lze odhadovat i jinými způsoby: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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ij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počet párových rozdílů (SNP) mezi sekvencemi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i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a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j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(... celkem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(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– 1)/2 možných párových srovnání)</a:t>
            </a:r>
            <a:endParaRPr lang="cs-CZ" sz="2000" i="1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počet segregujících pozic:</a:t>
            </a:r>
          </a:p>
          <a:p>
            <a:pPr defTabSz="540000">
              <a:spcAft>
                <a:spcPts val="1200"/>
              </a:spcAft>
            </a:pP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475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02300" y="3366846"/>
            <a:ext cx="1928571" cy="977143"/>
          </a:xfrm>
          <a:prstGeom prst="rect">
            <a:avLst/>
          </a:prstGeom>
          <a:noFill/>
        </p:spPr>
      </p:pic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3937357" y="3042564"/>
            <a:ext cx="1600414" cy="686955"/>
          </a:xfrm>
          <a:prstGeom prst="wedgeRectCallout">
            <a:avLst>
              <a:gd name="adj1" fmla="val -73145"/>
              <a:gd name="adj2" fmla="val 39515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suma párových rozdílů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0" name="AutoShape 23"/>
          <p:cNvSpPr>
            <a:spLocks noChangeArrowheads="1"/>
          </p:cNvSpPr>
          <p:nvPr/>
        </p:nvSpPr>
        <p:spPr bwMode="auto">
          <a:xfrm>
            <a:off x="6074649" y="3497722"/>
            <a:ext cx="2060394" cy="850311"/>
          </a:xfrm>
          <a:prstGeom prst="wedgeRectCallout">
            <a:avLst>
              <a:gd name="adj1" fmla="val -70577"/>
              <a:gd name="adj2" fmla="val -984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v případě DNA sekvencí dělíme ještě jejich délkou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475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74761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5" name="AutoShape 23"/>
          <p:cNvSpPr>
            <a:spLocks noChangeArrowheads="1"/>
          </p:cNvSpPr>
          <p:nvPr/>
        </p:nvSpPr>
        <p:spPr bwMode="auto">
          <a:xfrm>
            <a:off x="6195771" y="5286464"/>
            <a:ext cx="2512002" cy="493551"/>
          </a:xfrm>
          <a:prstGeom prst="wedgeRectCallout">
            <a:avLst>
              <a:gd name="adj1" fmla="val -70577"/>
              <a:gd name="adj2" fmla="val -37057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1/1 + </a:t>
            </a:r>
            <a:r>
              <a:rPr lang="cs-CZ" sz="1600" dirty="0" err="1" smtClean="0">
                <a:latin typeface="Arial" pitchFamily="34" charset="0"/>
                <a:sym typeface="Symbol" pitchFamily="18" charset="2"/>
              </a:rPr>
              <a:t>1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/2 + ... + 1/(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n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 – 1)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4763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74762" name="Picture 1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03555" y="4809749"/>
            <a:ext cx="1345714" cy="780000"/>
          </a:xfrm>
          <a:prstGeom prst="rect">
            <a:avLst/>
          </a:prstGeom>
          <a:noFill/>
        </p:spPr>
      </p:pic>
      <p:sp>
        <p:nvSpPr>
          <p:cNvPr id="16" name="AutoShape 23"/>
          <p:cNvSpPr>
            <a:spLocks noChangeArrowheads="1"/>
          </p:cNvSpPr>
          <p:nvPr/>
        </p:nvSpPr>
        <p:spPr bwMode="auto">
          <a:xfrm>
            <a:off x="3802081" y="3934703"/>
            <a:ext cx="1632948" cy="657845"/>
          </a:xfrm>
          <a:prstGeom prst="wedgeRectCallout">
            <a:avLst>
              <a:gd name="adj1" fmla="val -72465"/>
              <a:gd name="adj2" fmla="val -39514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počet párových srovnání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9" grpId="0" uiExpand="1" animBg="1"/>
      <p:bldP spid="10" grpId="0" uiExpand="1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7050" y="584886"/>
            <a:ext cx="6481261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při modelu nekonečných pozic a neutrální evoluci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platí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Fumio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Tajima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(1989):</a:t>
            </a:r>
            <a:endParaRPr lang="cs-CZ" sz="2000" dirty="0"/>
          </a:p>
        </p:txBody>
      </p:sp>
      <p:sp>
        <p:nvSpPr>
          <p:cNvPr id="737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73729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73348" y="1794585"/>
            <a:ext cx="2314575" cy="904875"/>
          </a:xfrm>
          <a:prstGeom prst="rect">
            <a:avLst/>
          </a:prstGeom>
          <a:noFill/>
        </p:spPr>
      </p:pic>
      <p:sp>
        <p:nvSpPr>
          <p:cNvPr id="7373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76001" y="1116829"/>
            <a:ext cx="809625" cy="409575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527050" y="2924988"/>
            <a:ext cx="4423006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Př.:</a:t>
            </a:r>
          </a:p>
          <a:p>
            <a:pPr defTabSz="540000">
              <a:spcAft>
                <a:spcPts val="1200"/>
              </a:spcAft>
            </a:pPr>
            <a:r>
              <a:rPr lang="cs-CZ" sz="2000" b="1" dirty="0" smtClean="0">
                <a:latin typeface="Courier New" pitchFamily="49" charset="0"/>
                <a:cs typeface="Courier New" pitchFamily="49" charset="0"/>
              </a:rPr>
              <a:t>	 * *        *        *</a:t>
            </a:r>
            <a:br>
              <a:rPr lang="cs-CZ" sz="2000" b="1" dirty="0" smtClean="0">
                <a:latin typeface="Courier New" pitchFamily="49" charset="0"/>
                <a:cs typeface="Courier New" pitchFamily="49" charset="0"/>
              </a:rPr>
            </a:br>
            <a:r>
              <a:rPr lang="cs-CZ" sz="2000" b="1" dirty="0" smtClean="0">
                <a:latin typeface="Courier New" pitchFamily="49" charset="0"/>
                <a:cs typeface="Courier New" pitchFamily="49" charset="0"/>
              </a:rPr>
              <a:t>1	</a:t>
            </a:r>
            <a:r>
              <a:rPr lang="cs-CZ" sz="20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A</a:t>
            </a:r>
            <a:r>
              <a:rPr lang="cs-CZ" sz="2000" b="1" dirty="0" smtClean="0">
                <a:solidFill>
                  <a:srgbClr val="003399"/>
                </a:solidFill>
                <a:latin typeface="Courier New" pitchFamily="49" charset="0"/>
                <a:cs typeface="Courier New" pitchFamily="49" charset="0"/>
              </a:rPr>
              <a:t>CCC</a:t>
            </a:r>
            <a:r>
              <a:rPr lang="cs-CZ" sz="2000" b="1" dirty="0" smtClean="0">
                <a:latin typeface="Courier New" pitchFamily="49" charset="0"/>
                <a:cs typeface="Courier New" pitchFamily="49" charset="0"/>
              </a:rPr>
              <a:t>G </a:t>
            </a:r>
            <a:r>
              <a:rPr lang="cs-CZ" sz="20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cs-CZ" sz="2000" b="1" dirty="0" smtClean="0">
                <a:solidFill>
                  <a:srgbClr val="DE0000"/>
                </a:solidFill>
                <a:latin typeface="Courier New" pitchFamily="49" charset="0"/>
                <a:cs typeface="Courier New" pitchFamily="49" charset="0"/>
              </a:rPr>
              <a:t>TT</a:t>
            </a:r>
            <a:r>
              <a:rPr lang="cs-CZ" sz="2000" b="1" dirty="0" smtClean="0">
                <a:solidFill>
                  <a:srgbClr val="003399"/>
                </a:solidFill>
                <a:latin typeface="Courier New" pitchFamily="49" charset="0"/>
                <a:cs typeface="Courier New" pitchFamily="49" charset="0"/>
              </a:rPr>
              <a:t>C</a:t>
            </a:r>
            <a:r>
              <a:rPr lang="cs-CZ" sz="20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cs-CZ" sz="2000" b="1" dirty="0" smtClean="0">
                <a:solidFill>
                  <a:srgbClr val="003399"/>
                </a:solidFill>
                <a:latin typeface="Courier New" pitchFamily="49" charset="0"/>
                <a:cs typeface="Courier New" pitchFamily="49" charset="0"/>
              </a:rPr>
              <a:t>C</a:t>
            </a:r>
            <a:r>
              <a:rPr lang="cs-CZ" sz="20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cs-CZ" sz="2000" b="1" dirty="0" smtClean="0">
                <a:solidFill>
                  <a:srgbClr val="DE0000"/>
                </a:solidFill>
                <a:latin typeface="Courier New" pitchFamily="49" charset="0"/>
                <a:cs typeface="Courier New" pitchFamily="49" charset="0"/>
              </a:rPr>
              <a:t>T</a:t>
            </a:r>
            <a:r>
              <a:rPr lang="cs-CZ" sz="2000" b="1" dirty="0" smtClean="0">
                <a:solidFill>
                  <a:srgbClr val="003399"/>
                </a:solidFill>
                <a:latin typeface="Courier New" pitchFamily="49" charset="0"/>
                <a:cs typeface="Courier New" pitchFamily="49" charset="0"/>
              </a:rPr>
              <a:t>C C</a:t>
            </a:r>
            <a:r>
              <a:rPr lang="cs-CZ" sz="2000" b="1" dirty="0" smtClean="0">
                <a:latin typeface="Courier New" pitchFamily="49" charset="0"/>
                <a:cs typeface="Courier New" pitchFamily="49" charset="0"/>
              </a:rPr>
              <a:t>GG</a:t>
            </a:r>
            <a:r>
              <a:rPr lang="cs-CZ" sz="2000" b="1" dirty="0" smtClean="0">
                <a:solidFill>
                  <a:srgbClr val="DE0000"/>
                </a:solidFill>
                <a:latin typeface="Courier New" pitchFamily="49" charset="0"/>
                <a:cs typeface="Courier New" pitchFamily="49" charset="0"/>
              </a:rPr>
              <a:t>TT</a:t>
            </a:r>
            <a:r>
              <a:rPr lang="cs-CZ" sz="2000" b="1" dirty="0" smtClean="0">
                <a:latin typeface="Courier New" pitchFamily="49" charset="0"/>
                <a:cs typeface="Courier New" pitchFamily="49" charset="0"/>
              </a:rPr>
              <a:t/>
            </a:r>
            <a:br>
              <a:rPr lang="cs-CZ" sz="2000" b="1" dirty="0" smtClean="0">
                <a:latin typeface="Courier New" pitchFamily="49" charset="0"/>
                <a:cs typeface="Courier New" pitchFamily="49" charset="0"/>
              </a:rPr>
            </a:br>
            <a:r>
              <a:rPr lang="cs-CZ" sz="2000" b="1" dirty="0" smtClean="0">
                <a:latin typeface="Courier New" pitchFamily="49" charset="0"/>
                <a:cs typeface="Courier New" pitchFamily="49" charset="0"/>
              </a:rPr>
              <a:t>2	</a:t>
            </a:r>
            <a:r>
              <a:rPr lang="cs-CZ" sz="20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cs-CZ" sz="2000" b="1" dirty="0" smtClean="0">
                <a:solidFill>
                  <a:srgbClr val="003399"/>
                </a:solidFill>
                <a:latin typeface="Courier New" pitchFamily="49" charset="0"/>
                <a:cs typeface="Courier New" pitchFamily="49" charset="0"/>
              </a:rPr>
              <a:t>C</a:t>
            </a:r>
            <a:r>
              <a:rPr lang="cs-CZ" sz="2000" b="1" dirty="0" smtClean="0">
                <a:solidFill>
                  <a:srgbClr val="DE0000"/>
                </a:solidFill>
                <a:latin typeface="Courier New" pitchFamily="49" charset="0"/>
                <a:cs typeface="Courier New" pitchFamily="49" charset="0"/>
              </a:rPr>
              <a:t>T</a:t>
            </a:r>
            <a:r>
              <a:rPr lang="cs-CZ" sz="2000" b="1" dirty="0" smtClean="0">
                <a:latin typeface="Courier New" pitchFamily="49" charset="0"/>
                <a:cs typeface="Courier New" pitchFamily="49" charset="0"/>
              </a:rPr>
              <a:t>G </a:t>
            </a:r>
            <a:r>
              <a:rPr lang="cs-CZ" sz="20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cs-CZ" sz="2000" b="1" dirty="0" smtClean="0">
                <a:solidFill>
                  <a:srgbClr val="DE0000"/>
                </a:solidFill>
                <a:latin typeface="Courier New" pitchFamily="49" charset="0"/>
                <a:cs typeface="Courier New" pitchFamily="49" charset="0"/>
              </a:rPr>
              <a:t>TT</a:t>
            </a:r>
            <a:r>
              <a:rPr lang="cs-CZ" sz="2000" b="1" dirty="0" smtClean="0">
                <a:solidFill>
                  <a:srgbClr val="003399"/>
                </a:solidFill>
                <a:latin typeface="Courier New" pitchFamily="49" charset="0"/>
                <a:cs typeface="Courier New" pitchFamily="49" charset="0"/>
              </a:rPr>
              <a:t>C</a:t>
            </a:r>
            <a:r>
              <a:rPr lang="cs-CZ" sz="2000" b="1" dirty="0" smtClean="0">
                <a:latin typeface="Courier New" pitchFamily="49" charset="0"/>
                <a:cs typeface="Courier New" pitchFamily="49" charset="0"/>
              </a:rPr>
              <a:t> G</a:t>
            </a:r>
            <a:r>
              <a:rPr lang="cs-CZ" sz="20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cs-CZ" sz="2000" b="1" dirty="0" smtClean="0">
                <a:solidFill>
                  <a:srgbClr val="DE0000"/>
                </a:solidFill>
                <a:latin typeface="Courier New" pitchFamily="49" charset="0"/>
                <a:cs typeface="Courier New" pitchFamily="49" charset="0"/>
              </a:rPr>
              <a:t>T</a:t>
            </a:r>
            <a:r>
              <a:rPr lang="cs-CZ" sz="2000" b="1" dirty="0" smtClean="0">
                <a:solidFill>
                  <a:srgbClr val="003399"/>
                </a:solidFill>
                <a:latin typeface="Courier New" pitchFamily="49" charset="0"/>
                <a:cs typeface="Courier New" pitchFamily="49" charset="0"/>
              </a:rPr>
              <a:t>C C</a:t>
            </a:r>
            <a:r>
              <a:rPr lang="cs-CZ" sz="2000" b="1" dirty="0" smtClean="0">
                <a:latin typeface="Courier New" pitchFamily="49" charset="0"/>
                <a:cs typeface="Courier New" pitchFamily="49" charset="0"/>
              </a:rPr>
              <a:t>GG</a:t>
            </a:r>
            <a:r>
              <a:rPr lang="cs-CZ" sz="2000" b="1" dirty="0" smtClean="0">
                <a:solidFill>
                  <a:srgbClr val="DE0000"/>
                </a:solidFill>
                <a:latin typeface="Courier New" pitchFamily="49" charset="0"/>
                <a:cs typeface="Courier New" pitchFamily="49" charset="0"/>
              </a:rPr>
              <a:t>TT</a:t>
            </a:r>
            <a:r>
              <a:rPr lang="cs-CZ" sz="2000" b="1" dirty="0" smtClean="0">
                <a:latin typeface="Courier New" pitchFamily="49" charset="0"/>
                <a:cs typeface="Courier New" pitchFamily="49" charset="0"/>
              </a:rPr>
              <a:t/>
            </a:r>
            <a:br>
              <a:rPr lang="cs-CZ" sz="2000" b="1" dirty="0" smtClean="0">
                <a:latin typeface="Courier New" pitchFamily="49" charset="0"/>
                <a:cs typeface="Courier New" pitchFamily="49" charset="0"/>
              </a:rPr>
            </a:br>
            <a:r>
              <a:rPr lang="cs-CZ" sz="2000" b="1" dirty="0" smtClean="0">
                <a:latin typeface="Courier New" pitchFamily="49" charset="0"/>
                <a:cs typeface="Courier New" pitchFamily="49" charset="0"/>
              </a:rPr>
              <a:t>3	</a:t>
            </a:r>
            <a:r>
              <a:rPr lang="cs-CZ" sz="20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cs-CZ" sz="2000" b="1" dirty="0" smtClean="0">
                <a:solidFill>
                  <a:srgbClr val="003399"/>
                </a:solidFill>
                <a:latin typeface="Courier New" pitchFamily="49" charset="0"/>
                <a:cs typeface="Courier New" pitchFamily="49" charset="0"/>
              </a:rPr>
              <a:t>C</a:t>
            </a:r>
            <a:r>
              <a:rPr lang="cs-CZ" sz="2000" b="1" dirty="0" smtClean="0">
                <a:solidFill>
                  <a:srgbClr val="DE0000"/>
                </a:solidFill>
                <a:latin typeface="Courier New" pitchFamily="49" charset="0"/>
                <a:cs typeface="Courier New" pitchFamily="49" charset="0"/>
              </a:rPr>
              <a:t>T</a:t>
            </a:r>
            <a:r>
              <a:rPr lang="cs-CZ" sz="2000" b="1" dirty="0" smtClean="0">
                <a:latin typeface="Courier New" pitchFamily="49" charset="0"/>
                <a:cs typeface="Courier New" pitchFamily="49" charset="0"/>
              </a:rPr>
              <a:t>G </a:t>
            </a:r>
            <a:r>
              <a:rPr lang="cs-CZ" sz="20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cs-CZ" sz="2000" b="1" dirty="0" smtClean="0">
                <a:solidFill>
                  <a:srgbClr val="DE0000"/>
                </a:solidFill>
                <a:latin typeface="Courier New" pitchFamily="49" charset="0"/>
                <a:cs typeface="Courier New" pitchFamily="49" charset="0"/>
              </a:rPr>
              <a:t>TT</a:t>
            </a:r>
            <a:r>
              <a:rPr lang="cs-CZ" sz="2000" b="1" dirty="0" smtClean="0">
                <a:solidFill>
                  <a:srgbClr val="003399"/>
                </a:solidFill>
                <a:latin typeface="Courier New" pitchFamily="49" charset="0"/>
                <a:cs typeface="Courier New" pitchFamily="49" charset="0"/>
              </a:rPr>
              <a:t>C</a:t>
            </a:r>
            <a:r>
              <a:rPr lang="cs-CZ" sz="20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cs-CZ" sz="2000" b="1" dirty="0" smtClean="0">
                <a:solidFill>
                  <a:srgbClr val="003399"/>
                </a:solidFill>
                <a:latin typeface="Courier New" pitchFamily="49" charset="0"/>
                <a:cs typeface="Courier New" pitchFamily="49" charset="0"/>
              </a:rPr>
              <a:t>C</a:t>
            </a:r>
            <a:r>
              <a:rPr lang="cs-CZ" sz="20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cs-CZ" sz="2000" b="1" dirty="0" smtClean="0">
                <a:solidFill>
                  <a:srgbClr val="DE0000"/>
                </a:solidFill>
                <a:latin typeface="Courier New" pitchFamily="49" charset="0"/>
                <a:cs typeface="Courier New" pitchFamily="49" charset="0"/>
              </a:rPr>
              <a:t>T</a:t>
            </a:r>
            <a:r>
              <a:rPr lang="cs-CZ" sz="2000" b="1" dirty="0" smtClean="0">
                <a:solidFill>
                  <a:srgbClr val="003399"/>
                </a:solidFill>
                <a:latin typeface="Courier New" pitchFamily="49" charset="0"/>
                <a:cs typeface="Courier New" pitchFamily="49" charset="0"/>
              </a:rPr>
              <a:t>C C</a:t>
            </a:r>
            <a:r>
              <a:rPr lang="cs-CZ" sz="2000" b="1" dirty="0" smtClean="0">
                <a:latin typeface="Courier New" pitchFamily="49" charset="0"/>
                <a:cs typeface="Courier New" pitchFamily="49" charset="0"/>
              </a:rPr>
              <a:t>GG</a:t>
            </a:r>
            <a:r>
              <a:rPr lang="cs-CZ" sz="2000" b="1" dirty="0" smtClean="0">
                <a:solidFill>
                  <a:srgbClr val="DE0000"/>
                </a:solidFill>
                <a:latin typeface="Courier New" pitchFamily="49" charset="0"/>
                <a:cs typeface="Courier New" pitchFamily="49" charset="0"/>
              </a:rPr>
              <a:t>TT</a:t>
            </a:r>
            <a:r>
              <a:rPr lang="cs-CZ" sz="2000" b="1" dirty="0" smtClean="0">
                <a:latin typeface="Courier New" pitchFamily="49" charset="0"/>
                <a:cs typeface="Courier New" pitchFamily="49" charset="0"/>
              </a:rPr>
              <a:t/>
            </a:r>
            <a:br>
              <a:rPr lang="cs-CZ" sz="2000" b="1" dirty="0" smtClean="0">
                <a:latin typeface="Courier New" pitchFamily="49" charset="0"/>
                <a:cs typeface="Courier New" pitchFamily="49" charset="0"/>
              </a:rPr>
            </a:br>
            <a:r>
              <a:rPr lang="cs-CZ" sz="2000" b="1" dirty="0" smtClean="0">
                <a:latin typeface="Courier New" pitchFamily="49" charset="0"/>
                <a:cs typeface="Courier New" pitchFamily="49" charset="0"/>
              </a:rPr>
              <a:t>4	</a:t>
            </a:r>
            <a:r>
              <a:rPr lang="cs-CZ" sz="20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A</a:t>
            </a:r>
            <a:r>
              <a:rPr lang="cs-CZ" sz="2000" b="1" dirty="0" smtClean="0">
                <a:solidFill>
                  <a:srgbClr val="003399"/>
                </a:solidFill>
                <a:latin typeface="Courier New" pitchFamily="49" charset="0"/>
                <a:cs typeface="Courier New" pitchFamily="49" charset="0"/>
              </a:rPr>
              <a:t>CC</a:t>
            </a:r>
            <a:r>
              <a:rPr lang="cs-CZ" sz="2000" b="1" dirty="0" smtClean="0">
                <a:solidFill>
                  <a:srgbClr val="DE0000"/>
                </a:solidFill>
                <a:latin typeface="Courier New" pitchFamily="49" charset="0"/>
                <a:cs typeface="Courier New" pitchFamily="49" charset="0"/>
              </a:rPr>
              <a:t>T</a:t>
            </a:r>
            <a:r>
              <a:rPr lang="cs-CZ" sz="2000" b="1" dirty="0" smtClean="0">
                <a:latin typeface="Courier New" pitchFamily="49" charset="0"/>
                <a:cs typeface="Courier New" pitchFamily="49" charset="0"/>
              </a:rPr>
              <a:t>G </a:t>
            </a:r>
            <a:r>
              <a:rPr lang="cs-CZ" sz="20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cs-CZ" sz="2000" b="1" dirty="0" smtClean="0">
                <a:solidFill>
                  <a:srgbClr val="DE0000"/>
                </a:solidFill>
                <a:latin typeface="Courier New" pitchFamily="49" charset="0"/>
                <a:cs typeface="Courier New" pitchFamily="49" charset="0"/>
              </a:rPr>
              <a:t>TT</a:t>
            </a:r>
            <a:r>
              <a:rPr lang="cs-CZ" sz="2000" b="1" dirty="0" smtClean="0">
                <a:solidFill>
                  <a:srgbClr val="003399"/>
                </a:solidFill>
                <a:latin typeface="Courier New" pitchFamily="49" charset="0"/>
                <a:cs typeface="Courier New" pitchFamily="49" charset="0"/>
              </a:rPr>
              <a:t>C</a:t>
            </a:r>
            <a:r>
              <a:rPr lang="cs-CZ" sz="20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cs-CZ" sz="2000" b="1" dirty="0" smtClean="0">
                <a:solidFill>
                  <a:srgbClr val="DE0000"/>
                </a:solidFill>
                <a:latin typeface="Courier New" pitchFamily="49" charset="0"/>
                <a:cs typeface="Courier New" pitchFamily="49" charset="0"/>
              </a:rPr>
              <a:t>T</a:t>
            </a:r>
            <a:r>
              <a:rPr lang="cs-CZ" sz="20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cs-CZ" sz="2000" b="1" dirty="0" smtClean="0">
                <a:solidFill>
                  <a:srgbClr val="DE0000"/>
                </a:solidFill>
                <a:latin typeface="Courier New" pitchFamily="49" charset="0"/>
                <a:cs typeface="Courier New" pitchFamily="49" charset="0"/>
              </a:rPr>
              <a:t>T</a:t>
            </a:r>
            <a:r>
              <a:rPr lang="cs-CZ" sz="2000" b="1" dirty="0" smtClean="0">
                <a:solidFill>
                  <a:srgbClr val="003399"/>
                </a:solidFill>
                <a:latin typeface="Courier New" pitchFamily="49" charset="0"/>
                <a:cs typeface="Courier New" pitchFamily="49" charset="0"/>
              </a:rPr>
              <a:t>C C</a:t>
            </a:r>
            <a:r>
              <a:rPr lang="cs-CZ" sz="2000" b="1" dirty="0" smtClean="0">
                <a:latin typeface="Courier New" pitchFamily="49" charset="0"/>
                <a:cs typeface="Courier New" pitchFamily="49" charset="0"/>
              </a:rPr>
              <a:t>GG</a:t>
            </a:r>
            <a:r>
              <a:rPr lang="cs-CZ" sz="20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A</a:t>
            </a:r>
            <a:r>
              <a:rPr lang="cs-CZ" sz="2000" b="1" dirty="0" smtClean="0">
                <a:solidFill>
                  <a:srgbClr val="DE0000"/>
                </a:solidFill>
                <a:latin typeface="Courier New" pitchFamily="49" charset="0"/>
                <a:cs typeface="Courier New" pitchFamily="49" charset="0"/>
              </a:rPr>
              <a:t>T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976209" y="2974414"/>
            <a:ext cx="3970959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párová srovnání: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1-2: 3 rozdíly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1-3: 2 rozdíly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1-4: 3 rozdíly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2-3: 1 rozdíl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2-4: 3 rozdíly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3-4: 3 rozdíly</a:t>
            </a:r>
          </a:p>
          <a:p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prům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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(3+2+3+1+3+3)/6 = 2,5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27050" y="5355150"/>
            <a:ext cx="462979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4 segregující pozice</a:t>
            </a:r>
            <a:endParaRPr lang="cs-CZ" sz="2000" i="1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 = 4/(1/1 +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1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/2 + 1/3) = 4/1,83 = 2,186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" name="Skupina 12"/>
          <p:cNvGrpSpPr/>
          <p:nvPr/>
        </p:nvGrpSpPr>
        <p:grpSpPr>
          <a:xfrm>
            <a:off x="5454900" y="5815107"/>
            <a:ext cx="3387661" cy="404842"/>
            <a:chOff x="5393255" y="174595"/>
            <a:chExt cx="3387661" cy="404842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393255" y="188788"/>
              <a:ext cx="772213" cy="390649"/>
            </a:xfrm>
            <a:prstGeom prst="rect">
              <a:avLst/>
            </a:prstGeom>
            <a:noFill/>
          </p:spPr>
        </p:pic>
        <p:sp>
          <p:nvSpPr>
            <p:cNvPr id="12" name="TextovéPole 11"/>
            <p:cNvSpPr txBox="1"/>
            <p:nvPr/>
          </p:nvSpPr>
          <p:spPr>
            <a:xfrm>
              <a:off x="6164494" y="174595"/>
              <a:ext cx="26164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= 2,5 – 2,186 = 0,314</a:t>
              </a:r>
              <a:endParaRPr lang="cs-CZ" sz="20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27050" y="374650"/>
            <a:ext cx="7928774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800" i="1" dirty="0" smtClean="0">
                <a:latin typeface="Arial" pitchFamily="34" charset="0"/>
                <a:cs typeface="Arial" pitchFamily="34" charset="0"/>
              </a:rPr>
              <a:t>D</a:t>
            </a:r>
            <a:r>
              <a:rPr lang="cs-CZ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800" dirty="0" smtClean="0">
                <a:latin typeface="Arial" pitchFamily="34" charset="0"/>
                <a:cs typeface="Arial" pitchFamily="34" charset="0"/>
                <a:sym typeface="Symbol"/>
              </a:rPr>
              <a:t> 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0: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nadbytek polymorfismů s nízkou frekvencí vzhledem k teoretickému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předpokladu  purifikující selekce,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selective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sweep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(+ populační expanze!)</a:t>
            </a:r>
            <a:endParaRPr lang="cs-CZ" sz="2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27050" y="2141666"/>
            <a:ext cx="8465779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800" i="1" dirty="0" smtClean="0">
                <a:latin typeface="Arial" pitchFamily="34" charset="0"/>
                <a:cs typeface="Arial" pitchFamily="34" charset="0"/>
              </a:rPr>
              <a:t>D</a:t>
            </a:r>
            <a:r>
              <a:rPr lang="cs-CZ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800" dirty="0" smtClean="0">
                <a:latin typeface="Arial" pitchFamily="34" charset="0"/>
                <a:cs typeface="Arial" pitchFamily="34" charset="0"/>
                <a:sym typeface="Symbol"/>
              </a:rPr>
              <a:t> 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0: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nadbytek polymorfismů s nízkou i vysokou frekvencí vzhledem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k předpokladu	 balancující selekce (+ redukce populační velikosti!)</a:t>
            </a:r>
            <a:endParaRPr lang="cs-CZ" sz="2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27050" y="3841887"/>
            <a:ext cx="8319906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Signifikance?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nelze použít klasické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p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Tajima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(1989): parametrická aproximace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beta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rozdělením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Hudson (1990): generování náhodných vzorků za předpokladu neutrality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a populační stability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hodnota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podíl náhodných výsledků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 vypočtené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D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527050" y="1355282"/>
          <a:ext cx="8287437" cy="4306863"/>
        </p:xfrm>
        <a:graphic>
          <a:graphicData uri="http://schemas.openxmlformats.org/drawingml/2006/table">
            <a:tbl>
              <a:tblPr/>
              <a:tblGrid>
                <a:gridCol w="1153471"/>
                <a:gridCol w="2965622"/>
                <a:gridCol w="1812324"/>
                <a:gridCol w="2356020"/>
              </a:tblGrid>
              <a:tr h="596254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err="1"/>
                        <a:t>Value</a:t>
                      </a:r>
                      <a:r>
                        <a:rPr lang="cs-CZ" sz="1400" dirty="0"/>
                        <a:t> </a:t>
                      </a:r>
                      <a:r>
                        <a:rPr lang="cs-CZ" sz="1400" dirty="0" err="1"/>
                        <a:t>of</a:t>
                      </a:r>
                      <a:r>
                        <a:rPr lang="cs-CZ" sz="1400" dirty="0"/>
                        <a:t> </a:t>
                      </a:r>
                      <a:r>
                        <a:rPr lang="cs-CZ" sz="1400" dirty="0" err="1" smtClean="0"/>
                        <a:t>Tajima</a:t>
                      </a:r>
                      <a:r>
                        <a:rPr lang="cs-CZ" sz="1400" dirty="0" smtClean="0"/>
                        <a:t>'s </a:t>
                      </a:r>
                      <a:r>
                        <a:rPr lang="cs-CZ" sz="1400" i="1" dirty="0" smtClean="0"/>
                        <a:t>D</a:t>
                      </a:r>
                      <a:endParaRPr lang="cs-CZ" sz="1400" i="1" dirty="0"/>
                    </a:p>
                  </a:txBody>
                  <a:tcPr marL="35339" marR="35339" marT="17670" marB="1767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/>
                        <a:t>Mathematical reason</a:t>
                      </a:r>
                    </a:p>
                  </a:txBody>
                  <a:tcPr marL="35339" marR="35339" marT="17670" marB="1767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/>
                        <a:t>Biological interpretation 1</a:t>
                      </a:r>
                    </a:p>
                  </a:txBody>
                  <a:tcPr marL="35339" marR="35339" marT="17670" marB="1767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/>
                        <a:t>Biological interpretation 2</a:t>
                      </a:r>
                    </a:p>
                  </a:txBody>
                  <a:tcPr marL="35339" marR="35339" marT="17670" marB="1767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095513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err="1"/>
                        <a:t>Tajima</a:t>
                      </a:r>
                      <a:r>
                        <a:rPr lang="cs-CZ" sz="1400" dirty="0"/>
                        <a:t>'s </a:t>
                      </a:r>
                      <a:r>
                        <a:rPr lang="cs-CZ" sz="1400" i="1" dirty="0"/>
                        <a:t>D</a:t>
                      </a:r>
                      <a:r>
                        <a:rPr lang="cs-CZ" sz="1400" dirty="0"/>
                        <a:t>=0</a:t>
                      </a:r>
                    </a:p>
                  </a:txBody>
                  <a:tcPr marL="35339" marR="35339" marT="17670" marB="1767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Pi </a:t>
                      </a:r>
                      <a:r>
                        <a:rPr lang="en-US" sz="1400" dirty="0"/>
                        <a:t>equivalent to </a:t>
                      </a:r>
                      <a:r>
                        <a:rPr lang="en-US" sz="1400" dirty="0" smtClean="0"/>
                        <a:t>Theta </a:t>
                      </a:r>
                      <a:r>
                        <a:rPr lang="en-US" sz="1400" dirty="0"/>
                        <a:t>(Observed</a:t>
                      </a:r>
                      <a:r>
                        <a:rPr lang="en-US" sz="1400" dirty="0" smtClean="0"/>
                        <a:t>=</a:t>
                      </a:r>
                      <a:r>
                        <a:rPr lang="cs-CZ" sz="1400" dirty="0" smtClean="0"/>
                        <a:t> </a:t>
                      </a:r>
                      <a:r>
                        <a:rPr lang="en-US" sz="1400" dirty="0" smtClean="0"/>
                        <a:t>Expected</a:t>
                      </a:r>
                      <a:r>
                        <a:rPr lang="en-US" sz="1400" dirty="0"/>
                        <a:t>). Average </a:t>
                      </a:r>
                      <a:r>
                        <a:rPr lang="en-US" sz="1400" dirty="0" err="1"/>
                        <a:t>Heterozygosity</a:t>
                      </a:r>
                      <a:r>
                        <a:rPr lang="en-US" sz="1400" dirty="0"/>
                        <a:t>= </a:t>
                      </a:r>
                      <a:r>
                        <a:rPr lang="cs-CZ" sz="1400" dirty="0" smtClean="0"/>
                        <a:t/>
                      </a:r>
                      <a:br>
                        <a:rPr lang="cs-CZ" sz="1400" dirty="0" smtClean="0"/>
                      </a:br>
                      <a:r>
                        <a:rPr lang="en-US" sz="1400" dirty="0" smtClean="0"/>
                        <a:t># </a:t>
                      </a:r>
                      <a:r>
                        <a:rPr lang="en-US" sz="1400" dirty="0"/>
                        <a:t>of Segregating sites.</a:t>
                      </a:r>
                    </a:p>
                  </a:txBody>
                  <a:tcPr marL="35339" marR="35339" marT="17670" marB="1767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Observed variation similar to expected variation</a:t>
                      </a:r>
                    </a:p>
                  </a:txBody>
                  <a:tcPr marL="35339" marR="35339" marT="17670" marB="1767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Population evolving as per mutation-drift equilibrium. No evidence of selection</a:t>
                      </a:r>
                    </a:p>
                  </a:txBody>
                  <a:tcPr marL="35339" marR="35339" marT="17670" marB="1767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1307548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err="1"/>
                        <a:t>Tajima</a:t>
                      </a:r>
                      <a:r>
                        <a:rPr lang="cs-CZ" sz="1400" dirty="0"/>
                        <a:t>'s </a:t>
                      </a:r>
                      <a:r>
                        <a:rPr lang="cs-CZ" sz="1400" i="1" dirty="0"/>
                        <a:t>D</a:t>
                      </a:r>
                      <a:r>
                        <a:rPr lang="cs-CZ" sz="1400" dirty="0"/>
                        <a:t>&lt;0</a:t>
                      </a:r>
                    </a:p>
                  </a:txBody>
                  <a:tcPr marL="35339" marR="35339" marT="17670" marB="1767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Pi </a:t>
                      </a:r>
                      <a:r>
                        <a:rPr lang="en-US" sz="1400" dirty="0"/>
                        <a:t>less than </a:t>
                      </a:r>
                      <a:r>
                        <a:rPr lang="en-US" sz="1400" dirty="0" smtClean="0"/>
                        <a:t>Theta </a:t>
                      </a:r>
                      <a:r>
                        <a:rPr lang="en-US" sz="1400" dirty="0"/>
                        <a:t>(Observed&lt;Expected). Fewer </a:t>
                      </a:r>
                      <a:r>
                        <a:rPr lang="en-US" sz="1400" dirty="0" err="1"/>
                        <a:t>haplotypes</a:t>
                      </a:r>
                      <a:r>
                        <a:rPr lang="en-US" sz="1400" dirty="0"/>
                        <a:t> (lower average </a:t>
                      </a:r>
                      <a:r>
                        <a:rPr lang="en-US" sz="1400" dirty="0" err="1"/>
                        <a:t>heterozygosity</a:t>
                      </a:r>
                      <a:r>
                        <a:rPr lang="en-US" sz="1400" dirty="0"/>
                        <a:t>) than # of segregating sites.</a:t>
                      </a:r>
                    </a:p>
                  </a:txBody>
                  <a:tcPr marL="35339" marR="35339" marT="17670" marB="1767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Rare alleles present at low frequencies</a:t>
                      </a:r>
                    </a:p>
                  </a:txBody>
                  <a:tcPr marL="35339" marR="35339" marT="17670" marB="1767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Recent selective sweep, population expansion after a recent bottleneck, linkage to a swept gene</a:t>
                      </a:r>
                    </a:p>
                  </a:txBody>
                  <a:tcPr marL="35339" marR="35339" marT="17670" marB="1767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1307548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err="1"/>
                        <a:t>Tajima</a:t>
                      </a:r>
                      <a:r>
                        <a:rPr lang="cs-CZ" sz="1400" dirty="0"/>
                        <a:t>'s </a:t>
                      </a:r>
                      <a:r>
                        <a:rPr lang="cs-CZ" sz="1400" i="1" dirty="0"/>
                        <a:t>D</a:t>
                      </a:r>
                      <a:r>
                        <a:rPr lang="cs-CZ" sz="1400" dirty="0"/>
                        <a:t>&gt;0</a:t>
                      </a:r>
                    </a:p>
                  </a:txBody>
                  <a:tcPr marL="35339" marR="35339" marT="17670" marB="1767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Pi </a:t>
                      </a:r>
                      <a:r>
                        <a:rPr lang="en-US" sz="1400" dirty="0"/>
                        <a:t>greater than </a:t>
                      </a:r>
                      <a:r>
                        <a:rPr lang="en-US" sz="1400" dirty="0" smtClean="0"/>
                        <a:t>Theta </a:t>
                      </a:r>
                      <a:r>
                        <a:rPr lang="en-US" sz="1400" dirty="0"/>
                        <a:t>(Observed&gt;Expected). More </a:t>
                      </a:r>
                      <a:r>
                        <a:rPr lang="en-US" sz="1400" dirty="0" err="1"/>
                        <a:t>haplotypes</a:t>
                      </a:r>
                      <a:r>
                        <a:rPr lang="en-US" sz="1400" dirty="0"/>
                        <a:t> (more average </a:t>
                      </a:r>
                      <a:r>
                        <a:rPr lang="en-US" sz="1400" dirty="0" err="1"/>
                        <a:t>heterozygosity</a:t>
                      </a:r>
                      <a:r>
                        <a:rPr lang="en-US" sz="1400" dirty="0"/>
                        <a:t>)than </a:t>
                      </a:r>
                      <a:r>
                        <a:rPr lang="cs-CZ" sz="1400" dirty="0" smtClean="0"/>
                        <a:t/>
                      </a:r>
                      <a:br>
                        <a:rPr lang="cs-CZ" sz="1400" dirty="0" smtClean="0"/>
                      </a:br>
                      <a:r>
                        <a:rPr lang="en-US" sz="1400" dirty="0" smtClean="0"/>
                        <a:t># </a:t>
                      </a:r>
                      <a:r>
                        <a:rPr lang="en-US" sz="1400" dirty="0"/>
                        <a:t>of segregating sites.</a:t>
                      </a:r>
                    </a:p>
                  </a:txBody>
                  <a:tcPr marL="35339" marR="35339" marT="17670" marB="1767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Multiple alleles present, some at low, others at high frequencies</a:t>
                      </a:r>
                    </a:p>
                  </a:txBody>
                  <a:tcPr marL="35339" marR="35339" marT="17670" marB="1767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Balancing selection, sudden population contraction</a:t>
                      </a:r>
                    </a:p>
                  </a:txBody>
                  <a:tcPr marL="35339" marR="35339" marT="17670" marB="1767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366360" y="374650"/>
            <a:ext cx="41392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McDonaldův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cs-CZ" sz="24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Kreitmanův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test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527050" y="1102496"/>
            <a:ext cx="774923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John H.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McDonald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and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Martin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Kreitman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(1991):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srovnání vnitrodruhového polymorfismu a mezidruhové divergence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690552" y="5923005"/>
            <a:ext cx="4974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aseline="30000" dirty="0" smtClean="0">
                <a:latin typeface="Arial" pitchFamily="34" charset="0"/>
                <a:cs typeface="Arial" pitchFamily="34" charset="0"/>
              </a:rPr>
              <a:t>*)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substituce = u 2 druhů fixována odlišná báze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527050" y="2367563"/>
            <a:ext cx="6865982" cy="2739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D</a:t>
            </a:r>
            <a:r>
              <a:rPr lang="cs-CZ" sz="2000" baseline="-25000" dirty="0" err="1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počet synonymních substitucí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</a:rPr>
              <a:t>*)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na sekvenci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D</a:t>
            </a:r>
            <a:r>
              <a:rPr lang="cs-CZ" sz="2000" baseline="-25000" dirty="0" err="1" smtClean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počet nesynonymních substitucí na sekvenci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baseline="-25000" dirty="0" err="1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počet synonymních polymorfních pozic na sekvenci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baseline="-25000" dirty="0" err="1" smtClean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počet nesynonymních polymorfních pozic na sekvenci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H0: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D</a:t>
            </a:r>
            <a:r>
              <a:rPr lang="cs-CZ" sz="2400" baseline="-25000" dirty="0" err="1" smtClean="0">
                <a:latin typeface="Arial" pitchFamily="34" charset="0"/>
                <a:cs typeface="Arial" pitchFamily="34" charset="0"/>
              </a:rPr>
              <a:t>n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D</a:t>
            </a:r>
            <a:r>
              <a:rPr lang="cs-CZ" sz="2400" baseline="-25000" dirty="0" err="1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400" baseline="-25000" dirty="0" err="1" smtClean="0">
                <a:latin typeface="Arial" pitchFamily="34" charset="0"/>
                <a:cs typeface="Arial" pitchFamily="34" charset="0"/>
              </a:rPr>
              <a:t>n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400" baseline="-25000" dirty="0" err="1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 neutrální evoluce</a:t>
            </a:r>
            <a:b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H1: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D</a:t>
            </a:r>
            <a:r>
              <a:rPr lang="cs-CZ" sz="2400" baseline="-25000" dirty="0" err="1" smtClean="0">
                <a:latin typeface="Arial" pitchFamily="34" charset="0"/>
                <a:cs typeface="Arial" pitchFamily="34" charset="0"/>
              </a:rPr>
              <a:t>n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D</a:t>
            </a:r>
            <a:r>
              <a:rPr lang="cs-CZ" sz="2400" baseline="-25000" dirty="0" err="1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≠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400" baseline="-25000" dirty="0" err="1" smtClean="0">
                <a:latin typeface="Arial" pitchFamily="34" charset="0"/>
                <a:cs typeface="Arial" pitchFamily="34" charset="0"/>
              </a:rPr>
              <a:t>n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400" baseline="-25000" dirty="0" err="1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 selekce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27050" y="374650"/>
            <a:ext cx="8406468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negativní (purifikující) selekce: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škodlivé mutace silně ovlivňují polymorfismus</a:t>
            </a:r>
          </a:p>
          <a:p>
            <a:pPr defTabSz="540000">
              <a:spcAft>
                <a:spcPts val="1200"/>
              </a:spcAft>
            </a:pPr>
            <a:r>
              <a:rPr lang="en-US" sz="2000" i="1" dirty="0" err="1" smtClean="0">
                <a:latin typeface="Arial" pitchFamily="34" charset="0"/>
                <a:cs typeface="Arial" pitchFamily="34" charset="0"/>
              </a:rPr>
              <a:t>D</a:t>
            </a:r>
            <a:r>
              <a:rPr lang="en-US" sz="2000" baseline="-25000" dirty="0" err="1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D</a:t>
            </a:r>
            <a:r>
              <a:rPr lang="en-US" sz="2000" baseline="-25000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 &lt; </a:t>
            </a:r>
            <a:r>
              <a:rPr lang="en-US" sz="20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en-US" sz="2000" baseline="-25000" dirty="0" err="1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en-US" sz="2000" baseline="-25000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tj. poměr nesynonymní/synonymní variability mezi druhy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je nižší než poměr nesynonymní/synonymní variability uvnitř druhů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27050" y="2635936"/>
            <a:ext cx="8278228" cy="2154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pozitivní selekce: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prospěšně mutace se rychle šíří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neovlivňují polymorfismus, ale mají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vliv na mezidruhovou divergenci</a:t>
            </a:r>
          </a:p>
          <a:p>
            <a:pPr defTabSz="540000">
              <a:spcAft>
                <a:spcPts val="1200"/>
              </a:spcAft>
            </a:pPr>
            <a:r>
              <a:rPr lang="en-US" sz="2000" i="1" dirty="0" err="1" smtClean="0">
                <a:latin typeface="Arial" pitchFamily="34" charset="0"/>
                <a:cs typeface="Arial" pitchFamily="34" charset="0"/>
              </a:rPr>
              <a:t>D</a:t>
            </a:r>
            <a:r>
              <a:rPr lang="en-US" sz="2000" baseline="-25000" dirty="0" err="1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D</a:t>
            </a:r>
            <a:r>
              <a:rPr lang="en-US" sz="2000" baseline="-25000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 &gt; </a:t>
            </a:r>
            <a:r>
              <a:rPr lang="en-US" sz="20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en-US" sz="2000" baseline="-25000" dirty="0" err="1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en-US" sz="2000" baseline="-25000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tj. poměr nesynonymní/synonymní variability mezi druhy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je vyšší než poměr nesynonymní/synonymní variability uvnitř druhů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7" name="Skupina 6"/>
          <p:cNvGrpSpPr/>
          <p:nvPr/>
        </p:nvGrpSpPr>
        <p:grpSpPr>
          <a:xfrm>
            <a:off x="527050" y="5317696"/>
            <a:ext cx="6802995" cy="733425"/>
            <a:chOff x="527050" y="5317696"/>
            <a:chExt cx="6802995" cy="733425"/>
          </a:xfrm>
        </p:grpSpPr>
        <p:sp>
          <p:nvSpPr>
            <p:cNvPr id="5" name="TextovéPole 4"/>
            <p:cNvSpPr txBox="1"/>
            <p:nvPr/>
          </p:nvSpPr>
          <p:spPr>
            <a:xfrm>
              <a:off x="527050" y="5461686"/>
              <a:ext cx="49071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400" dirty="0" smtClean="0">
                  <a:latin typeface="Arial" pitchFamily="34" charset="0"/>
                  <a:cs typeface="Arial" pitchFamily="34" charset="0"/>
                </a:rPr>
                <a:t>podíl substitucí fixovaných selekcí:</a:t>
              </a:r>
              <a:endParaRPr lang="cs-CZ" sz="24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76801" name="Picture 1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58420" y="5317696"/>
              <a:ext cx="1571625" cy="73342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104627" y="371475"/>
            <a:ext cx="4616520" cy="461665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Testování neutrality vs. </a:t>
            </a:r>
            <a:r>
              <a:rPr lang="cs-CZ" sz="240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selekce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27050" y="1392195"/>
            <a:ext cx="851066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základní mírou relativního významu selekce a driftu je poměr </a:t>
            </a:r>
            <a:r>
              <a:rPr lang="cs-CZ" sz="20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dN</a:t>
            </a:r>
            <a:r>
              <a:rPr lang="cs-CZ" sz="20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cs-CZ" sz="20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dS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cs-CZ" sz="20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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cs-CZ" sz="2000" i="1" dirty="0" smtClean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dN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(=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d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K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 = průměrný počet nukleotidových rozdílů mezi sekvencemi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na 1 nesynonymní pozici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měří míru rozdílnosti 2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homologních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kódujících sekvencí z hlediska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aminokyselin, tj. do jaké míry se liší v nesynonymních pozicích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27050" y="4197177"/>
            <a:ext cx="850104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dS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(=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d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cs-CZ" sz="2000" i="1" baseline="-25000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 = průměrný počet nukleotidových rozdílů mezi sekvencemi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na 1 synonymní pozici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měří míru rozdílnosti 2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homologních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kódujících sekvencí z hlediska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tichých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substitutcí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tj. do jaké míry se liší v synonymních pozicích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27050" y="374650"/>
            <a:ext cx="8052204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Problémy MKT: 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podhodnocení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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v důsledku existence mírně škodlivých mutací,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odlišných mutačních rychlostí v různých částech genomu,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proměnlivosti v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koalescenčních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historiích různých částí genomu,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změn v efektivní velikosti populace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 tyto problémy neznamenají, že MKT považován za nespolehlivý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další potenciální problém: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infinite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-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sites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 model</a:t>
            </a: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často odchylky od modelu uvnitř druhů, tím větší v mezidruhových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srovnáních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7050" y="374650"/>
            <a:ext cx="4979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Detekce selekce na úrovni kodonů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27050" y="1252151"/>
            <a:ext cx="8271816" cy="3816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latin typeface="Arial" pitchFamily="34" charset="0"/>
                <a:cs typeface="Arial" pitchFamily="34" charset="0"/>
              </a:rPr>
              <a:t>Které kodony pod pozitivní/negativní selekcí?</a:t>
            </a:r>
          </a:p>
          <a:p>
            <a:pPr defTabSz="540000">
              <a:spcBef>
                <a:spcPts val="1200"/>
              </a:spcBef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substituční model, fylogenetický strom, výpočet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dN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dS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pro každý kodon</a:t>
            </a:r>
          </a:p>
          <a:p>
            <a:pPr defTabSz="540000">
              <a:spcBef>
                <a:spcPts val="1200"/>
              </a:spcBef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v případě sekvencí složených z více jedinců (např. viry) odhad	pozitivní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selekce na úrovni populace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Bef>
                <a:spcPts val="1200"/>
              </a:spcBef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Kdy v minulosti selekce působila?</a:t>
            </a:r>
          </a:p>
          <a:p>
            <a:pPr defTabSz="540000">
              <a:spcBef>
                <a:spcPts val="1200"/>
              </a:spcBef>
            </a:pP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dN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dS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mapováno na jednotlivé větve fylogenetického stromu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Bef>
                <a:spcPts val="1200"/>
              </a:spcBef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Působí selekce uvnitř rekombinujících fragmentů?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27050" y="5618205"/>
            <a:ext cx="7259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latin typeface="Arial" pitchFamily="34" charset="0"/>
                <a:cs typeface="Arial" pitchFamily="34" charset="0"/>
              </a:rPr>
              <a:t>např. program 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Datamonkey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(http://www.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datamonkey.org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924066" y="371475"/>
            <a:ext cx="4977645" cy="461665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Selekce v heterogenním prostředí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27050" y="1532238"/>
            <a:ext cx="7266733" cy="38010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6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variabilita prostředí:</a:t>
            </a:r>
          </a:p>
          <a:p>
            <a:pPr defTabSz="540000">
              <a:spcAft>
                <a:spcPts val="6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	v prostoru</a:t>
            </a:r>
          </a:p>
          <a:p>
            <a:pPr defTabSz="540000">
              <a:spcAft>
                <a:spcPts val="6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	v čase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	v hrubém měřítku: během života jedno prostředí</a:t>
            </a:r>
          </a:p>
          <a:p>
            <a:pPr defTabSz="540000">
              <a:spcAft>
                <a:spcPts val="6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	v jemném měřítku: během života více prostředí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selekce:	měkká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		tvrdá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 descr="Hardsof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549" y="3117775"/>
            <a:ext cx="7651179" cy="33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1143007" y="374650"/>
            <a:ext cx="3571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Tvrdá vs. měkká selekce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27050" y="1397285"/>
            <a:ext cx="43893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/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        AA		    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		 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aa</a:t>
            </a:r>
            <a:endParaRPr lang="cs-CZ" sz="2000" i="1" dirty="0" smtClean="0">
              <a:latin typeface="Arial" pitchFamily="34" charset="0"/>
              <a:cs typeface="Arial" pitchFamily="34" charset="0"/>
            </a:endParaRPr>
          </a:p>
          <a:p>
            <a:pPr defTabSz="540000"/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= 1 –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	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= 1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	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= 1 –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http://www.blackwellpublishing.com/ridley/images/hard_soft_selec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0237" y="215758"/>
            <a:ext cx="3133619" cy="27197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94558" y="374650"/>
            <a:ext cx="74126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Prostředí proměnlivé v hrubém měřítku </a:t>
            </a:r>
          </a:p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coarse</a:t>
            </a:r>
            <a:r>
              <a:rPr lang="cs-CZ" sz="24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cs-CZ" sz="24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grained</a:t>
            </a:r>
            <a:r>
              <a:rPr lang="cs-CZ" sz="24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environment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) – prostorová variabilita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27050" y="1571946"/>
            <a:ext cx="705193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Leveneho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model:</a:t>
            </a:r>
            <a:endParaRPr lang="cs-CZ" sz="2000" i="1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i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část celkové populace obývající habitat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měkká selekce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i="1" dirty="0" smtClean="0">
                <a:latin typeface="Arial" pitchFamily="34" charset="0"/>
                <a:cs typeface="Arial" pitchFamily="34" charset="0"/>
              </a:rPr>
            </a:br>
            <a:endParaRPr lang="cs-CZ" sz="2000" i="1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Př.: svijonožec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Balanus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balanoides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7050" y="3622283"/>
            <a:ext cx="7928213" cy="2285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3632" y="2630203"/>
            <a:ext cx="6238875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Skupina 6"/>
          <p:cNvGrpSpPr/>
          <p:nvPr/>
        </p:nvGrpSpPr>
        <p:grpSpPr>
          <a:xfrm>
            <a:off x="999661" y="374650"/>
            <a:ext cx="7381491" cy="1636875"/>
            <a:chOff x="999661" y="374650"/>
            <a:chExt cx="7381491" cy="1636875"/>
          </a:xfrm>
        </p:grpSpPr>
        <p:pic>
          <p:nvPicPr>
            <p:cNvPr id="4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99661" y="374650"/>
              <a:ext cx="5678541" cy="163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ovéPole 4"/>
            <p:cNvSpPr txBox="1"/>
            <p:nvPr/>
          </p:nvSpPr>
          <p:spPr>
            <a:xfrm>
              <a:off x="7284377" y="606175"/>
              <a:ext cx="1096775" cy="1200329"/>
            </a:xfrm>
            <a:prstGeom prst="rect">
              <a:avLst/>
            </a:prstGeom>
            <a:solidFill>
              <a:srgbClr val="FFFF99"/>
            </a:solidFill>
          </p:spPr>
          <p:txBody>
            <a:bodyPr wrap="none" rtlCol="0">
              <a:spAutoFit/>
            </a:bodyPr>
            <a:lstStyle/>
            <a:p>
              <a:r>
                <a:rPr lang="cs-CZ" i="1" dirty="0" smtClean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 smtClean="0">
                  <a:latin typeface="Arial" pitchFamily="34" charset="0"/>
                  <a:cs typeface="Arial" pitchFamily="34" charset="0"/>
                </a:rPr>
                <a:t>1</a:t>
              </a:r>
              <a:r>
                <a:rPr lang="cs-CZ" dirty="0" smtClean="0">
                  <a:latin typeface="Arial" pitchFamily="34" charset="0"/>
                  <a:cs typeface="Arial" pitchFamily="34" charset="0"/>
                </a:rPr>
                <a:t> = 0,4</a:t>
              </a:r>
            </a:p>
            <a:p>
              <a:r>
                <a:rPr lang="cs-CZ" i="1" dirty="0" smtClean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 smtClean="0">
                  <a:latin typeface="Arial" pitchFamily="34" charset="0"/>
                  <a:cs typeface="Arial" pitchFamily="34" charset="0"/>
                </a:rPr>
                <a:t>2</a:t>
              </a:r>
              <a:r>
                <a:rPr lang="cs-CZ" dirty="0" smtClean="0">
                  <a:latin typeface="Arial" pitchFamily="34" charset="0"/>
                  <a:cs typeface="Arial" pitchFamily="34" charset="0"/>
                </a:rPr>
                <a:t> = 0,05</a:t>
              </a:r>
              <a:endParaRPr lang="cs-CZ" i="1" dirty="0" smtClean="0">
                <a:latin typeface="Arial" pitchFamily="34" charset="0"/>
                <a:cs typeface="Arial" pitchFamily="34" charset="0"/>
              </a:endParaRPr>
            </a:p>
            <a:p>
              <a:r>
                <a:rPr lang="cs-CZ" i="1" dirty="0" smtClean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 smtClean="0">
                  <a:latin typeface="Arial" pitchFamily="34" charset="0"/>
                  <a:cs typeface="Arial" pitchFamily="34" charset="0"/>
                </a:rPr>
                <a:t>3</a:t>
              </a:r>
              <a:r>
                <a:rPr lang="cs-CZ" dirty="0" smtClean="0">
                  <a:latin typeface="Arial" pitchFamily="34" charset="0"/>
                  <a:cs typeface="Arial" pitchFamily="34" charset="0"/>
                </a:rPr>
                <a:t> = 0,5</a:t>
              </a:r>
              <a:endParaRPr lang="cs-CZ" i="1" dirty="0" smtClean="0">
                <a:latin typeface="Arial" pitchFamily="34" charset="0"/>
                <a:cs typeface="Arial" pitchFamily="34" charset="0"/>
              </a:endParaRPr>
            </a:p>
            <a:p>
              <a:r>
                <a:rPr lang="cs-CZ" i="1" dirty="0" smtClean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 smtClean="0">
                  <a:latin typeface="Arial" pitchFamily="34" charset="0"/>
                  <a:cs typeface="Arial" pitchFamily="34" charset="0"/>
                </a:rPr>
                <a:t>4</a:t>
              </a:r>
              <a:r>
                <a:rPr lang="cs-CZ" dirty="0" smtClean="0">
                  <a:latin typeface="Arial" pitchFamily="34" charset="0"/>
                  <a:cs typeface="Arial" pitchFamily="34" charset="0"/>
                </a:rPr>
                <a:t> = 0,05</a:t>
              </a:r>
              <a:endParaRPr lang="cs-CZ" i="1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Šipka doleva 5"/>
            <p:cNvSpPr/>
            <p:nvPr/>
          </p:nvSpPr>
          <p:spPr>
            <a:xfrm>
              <a:off x="6760395" y="1047964"/>
              <a:ext cx="421241" cy="369869"/>
            </a:xfrm>
            <a:prstGeom prst="leftArrow">
              <a:avLst/>
            </a:prstGeom>
            <a:solidFill>
              <a:srgbClr val="DE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5889714" y="2044557"/>
            <a:ext cx="2422080" cy="770562"/>
          </a:xfrm>
          <a:prstGeom prst="wedgeRectCallout">
            <a:avLst>
              <a:gd name="adj1" fmla="val -65400"/>
              <a:gd name="adj2" fmla="val 64596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stabilní polymorfismus při 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p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 = 0,74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4418796" y="4107951"/>
            <a:ext cx="1982003" cy="770562"/>
          </a:xfrm>
          <a:prstGeom prst="wedgeRectCallout">
            <a:avLst>
              <a:gd name="adj1" fmla="val -77036"/>
              <a:gd name="adj2" fmla="val -52737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při 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p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dirty="0" smtClean="0">
                <a:latin typeface="Arial" pitchFamily="34" charset="0"/>
                <a:sym typeface="Symbol"/>
              </a:rPr>
              <a:t>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 0,52 alela směřuje k extinkci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477402" y="5445303"/>
            <a:ext cx="40206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>
                <a:latin typeface="Arial" pitchFamily="34" charset="0"/>
                <a:cs typeface="Arial" pitchFamily="34" charset="0"/>
              </a:rPr>
              <a:t>nechráněný polymorfismus</a:t>
            </a:r>
          </a:p>
          <a:p>
            <a:pPr algn="ctr"/>
            <a:r>
              <a:rPr lang="cs-CZ" sz="24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unprotected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polymorphism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)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999661" y="374650"/>
            <a:ext cx="7509731" cy="1636875"/>
            <a:chOff x="999661" y="374650"/>
            <a:chExt cx="7509731" cy="1636875"/>
          </a:xfrm>
        </p:grpSpPr>
        <p:pic>
          <p:nvPicPr>
            <p:cNvPr id="3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99661" y="374650"/>
              <a:ext cx="5678541" cy="163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TextovéPole 3"/>
            <p:cNvSpPr txBox="1"/>
            <p:nvPr/>
          </p:nvSpPr>
          <p:spPr>
            <a:xfrm>
              <a:off x="7284377" y="606175"/>
              <a:ext cx="1225015" cy="1200329"/>
            </a:xfrm>
            <a:prstGeom prst="rect">
              <a:avLst/>
            </a:prstGeom>
            <a:solidFill>
              <a:srgbClr val="FFFF99"/>
            </a:solidFill>
          </p:spPr>
          <p:txBody>
            <a:bodyPr wrap="none" rtlCol="0">
              <a:spAutoFit/>
            </a:bodyPr>
            <a:lstStyle/>
            <a:p>
              <a:r>
                <a:rPr lang="cs-CZ" i="1" dirty="0" smtClean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 smtClean="0">
                  <a:latin typeface="Arial" pitchFamily="34" charset="0"/>
                  <a:cs typeface="Arial" pitchFamily="34" charset="0"/>
                </a:rPr>
                <a:t>1</a:t>
              </a:r>
              <a:r>
                <a:rPr lang="cs-CZ" dirty="0" smtClean="0">
                  <a:latin typeface="Arial" pitchFamily="34" charset="0"/>
                  <a:cs typeface="Arial" pitchFamily="34" charset="0"/>
                </a:rPr>
                <a:t> = 0,15</a:t>
              </a:r>
            </a:p>
            <a:p>
              <a:r>
                <a:rPr lang="cs-CZ" i="1" dirty="0" smtClean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 smtClean="0">
                  <a:latin typeface="Arial" pitchFamily="34" charset="0"/>
                  <a:cs typeface="Arial" pitchFamily="34" charset="0"/>
                </a:rPr>
                <a:t>2</a:t>
              </a:r>
              <a:r>
                <a:rPr lang="cs-CZ" dirty="0" smtClean="0">
                  <a:latin typeface="Arial" pitchFamily="34" charset="0"/>
                  <a:cs typeface="Arial" pitchFamily="34" charset="0"/>
                </a:rPr>
                <a:t> = 0,375</a:t>
              </a:r>
              <a:endParaRPr lang="cs-CZ" i="1" dirty="0" smtClean="0">
                <a:latin typeface="Arial" pitchFamily="34" charset="0"/>
                <a:cs typeface="Arial" pitchFamily="34" charset="0"/>
              </a:endParaRPr>
            </a:p>
            <a:p>
              <a:r>
                <a:rPr lang="cs-CZ" i="1" dirty="0" smtClean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 smtClean="0">
                  <a:latin typeface="Arial" pitchFamily="34" charset="0"/>
                  <a:cs typeface="Arial" pitchFamily="34" charset="0"/>
                </a:rPr>
                <a:t>3</a:t>
              </a:r>
              <a:r>
                <a:rPr lang="cs-CZ" dirty="0" smtClean="0">
                  <a:latin typeface="Arial" pitchFamily="34" charset="0"/>
                  <a:cs typeface="Arial" pitchFamily="34" charset="0"/>
                </a:rPr>
                <a:t> = 0,325</a:t>
              </a:r>
              <a:endParaRPr lang="cs-CZ" i="1" dirty="0" smtClean="0">
                <a:latin typeface="Arial" pitchFamily="34" charset="0"/>
                <a:cs typeface="Arial" pitchFamily="34" charset="0"/>
              </a:endParaRPr>
            </a:p>
            <a:p>
              <a:r>
                <a:rPr lang="cs-CZ" i="1" dirty="0" smtClean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 smtClean="0">
                  <a:latin typeface="Arial" pitchFamily="34" charset="0"/>
                  <a:cs typeface="Arial" pitchFamily="34" charset="0"/>
                </a:rPr>
                <a:t>4</a:t>
              </a:r>
              <a:r>
                <a:rPr lang="cs-CZ" dirty="0" smtClean="0">
                  <a:latin typeface="Arial" pitchFamily="34" charset="0"/>
                  <a:cs typeface="Arial" pitchFamily="34" charset="0"/>
                </a:rPr>
                <a:t> = 0,15</a:t>
              </a:r>
              <a:endParaRPr lang="cs-CZ" i="1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Šipka doleva 4"/>
            <p:cNvSpPr/>
            <p:nvPr/>
          </p:nvSpPr>
          <p:spPr>
            <a:xfrm>
              <a:off x="6760395" y="1047964"/>
              <a:ext cx="421241" cy="369869"/>
            </a:xfrm>
            <a:prstGeom prst="leftArrow">
              <a:avLst/>
            </a:prstGeom>
            <a:solidFill>
              <a:srgbClr val="DE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1397" y="2599362"/>
            <a:ext cx="6257925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6434244" y="4345969"/>
            <a:ext cx="2422080" cy="770562"/>
          </a:xfrm>
          <a:prstGeom prst="wedgeRectCallout">
            <a:avLst>
              <a:gd name="adj1" fmla="val -66673"/>
              <a:gd name="adj2" fmla="val 16193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stabilní polymorfismus při 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p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 = 0,86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174363" y="2599361"/>
            <a:ext cx="36952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>
                <a:latin typeface="Arial" pitchFamily="34" charset="0"/>
                <a:cs typeface="Arial" pitchFamily="34" charset="0"/>
              </a:rPr>
              <a:t>chráněný polymorfismus</a:t>
            </a:r>
          </a:p>
          <a:p>
            <a:pPr algn="ctr"/>
            <a:r>
              <a:rPr lang="cs-CZ" sz="24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protected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polymorphism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)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3103705" y="4623371"/>
            <a:ext cx="1899810" cy="912687"/>
          </a:xfrm>
          <a:prstGeom prst="wedgeRectCallout">
            <a:avLst>
              <a:gd name="adj1" fmla="val -103709"/>
              <a:gd name="adj2" fmla="val 85315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při 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p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dirty="0" smtClean="0">
                <a:latin typeface="Arial" pitchFamily="34" charset="0"/>
                <a:sym typeface="Symbol"/>
              </a:rPr>
              <a:t>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 0 a 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p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dirty="0" smtClean="0">
                <a:latin typeface="Arial" pitchFamily="34" charset="0"/>
                <a:sym typeface="Symbol"/>
              </a:rPr>
              <a:t>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 1 selekce frekvenci táhne zpět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27050" y="374650"/>
            <a:ext cx="8287846" cy="38779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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kvalitativně odlišné výsledky při stejných hodnotách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fitness jako funkce parametru 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c</a:t>
            </a:r>
            <a:br>
              <a:rPr lang="cs-CZ" sz="2400" i="1" dirty="0" smtClean="0">
                <a:latin typeface="Arial" pitchFamily="34" charset="0"/>
                <a:cs typeface="Arial" pitchFamily="34" charset="0"/>
              </a:rPr>
            </a:br>
            <a:endParaRPr lang="cs-CZ" sz="2400" i="1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Prostorová heterogenita v hrubém měřítku rozšiřuje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podmínky pro chráněný polymorfismus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V homogenním prostředí a při konstantní fitness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polymorfismus jen při superdominanci (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4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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  <a:sym typeface="Symbol"/>
              </a:rPr>
              <a:t>w</a:t>
            </a:r>
            <a:r>
              <a:rPr lang="cs-CZ" sz="2400" i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Aa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 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  <a:sym typeface="Symbol"/>
              </a:rPr>
              <a:t>w</a:t>
            </a:r>
            <a:r>
              <a:rPr lang="cs-CZ" sz="2400" i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aa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)</a:t>
            </a:r>
          </a:p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 v heterogenním prostředí ne, např.: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Skupina 3"/>
          <p:cNvGrpSpPr/>
          <p:nvPr/>
        </p:nvGrpSpPr>
        <p:grpSpPr>
          <a:xfrm>
            <a:off x="907193" y="4566506"/>
            <a:ext cx="7381491" cy="1636875"/>
            <a:chOff x="999661" y="374650"/>
            <a:chExt cx="7381491" cy="1636875"/>
          </a:xfrm>
        </p:grpSpPr>
        <p:pic>
          <p:nvPicPr>
            <p:cNvPr id="5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99661" y="374650"/>
              <a:ext cx="5678541" cy="163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ovéPole 5"/>
            <p:cNvSpPr txBox="1"/>
            <p:nvPr/>
          </p:nvSpPr>
          <p:spPr>
            <a:xfrm>
              <a:off x="7284377" y="606175"/>
              <a:ext cx="1096775" cy="1200329"/>
            </a:xfrm>
            <a:prstGeom prst="rect">
              <a:avLst/>
            </a:prstGeom>
            <a:solidFill>
              <a:srgbClr val="FFFF99"/>
            </a:solidFill>
          </p:spPr>
          <p:txBody>
            <a:bodyPr wrap="none" rtlCol="0">
              <a:spAutoFit/>
            </a:bodyPr>
            <a:lstStyle/>
            <a:p>
              <a:r>
                <a:rPr lang="cs-CZ" i="1" dirty="0" smtClean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 smtClean="0">
                  <a:latin typeface="Arial" pitchFamily="34" charset="0"/>
                  <a:cs typeface="Arial" pitchFamily="34" charset="0"/>
                </a:rPr>
                <a:t>1</a:t>
              </a:r>
              <a:r>
                <a:rPr lang="cs-CZ" dirty="0" smtClean="0">
                  <a:latin typeface="Arial" pitchFamily="34" charset="0"/>
                  <a:cs typeface="Arial" pitchFamily="34" charset="0"/>
                </a:rPr>
                <a:t> = 0,12</a:t>
              </a:r>
            </a:p>
            <a:p>
              <a:r>
                <a:rPr lang="cs-CZ" i="1" dirty="0" smtClean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 smtClean="0">
                  <a:latin typeface="Arial" pitchFamily="34" charset="0"/>
                  <a:cs typeface="Arial" pitchFamily="34" charset="0"/>
                </a:rPr>
                <a:t>2</a:t>
              </a:r>
              <a:r>
                <a:rPr lang="cs-CZ" dirty="0" smtClean="0">
                  <a:latin typeface="Arial" pitchFamily="34" charset="0"/>
                  <a:cs typeface="Arial" pitchFamily="34" charset="0"/>
                </a:rPr>
                <a:t> = 0,58</a:t>
              </a:r>
              <a:endParaRPr lang="cs-CZ" i="1" dirty="0" smtClean="0">
                <a:latin typeface="Arial" pitchFamily="34" charset="0"/>
                <a:cs typeface="Arial" pitchFamily="34" charset="0"/>
              </a:endParaRPr>
            </a:p>
            <a:p>
              <a:r>
                <a:rPr lang="cs-CZ" i="1" dirty="0" smtClean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 smtClean="0">
                  <a:latin typeface="Arial" pitchFamily="34" charset="0"/>
                  <a:cs typeface="Arial" pitchFamily="34" charset="0"/>
                </a:rPr>
                <a:t>3</a:t>
              </a:r>
              <a:r>
                <a:rPr lang="cs-CZ" dirty="0" smtClean="0">
                  <a:latin typeface="Arial" pitchFamily="34" charset="0"/>
                  <a:cs typeface="Arial" pitchFamily="34" charset="0"/>
                </a:rPr>
                <a:t> = 0,3</a:t>
              </a:r>
              <a:endParaRPr lang="cs-CZ" i="1" dirty="0" smtClean="0">
                <a:latin typeface="Arial" pitchFamily="34" charset="0"/>
                <a:cs typeface="Arial" pitchFamily="34" charset="0"/>
              </a:endParaRPr>
            </a:p>
            <a:p>
              <a:r>
                <a:rPr lang="cs-CZ" i="1" dirty="0" smtClean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 smtClean="0">
                  <a:latin typeface="Arial" pitchFamily="34" charset="0"/>
                  <a:cs typeface="Arial" pitchFamily="34" charset="0"/>
                </a:rPr>
                <a:t>4</a:t>
              </a:r>
              <a:r>
                <a:rPr lang="cs-CZ" dirty="0" smtClean="0">
                  <a:latin typeface="Arial" pitchFamily="34" charset="0"/>
                  <a:cs typeface="Arial" pitchFamily="34" charset="0"/>
                </a:rPr>
                <a:t> = 0</a:t>
              </a:r>
              <a:endParaRPr lang="cs-CZ" i="1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Šipka doleva 6"/>
            <p:cNvSpPr/>
            <p:nvPr/>
          </p:nvSpPr>
          <p:spPr>
            <a:xfrm>
              <a:off x="6760395" y="1047964"/>
              <a:ext cx="421241" cy="369869"/>
            </a:xfrm>
            <a:prstGeom prst="leftArrow">
              <a:avLst/>
            </a:prstGeom>
            <a:solidFill>
              <a:srgbClr val="DE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8" name="Obdélník 7"/>
          <p:cNvSpPr/>
          <p:nvPr/>
        </p:nvSpPr>
        <p:spPr>
          <a:xfrm>
            <a:off x="7222732" y="5681609"/>
            <a:ext cx="708917" cy="308225"/>
          </a:xfrm>
          <a:prstGeom prst="rect">
            <a:avLst/>
          </a:prstGeom>
          <a:noFill/>
          <a:ln w="28575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3961731" y="5607978"/>
            <a:ext cx="2640458" cy="195209"/>
          </a:xfrm>
          <a:prstGeom prst="rect">
            <a:avLst/>
          </a:prstGeom>
          <a:noFill/>
          <a:ln w="28575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4965040" y="6030929"/>
            <a:ext cx="1713163" cy="657547"/>
          </a:xfrm>
          <a:prstGeom prst="wedgeRectCallout">
            <a:avLst>
              <a:gd name="adj1" fmla="val -28291"/>
              <a:gd name="adj2" fmla="val -92757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jediný habitat se superdominancí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grpSp>
        <p:nvGrpSpPr>
          <p:cNvPr id="15" name="Skupina 14"/>
          <p:cNvGrpSpPr/>
          <p:nvPr/>
        </p:nvGrpSpPr>
        <p:grpSpPr>
          <a:xfrm>
            <a:off x="4903841" y="5414481"/>
            <a:ext cx="914400" cy="560298"/>
            <a:chOff x="527050" y="374650"/>
            <a:chExt cx="914400" cy="560298"/>
          </a:xfrm>
        </p:grpSpPr>
        <p:cxnSp>
          <p:nvCxnSpPr>
            <p:cNvPr id="13" name="Přímá spojovací čára 12"/>
            <p:cNvCxnSpPr/>
            <p:nvPr/>
          </p:nvCxnSpPr>
          <p:spPr>
            <a:xfrm>
              <a:off x="527050" y="374650"/>
              <a:ext cx="914400" cy="560298"/>
            </a:xfrm>
            <a:prstGeom prst="line">
              <a:avLst/>
            </a:prstGeom>
            <a:ln w="38100">
              <a:solidFill>
                <a:srgbClr val="DE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ovací čára 13"/>
            <p:cNvCxnSpPr/>
            <p:nvPr/>
          </p:nvCxnSpPr>
          <p:spPr>
            <a:xfrm flipH="1">
              <a:off x="527050" y="374650"/>
              <a:ext cx="914400" cy="560298"/>
            </a:xfrm>
            <a:prstGeom prst="line">
              <a:avLst/>
            </a:prstGeom>
            <a:ln w="38100">
              <a:solidFill>
                <a:srgbClr val="DE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animBg="1"/>
      <p:bldP spid="10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502" y="1325366"/>
            <a:ext cx="7802269" cy="4428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23"/>
          <p:cNvSpPr>
            <a:spLocks noChangeArrowheads="1"/>
          </p:cNvSpPr>
          <p:nvPr/>
        </p:nvSpPr>
        <p:spPr bwMode="auto">
          <a:xfrm>
            <a:off x="5910263" y="1633588"/>
            <a:ext cx="2863867" cy="1376739"/>
          </a:xfrm>
          <a:prstGeom prst="wedgeRectCallout">
            <a:avLst>
              <a:gd name="adj1" fmla="val -10354"/>
              <a:gd name="adj2" fmla="val 144557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dirty="0" smtClean="0">
                <a:latin typeface="Arial" pitchFamily="34" charset="0"/>
                <a:sym typeface="Symbol" pitchFamily="18" charset="2"/>
              </a:rPr>
              <a:t>chráněný polymorfismus, i když ani v jednom habitatu selekce nepodporuje heterozygoty</a:t>
            </a:r>
            <a:endParaRPr lang="cs-CZ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7050" y="143817"/>
            <a:ext cx="2084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tvrdá selekce: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3629" y="2455524"/>
            <a:ext cx="6200775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08624" y="374650"/>
            <a:ext cx="3159552" cy="1793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Šipka doleva 6"/>
          <p:cNvSpPr/>
          <p:nvPr/>
        </p:nvSpPr>
        <p:spPr>
          <a:xfrm rot="18723862">
            <a:off x="6082301" y="2157574"/>
            <a:ext cx="534256" cy="431514"/>
          </a:xfrm>
          <a:prstGeom prst="lef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8" name="Skupina 7"/>
          <p:cNvGrpSpPr>
            <a:grpSpLocks noChangeAspect="1"/>
          </p:cNvGrpSpPr>
          <p:nvPr/>
        </p:nvGrpSpPr>
        <p:grpSpPr>
          <a:xfrm>
            <a:off x="270195" y="1114390"/>
            <a:ext cx="5465564" cy="1190888"/>
            <a:chOff x="999661" y="374650"/>
            <a:chExt cx="7512408" cy="1636875"/>
          </a:xfrm>
        </p:grpSpPr>
        <p:pic>
          <p:nvPicPr>
            <p:cNvPr id="9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99661" y="374650"/>
              <a:ext cx="5678541" cy="163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ovéPole 9"/>
            <p:cNvSpPr txBox="1"/>
            <p:nvPr/>
          </p:nvSpPr>
          <p:spPr>
            <a:xfrm>
              <a:off x="7284377" y="606175"/>
              <a:ext cx="1227692" cy="1311419"/>
            </a:xfrm>
            <a:prstGeom prst="rect">
              <a:avLst/>
            </a:prstGeom>
            <a:solidFill>
              <a:srgbClr val="FFFF99"/>
            </a:solidFill>
          </p:spPr>
          <p:txBody>
            <a:bodyPr wrap="none" rtlCol="0">
              <a:spAutoFit/>
            </a:bodyPr>
            <a:lstStyle/>
            <a:p>
              <a:r>
                <a:rPr lang="cs-CZ" sz="1400" i="1" dirty="0" smtClean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sz="1400" baseline="-25000" dirty="0" smtClean="0">
                  <a:latin typeface="Arial" pitchFamily="34" charset="0"/>
                  <a:cs typeface="Arial" pitchFamily="34" charset="0"/>
                </a:rPr>
                <a:t>1</a:t>
              </a:r>
              <a:r>
                <a:rPr lang="cs-CZ" sz="1400" dirty="0" smtClean="0">
                  <a:latin typeface="Arial" pitchFamily="34" charset="0"/>
                  <a:cs typeface="Arial" pitchFamily="34" charset="0"/>
                </a:rPr>
                <a:t> = 0,12</a:t>
              </a:r>
            </a:p>
            <a:p>
              <a:r>
                <a:rPr lang="cs-CZ" sz="1400" i="1" dirty="0" smtClean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sz="1400" baseline="-25000" dirty="0" smtClean="0">
                  <a:latin typeface="Arial" pitchFamily="34" charset="0"/>
                  <a:cs typeface="Arial" pitchFamily="34" charset="0"/>
                </a:rPr>
                <a:t>2</a:t>
              </a:r>
              <a:r>
                <a:rPr lang="cs-CZ" sz="1400" dirty="0" smtClean="0">
                  <a:latin typeface="Arial" pitchFamily="34" charset="0"/>
                  <a:cs typeface="Arial" pitchFamily="34" charset="0"/>
                </a:rPr>
                <a:t> = 0,58</a:t>
              </a:r>
              <a:endParaRPr lang="cs-CZ" sz="1400" i="1" dirty="0" smtClean="0">
                <a:latin typeface="Arial" pitchFamily="34" charset="0"/>
                <a:cs typeface="Arial" pitchFamily="34" charset="0"/>
              </a:endParaRPr>
            </a:p>
            <a:p>
              <a:r>
                <a:rPr lang="cs-CZ" sz="1400" i="1" dirty="0" smtClean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sz="1400" baseline="-25000" dirty="0" smtClean="0">
                  <a:latin typeface="Arial" pitchFamily="34" charset="0"/>
                  <a:cs typeface="Arial" pitchFamily="34" charset="0"/>
                </a:rPr>
                <a:t>3</a:t>
              </a:r>
              <a:r>
                <a:rPr lang="cs-CZ" sz="1400" dirty="0" smtClean="0">
                  <a:latin typeface="Arial" pitchFamily="34" charset="0"/>
                  <a:cs typeface="Arial" pitchFamily="34" charset="0"/>
                </a:rPr>
                <a:t> = 0,3</a:t>
              </a:r>
              <a:endParaRPr lang="cs-CZ" sz="1400" i="1" dirty="0" smtClean="0">
                <a:latin typeface="Arial" pitchFamily="34" charset="0"/>
                <a:cs typeface="Arial" pitchFamily="34" charset="0"/>
              </a:endParaRPr>
            </a:p>
            <a:p>
              <a:r>
                <a:rPr lang="cs-CZ" sz="1400" i="1" dirty="0" smtClean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sz="1400" baseline="-25000" dirty="0" smtClean="0">
                  <a:latin typeface="Arial" pitchFamily="34" charset="0"/>
                  <a:cs typeface="Arial" pitchFamily="34" charset="0"/>
                </a:rPr>
                <a:t>4</a:t>
              </a:r>
              <a:r>
                <a:rPr lang="cs-CZ" sz="1400" dirty="0" smtClean="0">
                  <a:latin typeface="Arial" pitchFamily="34" charset="0"/>
                  <a:cs typeface="Arial" pitchFamily="34" charset="0"/>
                </a:rPr>
                <a:t> = 0</a:t>
              </a:r>
              <a:endParaRPr lang="cs-CZ" sz="1400" i="1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Šipka doleva 10"/>
            <p:cNvSpPr/>
            <p:nvPr/>
          </p:nvSpPr>
          <p:spPr>
            <a:xfrm>
              <a:off x="6760395" y="1047964"/>
              <a:ext cx="421241" cy="369869"/>
            </a:xfrm>
            <a:prstGeom prst="leftArrow">
              <a:avLst/>
            </a:prstGeom>
            <a:solidFill>
              <a:srgbClr val="DE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2" name="TextovéPole 11"/>
          <p:cNvSpPr txBox="1"/>
          <p:nvPr/>
        </p:nvSpPr>
        <p:spPr>
          <a:xfrm>
            <a:off x="3302346" y="5977827"/>
            <a:ext cx="55098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>
                <a:latin typeface="Arial" pitchFamily="34" charset="0"/>
                <a:cs typeface="Arial" pitchFamily="34" charset="0"/>
              </a:rPr>
              <a:t>nestabilní i nechráněný polymorfismus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7050" y="374650"/>
            <a:ext cx="2323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Výpočet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dN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dS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: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7050" y="1181072"/>
            <a:ext cx="7694312" cy="1139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050" y="3514211"/>
            <a:ext cx="2768085" cy="1121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527050" y="2775979"/>
            <a:ext cx="43172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přepsáno do sekvencí aminokyselin: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3560230" y="3742043"/>
            <a:ext cx="1415423" cy="665200"/>
          </a:xfrm>
          <a:prstGeom prst="wedgeRectCallout">
            <a:avLst>
              <a:gd name="adj1" fmla="val -102335"/>
              <a:gd name="adj2" fmla="val -688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nesynonymní záměny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7419659" y="607546"/>
            <a:ext cx="1254786" cy="488087"/>
          </a:xfrm>
          <a:prstGeom prst="wedgeRectCallout">
            <a:avLst>
              <a:gd name="adj1" fmla="val -32744"/>
              <a:gd name="adj2" fmla="val 170337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substituce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27050" y="5087634"/>
            <a:ext cx="827502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tj. 5 nesynonymních substitucí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protože celkový počet záměn je 10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(viz 10 hvězdiček mezi sekvencemi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 smtClean="0"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DNA), 5 musí být synonymních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/>
          <p:cNvSpPr txBox="1"/>
          <p:nvPr/>
        </p:nvSpPr>
        <p:spPr>
          <a:xfrm>
            <a:off x="527050" y="374650"/>
            <a:ext cx="8177239" cy="335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Při </a:t>
            </a:r>
            <a:r>
              <a:rPr lang="cs-CZ" sz="2400" u="sng" dirty="0" smtClean="0">
                <a:latin typeface="Arial" pitchFamily="34" charset="0"/>
                <a:cs typeface="Arial" pitchFamily="34" charset="0"/>
              </a:rPr>
              <a:t>tvrdé selekci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prostorová heterogenita v hrubém měřítku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podmínky pro polymorfismus </a:t>
            </a:r>
            <a:r>
              <a:rPr lang="cs-CZ" sz="2400" u="sng" dirty="0" smtClean="0">
                <a:latin typeface="Arial" pitchFamily="34" charset="0"/>
                <a:cs typeface="Arial" pitchFamily="34" charset="0"/>
              </a:rPr>
              <a:t>nerozšiřuje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.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ALE:</a:t>
            </a:r>
          </a:p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Pokud tok genů velmi omezený, ekologický rozdíl mezi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měkkou a tvrdou selekcí je z hlediska podmínek pro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udržení polymorfismu chráněného prostorovou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variabilitou v hrubém měřítku nepodstatný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3" descr="Migrace"/>
          <p:cNvPicPr>
            <a:picLocks noChangeAspect="1" noChangeArrowheads="1"/>
          </p:cNvPicPr>
          <p:nvPr/>
        </p:nvPicPr>
        <p:blipFill>
          <a:blip r:embed="rId3" cstate="print"/>
          <a:srcRect b="56122"/>
          <a:stretch>
            <a:fillRect/>
          </a:stretch>
        </p:blipFill>
        <p:spPr bwMode="auto">
          <a:xfrm>
            <a:off x="527050" y="374650"/>
            <a:ext cx="4310963" cy="2634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4803897" y="374650"/>
            <a:ext cx="42065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drsnokřídlec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březový (</a:t>
            </a:r>
            <a:r>
              <a:rPr lang="cs-CZ" i="1" dirty="0" err="1" smtClean="0">
                <a:latin typeface="Arial" pitchFamily="34" charset="0"/>
                <a:cs typeface="Arial" pitchFamily="34" charset="0"/>
              </a:rPr>
              <a:t>Biston</a:t>
            </a:r>
            <a:r>
              <a:rPr lang="cs-CZ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i="1" dirty="0" err="1">
                <a:latin typeface="Arial" pitchFamily="34" charset="0"/>
                <a:cs typeface="Arial" pitchFamily="34" charset="0"/>
              </a:rPr>
              <a:t>betularia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):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  <a:sym typeface="Symbol"/>
              </a:rPr>
              <a:t>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10/km</a:t>
            </a:r>
            <a:r>
              <a:rPr lang="cs-CZ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; migrace </a:t>
            </a:r>
            <a:r>
              <a:rPr lang="cs-CZ" dirty="0" smtClean="0">
                <a:latin typeface="Arial" pitchFamily="34" charset="0"/>
                <a:cs typeface="Arial" pitchFamily="34" charset="0"/>
                <a:sym typeface="Symbol"/>
              </a:rPr>
              <a:t> 1 km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0" descr="Migrace"/>
          <p:cNvPicPr>
            <a:picLocks noChangeAspect="1" noChangeArrowheads="1"/>
          </p:cNvPicPr>
          <p:nvPr/>
        </p:nvPicPr>
        <p:blipFill>
          <a:blip r:embed="rId3" cstate="print"/>
          <a:srcRect t="44480"/>
          <a:stretch>
            <a:fillRect/>
          </a:stretch>
        </p:blipFill>
        <p:spPr bwMode="auto">
          <a:xfrm>
            <a:off x="4800184" y="1821927"/>
            <a:ext cx="4140200" cy="3201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244837" y="3386925"/>
            <a:ext cx="469872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dirty="0" err="1">
                <a:latin typeface="Arial" pitchFamily="34" charset="0"/>
                <a:cs typeface="Arial" pitchFamily="34" charset="0"/>
              </a:rPr>
              <a:t>zejkovec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dvojzubý (</a:t>
            </a:r>
            <a:r>
              <a:rPr lang="en-US" i="1" dirty="0" err="1" smtClean="0">
                <a:latin typeface="Arial" pitchFamily="34" charset="0"/>
                <a:cs typeface="Arial" pitchFamily="34" charset="0"/>
              </a:rPr>
              <a:t>Odontoptera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i="1" dirty="0" err="1">
                <a:latin typeface="Arial" pitchFamily="34" charset="0"/>
                <a:cs typeface="Arial" pitchFamily="34" charset="0"/>
              </a:rPr>
              <a:t>bidentata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): 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50 000–100 000/km</a:t>
            </a:r>
            <a:r>
              <a:rPr lang="cs-CZ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; migrace </a:t>
            </a:r>
            <a:r>
              <a:rPr lang="cs-CZ" dirty="0" smtClean="0">
                <a:latin typeface="Arial" pitchFamily="34" charset="0"/>
                <a:cs typeface="Arial" pitchFamily="34" charset="0"/>
                <a:sym typeface="Symbol"/>
              </a:rPr>
              <a:t> 150 m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1181528" y="205483"/>
            <a:ext cx="2537717" cy="1674688"/>
          </a:xfrm>
          <a:prstGeom prst="rect">
            <a:avLst/>
          </a:prstGeom>
          <a:noFill/>
          <a:ln w="381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/>
          <p:cNvSpPr/>
          <p:nvPr/>
        </p:nvSpPr>
        <p:spPr>
          <a:xfrm>
            <a:off x="5905928" y="1740113"/>
            <a:ext cx="2529155" cy="1753099"/>
          </a:xfrm>
          <a:prstGeom prst="rect">
            <a:avLst/>
          </a:prstGeom>
          <a:noFill/>
          <a:ln w="381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TextovéPole 16"/>
          <p:cNvSpPr txBox="1"/>
          <p:nvPr/>
        </p:nvSpPr>
        <p:spPr>
          <a:xfrm>
            <a:off x="527050" y="5250094"/>
            <a:ext cx="84936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0000"/>
            <a:r>
              <a:rPr lang="cs-CZ" sz="2400" dirty="0" smtClean="0">
                <a:latin typeface="Arial" pitchFamily="34" charset="0"/>
                <a:cs typeface="Arial" pitchFamily="34" charset="0"/>
              </a:rPr>
              <a:t>Vyšší tok genů 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 na lokální úrovni proměnlivost prostředí </a:t>
            </a:r>
          </a:p>
          <a:p>
            <a:pPr algn="ctr" defTabSz="540000"/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v jemném měřítku; adaptace na prostředí měnící se</a:t>
            </a:r>
          </a:p>
          <a:p>
            <a:pPr algn="ctr" defTabSz="540000"/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v hrubém měřítku na větší geografické škále.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Varsel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3851" y="1484259"/>
            <a:ext cx="4695461" cy="4495511"/>
          </a:xfrm>
          <a:prstGeom prst="rect">
            <a:avLst/>
          </a:prstGeom>
        </p:spPr>
      </p:pic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6074647" y="3682928"/>
            <a:ext cx="2689207" cy="1567166"/>
          </a:xfrm>
          <a:prstGeom prst="wedgeRectCallout">
            <a:avLst>
              <a:gd name="adj1" fmla="val -67521"/>
              <a:gd name="adj2" fmla="val 43263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kombinace hodnot fitness poskytující stabilní polymorfismus je </a:t>
            </a:r>
            <a:r>
              <a:rPr lang="cs-CZ" sz="1600" dirty="0" err="1" smtClean="0">
                <a:latin typeface="Arial" pitchFamily="34" charset="0"/>
                <a:sym typeface="Symbol" pitchFamily="18" charset="2"/>
              </a:rPr>
              <a:t>restriktivnější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 pro časovou než prostorovou variabilitu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4448709" y="1068512"/>
            <a:ext cx="37978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/>
            <a:r>
              <a:rPr lang="en-US" sz="2000" dirty="0" smtClean="0">
                <a:latin typeface="Arial" pitchFamily="34" charset="0"/>
                <a:cs typeface="Arial" pitchFamily="34" charset="0"/>
              </a:rPr>
              <a:t>#1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= 1	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	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x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1</a:t>
            </a:r>
          </a:p>
          <a:p>
            <a:pPr defTabSz="540000"/>
            <a:r>
              <a:rPr lang="en-US" sz="2000" dirty="0" smtClean="0">
                <a:latin typeface="Arial" pitchFamily="34" charset="0"/>
                <a:cs typeface="Arial" pitchFamily="34" charset="0"/>
              </a:rPr>
              <a:t>#2: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= 1	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	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x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2</a:t>
            </a:r>
            <a:endParaRPr lang="cs-CZ" sz="2000" baseline="-25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607280" y="374650"/>
            <a:ext cx="57871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Prostředí proměnlivé v jemném měřítku </a:t>
            </a:r>
          </a:p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fine-</a:t>
            </a:r>
            <a:r>
              <a:rPr lang="cs-CZ" sz="24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grained</a:t>
            </a:r>
            <a:r>
              <a:rPr lang="cs-CZ" sz="24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environment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27050" y="1387011"/>
            <a:ext cx="8069838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Př.: mutace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; fitness nového genotypu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1 +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b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	</a:t>
            </a:r>
            <a:r>
              <a:rPr lang="cs-CZ" sz="2000" i="1" baseline="-25000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heterogenita prostředí v jemném měřítku</a:t>
            </a:r>
            <a:endParaRPr lang="cs-CZ" sz="2000" baseline="30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	Jaká je pravděpodobnost přežití alely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?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	pokud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malé, pl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atí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: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	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2 mutace: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  <a:sym typeface="Symbol"/>
              </a:rPr>
              <a:t>1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a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; fitness obou heterozygotů stejná, tj. 1 +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pokud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000" i="1" baseline="-25000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  <a:sym typeface="Symbol"/>
              </a:rPr>
              <a:t>1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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000" i="1" baseline="-25000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 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  <a:sym typeface="Symbol"/>
              </a:rPr>
              <a:t>1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má větší šanci na přežití než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!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  selekce podporuje mutace 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poskytující účinnější </a:t>
            </a:r>
            <a:b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	pufrování proti 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fluktuacím 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v důsledku proměnlivosti </a:t>
            </a:r>
            <a:b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	prostředí 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v jemném měřítku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80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06091" y="2913082"/>
            <a:ext cx="2472037" cy="600682"/>
          </a:xfrm>
          <a:prstGeom prst="rect">
            <a:avLst/>
          </a:prstGeom>
          <a:noFill/>
        </p:spPr>
      </p:pic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6516437" y="2558266"/>
            <a:ext cx="2422080" cy="770562"/>
          </a:xfrm>
          <a:prstGeom prst="wedgeRectCallout">
            <a:avLst>
              <a:gd name="adj1" fmla="val -65400"/>
              <a:gd name="adj2" fmla="val 44597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při homogenitě prostředí (</a:t>
            </a:r>
            <a:r>
              <a:rPr lang="cs-CZ" sz="1600" i="1" dirty="0" smtClean="0">
                <a:latin typeface="Arial" pitchFamily="34" charset="0"/>
                <a:sym typeface="Symbol"/>
              </a:rPr>
              <a:t></a:t>
            </a:r>
            <a:r>
              <a:rPr lang="cs-CZ" sz="1600" i="1" baseline="-25000" dirty="0" smtClean="0">
                <a:latin typeface="Arial" pitchFamily="34" charset="0"/>
                <a:sym typeface="Symbol"/>
              </a:rPr>
              <a:t>s</a:t>
            </a:r>
            <a:r>
              <a:rPr lang="cs-CZ" sz="1600" baseline="30000" dirty="0" smtClean="0">
                <a:latin typeface="Arial" pitchFamily="34" charset="0"/>
                <a:sym typeface="Symbol"/>
              </a:rPr>
              <a:t>2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= 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0) 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P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dirty="0" smtClean="0">
                <a:latin typeface="Arial" pitchFamily="34" charset="0"/>
                <a:sym typeface="Symbol"/>
              </a:rPr>
              <a:t> 2</a:t>
            </a:r>
            <a:r>
              <a:rPr lang="cs-CZ" sz="1600" i="1" dirty="0" smtClean="0">
                <a:latin typeface="Arial" pitchFamily="34" charset="0"/>
                <a:sym typeface="Symbol"/>
              </a:rPr>
              <a:t>s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7050" y="374650"/>
            <a:ext cx="8669361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Za určitých okolností může být pravděpodobnost přežití vyšší i u alely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spojené s nižší fitness: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např.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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za normálních okolností by šance na přežití byla vyšší pro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  <a:sym typeface="Symbol"/>
              </a:rPr>
              <a:t>1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než pro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ale pokud platí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bude mít </a:t>
            </a:r>
            <a:r>
              <a:rPr lang="cs-CZ" sz="2000" u="sng" dirty="0" smtClean="0">
                <a:latin typeface="Arial" pitchFamily="34" charset="0"/>
                <a:cs typeface="Arial" pitchFamily="34" charset="0"/>
              </a:rPr>
              <a:t>vyšší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pravděpodobnost přežití alela spojená s </a:t>
            </a:r>
            <a:r>
              <a:rPr lang="cs-CZ" sz="2000" u="sng" dirty="0" smtClean="0">
                <a:latin typeface="Arial" pitchFamily="34" charset="0"/>
                <a:cs typeface="Arial" pitchFamily="34" charset="0"/>
              </a:rPr>
              <a:t>nižší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fitness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tj. je-li genotyp 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400" baseline="-25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dostatečně pufrován proti heterogenitě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prostředí v jemném měřítku, bude mít mutace 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400" baseline="-25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větší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šanci v populaci přežít, než prospěšnější mutace 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400" baseline="-25000" dirty="0" smtClean="0">
                <a:latin typeface="Arial" pitchFamily="34" charset="0"/>
                <a:cs typeface="Arial" pitchFamily="34" charset="0"/>
              </a:rPr>
              <a:t>2</a:t>
            </a:r>
            <a:endParaRPr lang="cs-CZ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52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95233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12378" y="2430195"/>
            <a:ext cx="2571750" cy="6762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27050" y="374650"/>
            <a:ext cx="8092280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Např.: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0,02;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0,01;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000" i="1" baseline="-25000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  <a:sym typeface="Symbol"/>
              </a:rPr>
              <a:t>1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4;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000" i="1" baseline="-25000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0,5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žádná heterogenita: 2x vyšší šance přežití pro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  <a:sym typeface="Symbol"/>
              </a:rPr>
              <a:t>1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než pro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heterogenita:	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 = 0,008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		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 = 0,013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je </a:t>
            </a:r>
            <a:r>
              <a:rPr lang="cs-CZ" sz="2000" u="sng" dirty="0" smtClean="0">
                <a:latin typeface="Arial" pitchFamily="34" charset="0"/>
                <a:cs typeface="Arial" pitchFamily="34" charset="0"/>
              </a:rPr>
              <a:t>výhodnější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neutralita: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, tj. stejná fitness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 selekce bude preferovat genotyp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lépe pufrovaný proti fluktuacím fitness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Pokud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konečná velikost populace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39126" y="1381517"/>
            <a:ext cx="2461625" cy="598152"/>
          </a:xfrm>
          <a:prstGeom prst="rect">
            <a:avLst/>
          </a:prstGeom>
          <a:noFill/>
        </p:spPr>
      </p:pic>
      <p:cxnSp>
        <p:nvCxnSpPr>
          <p:cNvPr id="7" name="Přímá spojovací šipka 6"/>
          <p:cNvCxnSpPr/>
          <p:nvPr/>
        </p:nvCxnSpPr>
        <p:spPr>
          <a:xfrm flipH="1" flipV="1">
            <a:off x="3914454" y="1623317"/>
            <a:ext cx="760288" cy="41096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62025" y="4998021"/>
            <a:ext cx="1671620" cy="705796"/>
          </a:xfrm>
          <a:prstGeom prst="rect">
            <a:avLst/>
          </a:prstGeom>
          <a:noFill/>
        </p:spPr>
      </p:pic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5312650" y="4931597"/>
            <a:ext cx="1694326" cy="842480"/>
          </a:xfrm>
          <a:prstGeom prst="wedgeRectCallout">
            <a:avLst>
              <a:gd name="adj1" fmla="val -85811"/>
              <a:gd name="adj2" fmla="val -162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výhodná alela;</a:t>
            </a:r>
          </a:p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viz 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Selekce II., snímek </a:t>
            </a:r>
            <a:r>
              <a:rPr lang="en-US" sz="1600" dirty="0" smtClean="0">
                <a:latin typeface="Arial" pitchFamily="34" charset="0"/>
                <a:sym typeface="Symbol" pitchFamily="18" charset="2"/>
              </a:rPr>
              <a:t>#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 </a:t>
            </a:r>
            <a:r>
              <a:rPr lang="en-US" sz="1600" dirty="0" smtClean="0">
                <a:latin typeface="Arial" pitchFamily="34" charset="0"/>
                <a:sym typeface="Symbol" pitchFamily="18" charset="2"/>
              </a:rPr>
              <a:t>20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27050" y="374650"/>
            <a:ext cx="8380820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při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heterogenitě prostředí místo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(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–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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/2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),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kde selekční koeficient </a:t>
            </a:r>
            <a:r>
              <a:rPr lang="cs-CZ" sz="2000" u="sng" dirty="0" smtClean="0">
                <a:latin typeface="Arial" pitchFamily="34" charset="0"/>
                <a:cs typeface="Arial" pitchFamily="34" charset="0"/>
                <a:sym typeface="Symbol"/>
              </a:rPr>
              <a:t>jedince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je náhodná veličina s průměrem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a rozptylem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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/2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 průměrná fitness v modelu proměnlivého prostředí </a:t>
            </a:r>
            <a:b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	v jemném měřítku je při určení pravděpodobnosti fixace </a:t>
            </a:r>
            <a:b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	výhodné alely snížena o </a:t>
            </a:r>
            <a:r>
              <a:rPr lang="cs-CZ" sz="2400" i="1" dirty="0" smtClean="0">
                <a:latin typeface="Arial" pitchFamily="34" charset="0"/>
                <a:cs typeface="Arial" pitchFamily="34" charset="0"/>
                <a:sym typeface="Symbol"/>
              </a:rPr>
              <a:t>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/2</a:t>
            </a:r>
            <a:r>
              <a:rPr lang="cs-CZ" sz="2400" i="1" dirty="0" smtClean="0"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</a:br>
            <a:endParaRPr lang="cs-CZ" sz="24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 s klesající schopností pufrování heterogennosti prostředí</a:t>
            </a:r>
            <a:b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	v jemném měřítku (tj. s rostoucím rozptylem </a:t>
            </a:r>
            <a:r>
              <a:rPr lang="cs-CZ" sz="24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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) klesá</a:t>
            </a:r>
            <a:b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	pravděpodobnost fixace prospěšné alely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7050" y="374650"/>
            <a:ext cx="8377614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Pozor: je třeba mít na zřeteli, že znak, který je zde pufrován,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je </a:t>
            </a:r>
            <a:r>
              <a:rPr lang="cs-CZ" sz="2400" u="sng" dirty="0" smtClean="0">
                <a:latin typeface="Arial" pitchFamily="34" charset="0"/>
                <a:cs typeface="Arial" pitchFamily="34" charset="0"/>
              </a:rPr>
              <a:t>reprodukční zdatnost</a:t>
            </a:r>
          </a:p>
          <a:p>
            <a:pPr defTabSz="540000">
              <a:spcAft>
                <a:spcPts val="24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pufrování fitness je ale většinou zprostředkováno jinými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znaky, které jsou plastické a citlivé na heterogenitu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prostředí v jemném měřítku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Např. člověk a jeho schopnost bránit se výkyvům teploty: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zvýšení teploty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dilatace povrchových cév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 odvod tepla k povrchu těla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další zvýšení  pocení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 další odvod tepla odpařováním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(delší expozice vysoké teploty ovšem může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mít fatální následky)</a:t>
            </a:r>
          </a:p>
        </p:txBody>
      </p:sp>
      <p:pic>
        <p:nvPicPr>
          <p:cNvPr id="89093" name="Picture 5" descr="http://www.kickstandfitness.com/wp-content/uploads/2012/10/electrolyte-sweat-carto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6832" y="3489678"/>
            <a:ext cx="1985231" cy="31114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7050" y="374650"/>
            <a:ext cx="8537915" cy="581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snížení teploty  vazokonstrikce  snížení tepelných ztrát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další snížení  třes atd.  produkce tepla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(delší expozice chladu opět může mít fatální následky)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subsaharská Afrika: dřívější a intenzivnější pocení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Evropa: dřívější začátek třesu (teplota kůže 29,5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C  Afričané 28 C)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dřívější nástup pufrujícího mechanismu v populaci, která má historicky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větší zkušenost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Kromě intenzity má vliv i délka působení prostředí 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 při dlouhodobějším působení jiné mechanismy </a:t>
            </a:r>
            <a:b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	(např. zvýšení počtu potních </a:t>
            </a:r>
            <a:r>
              <a:rPr lang="cs-CZ" sz="2400" dirty="0" err="1" smtClean="0">
                <a:latin typeface="Arial" pitchFamily="34" charset="0"/>
                <a:cs typeface="Arial" pitchFamily="34" charset="0"/>
                <a:sym typeface="Symbol"/>
              </a:rPr>
              <a:t>žlaz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)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8306" name="Picture 2" descr="http://www.illustrationsof.com/royalty-free-winter-clipart-illustration-934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883" y="713697"/>
            <a:ext cx="2285117" cy="23993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"/>
          <p:cNvSpPr txBox="1">
            <a:spLocks noChangeArrowheads="1"/>
          </p:cNvSpPr>
          <p:nvPr/>
        </p:nvSpPr>
        <p:spPr bwMode="auto">
          <a:xfrm>
            <a:off x="527050" y="972247"/>
            <a:ext cx="8175161" cy="156966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400" b="0" dirty="0" smtClean="0">
                <a:latin typeface="Arial" pitchFamily="34" charset="0"/>
                <a:cs typeface="Arial" pitchFamily="34" charset="0"/>
              </a:rPr>
              <a:t>Prostředí 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proměnlivé </a:t>
            </a:r>
            <a:r>
              <a:rPr lang="cs-CZ" sz="2400" b="0" dirty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v hrubém měřítku 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400" b="0" dirty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 měkká selekce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 </a:t>
            </a:r>
            <a:endParaRPr lang="cs-CZ" sz="2400" b="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cs-CZ" sz="2400" b="0" dirty="0" smtClean="0">
                <a:latin typeface="Arial" pitchFamily="34" charset="0"/>
                <a:cs typeface="Arial" pitchFamily="34" charset="0"/>
              </a:rPr>
              <a:t>budou v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 populaci udržovat polymorfismus s vyšší </a:t>
            </a:r>
            <a:endParaRPr lang="cs-CZ" sz="2400" b="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cs-CZ" sz="2400" b="0" dirty="0" smtClean="0">
                <a:latin typeface="Arial" pitchFamily="34" charset="0"/>
                <a:cs typeface="Arial" pitchFamily="34" charset="0"/>
              </a:rPr>
              <a:t>pravděpodobností 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než  </a:t>
            </a:r>
            <a:r>
              <a:rPr lang="cs-CZ" sz="2400" b="0" dirty="0" smtClean="0">
                <a:latin typeface="Arial" pitchFamily="34" charset="0"/>
                <a:cs typeface="Arial" pitchFamily="34" charset="0"/>
              </a:rPr>
              <a:t>proměnlivost 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v jemném měřítku </a:t>
            </a:r>
            <a:endParaRPr lang="cs-CZ" sz="2400" b="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cs-CZ" sz="2400" b="0" dirty="0" smtClean="0">
                <a:latin typeface="Arial" pitchFamily="34" charset="0"/>
                <a:cs typeface="Arial" pitchFamily="34" charset="0"/>
              </a:rPr>
              <a:t>a 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tvrdá </a:t>
            </a:r>
            <a:r>
              <a:rPr lang="cs-CZ" sz="2400" b="0" dirty="0" smtClean="0">
                <a:latin typeface="Arial" pitchFamily="34" charset="0"/>
                <a:cs typeface="Arial" pitchFamily="34" charset="0"/>
              </a:rPr>
              <a:t>selekce.</a:t>
            </a:r>
            <a:endParaRPr lang="cs-CZ" sz="2400" b="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7050" y="374650"/>
            <a:ext cx="4794593" cy="71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bdélník 3"/>
          <p:cNvSpPr/>
          <p:nvPr/>
        </p:nvSpPr>
        <p:spPr>
          <a:xfrm>
            <a:off x="527050" y="374650"/>
            <a:ext cx="230660" cy="745696"/>
          </a:xfrm>
          <a:prstGeom prst="rect">
            <a:avLst/>
          </a:prstGeom>
          <a:noFill/>
          <a:ln w="381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8" name="Přímá spojovací šipka 7"/>
          <p:cNvCxnSpPr/>
          <p:nvPr/>
        </p:nvCxnSpPr>
        <p:spPr>
          <a:xfrm>
            <a:off x="757881" y="1070919"/>
            <a:ext cx="0" cy="840259"/>
          </a:xfrm>
          <a:prstGeom prst="straightConnector1">
            <a:avLst/>
          </a:prstGeom>
          <a:ln w="38100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527050" y="1853515"/>
            <a:ext cx="868968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buď ACT (sekvence 1), nebo ACG (sekvence 2)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změna z A na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kteroukoli bázi způsobí záměnu aminokyseliny (např. CCT, GCT, TCT)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pozice 1 je </a:t>
            </a:r>
            <a:r>
              <a:rPr lang="cs-CZ" sz="2000" u="sng" dirty="0" smtClean="0">
                <a:latin typeface="Arial" pitchFamily="34" charset="0"/>
                <a:cs typeface="Arial" pitchFamily="34" charset="0"/>
                <a:sym typeface="Symbol"/>
              </a:rPr>
              <a:t>nesynonymní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527050" y="374650"/>
            <a:ext cx="477966" cy="745696"/>
          </a:xfrm>
          <a:prstGeom prst="rect">
            <a:avLst/>
          </a:prstGeom>
          <a:noFill/>
          <a:ln w="38100"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527050" y="5185720"/>
            <a:ext cx="77941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Pozice 2: podle genetického kódu každá substituce je </a:t>
            </a:r>
            <a:r>
              <a:rPr lang="cs-CZ" sz="2000" u="sng" dirty="0" smtClean="0">
                <a:latin typeface="Arial" pitchFamily="34" charset="0"/>
                <a:cs typeface="Arial" pitchFamily="34" charset="0"/>
              </a:rPr>
              <a:t>nesynonymní</a:t>
            </a:r>
            <a:endParaRPr lang="cs-CZ" sz="2000" u="sng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4" name="Skupina 13"/>
          <p:cNvGrpSpPr/>
          <p:nvPr/>
        </p:nvGrpSpPr>
        <p:grpSpPr>
          <a:xfrm>
            <a:off x="527050" y="3959847"/>
            <a:ext cx="4794593" cy="733339"/>
            <a:chOff x="527050" y="3506766"/>
            <a:chExt cx="4794593" cy="733339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27050" y="3509147"/>
              <a:ext cx="4794593" cy="710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Obdélník 12"/>
            <p:cNvSpPr/>
            <p:nvPr/>
          </p:nvSpPr>
          <p:spPr>
            <a:xfrm>
              <a:off x="676618" y="3506766"/>
              <a:ext cx="230660" cy="733339"/>
            </a:xfrm>
            <a:prstGeom prst="rect">
              <a:avLst/>
            </a:prstGeom>
            <a:noFill/>
            <a:ln w="38100">
              <a:solidFill>
                <a:srgbClr val="D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10" grpId="0" animBg="1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68512" y="374650"/>
            <a:ext cx="64475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Antagonistická selekce, s. závislá na hustotě, </a:t>
            </a:r>
          </a:p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frekvenčně-závislá s.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/>
          <p:cNvGrpSpPr/>
          <p:nvPr/>
        </p:nvGrpSpPr>
        <p:grpSpPr>
          <a:xfrm>
            <a:off x="527050" y="374650"/>
            <a:ext cx="4794593" cy="733339"/>
            <a:chOff x="527050" y="3509147"/>
            <a:chExt cx="4794593" cy="733339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27050" y="3509147"/>
              <a:ext cx="4794593" cy="710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Obdélník 4"/>
            <p:cNvSpPr/>
            <p:nvPr/>
          </p:nvSpPr>
          <p:spPr>
            <a:xfrm>
              <a:off x="790661" y="3509147"/>
              <a:ext cx="230660" cy="733339"/>
            </a:xfrm>
            <a:prstGeom prst="rect">
              <a:avLst/>
            </a:prstGeom>
            <a:noFill/>
            <a:ln w="38100">
              <a:solidFill>
                <a:srgbClr val="D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6" name="TextovéPole 5"/>
          <p:cNvSpPr txBox="1"/>
          <p:nvPr/>
        </p:nvSpPr>
        <p:spPr>
          <a:xfrm>
            <a:off x="527050" y="1511644"/>
            <a:ext cx="823430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Pozice 3: 4 potenciální aminokyseliny lišící se ve 3. pozici – ACT, ACG,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ACC, ACA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všechny kódují stejnou aminokyselinu (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threonin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T)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 všechny substituce jsou synonymní  pozice 3 je </a:t>
            </a:r>
            <a:r>
              <a:rPr lang="cs-CZ" sz="2000" u="sng" dirty="0" smtClean="0">
                <a:latin typeface="Arial" pitchFamily="34" charset="0"/>
                <a:cs typeface="Arial" pitchFamily="34" charset="0"/>
                <a:sym typeface="Symbol"/>
              </a:rPr>
              <a:t>synonymní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(tato pozice je </a:t>
            </a:r>
            <a:r>
              <a:rPr lang="cs-CZ" sz="2000" u="sng" dirty="0" smtClean="0">
                <a:latin typeface="Arial" pitchFamily="34" charset="0"/>
                <a:cs typeface="Arial" pitchFamily="34" charset="0"/>
                <a:sym typeface="Symbol"/>
              </a:rPr>
              <a:t>4-násobně degenerovaná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pozice 4 (C v CCG): všechny substituce </a:t>
            </a:r>
            <a:r>
              <a:rPr lang="cs-CZ" sz="2000" u="sng" dirty="0" smtClean="0">
                <a:latin typeface="Arial" pitchFamily="34" charset="0"/>
                <a:cs typeface="Arial" pitchFamily="34" charset="0"/>
                <a:sym typeface="Symbol"/>
              </a:rPr>
              <a:t>nesynonymní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pozice 5: </a:t>
            </a:r>
            <a:r>
              <a:rPr lang="cs-CZ" sz="2000" u="sng" dirty="0" smtClean="0">
                <a:latin typeface="Arial" pitchFamily="34" charset="0"/>
                <a:cs typeface="Arial" pitchFamily="34" charset="0"/>
                <a:sym typeface="Symbol"/>
              </a:rPr>
              <a:t>nesynonymní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atd.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/>
          <p:cNvGrpSpPr/>
          <p:nvPr/>
        </p:nvGrpSpPr>
        <p:grpSpPr>
          <a:xfrm>
            <a:off x="527050" y="374650"/>
            <a:ext cx="4794593" cy="733339"/>
            <a:chOff x="527050" y="3509147"/>
            <a:chExt cx="4794593" cy="733339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27050" y="3509147"/>
              <a:ext cx="4794593" cy="710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Obdélník 4"/>
            <p:cNvSpPr/>
            <p:nvPr/>
          </p:nvSpPr>
          <p:spPr>
            <a:xfrm>
              <a:off x="1581494" y="3509147"/>
              <a:ext cx="230660" cy="733339"/>
            </a:xfrm>
            <a:prstGeom prst="rect">
              <a:avLst/>
            </a:prstGeom>
            <a:noFill/>
            <a:ln w="38100">
              <a:solidFill>
                <a:srgbClr val="D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8" name="TextovéPole 7"/>
          <p:cNvSpPr txBox="1"/>
          <p:nvPr/>
        </p:nvSpPr>
        <p:spPr>
          <a:xfrm>
            <a:off x="527050" y="1511644"/>
            <a:ext cx="1239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Pozice 9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7050" y="374650"/>
            <a:ext cx="4794593" cy="71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527050" y="1511644"/>
            <a:ext cx="8489312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Pozice 9: v sekvenci 1 = 3. pozice kodonu AAC (asparagin, N), 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v sekvenci 2 kodon ATC (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isoleucin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I)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mutace v AAC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AAT (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asparagin, N)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AAG, AAA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(obě lysin, K)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C = 2-násobně degenerovaná  9. pozice z 1/3 synonymní a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ze 2/3 nesynonymní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podobně mutace C v ATC  ATT, ATA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(obě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isoleucin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I)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ATG (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methionin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M)  3-násobně degenerovaná pozice – 2/3 synonymní, 1/3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nesynonymní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 průměr ½(1/3 synonymních + 2/3 nesynonymních) +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½(2/3 synonymních + 1/2 nesynonymních)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= ½ synonymních a ½ nesynonymních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pozice 9 je částečně synonymní a částečně nesynonymní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1328435" y="374650"/>
            <a:ext cx="477966" cy="745696"/>
          </a:xfrm>
          <a:prstGeom prst="rect">
            <a:avLst/>
          </a:prstGeom>
          <a:noFill/>
          <a:ln w="38100"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7051" y="374650"/>
            <a:ext cx="7990874" cy="1798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7050" y="2594923"/>
            <a:ext cx="4509048" cy="631428"/>
          </a:xfrm>
          <a:prstGeom prst="rect">
            <a:avLst/>
          </a:prstGeom>
          <a:noFill/>
        </p:spPr>
      </p:pic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7050" y="3624652"/>
            <a:ext cx="4193334" cy="631428"/>
          </a:xfrm>
          <a:prstGeom prst="rect">
            <a:avLst/>
          </a:prstGeom>
          <a:noFill/>
        </p:spPr>
      </p:pic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7050" y="4753233"/>
            <a:ext cx="2088572" cy="6152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7050" y="374650"/>
            <a:ext cx="2853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Interpretace </a:t>
            </a:r>
            <a:r>
              <a:rPr lang="cs-CZ" sz="24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dN</a:t>
            </a:r>
            <a:r>
              <a:rPr lang="cs-CZ" sz="24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cs-CZ" sz="24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dS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27050" y="1013254"/>
            <a:ext cx="717856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1. všechny nesynonymní substituce jsou neutrální: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	počet synonymních i nesynonymních neutrálních mutací 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fixovaných každou generaci =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</a:t>
            </a:r>
            <a:b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dN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/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dS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/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1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27050" y="2681416"/>
            <a:ext cx="7773282" cy="3016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2. část nesynonymních substitucí je neutrálních, zbytek škodlivých: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dS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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v každé generaci fixace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neutrálních nesynonymních mutací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  (1 –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 škodlivých mutací se nezafixuje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dN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f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+ (1 –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)0 =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f</a:t>
            </a: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dN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/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dS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f/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f</a:t>
            </a: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Protože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je vždy  1, platí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dN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/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dS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 1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27050" y="5976380"/>
            <a:ext cx="7593745" cy="461665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Závěr: </a:t>
            </a:r>
            <a:r>
              <a:rPr lang="cs-CZ" sz="24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dN</a:t>
            </a:r>
            <a:r>
              <a:rPr lang="cs-CZ" sz="24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cs-CZ" sz="24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dS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 1 indikuje působení </a:t>
            </a:r>
            <a:r>
              <a:rPr lang="cs-CZ" sz="2400" u="sng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purifikující selekce</a:t>
            </a:r>
            <a:endParaRPr lang="cs-CZ" sz="2400" u="sng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16834</TotalTime>
  <Words>995</Words>
  <Application>Microsoft Office PowerPoint</Application>
  <PresentationFormat>Předvádění na obrazovce (4:3)</PresentationFormat>
  <Paragraphs>235</Paragraphs>
  <Slides>45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45</vt:i4>
      </vt:variant>
    </vt:vector>
  </HeadingPairs>
  <TitlesOfParts>
    <vt:vector size="46" baseType="lpstr">
      <vt:lpstr>Motiv sady Office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  <vt:lpstr>Snímek 44</vt:lpstr>
      <vt:lpstr>Snímek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Miloš Macholán</dc:creator>
  <cp:lastModifiedBy>Milos Macholan</cp:lastModifiedBy>
  <cp:revision>1041</cp:revision>
  <dcterms:created xsi:type="dcterms:W3CDTF">2014-09-23T15:47:53Z</dcterms:created>
  <dcterms:modified xsi:type="dcterms:W3CDTF">2014-12-02T13:53:07Z</dcterms:modified>
</cp:coreProperties>
</file>