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62" r:id="rId3"/>
    <p:sldId id="266" r:id="rId4"/>
    <p:sldId id="263" r:id="rId5"/>
    <p:sldId id="264" r:id="rId6"/>
    <p:sldId id="267" r:id="rId7"/>
    <p:sldId id="268" r:id="rId8"/>
    <p:sldId id="272" r:id="rId9"/>
    <p:sldId id="269" r:id="rId10"/>
    <p:sldId id="275" r:id="rId11"/>
    <p:sldId id="280" r:id="rId12"/>
    <p:sldId id="281" r:id="rId13"/>
    <p:sldId id="270" r:id="rId14"/>
    <p:sldId id="277" r:id="rId15"/>
    <p:sldId id="273" r:id="rId16"/>
    <p:sldId id="278" r:id="rId17"/>
    <p:sldId id="274" r:id="rId18"/>
    <p:sldId id="28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E0000"/>
    <a:srgbClr val="FFFF66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84" y="-126"/>
      </p:cViewPr>
      <p:guideLst>
        <p:guide orient="horz" pos="1631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forem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březový</a:t>
              </a:r>
            </a:p>
            <a:p>
              <a:pPr algn="ctr"/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3725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velmi nízká 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 být nízké i vysoké</a:t>
            </a: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023175"/>
            <a:ext cx="7576113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vazbová nerovnováha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mutace: LD jen mezi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mutantním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jeho okolím, kde absence rekombinace).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2026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3) mutace většinou škodlivé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( migrací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Mathematica1"/>
              </a:rPr>
              <a:t>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i – alely) a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v jedné generaci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40748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613190" y="829104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26692" y="38071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253725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862672" y="2512540"/>
            <a:ext cx="2035620" cy="1104453"/>
          </a:xfrm>
          <a:prstGeom prst="wedgeRectCallout">
            <a:avLst>
              <a:gd name="adj1" fmla="val 68535"/>
              <a:gd name="adj2" fmla="val -14654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510129" y="3940946"/>
            <a:ext cx="5981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600075" y="711121"/>
            <a:ext cx="8354455" cy="5980289"/>
            <a:chOff x="600075" y="711121"/>
            <a:chExt cx="8354455" cy="5980289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77185"/>
              <a:ext cx="2782315" cy="2160134"/>
            </a:xfrm>
            <a:prstGeom prst="rect">
              <a:avLst/>
            </a:prstGeom>
            <a:noFill/>
          </p:spPr>
        </p:pic>
        <p:grpSp>
          <p:nvGrpSpPr>
            <p:cNvPr id="19" name="Group 32"/>
            <p:cNvGrpSpPr>
              <a:grpSpLocks noChangeAspect="1"/>
            </p:cNvGrpSpPr>
            <p:nvPr/>
          </p:nvGrpSpPr>
          <p:grpSpPr bwMode="auto">
            <a:xfrm>
              <a:off x="824980" y="4770352"/>
              <a:ext cx="2967709" cy="818765"/>
              <a:chOff x="3869" y="2190"/>
              <a:chExt cx="1178" cy="325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3869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4193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4536" y="2341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4875" y="2343"/>
                <a:ext cx="172" cy="17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3968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4304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4653" y="2190"/>
                <a:ext cx="282" cy="115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7" name="TextovéPole 26"/>
            <p:cNvSpPr txBox="1"/>
            <p:nvPr/>
          </p:nvSpPr>
          <p:spPr>
            <a:xfrm>
              <a:off x="600075" y="40942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22574"/>
              <a:ext cx="3188044" cy="21688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0075" y="488950"/>
            <a:ext cx="66062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Model: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1205077" y="2872391"/>
            <a:ext cx="6641664" cy="30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démy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silně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citlivá na migraci na velké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vzdálenosti!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  <a:endParaRPr lang="cs-CZ" sz="24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(např. zpětným odchytem)!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600075" y="307975"/>
            <a:ext cx="7301999" cy="3170099"/>
            <a:chOff x="600075" y="307975"/>
            <a:chExt cx="7301999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730199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 z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cs-CZ" dirty="0" smtClean="0">
                  <a:latin typeface="Arial" pitchFamily="34" charset="0"/>
                  <a:cs typeface="Arial" pitchFamily="34" charset="0"/>
                </a:rPr>
              </a:br>
              <a:r>
                <a:rPr lang="cs-CZ" dirty="0" smtClean="0">
                  <a:latin typeface="Arial" pitchFamily="34" charset="0"/>
                  <a:cs typeface="Arial" pitchFamily="34" charset="0"/>
                </a:rPr>
                <a:t>pouště (Kalifornie) ... T.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 smtClean="0">
                <a:latin typeface="Arial" pitchFamily="34" charset="0"/>
                <a:cs typeface="Arial" pitchFamily="34" charset="0"/>
              </a:endParaRP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neighbourhood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901249" y="4643315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2" cstate="print"/>
          <a:srcRect l="4947" t="3053" r="9664" b="3031"/>
          <a:stretch>
            <a:fillRect/>
          </a:stretch>
        </p:blipFill>
        <p:spPr bwMode="auto">
          <a:xfrm>
            <a:off x="6856389" y="3066130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560" y="1416908"/>
            <a:ext cx="2165711" cy="16234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706530" y="3857521"/>
            <a:ext cx="4460078" cy="27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213905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458256" y="4688890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682625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00075" y="307975"/>
            <a:ext cx="6316153" cy="2462213"/>
            <a:chOff x="600075" y="307975"/>
            <a:chExt cx="6316153" cy="2462213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316153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velikost čtvrtě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neighbourhood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size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)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5"/>
                </a:rPr>
                <a:t>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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e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:</a:t>
              </a:r>
            </a:p>
            <a:p>
              <a:pPr defTabSz="540000"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	1D habitat: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5"/>
                </a:rPr>
                <a:t>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= 2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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cs-CZ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defTabSz="540000"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	2D habitat: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5"/>
                </a:rPr>
                <a:t>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= 4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2</a:t>
              </a:r>
            </a:p>
            <a:p>
              <a:pPr>
                <a:spcAft>
                  <a:spcPts val="1200"/>
                </a:spcAft>
              </a:pP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 s rostoucí hustotou klesá 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Mathematica5"/>
                </a:rPr>
                <a:t>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 flipV="1">
              <a:off x="3593675" y="1466850"/>
              <a:ext cx="185369" cy="62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7" name="Skupina 76"/>
          <p:cNvGrpSpPr/>
          <p:nvPr/>
        </p:nvGrpSpPr>
        <p:grpSpPr>
          <a:xfrm>
            <a:off x="738188" y="2008188"/>
            <a:ext cx="7305667" cy="1811009"/>
            <a:chOff x="738188" y="2008188"/>
            <a:chExt cx="7305667" cy="1811009"/>
          </a:xfrm>
        </p:grpSpPr>
        <p:grpSp>
          <p:nvGrpSpPr>
            <p:cNvPr id="48" name="Skupina 9"/>
            <p:cNvGrpSpPr/>
            <p:nvPr/>
          </p:nvGrpSpPr>
          <p:grpSpPr>
            <a:xfrm>
              <a:off x="2457828" y="2930659"/>
              <a:ext cx="2450730" cy="888538"/>
              <a:chOff x="558800" y="2638425"/>
              <a:chExt cx="2450730" cy="888538"/>
            </a:xfrm>
          </p:grpSpPr>
          <p:sp>
            <p:nvSpPr>
              <p:cNvPr id="74" name="Obdélník 73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6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ovéPole 48"/>
            <p:cNvSpPr txBox="1"/>
            <p:nvPr/>
          </p:nvSpPr>
          <p:spPr>
            <a:xfrm>
              <a:off x="2856683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983101" y="2389321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794603" y="303981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2" name="Skupina 13"/>
            <p:cNvGrpSpPr/>
            <p:nvPr/>
          </p:nvGrpSpPr>
          <p:grpSpPr>
            <a:xfrm>
              <a:off x="5593125" y="2929720"/>
              <a:ext cx="2450730" cy="886950"/>
              <a:chOff x="558800" y="2637486"/>
              <a:chExt cx="2450730" cy="886950"/>
            </a:xfrm>
          </p:grpSpPr>
          <p:sp>
            <p:nvSpPr>
              <p:cNvPr id="71" name="Obdélník 70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3" name="Přímá spojovací čára 72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/>
            <p:cNvSpPr txBox="1"/>
            <p:nvPr/>
          </p:nvSpPr>
          <p:spPr>
            <a:xfrm>
              <a:off x="738188" y="200818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 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365180" y="1738183"/>
            <a:ext cx="1912052" cy="684323"/>
          </a:xfrm>
          <a:prstGeom prst="wedgeRectCallout">
            <a:avLst>
              <a:gd name="adj1" fmla="val -19451"/>
              <a:gd name="adj2" fmla="val 30256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 smtClean="0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0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 smtClean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 smtClean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generace 1</a:t>
              </a:r>
              <a:endParaRPr lang="cs-CZ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cs-CZ" sz="1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</a:p>
          <a:p>
            <a:pPr algn="ctr"/>
            <a:r>
              <a:rPr lang="cs-CZ" sz="1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  <a:endParaRPr lang="cs-CZ" sz="1400" dirty="0" smtClean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365761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484094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6263" y="484094"/>
            <a:ext cx="840871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podle barvy kůže (přičemž míšenec = „černoch“)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nenáhodným,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způsobem: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1838" y="1812324"/>
            <a:ext cx="682911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0 s tím, jak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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84164" y="1449859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759</Words>
  <Application>Microsoft Office PowerPoint</Application>
  <PresentationFormat>Předvádění na obrazovce (4:3)</PresentationFormat>
  <Paragraphs>210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Milos Macholan</cp:lastModifiedBy>
  <cp:revision>82</cp:revision>
  <dcterms:created xsi:type="dcterms:W3CDTF">2014-09-23T15:47:53Z</dcterms:created>
  <dcterms:modified xsi:type="dcterms:W3CDTF">2014-10-07T09:00:14Z</dcterms:modified>
</cp:coreProperties>
</file>