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1" r:id="rId2"/>
    <p:sldId id="288" r:id="rId3"/>
    <p:sldId id="283" r:id="rId4"/>
    <p:sldId id="284" r:id="rId5"/>
    <p:sldId id="286" r:id="rId6"/>
    <p:sldId id="285" r:id="rId7"/>
    <p:sldId id="289" r:id="rId8"/>
    <p:sldId id="290" r:id="rId9"/>
    <p:sldId id="291" r:id="rId10"/>
    <p:sldId id="292" r:id="rId11"/>
    <p:sldId id="293" r:id="rId12"/>
    <p:sldId id="295" r:id="rId13"/>
    <p:sldId id="294" r:id="rId14"/>
    <p:sldId id="296" r:id="rId15"/>
    <p:sldId id="287" r:id="rId16"/>
    <p:sldId id="316" r:id="rId17"/>
    <p:sldId id="302" r:id="rId18"/>
    <p:sldId id="297" r:id="rId19"/>
    <p:sldId id="317" r:id="rId20"/>
    <p:sldId id="308" r:id="rId21"/>
    <p:sldId id="309" r:id="rId22"/>
    <p:sldId id="335" r:id="rId23"/>
    <p:sldId id="337" r:id="rId24"/>
    <p:sldId id="336" r:id="rId25"/>
    <p:sldId id="319" r:id="rId26"/>
    <p:sldId id="322" r:id="rId27"/>
    <p:sldId id="326" r:id="rId28"/>
    <p:sldId id="328" r:id="rId29"/>
    <p:sldId id="323" r:id="rId30"/>
    <p:sldId id="325" r:id="rId31"/>
    <p:sldId id="338" r:id="rId32"/>
    <p:sldId id="329" r:id="rId33"/>
    <p:sldId id="330" r:id="rId34"/>
    <p:sldId id="331" r:id="rId35"/>
    <p:sldId id="324" r:id="rId36"/>
    <p:sldId id="332" r:id="rId37"/>
    <p:sldId id="333" r:id="rId38"/>
    <p:sldId id="327" r:id="rId39"/>
    <p:sldId id="334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96" y="-528"/>
      </p:cViewPr>
      <p:guideLst>
        <p:guide orient="horz" pos="263"/>
        <p:guide pos="3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15285-0B1F-43FC-A238-692215E02317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829E9-5A5C-4095-8C3C-2F15F520A3C7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7AB76-F2FF-415B-8532-63E1C14C1C4D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14.10.2014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hyperlink" Target="http://upload.wikimedia.org/wikipedia/commons/3/3d/Tristan_Map.p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57018" y="3281081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02997" y="859454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398899" y="396875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11175" y="4361143"/>
            <a:ext cx="8382423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4: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extinkce </a:t>
            </a:r>
            <a:endParaRPr lang="cs-CZ" sz="2400" u="sng" dirty="0" smtClean="0">
              <a:solidFill>
                <a:srgbClr val="E60000"/>
              </a:solidFill>
              <a:latin typeface="Arial" charset="0"/>
            </a:endParaRPr>
          </a:p>
          <a:p>
            <a:pPr algn="l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alely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85861" y="5446358"/>
            <a:ext cx="86581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5: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latin typeface="Arial" charset="0"/>
                <a:sym typeface="Symbol"/>
              </a:rPr>
              <a:t> p</a:t>
            </a:r>
            <a:r>
              <a:rPr lang="cs-CZ" sz="2000" dirty="0" smtClean="0">
                <a:latin typeface="Arial" charset="0"/>
              </a:rPr>
              <a:t>ravděpodobnost </a:t>
            </a:r>
            <a:r>
              <a:rPr lang="cs-CZ" sz="2000" dirty="0">
                <a:latin typeface="Arial" charset="0"/>
              </a:rPr>
              <a:t>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11175" y="4994369"/>
            <a:ext cx="662713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6: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Průměrná doba fixace/extinkce = 4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11175" y="5665508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7: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96875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doba fixace/extinkce alely </a:t>
            </a:r>
            <a:r>
              <a:rPr lang="cs-CZ" sz="1600" dirty="0" smtClean="0">
                <a:latin typeface="Arial" charset="0"/>
              </a:rPr>
              <a:t>různá</a:t>
            </a:r>
            <a:endParaRPr lang="cs-CZ" sz="1600" dirty="0">
              <a:latin typeface="Arial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280621" y="6121101"/>
            <a:ext cx="4238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drift  místnost 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  <p:bldP spid="6351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680" y="176682"/>
            <a:ext cx="4540757" cy="653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6602841" y="1936375"/>
            <a:ext cx="1282514" cy="600599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kumulace změn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6830545" y="4948518"/>
            <a:ext cx="1635723" cy="1172583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stále více simulací s extrémními frekvencemi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</a:t>
            </a:r>
            <a:r>
              <a:rPr lang="cs-CZ" sz="1600" dirty="0" smtClean="0">
                <a:latin typeface="Arial" charset="0"/>
              </a:rPr>
              <a:t>frekvenci…</a:t>
            </a:r>
            <a:endParaRPr lang="cs-CZ" sz="1600" dirty="0">
              <a:latin typeface="Arial" charset="0"/>
            </a:endParaRP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11175" y="5591194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8: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Drift vede k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mezi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démy.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1175" y="4235151"/>
            <a:ext cx="815498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</a:t>
            </a:r>
            <a:r>
              <a:rPr lang="cs-CZ" sz="2000" dirty="0" smtClean="0">
                <a:latin typeface="Arial" charset="0"/>
              </a:rPr>
              <a:t>populaci</a:t>
            </a: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grpSp>
        <p:nvGrpSpPr>
          <p:cNvPr id="3" name="Skupina 2"/>
          <p:cNvGrpSpPr>
            <a:grpSpLocks noChangeAspect="1"/>
          </p:cNvGrpSpPr>
          <p:nvPr/>
        </p:nvGrpSpPr>
        <p:grpSpPr>
          <a:xfrm>
            <a:off x="1156634" y="396875"/>
            <a:ext cx="3738096" cy="3593010"/>
            <a:chOff x="511175" y="590831"/>
            <a:chExt cx="2781300" cy="2673350"/>
          </a:xfrm>
        </p:grpSpPr>
        <p:pic>
          <p:nvPicPr>
            <p:cNvPr id="4" name="Picture 4" descr="Drift7"/>
            <p:cNvPicPr>
              <a:picLocks noChangeAspect="1" noChangeArrowheads="1"/>
            </p:cNvPicPr>
            <p:nvPr/>
          </p:nvPicPr>
          <p:blipFill>
            <a:blip r:embed="rId2" cstate="print"/>
            <a:srcRect t="34433" r="52579"/>
            <a:stretch>
              <a:fillRect/>
            </a:stretch>
          </p:blipFill>
          <p:spPr bwMode="auto">
            <a:xfrm>
              <a:off x="511175" y="590831"/>
              <a:ext cx="2781300" cy="2673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Přímá spojovací čára 4"/>
            <p:cNvCxnSpPr/>
            <p:nvPr/>
          </p:nvCxnSpPr>
          <p:spPr>
            <a:xfrm>
              <a:off x="3152274" y="818147"/>
              <a:ext cx="0" cy="20854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894" y="2000924"/>
            <a:ext cx="3203236" cy="2508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V="1">
            <a:off x="7078532" y="3894268"/>
            <a:ext cx="473336" cy="1097280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  <a:endParaRPr lang="cs-CZ" sz="1600" dirty="0" smtClean="0">
              <a:latin typeface="Arial" charset="0"/>
            </a:endParaRPr>
          </a:p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dirty="0" smtClean="0">
                <a:latin typeface="Arial" charset="0"/>
              </a:rPr>
              <a:t> </a:t>
            </a:r>
            <a:r>
              <a:rPr lang="cs-CZ" sz="1600" dirty="0">
                <a:latin typeface="Arial" charset="0"/>
              </a:rPr>
              <a:t>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91294" y="2409713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 smtClean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(1956):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Drift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612027"/>
            <a:ext cx="4563539" cy="400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7" y="2837778"/>
            <a:ext cx="4043363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6185647" y="2043953"/>
            <a:ext cx="2345167" cy="771208"/>
          </a:xfrm>
          <a:prstGeom prst="wedgeRectCallout">
            <a:avLst>
              <a:gd name="adj1" fmla="val -20743"/>
              <a:gd name="adj2" fmla="val 1388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35916" y="4905487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(1956)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1672281" y="808767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4588476" y="3344562"/>
            <a:ext cx="502508" cy="420130"/>
          </a:xfrm>
          <a:prstGeom prst="straightConnector1">
            <a:avLst/>
          </a:prstGeom>
          <a:ln w="76200">
            <a:solidFill>
              <a:srgbClr val="DE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810000" y="3999470"/>
            <a:ext cx="502508" cy="420130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kupina 18"/>
          <p:cNvGrpSpPr/>
          <p:nvPr/>
        </p:nvGrpSpPr>
        <p:grpSpPr>
          <a:xfrm rot="21429423">
            <a:off x="7562335" y="4847967"/>
            <a:ext cx="1280984" cy="1075038"/>
            <a:chOff x="7554097" y="4913870"/>
            <a:chExt cx="1280984" cy="1075038"/>
          </a:xfrm>
        </p:grpSpPr>
        <p:cxnSp>
          <p:nvCxnSpPr>
            <p:cNvPr id="17" name="Přímá spojovací šipka 16"/>
            <p:cNvCxnSpPr/>
            <p:nvPr/>
          </p:nvCxnSpPr>
          <p:spPr>
            <a:xfrm flipV="1">
              <a:off x="8332573" y="4913870"/>
              <a:ext cx="502508" cy="420130"/>
            </a:xfrm>
            <a:prstGeom prst="straightConnector1">
              <a:avLst/>
            </a:prstGeom>
            <a:ln w="76200">
              <a:solidFill>
                <a:srgbClr val="DE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17"/>
            <p:cNvCxnSpPr/>
            <p:nvPr/>
          </p:nvCxnSpPr>
          <p:spPr>
            <a:xfrm flipV="1">
              <a:off x="7554097" y="5568778"/>
              <a:ext cx="502508" cy="420130"/>
            </a:xfrm>
            <a:prstGeom prst="straightConnector1">
              <a:avLst/>
            </a:prstGeom>
            <a:ln w="76200">
              <a:solidFill>
                <a:srgbClr val="DE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II.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</a:t>
            </a:r>
            <a:r>
              <a:rPr lang="cs-CZ" sz="1600" dirty="0" smtClean="0">
                <a:latin typeface="Arial" charset="0"/>
              </a:rPr>
              <a:t>populace = „hrdlo láhve“</a:t>
            </a:r>
            <a:r>
              <a:rPr lang="en-US" sz="1600" dirty="0" smtClean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847" y="347663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  <a:endParaRPr lang="cs-CZ" sz="2400" b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44513" y="852703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</a:t>
            </a:r>
            <a:r>
              <a:rPr lang="cs-CZ" sz="2000" dirty="0" smtClean="0">
                <a:latin typeface="Arial" charset="0"/>
              </a:rPr>
              <a:t>závisí </a:t>
            </a:r>
            <a:r>
              <a:rPr lang="cs-CZ" sz="2000" dirty="0">
                <a:latin typeface="Arial" charset="0"/>
              </a:rPr>
              <a:t>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</a:t>
            </a:r>
            <a:r>
              <a:rPr lang="cs-CZ" sz="2000" dirty="0" smtClean="0">
                <a:latin typeface="Arial" charset="0"/>
              </a:rPr>
              <a:t>trvání </a:t>
            </a:r>
            <a:r>
              <a:rPr lang="cs-CZ" sz="2000" dirty="0" err="1" smtClean="0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44513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míra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variability odlišná pro různé genetické 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1813" y="328156"/>
            <a:ext cx="84978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 skutečnosti pravděpodobnosti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05017" y="3116062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1033677" y="94353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77102" y="293584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48540" y="106418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86540" y="311840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81777" y="170712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65150" y="4534630"/>
            <a:ext cx="81422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</a:t>
            </a:r>
            <a:r>
              <a:rPr lang="cs-CZ" sz="2000" dirty="0" smtClean="0">
                <a:latin typeface="Arial" charset="0"/>
              </a:rPr>
              <a:t>ostrova)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vlivem </a:t>
            </a:r>
            <a:r>
              <a:rPr lang="cs-CZ" sz="2000" dirty="0">
                <a:latin typeface="Arial" charset="0"/>
              </a:rPr>
              <a:t>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jiné </a:t>
            </a:r>
            <a:r>
              <a:rPr lang="cs-CZ" sz="2000" dirty="0">
                <a:latin typeface="Arial" charset="0"/>
                <a:sym typeface="Symbol" pitchFamily="18" charset="2"/>
              </a:rPr>
              <a:t>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138452" y="2805113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632" name="AutoShape 48"/>
          <p:cNvSpPr>
            <a:spLocks noChangeArrowheads="1"/>
          </p:cNvSpPr>
          <p:nvPr/>
        </p:nvSpPr>
        <p:spPr bwMode="auto">
          <a:xfrm>
            <a:off x="4042547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2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138452" y="2805113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4513" y="5776765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42547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pload.wikimedia.org/wikipedia/commons/9/94/TMRCAs-compa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744" y="1946066"/>
            <a:ext cx="4604137" cy="2838947"/>
          </a:xfrm>
          <a:prstGeom prst="rect">
            <a:avLst/>
          </a:prstGeom>
          <a:noFill/>
        </p:spPr>
      </p:pic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7920" y="2496365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3490" y="139743"/>
            <a:ext cx="3155693" cy="224264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4513" y="411892"/>
            <a:ext cx="4885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73 000 let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80,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18 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4513" y="5161006"/>
            <a:ext cx="73327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genetická data recentní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nepodporují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hyp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.: v subsaharské Africe během 100 000 let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44513" y="273050"/>
            <a:ext cx="8577262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/>
            </a:r>
            <a:br>
              <a:rPr lang="cs-CZ" sz="1800" dirty="0" smtClean="0">
                <a:latin typeface="Arial" charset="0"/>
                <a:sym typeface="Symbol" pitchFamily="18" charset="2"/>
              </a:rPr>
            </a:br>
            <a:r>
              <a:rPr lang="cs-CZ" sz="18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18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1800" dirty="0" smtClean="0">
                <a:latin typeface="Arial" charset="0"/>
                <a:sym typeface="Symbol"/>
              </a:rPr>
              <a:t> </a:t>
            </a:r>
            <a:r>
              <a:rPr lang="cs-CZ" sz="18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18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18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75" y="311505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20" y="3285870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44513" y="355600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1851</a:t>
            </a:r>
            <a:r>
              <a:rPr lang="cs-CZ" dirty="0">
                <a:latin typeface="Arial" charset="0"/>
                <a:sym typeface="Symbol" pitchFamily="18" charset="2"/>
              </a:rPr>
              <a:t>: příjezd </a:t>
            </a:r>
            <a:r>
              <a:rPr lang="cs-CZ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1853</a:t>
            </a:r>
            <a:r>
              <a:rPr lang="cs-CZ" dirty="0">
                <a:latin typeface="Arial" charset="0"/>
                <a:sym typeface="Symbol" pitchFamily="18" charset="2"/>
              </a:rPr>
              <a:t>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1856</a:t>
            </a:r>
            <a:r>
              <a:rPr lang="cs-CZ" dirty="0">
                <a:latin typeface="Arial" charset="0"/>
                <a:sym typeface="Symbol" pitchFamily="18" charset="2"/>
              </a:rPr>
              <a:t>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</a:t>
            </a:r>
            <a:r>
              <a:rPr lang="cs-CZ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dirty="0">
                <a:latin typeface="Arial" charset="0"/>
                <a:sym typeface="Symbol" pitchFamily="18" charset="2"/>
              </a:rPr>
              <a:t>dalších 45 lidí s </a:t>
            </a:r>
            <a:r>
              <a:rPr lang="cs-CZ" dirty="0" smtClean="0">
                <a:latin typeface="Arial" charset="0"/>
                <a:sym typeface="Symbol" pitchFamily="18" charset="2"/>
              </a:rPr>
              <a:t>   </a:t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11178" y="390936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136952" y="500974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829705" y="2710249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snížení vlivu jedince  1 a 2</a:t>
            </a:r>
            <a:endParaRPr lang="cs-CZ" sz="1600" dirty="0">
              <a:latin typeface="Arial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705241" y="2643473"/>
            <a:ext cx="1512630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zvýšení u  3,4,9,10,11, 17,18</a:t>
            </a:r>
            <a:endParaRPr lang="cs-CZ" sz="1600" dirty="0">
              <a:latin typeface="Arial" charset="0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54227" y="5395784"/>
            <a:ext cx="1795849" cy="605480"/>
          </a:xfrm>
          <a:prstGeom prst="wedgeRectCallout">
            <a:avLst>
              <a:gd name="adj1" fmla="val 41062"/>
              <a:gd name="adj2" fmla="val -1311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úplná ztráta  6,7,12-16,19,20</a:t>
            </a:r>
            <a:endParaRPr lang="cs-CZ" sz="1600" dirty="0">
              <a:latin typeface="Arial" charset="0"/>
            </a:endParaRP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799445" y="5778842"/>
            <a:ext cx="1118544" cy="577850"/>
          </a:xfrm>
          <a:prstGeom prst="wedgeRectCallout">
            <a:avLst>
              <a:gd name="adj1" fmla="val 163391"/>
              <a:gd name="adj2" fmla="val -5961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výrazná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4" y="157218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36526" y="237577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861182" y="34976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5230350" y="4234248"/>
            <a:ext cx="1421370" cy="815547"/>
          </a:xfrm>
          <a:prstGeom prst="wedgeRectCallout">
            <a:avLst>
              <a:gd name="adj1" fmla="val -61474"/>
              <a:gd name="adj2" fmla="val -1413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noví zakladatelé 21-26</a:t>
            </a:r>
            <a:endParaRPr lang="cs-CZ" sz="1600" dirty="0">
              <a:latin typeface="Arial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46893" y="140591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08013" y="417513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	</a:t>
            </a:r>
            <a:r>
              <a:rPr lang="cs-CZ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dirty="0" smtClean="0">
                <a:latin typeface="Arial" charset="0"/>
                <a:sym typeface="Symbol" pitchFamily="18" charset="2"/>
              </a:rPr>
              <a:t> </a:t>
            </a:r>
            <a:r>
              <a:rPr lang="cs-CZ" dirty="0" smtClean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608013" y="417513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dirty="0" smtClean="0">
                <a:latin typeface="Arial" charset="0"/>
                <a:sym typeface="Symbol" pitchFamily="18" charset="2"/>
              </a:rPr>
              <a:t>, </a:t>
            </a:r>
            <a:r>
              <a:rPr lang="cs-CZ" dirty="0">
                <a:latin typeface="Arial" charset="0"/>
                <a:sym typeface="Symbol" pitchFamily="18" charset="2"/>
              </a:rPr>
              <a:t>z nich 2 velmi staří („Island </a:t>
            </a:r>
            <a:r>
              <a:rPr lang="cs-CZ" dirty="0" smtClean="0">
                <a:latin typeface="Arial" charset="0"/>
                <a:sym typeface="Symbol" pitchFamily="18" charset="2"/>
              </a:rPr>
              <a:t/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	</a:t>
            </a:r>
            <a:r>
              <a:rPr lang="cs-CZ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dirty="0" smtClean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 smtClean="0">
                <a:latin typeface="Arial" charset="0"/>
                <a:sym typeface="Symbol" pitchFamily="18" charset="2"/>
              </a:rPr>
              <a:t>“) </a:t>
            </a:r>
            <a:r>
              <a:rPr lang="cs-CZ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 </a:t>
            </a:r>
            <a:r>
              <a:rPr lang="cs-CZ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 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snížení vlivu jedinců 9,10</a:t>
            </a:r>
            <a:endParaRPr lang="cs-CZ" sz="1600" dirty="0">
              <a:latin typeface="Arial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20713" y="6193480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zvýšení u 3,4,22</a:t>
            </a:r>
            <a:endParaRPr lang="cs-CZ" sz="1600" dirty="0">
              <a:latin typeface="Arial" charset="0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7263"/>
              <a:gd name="adj2" fmla="val -117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úplná ztráta  21,24-26</a:t>
            </a:r>
            <a:endParaRPr lang="cs-CZ" sz="1600" dirty="0">
              <a:latin typeface="Arial" charset="0"/>
            </a:endParaRP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</a:t>
            </a:r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46139" y="588901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</a:t>
            </a:r>
            <a:r>
              <a:rPr lang="cs-CZ" sz="1600" dirty="0" smtClean="0">
                <a:latin typeface="Arial" charset="0"/>
              </a:rPr>
              <a:t>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20713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198909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54038" y="1088511"/>
            <a:ext cx="8577263" cy="4708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v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Dominikánské republice: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latin typeface="Arial" charset="0"/>
                <a:sym typeface="Symbol" pitchFamily="18" charset="2"/>
              </a:rPr>
              <a:t>několik 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ženami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5--reduktázu 2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)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(= </a:t>
            </a:r>
            <a:r>
              <a:rPr lang="cs-CZ" sz="2000" dirty="0">
                <a:latin typeface="Arial" charset="0"/>
                <a:sym typeface="Symbol" pitchFamily="18" charset="2"/>
              </a:rPr>
              <a:t>„penis ve 12“)</a:t>
            </a:r>
          </a:p>
        </p:txBody>
      </p:sp>
      <p:pic>
        <p:nvPicPr>
          <p:cNvPr id="30725" name="Picture 10" descr="https://s3.amazonaws.com/luuux-original-files/bookmarklet_uploaded/dominican-republi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718" y="288369"/>
            <a:ext cx="2998573" cy="235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487827" y="29776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uiExpand="1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3262181" y="3319848"/>
            <a:ext cx="5702480" cy="3538152"/>
            <a:chOff x="3262181" y="3319848"/>
            <a:chExt cx="5702480" cy="3538152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572895" y="3319848"/>
              <a:ext cx="1198607" cy="399535"/>
            </a:xfrm>
            <a:prstGeom prst="wedgeRectCallout">
              <a:avLst>
                <a:gd name="adj1" fmla="val -22286"/>
                <a:gd name="adj2" fmla="val 11243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žádná </a:t>
              </a:r>
              <a:r>
                <a:rPr lang="cs-CZ" sz="1600" dirty="0" smtClean="0">
                  <a:latin typeface="Arial" charset="0"/>
                </a:rPr>
                <a:t>LD</a:t>
              </a:r>
              <a:endParaRPr lang="cs-CZ" sz="1600" dirty="0">
                <a:latin typeface="Arial" charset="0"/>
              </a:endParaRP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6705597" y="3970638"/>
              <a:ext cx="1507527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velké rozdíly </a:t>
              </a:r>
              <a:br>
                <a:rPr lang="cs-CZ" sz="1600" dirty="0" smtClean="0">
                  <a:latin typeface="Arial" charset="0"/>
                </a:rPr>
              </a:br>
              <a:r>
                <a:rPr lang="cs-CZ" sz="1600" dirty="0" smtClean="0">
                  <a:latin typeface="Arial" charset="0"/>
                </a:rPr>
                <a:t>v LD</a:t>
              </a:r>
              <a:endParaRPr lang="cs-CZ" sz="1600" dirty="0">
                <a:latin typeface="Arial" charset="0"/>
              </a:endParaRP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3262181" y="6274315"/>
              <a:ext cx="1507527" cy="399535"/>
            </a:xfrm>
            <a:prstGeom prst="wedgeRectCallout">
              <a:avLst>
                <a:gd name="adj1" fmla="val 173342"/>
                <a:gd name="adj2" fmla="val 58822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= (</a:t>
              </a:r>
              <a:r>
                <a:rPr lang="cs-CZ" sz="1600" dirty="0" err="1" smtClean="0">
                  <a:latin typeface="Arial" charset="0"/>
                </a:rPr>
                <a:t>max</a:t>
              </a:r>
              <a:r>
                <a:rPr lang="cs-CZ" sz="1600" dirty="0" smtClean="0">
                  <a:latin typeface="Arial" charset="0"/>
                </a:rPr>
                <a:t>-min)/2</a:t>
              </a:r>
              <a:endParaRPr lang="cs-CZ" sz="1600" dirty="0">
                <a:latin typeface="Arial" charset="0"/>
              </a:endParaRP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54038" y="972064"/>
            <a:ext cx="854432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rodokmenového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náhodná vazbová nerovnováha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Př.1: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34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UK včetně 10 oblastí ve Skotsku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žádné rozdíly ve frekvencích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alel 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1136821"/>
            <a:ext cx="81121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Př.2: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3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 u člověka, Kalábrie a Sardinie: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homozygotních jedinců  izolace oblasti, FE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G6PD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MedI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deficientní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muži 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neschopnost rozeznat červenou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vazbová nerovnováha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6507" y="2677296"/>
            <a:ext cx="3230402" cy="3880789"/>
          </a:xfrm>
          <a:prstGeom prst="rect">
            <a:avLst/>
          </a:prstGeom>
          <a:noFill/>
        </p:spPr>
      </p:pic>
      <p:sp>
        <p:nvSpPr>
          <p:cNvPr id="13" name="Šipka doprava 12"/>
          <p:cNvSpPr/>
          <p:nvPr/>
        </p:nvSpPr>
        <p:spPr>
          <a:xfrm>
            <a:off x="7858897" y="537107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889687"/>
            <a:ext cx="8112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Sardinie: také FE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G6PD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geny pro barevné vidění, ale v opačných směrech!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navíc v Kalábrii a na Sardinii LD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opačném směru  v rámci Itálie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jako celku bychom žádnou LD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nedetekovali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6507" y="2677296"/>
            <a:ext cx="3230402" cy="3880789"/>
          </a:xfrm>
          <a:prstGeom prst="rect">
            <a:avLst/>
          </a:prstGeom>
          <a:noFill/>
        </p:spPr>
      </p:pic>
      <p:sp>
        <p:nvSpPr>
          <p:cNvPr id="10" name="Šipka doprava 9"/>
          <p:cNvSpPr/>
          <p:nvPr/>
        </p:nvSpPr>
        <p:spPr>
          <a:xfrm>
            <a:off x="5754129" y="510334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65150" y="733762"/>
            <a:ext cx="835331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o konkrétní rovnováze rozhodují počáteční podmínky  drift hraje roli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hlavně zpočátku  blízko rovnovážného stavu jeho role minimální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 pro feromonový fenotyp,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velké populaci žádná LD 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u samců žádná a u samic minimální rekombinace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při FE nebo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dočasná LD  DA páření pro všechny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nedochází ke ztrátě variability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62629" y="192705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067313" y="4625789"/>
            <a:ext cx="2624866" cy="1420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65150" y="1056492"/>
            <a:ext cx="835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rekombinace, žádné DA páření  větší vliv FE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62629" y="192705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896" y="1957893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877122" y="4744123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zde 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drift + rekombinace + systém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páření)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562651" y="2988905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801956" y="2938509"/>
            <a:ext cx="2818262" cy="1003176"/>
          </a:xfrm>
          <a:prstGeom prst="wedgeRectCallout">
            <a:avLst>
              <a:gd name="adj1" fmla="val -41537"/>
              <a:gd name="adj2" fmla="val 80509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73952" y="4580878"/>
            <a:ext cx="2452797" cy="835980"/>
          </a:xfrm>
          <a:prstGeom prst="wedgeRectCallout">
            <a:avLst>
              <a:gd name="adj1" fmla="val -64748"/>
              <a:gd name="adj2" fmla="val -315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40" y="2210921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08768" y="764783"/>
            <a:ext cx="6207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Náhodný výběr gamet z genofondu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sampling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error</a:t>
            </a:r>
            <a:r>
              <a:rPr lang="cs-CZ" sz="2000" dirty="0" smtClean="0">
                <a:latin typeface="Arial" charset="0"/>
              </a:rPr>
              <a:t>):</a:t>
            </a:r>
            <a:endParaRPr lang="cs-CZ" sz="2000" dirty="0">
              <a:latin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45751" y="4951562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</a:t>
            </a:r>
            <a:r>
              <a:rPr lang="cs-CZ" sz="2000" dirty="0" smtClean="0">
                <a:latin typeface="Arial" charset="0"/>
              </a:rPr>
              <a:t>frekvencí mezi </a:t>
            </a:r>
            <a:r>
              <a:rPr lang="cs-CZ" sz="2000" dirty="0">
                <a:latin typeface="Arial" charset="0"/>
              </a:rPr>
              <a:t>generacemi </a:t>
            </a:r>
            <a:endParaRPr lang="cs-CZ" sz="2000" dirty="0" smtClean="0">
              <a:latin typeface="Arial" charset="0"/>
            </a:endParaRPr>
          </a:p>
          <a:p>
            <a:pPr algn="ctr"/>
            <a:r>
              <a:rPr lang="cs-CZ" sz="2000" dirty="0" smtClean="0">
                <a:latin typeface="Arial" charset="0"/>
              </a:rPr>
              <a:t>=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)</a:t>
            </a:r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1175" y="4475182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Simulace hodu mincí: pravděpodobnost, že padne hlava, stále 0,5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pokud v jedné generaci změna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11175" y="3737200"/>
            <a:ext cx="505843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2: Genetický drift nemá směr.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11175" y="2672192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1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: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Kolísání frekvencí alel je nepřímo úměrné 	      </a:t>
            </a:r>
            <a:br>
              <a:rPr lang="cs-CZ" sz="2400" dirty="0" smtClean="0">
                <a:solidFill>
                  <a:srgbClr val="E60000"/>
                </a:solidFill>
                <a:latin typeface="Arial" charset="0"/>
              </a:rPr>
            </a:b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velikosti populace.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5" name="Obrázek 4" descr="Simulace_mince_2.tif"/>
          <p:cNvPicPr>
            <a:picLocks noChangeAspect="1"/>
          </p:cNvPicPr>
          <p:nvPr/>
        </p:nvPicPr>
        <p:blipFill>
          <a:blip r:embed="rId2" cstate="print"/>
          <a:srcRect b="50115"/>
          <a:stretch>
            <a:fillRect/>
          </a:stretch>
        </p:blipFill>
        <p:spPr>
          <a:xfrm>
            <a:off x="778430" y="396875"/>
            <a:ext cx="3183928" cy="2034619"/>
          </a:xfrm>
          <a:prstGeom prst="rect">
            <a:avLst/>
          </a:prstGeom>
        </p:spPr>
      </p:pic>
      <p:pic>
        <p:nvPicPr>
          <p:cNvPr id="6" name="Obrázek 5" descr="Simulace_mince_2.tif"/>
          <p:cNvPicPr>
            <a:picLocks noChangeAspect="1"/>
          </p:cNvPicPr>
          <p:nvPr/>
        </p:nvPicPr>
        <p:blipFill>
          <a:blip r:embed="rId2" cstate="print"/>
          <a:srcRect t="51266"/>
          <a:stretch>
            <a:fillRect/>
          </a:stretch>
        </p:blipFill>
        <p:spPr>
          <a:xfrm>
            <a:off x="4513127" y="396875"/>
            <a:ext cx="3183928" cy="1987685"/>
          </a:xfrm>
          <a:prstGeom prst="rect">
            <a:avLst/>
          </a:prstGeom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11175" y="5427943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3: Při driftu neexistuje žádná tendence vrátit se </a:t>
            </a:r>
          </a:p>
          <a:p>
            <a:pPr algn="l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k původnímu stavu. Změny se v čase kumulují.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348" h="1368">
                <a:moveTo>
                  <a:pt x="1141" y="0"/>
                </a:moveTo>
                <a:cubicBezTo>
                  <a:pt x="1088" y="6"/>
                  <a:pt x="1043" y="25"/>
                  <a:pt x="991" y="33"/>
                </a:cubicBezTo>
                <a:cubicBezTo>
                  <a:pt x="961" y="53"/>
                  <a:pt x="981" y="41"/>
                  <a:pt x="930" y="66"/>
                </a:cubicBezTo>
                <a:cubicBezTo>
                  <a:pt x="918" y="72"/>
                  <a:pt x="908" y="81"/>
                  <a:pt x="897" y="88"/>
                </a:cubicBezTo>
                <a:cubicBezTo>
                  <a:pt x="892" y="92"/>
                  <a:pt x="881" y="99"/>
                  <a:pt x="881" y="99"/>
                </a:cubicBezTo>
                <a:cubicBezTo>
                  <a:pt x="875" y="117"/>
                  <a:pt x="869" y="123"/>
                  <a:pt x="881" y="144"/>
                </a:cubicBezTo>
                <a:cubicBezTo>
                  <a:pt x="888" y="156"/>
                  <a:pt x="918" y="163"/>
                  <a:pt x="930" y="166"/>
                </a:cubicBezTo>
                <a:cubicBezTo>
                  <a:pt x="976" y="177"/>
                  <a:pt x="1023" y="194"/>
                  <a:pt x="1069" y="199"/>
                </a:cubicBezTo>
                <a:cubicBezTo>
                  <a:pt x="1091" y="201"/>
                  <a:pt x="1113" y="203"/>
                  <a:pt x="1135" y="205"/>
                </a:cubicBezTo>
                <a:cubicBezTo>
                  <a:pt x="1159" y="207"/>
                  <a:pt x="1183" y="208"/>
                  <a:pt x="1207" y="210"/>
                </a:cubicBezTo>
                <a:cubicBezTo>
                  <a:pt x="1216" y="214"/>
                  <a:pt x="1225" y="218"/>
                  <a:pt x="1235" y="221"/>
                </a:cubicBezTo>
                <a:cubicBezTo>
                  <a:pt x="1248" y="225"/>
                  <a:pt x="1274" y="232"/>
                  <a:pt x="1274" y="232"/>
                </a:cubicBezTo>
                <a:cubicBezTo>
                  <a:pt x="1300" y="250"/>
                  <a:pt x="1296" y="282"/>
                  <a:pt x="1274" y="304"/>
                </a:cubicBezTo>
                <a:cubicBezTo>
                  <a:pt x="1245" y="333"/>
                  <a:pt x="1202" y="357"/>
                  <a:pt x="1163" y="371"/>
                </a:cubicBezTo>
                <a:cubicBezTo>
                  <a:pt x="1135" y="392"/>
                  <a:pt x="1102" y="420"/>
                  <a:pt x="1069" y="432"/>
                </a:cubicBezTo>
                <a:cubicBezTo>
                  <a:pt x="1044" y="456"/>
                  <a:pt x="1022" y="475"/>
                  <a:pt x="1002" y="504"/>
                </a:cubicBezTo>
                <a:cubicBezTo>
                  <a:pt x="1022" y="616"/>
                  <a:pt x="1267" y="613"/>
                  <a:pt x="1335" y="614"/>
                </a:cubicBezTo>
                <a:cubicBezTo>
                  <a:pt x="1488" y="617"/>
                  <a:pt x="1641" y="618"/>
                  <a:pt x="1794" y="620"/>
                </a:cubicBezTo>
                <a:cubicBezTo>
                  <a:pt x="1910" y="624"/>
                  <a:pt x="2020" y="627"/>
                  <a:pt x="2132" y="653"/>
                </a:cubicBezTo>
                <a:cubicBezTo>
                  <a:pt x="2225" y="713"/>
                  <a:pt x="2112" y="646"/>
                  <a:pt x="2199" y="681"/>
                </a:cubicBezTo>
                <a:cubicBezTo>
                  <a:pt x="2230" y="693"/>
                  <a:pt x="2253" y="717"/>
                  <a:pt x="2287" y="725"/>
                </a:cubicBezTo>
                <a:cubicBezTo>
                  <a:pt x="2303" y="749"/>
                  <a:pt x="2322" y="770"/>
                  <a:pt x="2332" y="797"/>
                </a:cubicBezTo>
                <a:cubicBezTo>
                  <a:pt x="2348" y="886"/>
                  <a:pt x="2314" y="917"/>
                  <a:pt x="2254" y="969"/>
                </a:cubicBezTo>
                <a:cubicBezTo>
                  <a:pt x="2186" y="1029"/>
                  <a:pt x="2125" y="1088"/>
                  <a:pt x="2038" y="1124"/>
                </a:cubicBezTo>
                <a:cubicBezTo>
                  <a:pt x="1936" y="1166"/>
                  <a:pt x="1820" y="1182"/>
                  <a:pt x="1711" y="1196"/>
                </a:cubicBezTo>
                <a:cubicBezTo>
                  <a:pt x="1565" y="1262"/>
                  <a:pt x="1426" y="1260"/>
                  <a:pt x="1263" y="1262"/>
                </a:cubicBezTo>
                <a:cubicBezTo>
                  <a:pt x="944" y="1265"/>
                  <a:pt x="624" y="1266"/>
                  <a:pt x="305" y="1268"/>
                </a:cubicBezTo>
                <a:cubicBezTo>
                  <a:pt x="253" y="1276"/>
                  <a:pt x="211" y="1293"/>
                  <a:pt x="161" y="1301"/>
                </a:cubicBezTo>
                <a:cubicBezTo>
                  <a:pt x="132" y="1314"/>
                  <a:pt x="101" y="1321"/>
                  <a:pt x="72" y="1334"/>
                </a:cubicBezTo>
                <a:cubicBezTo>
                  <a:pt x="51" y="1343"/>
                  <a:pt x="26" y="1368"/>
                  <a:pt x="0" y="13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00047" y="0"/>
            <a:ext cx="204395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cs-CZ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661692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Šířka 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Užší 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38438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4229100" y="3757613"/>
            <a:ext cx="1514475" cy="674687"/>
          </a:xfrm>
          <a:prstGeom prst="wedgeRectCallout">
            <a:avLst>
              <a:gd name="adj1" fmla="val -211319"/>
              <a:gd name="adj2" fmla="val -13776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983</Words>
  <Application>Microsoft Office PowerPoint</Application>
  <PresentationFormat>Předvádění na obrazovce (4:3)</PresentationFormat>
  <Paragraphs>228</Paragraphs>
  <Slides>39</Slides>
  <Notes>18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Milos Macholan</cp:lastModifiedBy>
  <cp:revision>200</cp:revision>
  <dcterms:created xsi:type="dcterms:W3CDTF">2014-09-23T15:47:53Z</dcterms:created>
  <dcterms:modified xsi:type="dcterms:W3CDTF">2014-10-14T08:08:37Z</dcterms:modified>
</cp:coreProperties>
</file>