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70" r:id="rId2"/>
    <p:sldId id="471" r:id="rId3"/>
    <p:sldId id="472" r:id="rId4"/>
    <p:sldId id="473" r:id="rId5"/>
    <p:sldId id="474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4" r:id="rId15"/>
    <p:sldId id="483" r:id="rId16"/>
    <p:sldId id="507" r:id="rId17"/>
    <p:sldId id="487" r:id="rId18"/>
    <p:sldId id="485" r:id="rId19"/>
    <p:sldId id="488" r:id="rId20"/>
    <p:sldId id="489" r:id="rId21"/>
    <p:sldId id="494" r:id="rId22"/>
    <p:sldId id="490" r:id="rId23"/>
    <p:sldId id="491" r:id="rId24"/>
    <p:sldId id="492" r:id="rId25"/>
    <p:sldId id="495" r:id="rId26"/>
    <p:sldId id="496" r:id="rId27"/>
    <p:sldId id="497" r:id="rId28"/>
    <p:sldId id="498" r:id="rId29"/>
    <p:sldId id="504" r:id="rId30"/>
    <p:sldId id="499" r:id="rId31"/>
    <p:sldId id="500" r:id="rId32"/>
    <p:sldId id="505" r:id="rId33"/>
    <p:sldId id="506" r:id="rId3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0000"/>
    <a:srgbClr val="CCFF33"/>
    <a:srgbClr val="FFFF00"/>
    <a:srgbClr val="FFFF99"/>
    <a:srgbClr val="003399"/>
    <a:srgbClr val="CCFF99"/>
    <a:srgbClr val="660066"/>
    <a:srgbClr val="FFFFCC"/>
    <a:srgbClr val="6600CC"/>
    <a:srgbClr val="4B009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93" d="100"/>
          <a:sy n="93" d="100"/>
        </p:scale>
        <p:origin x="-96" y="-438"/>
      </p:cViewPr>
      <p:guideLst>
        <p:guide orient="horz" pos="233"/>
        <p:guide pos="3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18.11.2014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51840" y="1635831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PŘÍRODNÍ VÝBĚR (SELEKCE)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7192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 eliminaci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„modelová“ situace se 2 alelami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02076" y="1068513"/>
            <a:ext cx="3038475" cy="342900"/>
          </a:xfrm>
          <a:prstGeom prst="rect">
            <a:avLst/>
          </a:prstGeom>
          <a:noFill/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677874" y="986779"/>
            <a:ext cx="1681829" cy="924213"/>
          </a:xfrm>
          <a:prstGeom prst="wedgeRectCallout">
            <a:avLst>
              <a:gd name="adj1" fmla="val -70270"/>
              <a:gd name="adj2" fmla="val -2331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výhodné při nízkých frekvencích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2145515"/>
            <a:ext cx="7733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selekce bude zvyšovat frekvenci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do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0,12, potom naopak: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1528" y="2793560"/>
            <a:ext cx="5548045" cy="290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 flipH="1">
            <a:off x="4048018" y="2537717"/>
            <a:ext cx="1777429" cy="18082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917302" y="5861651"/>
            <a:ext cx="7151317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Výsledkem je rovnovážný polymorfismus alel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49250"/>
            <a:ext cx="5694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Obecně pro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rovnovážném stavu platí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2768" y="1017141"/>
            <a:ext cx="5972175" cy="619125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619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cs-CZ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3686638"/>
            <a:ext cx="8220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relativní fitness heterozygotů stanovíme jako 1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pak 1 –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1 –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vyjadřují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selekční koeficienty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genotypů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3" name="Skupina 12"/>
          <p:cNvGrpSpPr/>
          <p:nvPr/>
        </p:nvGrpSpPr>
        <p:grpSpPr>
          <a:xfrm>
            <a:off x="1787704" y="2096000"/>
            <a:ext cx="4953000" cy="987104"/>
            <a:chOff x="1787704" y="2096000"/>
            <a:chExt cx="4953000" cy="987104"/>
          </a:xfrm>
        </p:grpSpPr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87704" y="2096000"/>
              <a:ext cx="4953000" cy="381000"/>
            </a:xfrm>
            <a:prstGeom prst="rect">
              <a:avLst/>
            </a:prstGeom>
            <a:noFill/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024010" y="2702104"/>
              <a:ext cx="4381500" cy="381000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mnsu.edu/comdis/isad16/papers/dao/dao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9560" y="349250"/>
            <a:ext cx="2991028" cy="3103756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b/b4/Upper_volta_map_with_river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991" y="960633"/>
            <a:ext cx="3064017" cy="214481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508000" y="349250"/>
            <a:ext cx="5157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Burkina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Faso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(Horní Volta): absence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08000" y="3624993"/>
            <a:ext cx="749756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zpočátku především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0,999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0,001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-0,0000004 z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0,00042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jak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roste, častější výskyt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0,31)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944" y="1073007"/>
            <a:ext cx="770572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1801109" y="729924"/>
            <a:ext cx="1681829" cy="924213"/>
          </a:xfrm>
          <a:prstGeom prst="wedgeRectCallout">
            <a:avLst>
              <a:gd name="adj1" fmla="val 45189"/>
              <a:gd name="adj2" fmla="val 93407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výhoda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roste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063171" y="708845"/>
            <a:ext cx="2402733" cy="924213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průměrný nadbytek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 rozdíl od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S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vždy kladný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191855" y="3256907"/>
            <a:ext cx="2556553" cy="1220912"/>
          </a:xfrm>
          <a:prstGeom prst="wedgeRectCallout">
            <a:avLst>
              <a:gd name="adj1" fmla="val 66488"/>
              <a:gd name="adj2" fmla="val -3029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 rostoucí frekvencí homozygotů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klesá fenotypová variabilita a tím i výhodnost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9609" y="1150706"/>
            <a:ext cx="6739453" cy="4552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Přímá spojovací šipka 4"/>
          <p:cNvCxnSpPr/>
          <p:nvPr/>
        </p:nvCxnSpPr>
        <p:spPr>
          <a:xfrm>
            <a:off x="1921267" y="4458985"/>
            <a:ext cx="3719246" cy="0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980924" y="3133548"/>
            <a:ext cx="1796559" cy="965842"/>
          </a:xfrm>
          <a:prstGeom prst="wedgeRectCallout">
            <a:avLst>
              <a:gd name="adj1" fmla="val -46318"/>
              <a:gd name="adj2" fmla="val 845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současná frekvence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v Z Africe = 0,15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>
            <a:off x="5671335" y="4469259"/>
            <a:ext cx="0" cy="523982"/>
          </a:xfrm>
          <a:prstGeom prst="straightConnector1">
            <a:avLst/>
          </a:prstGeom>
          <a:ln w="28575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4355949" y="953715"/>
            <a:ext cx="1796559" cy="720974"/>
          </a:xfrm>
          <a:prstGeom prst="wedgeRectCallout">
            <a:avLst>
              <a:gd name="adj1" fmla="val 70917"/>
              <a:gd name="adj2" fmla="val 4033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selekce „táhne“ alely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C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k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6193311" y="3900685"/>
            <a:ext cx="2467804" cy="897347"/>
          </a:xfrm>
          <a:prstGeom prst="wedgeRectCallout">
            <a:avLst>
              <a:gd name="adj1" fmla="val -70899"/>
              <a:gd name="adj2" fmla="val 3919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odpovídá ~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2000–3000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letům zemědělské kultury Bantu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8786" y="1959071"/>
            <a:ext cx="7222733" cy="290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Šipka doprava 3"/>
          <p:cNvSpPr/>
          <p:nvPr/>
        </p:nvSpPr>
        <p:spPr>
          <a:xfrm>
            <a:off x="698643" y="3565132"/>
            <a:ext cx="308224" cy="41096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913197" y="986319"/>
            <a:ext cx="7200000" cy="5192064"/>
          </a:xfrm>
          <a:prstGeom prst="rect">
            <a:avLst/>
          </a:prstGeom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53519" y="4643919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913196" y="708917"/>
            <a:ext cx="7200000" cy="5199959"/>
            <a:chOff x="913196" y="708917"/>
            <a:chExt cx="7200000" cy="5199959"/>
          </a:xfrm>
        </p:grpSpPr>
        <p:pic>
          <p:nvPicPr>
            <p:cNvPr id="2" name="Obrázek 1" descr="Selekce_1.tif"/>
            <p:cNvPicPr>
              <a:picLocks noChangeAspect="1"/>
            </p:cNvPicPr>
            <p:nvPr/>
          </p:nvPicPr>
          <p:blipFill>
            <a:blip r:embed="rId2" cstate="print"/>
            <a:srcRect t="50637"/>
            <a:stretch>
              <a:fillRect/>
            </a:stretch>
          </p:blipFill>
          <p:spPr>
            <a:xfrm>
              <a:off x="913196" y="708917"/>
              <a:ext cx="7200000" cy="5199959"/>
            </a:xfrm>
            <a:prstGeom prst="rect">
              <a:avLst/>
            </a:prstGeom>
          </p:spPr>
        </p:pic>
        <p:cxnSp>
          <p:nvCxnSpPr>
            <p:cNvPr id="4" name="Přímá spojovací čára 3"/>
            <p:cNvCxnSpPr/>
            <p:nvPr/>
          </p:nvCxnSpPr>
          <p:spPr>
            <a:xfrm>
              <a:off x="1828800" y="5137079"/>
              <a:ext cx="1643865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Šipka dolů 4"/>
          <p:cNvSpPr/>
          <p:nvPr/>
        </p:nvSpPr>
        <p:spPr>
          <a:xfrm flipV="1">
            <a:off x="2085653" y="5157627"/>
            <a:ext cx="410967" cy="400692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2402148" y="4551452"/>
            <a:ext cx="1234904" cy="431516"/>
          </a:xfrm>
          <a:prstGeom prst="wedgeRectCallout">
            <a:avLst>
              <a:gd name="adj1" fmla="val -87800"/>
              <a:gd name="adj2" fmla="val 82230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i="1" dirty="0" smtClean="0">
                <a:latin typeface="Arial" pitchFamily="34" charset="0"/>
                <a:sym typeface="Symbol"/>
              </a:rPr>
              <a:t>p</a:t>
            </a:r>
            <a:r>
              <a:rPr lang="cs-CZ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dirty="0" smtClean="0">
                <a:latin typeface="Arial" pitchFamily="34" charset="0"/>
                <a:sym typeface="Symbol"/>
              </a:rPr>
              <a:t> = 0,05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3063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Africe min. 2 systémy rezistence vůči malárii: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1. systém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průměrná fitness populace zvýšena z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poč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0,89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na 0,90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generaci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77 % populace trpí malárií 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p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2 % populace trpí srpkovitou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pouze 21 % populace je rezistentní vůči malárii a netrpí anémií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2. systém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 fixaci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fitness zvýšena z 0,89 na 1,31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rezistence vůči malárii, přičemž nikdo netrpí anémií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4612151"/>
            <a:ext cx="7731219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nalezla dvě odlišná řešení téhož problému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selekce podporuje nejzdatnější gamety, ne nejzdatnější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jedince nebo nejzdatnější populace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6631944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Migrace ze Z Afriky na východ?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 východě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0,88 s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0,12,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0,70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tzn.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0,88(0,89 – 0,90) + 0,12(0,70 – 0,90) = -0,03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naopak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Z Africe: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-0,61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v obou případech eliminace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migrantní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 alely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Z Africe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korelace mezi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519" y="3411020"/>
            <a:ext cx="4753947" cy="312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>
            <a:off x="3935002" y="4006921"/>
            <a:ext cx="1613043" cy="38014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19113" y="441325"/>
            <a:ext cx="7936788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Organismy se můžou lišit v mnoha fenotypových znacích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klíčové fenotypy =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životaschopnost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reprodukční úspěšnost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fekundita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(plodivost)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 fertilita (plodnost)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**)</a:t>
            </a:r>
            <a:endParaRPr lang="cs-CZ" sz="2400" baseline="30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9113" y="4128036"/>
            <a:ext cx="8399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Tyto fenotypy tvoří komponenty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reprodukční zdatnosti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neboli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fitness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368515" y="6061753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opakem sterilita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**) opakem infertilita (bezdětnost)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9113" y="5277029"/>
            <a:ext cx="4897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Zvýšení fitness selekcí =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798968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-řetězci hemoglobinu: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glukózo-6-fosfát dehydrogenáza (G6PD): 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chr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X, důležitá pro zvládnutí	oxidativního stresu buňkou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 300 mutací  deficience enzymu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postiženo  400 mil. lidí, zejména v malarických oblastech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od 0,001 (Japonsko, S Evropa) po 0,61 (Kurdští Židé)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studie in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vitro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zhoršený růst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G6PD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deficientních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   erytrocytech</a:t>
            </a: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 hemolytická anémie,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favismus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85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Rezistence vůči malárii: adaptace jako polygenní proces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1099335"/>
            <a:ext cx="8177752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 80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mutací v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-řetězci hemoglobinu 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200 mutací v -řetězci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důsledkem nevyvážená produkce obou řetězců, široké spektrum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klinických dopadů od žádného po smrtelnou anémii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pro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jsou rezistentní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falciparum</a:t>
            </a:r>
            <a:endParaRPr lang="cs-CZ" sz="2000" i="1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další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ApoE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kyselá fosfatáza 1,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pyruvát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kináza, MHC,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tumor-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necrosis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factor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-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intercellular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adhesion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molecule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alely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D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(Afghánistán, S Pákistán)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		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(JV Asie, Turecko, JZ Španělsko)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eliptocytóza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negativní 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Duffyho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vivax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negativní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receptor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Gerbichova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antigenu, mutace v genech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glykoforinu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atd.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3311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Závěr:</a:t>
            </a:r>
          </a:p>
          <a:p>
            <a:pPr defTabSz="540000">
              <a:spcAft>
                <a:spcPts val="1200"/>
              </a:spcAft>
            </a:pP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je vždy omezena dostupnou variabilitou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 může působit jen na existující varianty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I uniformní selekční tlaky vedou k odlišným adaptivním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odpovědím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vliv mutace, toku genů, driftu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i když můžeme adaptaci vysvětlit působením selekce, je obtížné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předpovídat, jak se bude populace adaptovat na změnu prostředí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Adaptace zpravidla zahrnuje mnoho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 různými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funkcemi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360363"/>
            <a:ext cx="7922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věta přírodního výběru při neznámém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5" name="Skupina 24"/>
          <p:cNvGrpSpPr/>
          <p:nvPr/>
        </p:nvGrpSpPr>
        <p:grpSpPr>
          <a:xfrm>
            <a:off x="508000" y="1079863"/>
            <a:ext cx="7723589" cy="3533234"/>
            <a:chOff x="508000" y="1079863"/>
            <a:chExt cx="7723589" cy="3533234"/>
          </a:xfrm>
        </p:grpSpPr>
        <p:sp>
          <p:nvSpPr>
            <p:cNvPr id="3" name="TextovéPole 2"/>
            <p:cNvSpPr txBox="1"/>
            <p:nvPr/>
          </p:nvSpPr>
          <p:spPr>
            <a:xfrm>
              <a:off x="508000" y="1079863"/>
              <a:ext cx="7723589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neznáme genotypy pro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</a:rPr>
                <a:t>lokusy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ovlivňující selektovaný znak,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musíme se zaměřit jen na fenotyp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fitness chápána jako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průměrná reprodukční zdatnost dané fenotypové třídy jedinců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jestliže fenotypem je sama fitness, pak hodnota znaku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x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a průměr této hodnoty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; selekční odpověď je pak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intenzita selekce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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/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w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endParaRPr lang="cs-CZ" sz="2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R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h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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ovací čára 4"/>
            <p:cNvCxnSpPr/>
            <p:nvPr/>
          </p:nvCxnSpPr>
          <p:spPr>
            <a:xfrm>
              <a:off x="4127863" y="2838995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ovací čára 5"/>
            <p:cNvCxnSpPr/>
            <p:nvPr/>
          </p:nvCxnSpPr>
          <p:spPr>
            <a:xfrm>
              <a:off x="7876903" y="2843349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ovací čára 6"/>
            <p:cNvCxnSpPr/>
            <p:nvPr/>
          </p:nvCxnSpPr>
          <p:spPr>
            <a:xfrm>
              <a:off x="3322320" y="3304903"/>
              <a:ext cx="18288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97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1645" y="3788229"/>
              <a:ext cx="2724150" cy="809625"/>
            </a:xfrm>
            <a:prstGeom prst="rect">
              <a:avLst/>
            </a:prstGeom>
            <a:noFill/>
          </p:spPr>
        </p:pic>
        <p:sp>
          <p:nvSpPr>
            <p:cNvPr id="10" name="Obdélník 9"/>
            <p:cNvSpPr/>
            <p:nvPr/>
          </p:nvSpPr>
          <p:spPr>
            <a:xfrm>
              <a:off x="2219218" y="3739793"/>
              <a:ext cx="2866490" cy="873304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508000" y="5065159"/>
            <a:ext cx="8297464" cy="135421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Fisherův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základní teorém přírodního výběru: </a:t>
            </a:r>
          </a:p>
          <a:p>
            <a:pPr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změna průměrné fitness je přímo úměrná jejímu aditivnímu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genetickému rozptylu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AutoShape 4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2" name="AutoShape 6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104" name="AutoShape 8" descr="data:image/jpeg;base64,/9j/4AAQSkZJRgABAQAAAQABAAD/2wCEAAkGBxQTEhQUExQWFhUXGBoaGBgYGRoaGhwdHBocHBwYGBwaICggHBolHRgYITEiJSkrLi4uHyAzODMsNygtLi0BCgoKDQwMDgwNDiscHxkrKysrKysrKysrKysrKysrKysrKysrKysrKysrKysrKysrKysrKysrKysrKysrKysrK//AABEIAPwAyAMBIgACEQEDEQH/xAAcAAABBQEBAQAAAAAAAAAAAAADAgQFBgcBAAj/xABAEAABAgQEAwcCBAYBAwMFAAABAhEAAyExBBJBUQUiYQYTMnGBkfChsUJSwdEHFCNi4fFyM5KyNEOCFRYkJWP/xAAVAQEBAAAAAAAAAAAAAAAAAAAAAf/EABQRAQAAAAAAAAAAAAAAAAAAAAD/2gAMAwEAAhEDEQA/AMiTNg4nw2SmCpEAZUyAd6xgpFIbkVgCTJ8B72OKMCeAL3vvC0TobmCJgHPeUMJEyEpSTap+ViYwPAwazpqZadbEj/PSAj5cwxISOEz1+CStQ6D69fSNC7Ndn8PLQlaEiY4fOplf4+0WzDlNKEfb6QGR4Psdi5hbu8lHdRAH0g07sHjgOWUF/wDFYf0BIjWgkO9a+f8AmJTDp1eA+cOI4OZJVlnS1S1bKBHtvDYKPrH0txTh8rESzLnoC0HfTqCKg9RGQ9tuwCsIO9kEzJOrtmT7XT1gKR3sKSv59oCDCgofWAcd5HpcxoGFwpCbQBu8PWCS1QFoJm6wBjMOkLRON9fn+IDm3hQLee0BISJpo/7+segWFWB8849AVsCsGl6wkI1joTAKIfWBrFYIR8+XgE0QCV3geWFlOscyQCcsEloqBvHgiCITtc/DAP8Ah8oO71L1Yj9DD6Tw1LVyNvmUH/7S/wBIbISQkUc/T7x4Yp2cJSN2c+mv09YCw8D4v/KKypUnKdFqCgD/AGqZwKWLxfsFxWTOSCln/tUD7NGdcH7OT8QcyR3aTqQMx+lItXDv4fISQpaypQ1FPggLbh8PWi6/3Xh4rG5XBYEWs3+IZ4PhQQkockHRRKh7EsPaH0nh6BoDpANDxAnp67/pDszQpJQsAghiDY+hhz/Lp2Agc6QnaAyHtv2NMla50kEyjzakp3B6bH/cUdMfSWHltMCVcyVgiv2PmIyb+JPYz+Tm97J/9PMNvyK/L/xOnts4UpIHtB0EQ3ywQGAMw+feChoGmXX4IWEQHSkaD4YUlrCE5RvpHkpHz50gHkg1Eej2GAj0BFJRRzAyj/ELSaR5vaARkdxCZsrSHSExyYj0gGCkx1CYWoNHJcB0pg/DUZlM9BdrwBaoccLOU6V30/cwFtwXDELSvXKl3229fWIvDyUJWCQ5SWrpE/2dmpIWkf8ATQkqWbFSiDQ+gJ9BvEIZZE2tHPpX9NYC+8DxDAAftFmws52ilcJJSWv16ekW7Bl2gJVKoIkwBDR1a2gHCYHNEclqhZMByRUj6Q07Z4ETsLNQWqks9nAcQdLhQheMXnBA9R+0B82FDEjUUhSUwbi//qJuUMM6qbVtAA+kA7lU6x1SesBSXhylO8AnJCu6+PBkJeFJSfKA7JQ9I5BpJsNI7AQYTWHEuUPaE0h1LmJyt7iAEoN5wKYennBle3z/AHHCoMQ1/eAZza1huxEOym+0CUIAKYeIw7tlYlj/ALMNymJHhSSS2wp7j57QDnh3Fe7lzpLPnKfXKQ/ozj1g2InFczdStPs3WGC8Myz57esEXiChYIuKjz9IC78HQtxmPpqa39ItmGmpSA6gPMisZgnDTCETJhzTJgcVAShJ8PR1CvQEbxYsBg8KSErmpz7onKKgfRhrAaD3gIGxjs5nHrFA4rj5uAyHP3kpamLtRwWIagqGIF70rF4wSu8SFII8A+toB8khoW4IoYx/tDx2epZda0y3LJSTUZmBUzFibVgnZsy1zM6cStJF0uQbXPLlOprtAamJguCFMWpoYYS1FU4qBy92WUkauPtr6RG43BTErlzJKwSrxOeU08TJpUC32aJXBcs6cs2VLQfWooT7wGHcZSRiJziveL/8jWGwESfH0kYmcDUhZc/rDBLQHkCHUo1/aBINYcSzALl9aR1I/wAesLlfHg5R5/P1gBpd/vHoXLFRSPQEIEW8oJKEJQP3gmhrWAUG+fLwjLWkDBr8baDJU0A3mpgRA0hya+vrAVS+kAItBsOlQ5k/esCaJHs9JSqZMz2ymp02aADKnLW6qAm/z3MFkoOYOMweoCmJH9pIZ4GtDOpJpnr1DMG+sP8AhoFzpfrASmM4cqd3Ssqu5yoZGaoIQEEKIFf+noNdItPZvh0mQhWSSs5wygpRKbAG7flFQIR2WxjpykAjQWq1wasbO94nVy1pqhGb/kpgNK0gKv2/mpOFZgnNNSB6Oos/RJro4i19jpUs4ZJQAM6AFEUJYb31jMe1c0qmnMrMUukAUSAfFlHVg5qbRpH8PUkYRAO36wETxPs9mC0BIWtCgApZqoNqUt0+O7js7wiWiYpSpDTFUUQolB1cJNAanycxblyxmCmvf0/xDRctSljIgB7kqLfav0gI1GEMpkS6gK5Qokn8Si5ewBA9RHZkpfdrM2YAAAo5EmgSc2UXKrVPSweJeRhQhyTmUblmpskaDXUnWOYSaBMmDoPq7D7wGJ9pjLXPM6SsqRMdQJBBB/ECD1+8R4QG+fHiT7U4cSsSuULBSlCls5dvtDFCR1gEy5dejw5lJH3gQvDlCIA0oDV9vvB1MwBHz48JlIrDlCKQAZUkPHodJlUpHYCqMfSFhNBBCLuP1jyT9f1gATE0hJe20GVeEHf2gEBMcnJjpXHCqAbgQ4k5glQTdTerafNoQsfPnlCpRgCzWMnZSSHB2Nj7/cQ6wKOUHfSHktCJqCCQ7ajr4T57xHYNeVQSen10MBoPZqYlCQdWD/PSJPtZx0SpDJLrUGSB82iio4gEOxpT5vEPxbGrmHNd6Dy/dwfaAb4mcACVGpNXv8rGp9h+00r+XlhSgFBkkb9RvGP92pRoX9KCj+14sfBuIS8GEzDLC8QFDKVVSkKS75fzAkfXrAa/wrj+HxE2ZKlTAqZLPMGIbycVHURLqVGIf/c2I75S0shUwpzKCEgttmvl1bVouHA+2akZRibFsxALh3Gb/i49/qF1n1eImVI5lTVLZCVZyP8AimjnapMSGJxsvuitCgpJDgg72Z94qvbHG/8A61OQlpiwFb5WKmPSwb0gM34liO+nzZv51k+j0+jR5CDSEJRVzDmSn/UANEkiDoSf8wSUj50haZZHz5rAdlCnzyhwB0gaQesKGbb7wDmU5+N82jsJkO482j0BAoO0KS5L6aftC5aQD+/7wQIgAql0tDaYLN8rD5hvDdY0gGS0/vCQbQSckWreEPALJpCEX1hTfNOn6x1CYA8pbFwat7xHTJhJet/9/aJVKN4Y4xIzs3kBAJRPoRcqf26bAtePJnsSosWoEkBvt0gYoa7fB7QpMsF9afWANJxysxXcl6aVq7bf5h5isSlQlqIUpQLqd/8A4j2b3MB4bhkkjMR1O23WJ/CYkVAlA8rklL2FLdATAQ/8wWcpI2p1H1p8rD3hOJBWnNSqaOQGLhw5u4HpC1zELuhi42y16W/3DbGrSJoyjQAsd6+zvATa8UqTJIzHIoqQejG/VqU6vrUXE+I5pIlXZWZ3dtCB0ND5xJcMkoWSASgB6Emo21AIqnoyYguMEd4pjQUFrMLtrvAMW9P3g0sw2TeHKQ0AeUXg6ZdPnnA5ahSFhV3tAKQqlfrCUnzjqm3pHAusA5w/lf5949HZPz57R6AiEyxW2vwx4y6vsPOPAUtppClj56QAZp94CUwWYCdfjQEJgArRV3+ekAJhyU/PSAEGASBrB5JgCUwtBb/UA8IB36fPpCMZhyQ4BoKwJRpSNUxvZaVPw6FSiA6BlO9KO3nWAxzLY6Q5QwA3U5HQVHrb2+j3jHC1SZmRQYpps76g21iMQo5kl7U9qNAXDgfAElaUrOUhJmL1UzjKMumY+tIkBIORZSkBKELNQ5KlUDhmYAWe5F3jnZUEZ3PMtu8KgxAoE12SCph0eJjG4n+jOy8smW6EUup2zsLgFqXoTSAqOIkZpYUL8oU2vKD7tWt2PSG65SQHUcpYUa4cVroa+VqxaV4JMrCKmWJKClJALFIIy3oCg5fMxB8amAZkaAjIS75SAQHs1d7wDbgq8sx0KOUBTin5bs1jUfHhlPqol4lhhwiStTVohL0LJSMzNeusRC0G/wA+ftAJlj5SHKRAEppvBZctx6wB0eYEGO+8ACfjQVaoBcy30hCR1jmWtxCxJ6QDiS1Ph2rWPRyTLrt80rHoBgAw+XhSwWtWFFDh+ojsyV7fPnpANJu0CWnR9oPNfaAKUwDmAAzQPL0ha1whSj7+kAgpu1o4gGv3gq5ChU0HX9oPgpGYs/mfnlAAJdhX3+8Xb+G/ahMkjCTiyFH+kpRDJJ/AdgTbqW1EV5XDWIzXcUY2arnX0iLxuBLEVIO7v7bXgNm7UdlkYpNQcwsX+kYtxLhy8NNMuYGUk067EdCPlI0/+HHbLv0jDzlf1UjlUfxpA/8AIa733iycc7PycWP6iOYBgoXFXgMi4FiyhL1vQPXMA6Q3m3wUsuIxw7gSwkllJJtbKSoDcfXyvEdx/srMwszMkKVKfxM+UdW2/WIvGTpgIBJBfnYVLMfm99YCW7S4gqQhCKJUkFXMA2VPMS+tQPQs8A4Pw5eJWE5FKLBIv6nYAVHk0NJRzzUS1K0AXcZSWv8A3DXqSI3vgfCJUhI7sO4HNqQ1K7NAZb234KcPLQkEnKBn/KCQ/mKvfVoo+Z+kbPjliaubnCVJKlBqlwCw0vYRm/aPgPcnOistTtd01tXTrAQaBpeDy02gaSfT4YWDtAOQKCErT8/SPCvx2jilU+bwCgR7D59BCkH6wGWXMESo19IBwk9Sfn7x6OSVx6AayZjULwcK0rA5Mr5vDmRh1LISlKlKfQPf7W13gGU0fvDRUXLCdjpyiO8KZb3FyPJodTewcpIdeIVseUCulyYDO5ldPTXyia7O8KzTB3iCRoLeTv13i8Suy0mUmgKiGqfF/wAqUbyrDzC4ZN+UJFEgE1AuD1v5QFG7VcLEtClMoAFgXF2ctQEVr711iJ4aACFAAMl26geIvcvGl8Zw6JmGnIWGSlKjaoLHfY/Dc0zivBVS0yzdJSkKatxVq18ukBJ8GQCnL3oqeZIcurxO6vNmOpcNeAcQ4LNyrATnFDy1It+YklxlJpWuwgXZ+Ye8SAkqIH9oCQXJLGmaoDk7vaLiQE4cmYPwkDmNzbmuC4BfpAZNNwU2WsKS6VBlJUDUG/uGqPONi7G8fGLkBRYTU8sxOx3A2N/caRBY7hiVhgkqcJJUArKATodSSbF6XaGXC5c3BnvEJKizBOigeYkkVFdTYixFIDSu5CgQQ4NCIpfarsdLlSp+LzFIlyypCQB4q5UjzUQPaLjwHisvEIC0ODqlXiSRdJ8oYfxHwy5nD5iUpzDMgrA/Kk5qNsQkwViPZ2eO8qOmu70+e1xuvZriBTgVk1MkLZ6UbMn7tGN47h0hK8OrDTG7yWVLSt+VSNXFQlVt6FouXBuLiSiYhdpslBSAGqlYBzVIBZQO19nJEpg1LpMUAQkMS+j6bAba0h5iJPey2SxSp3ItdqfWG+BUrIAdXoX/AFFq3b94LhpigohQAS4ypetXNS7B2JgKjxPs4jNlSoILODdKm0LWMVrEYZUsspJG3Xq8axj8HLmp5glJLtV6itw1RWK5LlpUoomgLq3NQv03Da9ekBSUzKfPaEqmVi0Yrs5JWXkLAe6bgHYERFTOz05NmI00J8ngIxKrCt/2/aDqUISvCrR4kkef+m0hKVjb2gHckVH7x6PSk3jsBJcC4cmi5mhqLAAAM51d7NGhcKnSsqskoISks4SA+/mzfGjPsDMmPkSnMXIA0uzHe0TvDpc9KV5yhCwfxlrWNAU1AZ+lIC3zChRITUlvQaHoLwynSiL5SB4bliRR3q9veG+GwC0ZZoXm/DlSKXDEAC7kP5DcxKzFMkChzAgDzDs7HQH2gI9aCWDAElqU9g/X7QhGEBKSpAzhV0sWOrPbyh1MwjITqAxdTA0qHBFxSrDUxHzOIpRMyLWEm4oQ4oFO7gNe7gEdYBl2lWr+WmpFSE2AfMEqtZqgKDfSIrgXGkzSZRCe7YMpRFQwGVI3dTNTWLYiV3hW2UpfKzUup3exNNhXcRjfbDhUzB4ghKilKnUgpJsSRlcbW+NAX7D8GUMQmYAUpGYZKOEtW16sWZx1icmLA5WcJcunRwX3FiflYz/+GuLxcyblCyuRLSTMCmLAuwBNXJ0dm9I0eSgLD5AxIoxBAGigauB94Btg8RzqQSkTEsonKSADYE2drN5wuZhk5gSCQrq27qpRyT6dI8iWpSUZwQUqBZJchqMT+KrFqUo2kPsZLHKmnMS+7tUvcFn2gB8IKM5KRq5IeulTvSJji+ISkhRPKZU1xoaA21LgD1iuqmiWtLFkg5bNU+d3DkEagwntlj0HJIQr/pyysl9VeEHySla+jA6GAxuQvKVGvNLUnydJDfe967gi7SJZ7uSXYhLOLjkzX05kJfoDbwoqacO8xVKVp0JtpuA51rYExoPDpWWSBQMPIANRnFAG1HLYtlKUhM4QqUkFICQySKjL6FnLUqfKHGGmoNFHKUq5lEZQTU8pVT2+kR/CUhMuUXFiFO/KEkixsAdHpQaVk8TKP4QBnupwBZnJPSlNuggFfzAzhJWRmZwbnWh1LQ0n8PE3McoALsxB11A8NhYw5wuDZSARlABADNQBqa22eGHaHAzZqBKQpaEhlBSS1R/7eUVr+kAx4U6VzZahlKWFg3mH16RIz5QWwKs4SCKMLXJa48oiTg5WbmUoggBgFnlYsSX6O5u8SWDKUJKUEMXA1JZnB6VFveASZMtQHIMrVBGlWPtELi+zcoEqGZINmYtXV9IsstIR4QCHrlULU5i/qKQfGSkiVMGUAB9Bc6KYwFExfAZkoZvEjfXeORbODnvkggZg3MSGcs2uto9AQPCZRAUpwkBSSkP4m/LSqgdr23ixiWgFWdbJP9oIYVy9TlzD06RVcFJmqYoSaA1SMwroaVPnD7h3ACSe9SpRNQHYA1u/isK+dICxz8RLbKJ6U0Id+qmqXJo/qR0gww6UpSBOddSCS4oxLgFsri2wYUrEKOzsmaXVLJA08Pq5oQN7l4cSeyspAKpU1SFKFWIWClvCoKFmIcPWvSAmZaJi0ZMyVAg5lguQCCUqAsS7bA9BFV7UYGalMyZJJVkJzJKSzBLnKaE6l93FYlEcTn4dxPl50JYd4ixGYA5gA6WD+zC8Tn8xKxMpeQuFJPQgEX2BYgnbWsBSOxfH8yz3imUXDOcyqPYv1D62Noiv4sn+lKKkgKc2NK3ykgPb5WInhshWF4iZS2cE0AcFw6aAilRFs/iFwdU/AhYOdUtRWSPym4A1bqSfFAS3Yfh0uRgpXdKDqQlcwhuZShXNqGt6RLy5SchAypUsl2q+/wBPtGK9lO2M/DLSgzCZHKkpYUSCHybFg1/3jXOB8Ql4mXnkKGUnMoXINXBBtanlAOjhlJJIyuQ7saCmaxFSGAI2gEuYoLYsoEApLMTqWY1t6U3h+VElyptq6XT/AKgJkkuH1oRcC9KXoR5QCpWYhQc05SSGzFgadKkFhoYoXbeTMkrl4hFArlmtUBQZiTsWau3WLtjJxkozKJYXNylFASXuzOT0hrxTCJnSVJUp5a0FyDRmcKT/AHAsYDPOFlJmFQIAFS501c0NACSaUCzTxC5y6IYPSg32agDEKDMwYg0GXKnOsApUicZa6LQpj0aritqBQD6UZ4vUuaBLegBsNg2VnNKNlGjJOlICS4TKeXLeyXIToQ7pIemUUymv2iRkyjQlWYjmd2rUAANs9Xu3lEcJxGSWkAgBiSxS6TXU2FamnXR5i1kArFQkApJUoOQ5GhZzr6QHlYwKmZCAlSXuKhILuAWZxufekE75RmoAcyyMwDhQZvE4dnu5LX3hM5BmSwFKZYDggjMFsXIbytqPOG/CpB7znS3dk5GQQghi6nNG0YijUMB3F4JBClCr1zpqMqA4YPXKXs7/AGg8PilBTZlqSnMCl/C5ewsXq+0W9LADKoFOUu5epZna93ir4yUpyorbMok0cO19DRwqujNASCEJSpLFwpyCwIBYEigPLU7VeJLjB7tBVmOUINCAzkACupD/ACkCwC2CwC5/EQAOYgDMKswpbQxC8dmFSZcpOYrWUuTXlSS5b0FB03gJbsenKkOo5yDyNQtq/wA1j0PsPiu6ZCiAwuWpSyaC7Fn9rRyAqPB+IBDuWcDM2tRmevsR1h/hccuYqaxyrAdIFnCmo9g1N+kV7DFKluSE5QS6rUN/Me7n1iz8HxY7tZdJNFOxzEmhB2Ta0AI46YkJRQVYkmpPMDcuKh/QGG/C8YVKVLCmmEheYGnKc1dN0nfl2iaVwkYhzaYDZFiBdnsS4023iOxXZlUt1II5S4KRRgXBZntmS3UQFmwU0EnejtZ6umuzGu3nDTESWUVyk5FZqgWWx1Aep3alzEJhytSfDVR5kkswYjKHtmCZY6Z47huKzEKKZ6FEJbmymujgXIDqUXqXT5QEZ/EPADvpWKCApSTkWkhwQzpUXfMzndwziLZw5Xe4fnCcp0SCAx3FbAkV29IhO2CVTsFOBTzSylQLguEnU6lv12gnY/iJVKTS4dg7OXvVy5BLHrs8BnPa7swqROUtCT3Si6S2h0bQiA9nONTcBMzBLoVl7xLaVD9DUtGtTyJ0sko/7ku9TpXpboesMUcNy5gcpUcoDh0s/UEWr7UDgEJ3C4qXOCVoOaWpIUmlPXrUUMOEIBAsHFtz5ajWKngijAYhCElsLiVKKX/9uZsL8qqM5oUndon1zMwzFIdLKD0YkUPQsWpS8Azm4i4UxKVAno1Utm1oBTrHpGMlla5dAwfLTRntZiQNWcNHpuHSRmcB3LlItmuRd/EPU+UMZMrKSsjuyVOsBQJ5QQCCQ5zEDzcdYCq/xJwIRNk4lBFQApqjlqk00uPSHMibm/l0pZALzKgnlSBT3ZPodwTP8e4eMRhJ0tgSvMpBaiVA5kpIe70LNe0Uvgs/vQkpSCkS0JzOeUkkkqpTxB96m5MBouDylXdJ7s5QSGSQm7mxY7mu3qTDyyp81UijFslLBg5fzo0RmBUlCFZpiwOV3VmNCaqoWDAB9m3cyE7EDOBk5VAJzu7Xo56KDeZgG6094tIS+WXmIAQAAWZ0ZrsCzVv5Q9wMpKs2UsUlITe40IoCWYilKwRGAcpFAq1HCjodXcjqNIRjcSEASSFZlJIzCtVEAlqk3a+oGsA6nrDgVDtYgOrxEB6kkU2t6Qk7AqmHNLbKqpdIcBtwWAdha28L4nO5xLyqUhKStZzFwRZ3OY0cv+Ui7Q9kzQcpcVNaWZ8wo7VD+ihZoBOCkskWYKCXS5cCrc1qPW1Ir82WZeJWs+OqUpCny2qdMpNW8vKLRIn8qkqYkKqzMUvow0pfQmKtxkpk4hbjxJTlc0BF2Nz6dICewUhAyrmcygXIHgSXN6OTXr9Y9DPs9g1qBUFZSzId69aC1q9I5AVjDcLWuimQB+Ys2tU319TEvguFiUApc67ABIY1pUXc+VorascRykqIKr3fSv0jycTMFCeX72s+sBpOFSohKkIOUKJowtyjKm5DMXO3SHC1ZFZ1ZgzvsxIblFywSLX9YouC7RTJaQjMQU2IFVVsejPTrFswvaBwErTezlnDGv2gEYTESZq88lYz5hT8x2re5A8n0hU8EqOcqTyhKmIyblSXDu5NdiIY4zg+HnoCpJ7okuFIAaoa2xcUEQeJ4hisGVCeypaihlpDilCaWJAa9rCAs0vBCqZhCkKbLlLEgCov4dG2pUkxTpGGOExKkZ25jWtUl6v4QaDTboDeOVctM2WylCqGZgW0AdqOGFR5mK/29AGHEwEDuyAtnzMssHLbgU0c7AkHmDxRXLSywTmzg8yQQAwdhZyr1BuXInJrcuYiotqaEMDvXTfSpNL7JrzAKayQlKdxRyQd3+lqAG5Ssr93mSogpBcVYks4rci+7nyCD4/gBOwysMClasvKS2ZwAygw6A+XoDFdhu0qpqTInsZ0twvNR0pIqxYfiU4FmG8W/ESyCparWHQM7nc+XVtTGPduMAvCY1U2SWCjnSb+MFwdGvTrAa0oZ2IBDkpdqg15ToQXMRuLmArlpdXeKLqlsDl5gorLGgcCxb2gXZPtOjFS0sD3wBzppQkh1blA7w+bHURJnAZ1B2C0uXq5SEmtC7FSklukByZOSlC0lLDNVgdSVZh9rV++c9kAO8WaA51MHYMSfcAPSNHx80IkLyEUTQA+FRSSB1D2aM17Iz1ZQAAQp3SwcuSak8rW9zZ4C+9zlqtKhKy84LOHdilJBvtEilSUnIEpoCpQUqjOGU4sKuAwN9oaTEJBqokGlSCSXzV1LdbDpEhhwkKDFIBSE3blqaEAvazwApc5R8JASpgCAcwc5WtQghvKG0zHHvkhlKYnIQoVqUkalvEAKsW6Q5xBEpDA0oxS6mDliAxrV2D0TC8JITymrCpCyARcNZ3HT8ifOANPCVEAmpZPKCqoSFJfKKMPoU1pFVE9cuchGYMWJcMAaPbVhvtsALMVhwTlG2VQYujVxoS4I0baK92mSETkq5RmClF63OUjYUf6uKnMFowS3ljMzEAAp6j+0kEMRr01D0Hiq3xMxv6ivCAo8iRTmL0ApbrFp4RmWnmTlqHKCyiGdIqWBob2DU2pischE3EUd1lquaE/PWAmuC4Y5gVzSTYCtxSgOgZ222sewPsxxPvJgTlAfyZhU6+jGPQELhMOVP8AhYeRJ29XiWw3CUqCRnGcsCKP5+TRCSJ2VifU+sP5OPBdTUN0tcatpp94CWX2b5coUxaoy1DPYuxJpePJ4AlaSUrUQBUMRTXzIG2kcwPEdHYMwSa63OjhniV/nwmash1lCQX0L9LigFoBqOAd0P6SzmSlqnlqKEeo+kPsJzy0y8QkOaNopqM3/aw84kkLEyWFUTUFgH9/b6RwhJN6tYUr02Nx6mAp8qYrh+IEliZC6oU1XKnL+Q+GJftDhe/lrlAcyhRRZvxEE1cAFri51NQ84nhBOlA3UhWZAJNSxo9xWnkBADMZUnOUpVqT4QrLp9dqa1LhVux+Luk1S4As45eYED+4HyA0DvcMKnMhKEFQSrMCoCoUHJUVb0ZmvegaKBisQZWNmSk/0xmJZ6MoZnpV60an0a68NmJTJ5CEpCSpgGoBuLO7D4SD2apakpBYDMTzCoAFx0uTrf0iu0HCk4hJQsVSgFBDByc3K5P5g3yj7DTVBYUtb5llIFmCqJBLWygnS/WvcYgErCwSCR4qh2Ao9AkAH72uGUL4VicHPKpOYlBD5SWIIdi17g2vlO0abwHtDKxksscimKSHZQGbw0avgaGonMsJBIzPzEEMQKgMXNDvuKcxhnj+HKQpeLwoAmJSkzJYLJmJYF6MywRRr2oGcJjtUg/y89YflkzEsCTVrgb/AGcmK1/DvD//AI6VH8RokgtWgLsRobwbttxELwSpqCWmpSCa7uk3IBY/TpDjsijKhCmQkEgVI1ADgmoonQ/pAWGS6GUSA/hSosDo/MKK0HTyjkjGmX3hUoZAXop3euUn8zkWvHZuGMyYJinIYhJNGZ3qCQ9QWP6Q0VICAACCQcxYg5jmAc8rmoAJege0A64di5cwKW5IzEEHSZQgJcXSXQ9A+aIvifGJOEDmaoFiaupRfKGFzSt9hWjQTCAumwSSktmNBm/Ex2AJA/8A6QLtL2cRjVSjnMsBCgl0kghRU4NaAW2rUtATSOIJVLCyTohQUFJZYLKzBVUke/VmiA7RJ5MzDKCzk/3F9XDuDXT6TPEOEnu0oRNJKxnUcufnIyLy5iOV0P0DxEzOyAdGbFzyCWSHy10ABoC4FGp50gE9nsU0s94EqQKkAgFhYGwalennWscUw+dKMRlKEzVrYGmZjRSdWrV4uXEOBSMKBOmmZNQmhz5TmL0oPE+vn7wHaScVYmSkB0IQkgMwyuTbTlEBO9mcCAkqlj8LBz+LK7EbOCf8Av6DYGcAhbKCVJPoKOHG1LO9BoI9AUYCrAtoBR3a3lpBpSCKOxuxLH0GkNsOKq/fZre0ODW+7faAlOHzUgKSqhNjsGqfOJmQhKxlc+HlWL0cDNsGf6RWZSqksKfqYsCz3ctOX8oPm+h6QFh4TLySwX0IUL1D+H5rBZ8sqKSCBQHqYhMRiFJyhNAWp9YmcLzpJVt7eUB6Xl705FeIG1vNvloDxDhpXkmIJ5FOtOpp4h/dSvR2qYcrlD+ksBlCjjYm0O+GGj9SPdngMj7fSWxUqY3/AFJQe3iSWUBtRv8AOs/2dxh7p1knugaOQGLF2PiDg0L63NpHt/wiWsyHBDLXYtcOfcgGIQcPRK7tSXO4JoWDsWu+YjypAW3vQCczEDlA6li4ILnxJ9dXaPYuahxkZv7jyvXz1Hwswp5yLlhOpCPRh6fiI6C2rt+K0QogAEjO+r5VK/UjyJ1JMBB4jGqlrUCBcISAkNUhOahZnNQ4oAPCHU/w65kuatagFKEiY2YkDkCVElILNnILkOzaxGplAz5ruXCEl60mTFZ6aPkTbYbBpvhskZUlnzlQU+omFGZ96JA8upeAoXbnErStckpMuWpXeMQ1bkgJJCUuVFq1Ji29mMTM/llLCUgJdkJGoSACeahqTRMQH8RZKf5+UhnSE2Lm6jSunSLLIwqBh0LCQFBAq28tD0NHZRDirawDnJOUJQTMYgKUM4epYuyFpY8xoXEN8Q6s090oCMMkspzQLmEls3hJqSXoSLxMS8GiYZaVJGX+oGrRkpU4N3o17QPFyUiWaXSJag5YoyzWSRYANo1zeAhpONJWtQWjKiYJeViVMpSQ7lmIJPK3MEqH4oJwXFTTKlhShmMycElg6UImKSAHJB0uTQMASEmHBwaDOlnKMxKBm1HLLLh/xVudupc+JwKJUhS0pDpzKHmkKNwxDuXZjU7lwLwvGLnJSkqSgAKJmJUxdKiGF+UsTUlgoVJMc/8AqsxSpLUQUyis5aBSypH5nHMkAUNSzuSoKwQSoS5ikJMyXnyqZiAZUpRAAoBpQBh7w9RIRzcqeTlTSwADMLUCyBsKDVwrvGeKrmYUlVTlkqDJIcrUUsA51IAIu8VrivEiMU9HQghRuAuWUVqXCeYuer7xfpfC0GQSSpwqWRUaLBGlgSWGkZXjwFYicpQcqWsF3sWBH0HtAWfheImYjEqBDIRt+Ny6CK1pv0j0T3ZaWE8qaBSXPonr5mOQ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108" name="Picture 1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275565" y="3208354"/>
            <a:ext cx="1693773" cy="1738029"/>
          </a:xfrm>
          <a:prstGeom prst="rect">
            <a:avLst/>
          </a:prstGeom>
          <a:noFill/>
        </p:spPr>
      </p:pic>
      <p:grpSp>
        <p:nvGrpSpPr>
          <p:cNvPr id="19" name="Skupina 18"/>
          <p:cNvGrpSpPr/>
          <p:nvPr/>
        </p:nvGrpSpPr>
        <p:grpSpPr>
          <a:xfrm>
            <a:off x="5381653" y="3287731"/>
            <a:ext cx="2108208" cy="1089061"/>
            <a:chOff x="5412475" y="3287731"/>
            <a:chExt cx="2108208" cy="1089061"/>
          </a:xfrm>
        </p:grpSpPr>
        <p:sp>
          <p:nvSpPr>
            <p:cNvPr id="17" name="AutoShape 23"/>
            <p:cNvSpPr>
              <a:spLocks noChangeArrowheads="1"/>
            </p:cNvSpPr>
            <p:nvPr/>
          </p:nvSpPr>
          <p:spPr bwMode="auto">
            <a:xfrm>
              <a:off x="5412475" y="3287731"/>
              <a:ext cx="2108208" cy="1089061"/>
            </a:xfrm>
            <a:prstGeom prst="wedgeRectCallout">
              <a:avLst>
                <a:gd name="adj1" fmla="val -67000"/>
                <a:gd name="adj2" fmla="val 20325"/>
              </a:avLst>
            </a:prstGeom>
            <a:solidFill>
              <a:srgbClr val="EAEAEA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lang="cs-CZ" dirty="0" smtClean="0">
                  <a:latin typeface="Arial" pitchFamily="34" charset="0"/>
                  <a:sym typeface="Symbol"/>
                </a:rPr>
                <a:t> vlivem selekce může být </a:t>
              </a:r>
              <a:r>
                <a:rPr lang="cs-CZ" i="1" dirty="0" smtClean="0">
                  <a:latin typeface="Arial" pitchFamily="34" charset="0"/>
                  <a:sym typeface="Symbol"/>
                </a:rPr>
                <a:t>w</a:t>
              </a:r>
              <a:r>
                <a:rPr lang="cs-CZ" dirty="0" smtClean="0">
                  <a:latin typeface="Arial" pitchFamily="34" charset="0"/>
                  <a:sym typeface="Symbol"/>
                </a:rPr>
                <a:t> jen nezáporné </a:t>
              </a:r>
              <a:endParaRPr lang="cs-CZ" sz="1600" dirty="0">
                <a:latin typeface="Arial" pitchFamily="34" charset="0"/>
                <a:sym typeface="Symbol" pitchFamily="18" charset="2"/>
              </a:endParaRPr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6703937" y="3729519"/>
              <a:ext cx="251667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1353" cy="6232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1. Selekce může působit jen pokud v populaci existuje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genetická variabilita spojená s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2. Jediné odpovědi na selekci z hlediska fitness jsou ty,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které jsou přenášeny gametami.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Obě základní selekční rovnice ukazují, že odpověď na selekci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závisí na tom, jak je individuální variabilita fitness předávána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gametou do další generace. Selekci můžeme porozumět pouze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z perspektivy gamet.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3. Adaptivní výsledek představuje interakci variability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se strukturou populace.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Ani úplná znalost fitness každého jedince v populaci nestačí k tomu,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abychom určili odpověď na selekční tlak; záleží na způsobu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kombinování gamet (tj. na populační struktuře).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33719" cy="6417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4. Selekční rovnováhy pouze pokud všechny gamety mají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stejný dopad na fitness.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Např.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 malarickém prostředí budou produkovat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část potomstva s nižší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a část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 vyšší než průměrnou fitness 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); podobně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Nízká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málo genetické variability nebo znak je spojen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 fitness v populaci,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která je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 rovnováze nebo blízko ní;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vysoká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heritabilita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znak není spojen s fitness nebo populace není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rovnováze.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5. Selekce v každé generaci zvyšuje průměrnou fitness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populace.</a:t>
            </a: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a proto i změny ve frekvencích alel vždy jen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takové, které nesnižují průměrnou fitness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			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0978" y="5362342"/>
            <a:ext cx="2038350" cy="38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anscap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254" y="1603536"/>
            <a:ext cx="3552557" cy="38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4232168" y="1459698"/>
            <a:ext cx="1889125" cy="771525"/>
          </a:xfrm>
          <a:prstGeom prst="wedgeRectCallout">
            <a:avLst>
              <a:gd name="adj1" fmla="val -76612"/>
              <a:gd name="adj2" fmla="val 617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>
                <a:latin typeface="Arial" pitchFamily="34" charset="0"/>
              </a:rPr>
              <a:t>selekce „táhne“ populaci vzhůru</a:t>
            </a:r>
          </a:p>
        </p:txBody>
      </p:sp>
      <p:pic>
        <p:nvPicPr>
          <p:cNvPr id="4301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3997" y="1745986"/>
            <a:ext cx="2027184" cy="3029759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6976059" y="4765821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v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6064" y="1791745"/>
            <a:ext cx="7310628" cy="423367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6777937" y="600713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34364" y="3493214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1 rovnováha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7304926" y="2537717"/>
            <a:ext cx="0" cy="94522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nder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2513" y="1798638"/>
            <a:ext cx="7027164" cy="423367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64440" y="329541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Adaptivní krajina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962364" y="1181528"/>
            <a:ext cx="2279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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 </a:t>
            </a:r>
            <a:r>
              <a:rPr lang="cs-CZ" sz="2400" i="1" dirty="0" err="1" smtClean="0">
                <a:latin typeface="Arial" pitchFamily="34" charset="0"/>
                <a:cs typeface="Arial" pitchFamily="34" charset="0"/>
                <a:sym typeface="Symbol"/>
              </a:rPr>
              <a:t>w</a:t>
            </a:r>
            <a:r>
              <a:rPr lang="cs-CZ" sz="24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400" i="1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5945730" y="888389"/>
            <a:ext cx="1572731" cy="899314"/>
          </a:xfrm>
          <a:prstGeom prst="wedgeRectCallout">
            <a:avLst>
              <a:gd name="adj1" fmla="val -15793"/>
              <a:gd name="adj2" fmla="val 9499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selekce znevýhodňuje heterozygoty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63802" y="2661008"/>
            <a:ext cx="1580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3 rovnováhy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7274103" y="1869897"/>
            <a:ext cx="595901" cy="87330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Skupina 16"/>
          <p:cNvGrpSpPr/>
          <p:nvPr/>
        </p:nvGrpSpPr>
        <p:grpSpPr>
          <a:xfrm>
            <a:off x="5517222" y="3102796"/>
            <a:ext cx="791111" cy="1489753"/>
            <a:chOff x="5517222" y="3102796"/>
            <a:chExt cx="791111" cy="1489753"/>
          </a:xfrm>
        </p:grpSpPr>
        <p:cxnSp>
          <p:nvCxnSpPr>
            <p:cNvPr id="8" name="Přímá spojovací šipka 7"/>
            <p:cNvCxnSpPr/>
            <p:nvPr/>
          </p:nvCxnSpPr>
          <p:spPr>
            <a:xfrm>
              <a:off x="6308333" y="3102796"/>
              <a:ext cx="0" cy="1489753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 flipH="1">
              <a:off x="5517222" y="3113070"/>
              <a:ext cx="513708" cy="1273995"/>
            </a:xfrm>
            <a:prstGeom prst="straightConnector1">
              <a:avLst/>
            </a:prstGeom>
            <a:ln w="3810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7104997" y="4777483"/>
            <a:ext cx="1165699" cy="450350"/>
          </a:xfrm>
          <a:prstGeom prst="wedgeRectCallout">
            <a:avLst>
              <a:gd name="adj1" fmla="val -93354"/>
              <a:gd name="adj2" fmla="val 607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nestabilní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283037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Co nám oba teorémy o selekci říkají?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6. Selekce „táhne“ populaci k nejbližšímu lokálnímu optimu,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tj. ne nezbytně k nejvyššímu vrcholu.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To znamená, že selekce může bránit vývoji výhodnějšího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adaptivního znaku.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" name="Obrázek 5" descr="Krajin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5792" y="3186533"/>
            <a:ext cx="4504565" cy="3285073"/>
          </a:xfrm>
          <a:prstGeom prst="rect">
            <a:avLst/>
          </a:prstGeom>
        </p:spPr>
      </p:pic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634046" y="2881576"/>
            <a:ext cx="1572731" cy="494891"/>
          </a:xfrm>
          <a:prstGeom prst="wedgeRectCallout">
            <a:avLst>
              <a:gd name="adj1" fmla="val -30165"/>
              <a:gd name="adj2" fmla="val 102988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globální vrchol</a:t>
            </a:r>
            <a:endParaRPr lang="cs-CZ" sz="1600" dirty="0">
              <a:latin typeface="Arial" pitchFamily="34" charset="0"/>
            </a:endParaRPr>
          </a:p>
        </p:txBody>
      </p:sp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645328" y="3496035"/>
            <a:ext cx="1572731" cy="494891"/>
          </a:xfrm>
          <a:prstGeom prst="wedgeRectCallout">
            <a:avLst>
              <a:gd name="adj1" fmla="val -38658"/>
              <a:gd name="adj2" fmla="val 13828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lokální vrchol</a:t>
            </a:r>
            <a:endParaRPr lang="cs-CZ" sz="1600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109" y="143373"/>
            <a:ext cx="5763802" cy="518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193605" y="3534310"/>
            <a:ext cx="2477783" cy="996594"/>
          </a:xfrm>
          <a:prstGeom prst="wedgeRectCallout">
            <a:avLst>
              <a:gd name="adj1" fmla="val -54833"/>
              <a:gd name="adj2" fmla="val 9631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vliv vnějšího kontextu, ve kterém se genetický systém nachází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19113" y="5589142"/>
            <a:ext cx="8333372" cy="830997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Přenos DNA do další generace je přímo ovlivněn interakcí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 vnějším prostředím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nejde o tautologii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1453" y="859872"/>
            <a:ext cx="6548277" cy="485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003871" y="532776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0,5,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</a:t>
            </a:r>
          </a:p>
        </p:txBody>
      </p:sp>
      <p:sp>
        <p:nvSpPr>
          <p:cNvPr id="5" name="Šipka doprava 4"/>
          <p:cNvSpPr/>
          <p:nvPr/>
        </p:nvSpPr>
        <p:spPr>
          <a:xfrm>
            <a:off x="4643918" y="4171683"/>
            <a:ext cx="863030" cy="287676"/>
          </a:xfrm>
          <a:prstGeom prst="rightArrow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5"/>
          <p:cNvSpPr/>
          <p:nvPr/>
        </p:nvSpPr>
        <p:spPr>
          <a:xfrm flipH="1">
            <a:off x="3429855" y="4171683"/>
            <a:ext cx="863030" cy="287676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10"/>
          <p:cNvSpPr>
            <a:spLocks noChangeArrowheads="1"/>
          </p:cNvSpPr>
          <p:nvPr/>
        </p:nvSpPr>
        <p:spPr bwMode="auto">
          <a:xfrm>
            <a:off x="3986374" y="2040436"/>
            <a:ext cx="1263722" cy="494891"/>
          </a:xfrm>
          <a:prstGeom prst="wedgeRectCallout">
            <a:avLst>
              <a:gd name="adj1" fmla="val -12527"/>
              <a:gd name="adj2" fmla="val 22547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p</a:t>
            </a:r>
            <a:r>
              <a:rPr lang="cs-CZ" sz="1600" dirty="0" smtClean="0">
                <a:latin typeface="Arial" pitchFamily="34" charset="0"/>
              </a:rPr>
              <a:t> = 0,444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8" name="Elipsa 7"/>
          <p:cNvSpPr>
            <a:spLocks noChangeAspect="1"/>
          </p:cNvSpPr>
          <p:nvPr/>
        </p:nvSpPr>
        <p:spPr>
          <a:xfrm>
            <a:off x="4089114" y="3554859"/>
            <a:ext cx="216000" cy="216000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Elipsa 8"/>
          <p:cNvSpPr>
            <a:spLocks noChangeAspect="1"/>
          </p:cNvSpPr>
          <p:nvPr/>
        </p:nvSpPr>
        <p:spPr>
          <a:xfrm>
            <a:off x="4395626" y="3573695"/>
            <a:ext cx="216000" cy="216000"/>
          </a:xfrm>
          <a:prstGeom prst="ellipse">
            <a:avLst/>
          </a:prstGeom>
          <a:solidFill>
            <a:srgbClr val="0070C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55069" y="3325635"/>
            <a:ext cx="2566728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DE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-0,024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878922" y="3328096"/>
            <a:ext cx="268855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0,45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;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+0,003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301411" y="586654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záleží na počátečních podmínkách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831623" y="1351004"/>
            <a:ext cx="7501132" cy="501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814807" y="839445"/>
            <a:ext cx="1263722" cy="635128"/>
          </a:xfrm>
          <a:prstGeom prst="wedgeRectCallout">
            <a:avLst>
              <a:gd name="adj1" fmla="val -7963"/>
              <a:gd name="adj2" fmla="val 33442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A</a:t>
            </a:r>
            <a:r>
              <a:rPr lang="cs-CZ" sz="1600" dirty="0" smtClean="0">
                <a:latin typeface="Arial" pitchFamily="34" charset="0"/>
              </a:rPr>
              <a:t>/</a:t>
            </a:r>
            <a:r>
              <a:rPr lang="cs-CZ" sz="1600" i="1" dirty="0" smtClean="0">
                <a:latin typeface="Arial" pitchFamily="34" charset="0"/>
              </a:rPr>
              <a:t>S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0,90</a:t>
            </a:r>
            <a:endParaRPr lang="cs-CZ" sz="1600" i="1" dirty="0">
              <a:latin typeface="Arial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731001" y="1120345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smtClean="0">
                <a:latin typeface="Arial" pitchFamily="34" charset="0"/>
              </a:rPr>
              <a:t>C</a:t>
            </a:r>
            <a:r>
              <a:rPr lang="cs-CZ" sz="1600" dirty="0" smtClean="0">
                <a:latin typeface="Arial" pitchFamily="34" charset="0"/>
              </a:rPr>
              <a:t> vrchol</a:t>
            </a:r>
            <a:endParaRPr lang="cs-CZ" sz="1600" i="1" dirty="0" smtClean="0">
              <a:latin typeface="Arial" pitchFamily="34" charset="0"/>
            </a:endParaRPr>
          </a:p>
          <a:p>
            <a:pPr algn="ctr"/>
            <a:r>
              <a:rPr lang="cs-CZ" sz="1600" i="1" dirty="0" smtClean="0">
                <a:latin typeface="Arial" pitchFamily="34" charset="0"/>
              </a:rPr>
              <a:t>w</a:t>
            </a:r>
            <a:r>
              <a:rPr lang="cs-CZ" sz="1600" dirty="0" smtClean="0">
                <a:latin typeface="Arial" pitchFamily="34" charset="0"/>
              </a:rPr>
              <a:t> = 1,31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1126525" y="5520294"/>
            <a:ext cx="3280719" cy="1133413"/>
            <a:chOff x="1126525" y="5520294"/>
            <a:chExt cx="3280719" cy="1133413"/>
          </a:xfrm>
        </p:grpSpPr>
        <p:pic>
          <p:nvPicPr>
            <p:cNvPr id="12" name="Obrázek 11" descr="Bez názvu - 1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6525" y="5520294"/>
              <a:ext cx="3280719" cy="1059432"/>
            </a:xfrm>
            <a:prstGeom prst="rect">
              <a:avLst/>
            </a:prstGeom>
          </p:spPr>
        </p:pic>
        <p:sp>
          <p:nvSpPr>
            <p:cNvPr id="14" name="Elipsa 13"/>
            <p:cNvSpPr>
              <a:spLocks noChangeAspect="1"/>
            </p:cNvSpPr>
            <p:nvPr/>
          </p:nvSpPr>
          <p:spPr>
            <a:xfrm>
              <a:off x="1260388" y="6466702"/>
              <a:ext cx="187005" cy="187005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>
            <a:xfrm>
              <a:off x="3167447" y="6429631"/>
              <a:ext cx="187005" cy="187005"/>
            </a:xfrm>
            <a:prstGeom prst="ellipse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508000" y="360363"/>
            <a:ext cx="8023350" cy="473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7. Selekce neoptimalizuje samotný znak, pouze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fitness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 výjimkou velmi striktních podmínek (např. lineární vztah mezi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znakem a fitness)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8. Adaptivní proces může vést ke vzniku zdánlivě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neadaptivních znaků.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antagonistická pleiotropie: stejná alela spojena se znaky, které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mají opačný vliv na fitness; např. v malarických oblastech se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zvyšuje frekvence srpkovité anémie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vývojová omezení: pro vývoj složitých adaptací nutná pleiotropie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0" name="Picture 2" descr="http://physrev.physiology.org/content/physrev/94/4/1027/F5.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1815" y="4839779"/>
            <a:ext cx="2728747" cy="1753978"/>
          </a:xfrm>
          <a:prstGeom prst="rect">
            <a:avLst/>
          </a:prstGeom>
          <a:noFill/>
        </p:spPr>
      </p:pic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3294395" y="4967416"/>
            <a:ext cx="1263722" cy="635128"/>
          </a:xfrm>
          <a:prstGeom prst="wedgeRectCallout">
            <a:avLst>
              <a:gd name="adj1" fmla="val -84232"/>
              <a:gd name="adj2" fmla="val 50376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smtClean="0">
                <a:latin typeface="Arial" pitchFamily="34" charset="0"/>
              </a:rPr>
              <a:t>vrchol pro složitý znak</a:t>
            </a:r>
            <a:endParaRPr lang="cs-CZ" sz="1600" i="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08000" y="360363"/>
            <a:ext cx="8452955" cy="54784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Co nám oba teorémy o selekci říkají?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9. Směr adaptivní evoluce je silně ovlivněn genetickou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architekturou.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počet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jejich pozice, počet alel/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mutační rychlost,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   pravidla dědičnosti; dominance/recesivita, pleiotropie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Současné studie naznačují, 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nemusí být z hlediska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viability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vůči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zcela recesivní (z hlediska snížení rizika onemocnění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malárií skutečně není)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pokud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0,93 a fitness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0,89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1(0,93 – 0,89) + 0(0,70 – 0,89) + 0(1,31 – 0,89) = 0,04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poroste, i když je její počáteční frekvence velice nízká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181"/>
          <a:stretch>
            <a:fillRect/>
          </a:stretch>
        </p:blipFill>
        <p:spPr bwMode="auto">
          <a:xfrm>
            <a:off x="595901" y="325495"/>
            <a:ext cx="2815119" cy="6322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97313" y="503434"/>
            <a:ext cx="3005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(populace gamet)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897313" y="10668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systém spojení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897313" y="1662701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897313" y="2279152"/>
            <a:ext cx="345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viabilita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897313" y="2885326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897313" y="3489789"/>
            <a:ext cx="5019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interakce s prostředím (reprodukční úspěšnost)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897313" y="4085689"/>
            <a:ext cx="481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rozmnožená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populace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3897313" y="4977829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mechanismus produkce gamet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897313" y="6008669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genofond příští generace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85576" y="349250"/>
            <a:ext cx="4943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Základní rovnice přírodního výběru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08000" y="965771"/>
            <a:ext cx="7292381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Model: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diskrétní generace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2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genotypů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baseline="-25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 nekonečná populace, žádný tok genů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prostředí konstantní v čase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: bez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 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+1/2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)/(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 selekcí: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 =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+1/2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)/(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z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),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kde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ij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l</a:t>
            </a:r>
            <a:r>
              <a:rPr lang="cs-CZ" sz="2000" i="1" baseline="-25000" dirty="0" smtClean="0">
                <a:latin typeface="Arial" pitchFamily="34" charset="0"/>
                <a:cs typeface="Arial" pitchFamily="34" charset="0"/>
              </a:rPr>
              <a:t>ij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508000" y="5774076"/>
            <a:ext cx="1327078" cy="595901"/>
          </a:xfrm>
          <a:prstGeom prst="wedgeRectCallout">
            <a:avLst>
              <a:gd name="adj1" fmla="val 38844"/>
              <a:gd name="adj2" fmla="val -11153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fitness genotypu </a:t>
            </a:r>
            <a:r>
              <a:rPr lang="cs-CZ" sz="1600" i="1" dirty="0" err="1" smtClean="0">
                <a:latin typeface="Arial" pitchFamily="34" charset="0"/>
                <a:sym typeface="Symbol"/>
              </a:rPr>
              <a:t>ij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996040" y="6111411"/>
            <a:ext cx="1086207" cy="361308"/>
          </a:xfrm>
          <a:prstGeom prst="wedgeRectCallout">
            <a:avLst>
              <a:gd name="adj1" fmla="val -28683"/>
              <a:gd name="adj2" fmla="val -223214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plodnost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823128" y="5205573"/>
            <a:ext cx="1086207" cy="361308"/>
          </a:xfrm>
          <a:prstGeom prst="wedgeRectCallout">
            <a:avLst>
              <a:gd name="adj1" fmla="val -84489"/>
              <a:gd name="adj2" fmla="val -27005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viabilita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3403600" y="5947026"/>
            <a:ext cx="1327078" cy="577064"/>
          </a:xfrm>
          <a:prstGeom prst="wedgeRectCallout">
            <a:avLst>
              <a:gd name="adj1" fmla="val -85801"/>
              <a:gd name="adj2" fmla="val -135062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reprodukční úspěšnost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8674" y="1119813"/>
            <a:ext cx="64722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08000" y="349250"/>
            <a:ext cx="3658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Změna frekvence alely 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4617664" y="691696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dirty="0" smtClean="0">
                <a:latin typeface="Arial" pitchFamily="34" charset="0"/>
                <a:sym typeface="Symbol"/>
              </a:rPr>
              <a:t>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508000" y="3151758"/>
            <a:ext cx="5646202" cy="1014413"/>
            <a:chOff x="1422418" y="3809304"/>
            <a:chExt cx="5646202" cy="1014413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22418" y="3809304"/>
              <a:ext cx="5634038" cy="1014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Obdélník 9"/>
            <p:cNvSpPr/>
            <p:nvPr/>
          </p:nvSpPr>
          <p:spPr>
            <a:xfrm>
              <a:off x="2589088" y="3811712"/>
              <a:ext cx="4479532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866489" y="4621658"/>
            <a:ext cx="2445250" cy="1006868"/>
            <a:chOff x="3020602" y="5186737"/>
            <a:chExt cx="2445250" cy="1006868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54278" y="5195728"/>
              <a:ext cx="2157413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Obdélník 10"/>
            <p:cNvSpPr/>
            <p:nvPr/>
          </p:nvSpPr>
          <p:spPr>
            <a:xfrm>
              <a:off x="3020602" y="5186737"/>
              <a:ext cx="2445250" cy="1006868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08000" y="5844011"/>
            <a:ext cx="822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= základní rovnice přírodního výběru při známém genotypu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3431177" y="1166949"/>
            <a:ext cx="2551612" cy="792480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6252753" y="1162595"/>
            <a:ext cx="1685109" cy="792480"/>
          </a:xfrm>
          <a:prstGeom prst="rect">
            <a:avLst/>
          </a:prstGeom>
          <a:noFill/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021670" y="703877"/>
            <a:ext cx="539963" cy="339047"/>
          </a:xfrm>
          <a:prstGeom prst="wedgeRectCallout">
            <a:avLst>
              <a:gd name="adj1" fmla="val -41072"/>
              <a:gd name="adj2" fmla="val 100589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746171" y="3953691"/>
            <a:ext cx="34835" cy="94052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380253" y="2621279"/>
            <a:ext cx="2389278" cy="952415"/>
          </a:xfrm>
          <a:prstGeom prst="wedgeRectCallout">
            <a:avLst>
              <a:gd name="adj1" fmla="val -64766"/>
              <a:gd name="adj2" fmla="val 35171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= průměrný nadbytek fenotypu fitness pro gamety 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08000" y="227330"/>
            <a:ext cx="5355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Srpkovitá anémie jako příklad selekce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5053" y="3636434"/>
            <a:ext cx="7564846" cy="304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 descr="III.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856" y="929792"/>
            <a:ext cx="3008041" cy="2402568"/>
          </a:xfrm>
          <a:prstGeom prst="rect">
            <a:avLst/>
          </a:prstGeom>
        </p:spPr>
      </p:pic>
      <p:pic>
        <p:nvPicPr>
          <p:cNvPr id="1032" name="Picture 8" descr="http://mathildasanthropologyblog.files.wordpress.com/2008/04/bantu-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2969" y="871598"/>
            <a:ext cx="2230574" cy="2519473"/>
          </a:xfrm>
          <a:prstGeom prst="rect">
            <a:avLst/>
          </a:prstGeom>
          <a:noFill/>
        </p:spPr>
      </p:pic>
      <p:pic>
        <p:nvPicPr>
          <p:cNvPr id="1034" name="Picture 10" descr="http://factsanddetails.com/media/2/20120525-Banana_carrier_Ugan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4352" y="131536"/>
            <a:ext cx="1769021" cy="2354586"/>
          </a:xfrm>
          <a:prstGeom prst="rect">
            <a:avLst/>
          </a:prstGeom>
          <a:noFill/>
        </p:spPr>
      </p:pic>
      <p:pic>
        <p:nvPicPr>
          <p:cNvPr id="1030" name="Picture 6" descr="http://www.south-africa-tours-and-travel.com/images/zulus-ploughing-their-land-bantu.jpg"/>
          <p:cNvPicPr>
            <a:picLocks noChangeAspect="1" noChangeArrowheads="1"/>
          </p:cNvPicPr>
          <p:nvPr/>
        </p:nvPicPr>
        <p:blipFill>
          <a:blip r:embed="rId6" cstate="print"/>
          <a:srcRect l="5088" t="4011" r="9460" b="5672"/>
          <a:stretch>
            <a:fillRect/>
          </a:stretch>
        </p:blipFill>
        <p:spPr bwMode="auto">
          <a:xfrm>
            <a:off x="5556069" y="1942012"/>
            <a:ext cx="2360023" cy="1637211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857159" y="5007429"/>
            <a:ext cx="7494361" cy="20029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857159" y="5438503"/>
            <a:ext cx="7494361" cy="474617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799787"/>
            <a:ext cx="1587718" cy="71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2443377" y="349250"/>
            <a:ext cx="2876958" cy="1140825"/>
          </a:xfrm>
          <a:prstGeom prst="wedgeRectCallout">
            <a:avLst>
              <a:gd name="adj1" fmla="val -59519"/>
              <a:gd name="adj2" fmla="val 23583"/>
            </a:avLst>
          </a:prstGeom>
          <a:solidFill>
            <a:srgbClr val="EAEAEA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rozhodující je průměrný nadbytek fitness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gamet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nesoucí alelu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, ne přežití nejzdatnějšího jedince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08000" y="1664414"/>
            <a:ext cx="86533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Z pohledu gamety je důležité, v jakém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genotypu se pravděpodobně objeví.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protože zpočátku takřka výhradně genotypy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, je průměrná fitness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0,89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00027" y="3072045"/>
            <a:ext cx="5534025" cy="342900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7664" y="4089115"/>
            <a:ext cx="6310920" cy="253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Přímá spojovací šipka 10"/>
          <p:cNvCxnSpPr/>
          <p:nvPr/>
        </p:nvCxnSpPr>
        <p:spPr>
          <a:xfrm flipH="1">
            <a:off x="7253555" y="3883631"/>
            <a:ext cx="1325366" cy="117125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508696" y="688296"/>
            <a:ext cx="3481191" cy="1508105"/>
          </a:xfrm>
          <a:prstGeom prst="rect">
            <a:avLst/>
          </a:prstGeom>
          <a:solidFill>
            <a:srgbClr val="CCFF33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cs-CZ" b="0" dirty="0">
                <a:latin typeface="Arial" pitchFamily="34" charset="0"/>
                <a:cs typeface="Arial" pitchFamily="34" charset="0"/>
              </a:rPr>
              <a:t>dominance: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 err="1">
                <a:latin typeface="Arial" pitchFamily="34" charset="0"/>
                <a:cs typeface="Arial" pitchFamily="34" charset="0"/>
              </a:rPr>
              <a:t>kodominantní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, z hlediska        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anémie recesivní, z hlediska  </a:t>
            </a:r>
            <a:br>
              <a:rPr lang="cs-CZ" sz="1600" b="0" dirty="0">
                <a:latin typeface="Arial" pitchFamily="34" charset="0"/>
                <a:cs typeface="Arial" pitchFamily="34" charset="0"/>
              </a:rPr>
            </a:br>
            <a:r>
              <a:rPr lang="cs-CZ" sz="1600" b="0" dirty="0">
                <a:latin typeface="Arial" pitchFamily="34" charset="0"/>
                <a:cs typeface="Arial" pitchFamily="34" charset="0"/>
              </a:rPr>
              <a:t>           rezistence dominantní</a:t>
            </a:r>
          </a:p>
          <a:p>
            <a:pPr algn="l">
              <a:spcAft>
                <a:spcPts val="600"/>
              </a:spcAft>
            </a:pPr>
            <a:r>
              <a:rPr lang="cs-CZ" sz="1600" b="0" i="1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16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 </a:t>
            </a:r>
            <a:r>
              <a:rPr lang="cs-CZ" sz="1600" b="0" i="1" dirty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1600" b="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600" b="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dominantní</a:t>
            </a:r>
            <a:endParaRPr lang="cs-CZ" sz="1600" b="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508000" y="349250"/>
            <a:ext cx="85427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1(0,89 – 0,89) + 0(0,70 – 0,89) + 0(1,31 – 0,89) = 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přestože genotyp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má nejpozitivnější důsledky, z pohledu gamety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 dopad nulový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je to, že při nízké frekvenci se bude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vyskytovat prakticky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jako heterozygot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fe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stejnou fitness jako homozygot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227013" y="733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cs-CZ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8000" y="2977721"/>
            <a:ext cx="8176222" cy="817807"/>
            <a:chOff x="508000" y="2977721"/>
            <a:chExt cx="8176222" cy="817807"/>
          </a:xfrm>
        </p:grpSpPr>
        <p:grpSp>
          <p:nvGrpSpPr>
            <p:cNvPr id="14" name="Skupina 13"/>
            <p:cNvGrpSpPr/>
            <p:nvPr/>
          </p:nvGrpSpPr>
          <p:grpSpPr>
            <a:xfrm>
              <a:off x="1972637" y="3015537"/>
              <a:ext cx="6711585" cy="779991"/>
              <a:chOff x="2054830" y="2779231"/>
              <a:chExt cx="6711585" cy="779991"/>
            </a:xfrm>
          </p:grpSpPr>
          <p:pic>
            <p:nvPicPr>
              <p:cNvPr id="5128" name="Picture 8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54830" y="2779231"/>
                <a:ext cx="5400000" cy="360000"/>
              </a:xfrm>
              <a:prstGeom prst="rect">
                <a:avLst/>
              </a:prstGeom>
              <a:noFill/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2075379" y="3199222"/>
                <a:ext cx="6691036" cy="360000"/>
              </a:xfrm>
              <a:prstGeom prst="rect">
                <a:avLst/>
              </a:prstGeom>
              <a:noFill/>
            </p:spPr>
          </p:pic>
        </p:grpSp>
        <p:sp>
          <p:nvSpPr>
            <p:cNvPr id="13" name="TextovéPole 12"/>
            <p:cNvSpPr txBox="1"/>
            <p:nvPr/>
          </p:nvSpPr>
          <p:spPr>
            <a:xfrm>
              <a:off x="508000" y="2977721"/>
              <a:ext cx="1407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Gameta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: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ovéPole 15"/>
          <p:cNvSpPr txBox="1"/>
          <p:nvPr/>
        </p:nvSpPr>
        <p:spPr>
          <a:xfrm>
            <a:off x="508000" y="4161034"/>
            <a:ext cx="853631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 jde čas,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z hlediska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stále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častěji výskyt škodlivých genotypů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SC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0,95;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0,05;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. fitness = 0,90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-0,02;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 0,06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frekvence alely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stále roste a selekce eliminuje alelu </a:t>
            </a:r>
            <a:r>
              <a:rPr lang="cs-CZ" sz="2000" i="1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, přestože je</a:t>
            </a:r>
            <a:b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6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nejvýhodnější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11907</TotalTime>
  <Words>720</Words>
  <Application>Microsoft Office PowerPoint</Application>
  <PresentationFormat>Předvádění na obrazovce (4:3)</PresentationFormat>
  <Paragraphs>150</Paragraphs>
  <Slides>33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Milos Macholan</cp:lastModifiedBy>
  <cp:revision>773</cp:revision>
  <dcterms:created xsi:type="dcterms:W3CDTF">2014-09-23T15:47:53Z</dcterms:created>
  <dcterms:modified xsi:type="dcterms:W3CDTF">2014-11-18T08:31:26Z</dcterms:modified>
</cp:coreProperties>
</file>