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8" r:id="rId4"/>
    <p:sldId id="259" r:id="rId5"/>
    <p:sldId id="263" r:id="rId6"/>
    <p:sldId id="318" r:id="rId7"/>
    <p:sldId id="317" r:id="rId8"/>
    <p:sldId id="260" r:id="rId9"/>
    <p:sldId id="261" r:id="rId10"/>
    <p:sldId id="262" r:id="rId11"/>
    <p:sldId id="320" r:id="rId12"/>
    <p:sldId id="265" r:id="rId13"/>
    <p:sldId id="266" r:id="rId14"/>
    <p:sldId id="269" r:id="rId15"/>
    <p:sldId id="267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324" r:id="rId25"/>
    <p:sldId id="278" r:id="rId26"/>
    <p:sldId id="279" r:id="rId27"/>
    <p:sldId id="280" r:id="rId28"/>
    <p:sldId id="326" r:id="rId29"/>
    <p:sldId id="281" r:id="rId30"/>
    <p:sldId id="282" r:id="rId31"/>
    <p:sldId id="283" r:id="rId32"/>
    <p:sldId id="284" r:id="rId33"/>
    <p:sldId id="328" r:id="rId34"/>
    <p:sldId id="327" r:id="rId35"/>
    <p:sldId id="285" r:id="rId36"/>
    <p:sldId id="286" r:id="rId37"/>
    <p:sldId id="329" r:id="rId38"/>
    <p:sldId id="287" r:id="rId39"/>
    <p:sldId id="288" r:id="rId40"/>
    <p:sldId id="330" r:id="rId41"/>
    <p:sldId id="325" r:id="rId42"/>
    <p:sldId id="289" r:id="rId43"/>
    <p:sldId id="331" r:id="rId44"/>
    <p:sldId id="290" r:id="rId45"/>
    <p:sldId id="294" r:id="rId46"/>
    <p:sldId id="293" r:id="rId47"/>
    <p:sldId id="292" r:id="rId48"/>
    <p:sldId id="295" r:id="rId49"/>
    <p:sldId id="296" r:id="rId50"/>
    <p:sldId id="300" r:id="rId51"/>
    <p:sldId id="304" r:id="rId52"/>
    <p:sldId id="334" r:id="rId53"/>
    <p:sldId id="303" r:id="rId54"/>
    <p:sldId id="305" r:id="rId55"/>
    <p:sldId id="332" r:id="rId56"/>
    <p:sldId id="333" r:id="rId57"/>
    <p:sldId id="306" r:id="rId58"/>
    <p:sldId id="307" r:id="rId59"/>
    <p:sldId id="335" r:id="rId60"/>
    <p:sldId id="308" r:id="rId61"/>
    <p:sldId id="309" r:id="rId62"/>
    <p:sldId id="315" r:id="rId63"/>
    <p:sldId id="336" r:id="rId6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C00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80" autoAdjust="0"/>
  </p:normalViewPr>
  <p:slideViewPr>
    <p:cSldViewPr>
      <p:cViewPr varScale="1">
        <p:scale>
          <a:sx n="92" d="100"/>
          <a:sy n="92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dif in alleles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Sheet1!$H$2:$H$4</c:f>
                <c:numCache>
                  <c:formatCode>General</c:formatCode>
                  <c:ptCount val="3"/>
                  <c:pt idx="0">
                    <c:v>7</c:v>
                  </c:pt>
                  <c:pt idx="1">
                    <c:v>8</c:v>
                  </c:pt>
                  <c:pt idx="2">
                    <c:v>8</c:v>
                  </c:pt>
                </c:numCache>
              </c:numRef>
            </c:plus>
            <c:minus>
              <c:numRef>
                <c:f>Sheet1!$G$2:$G$4</c:f>
                <c:numCache>
                  <c:formatCode>General</c:formatCode>
                  <c:ptCount val="3"/>
                  <c:pt idx="0">
                    <c:v>2</c:v>
                  </c:pt>
                  <c:pt idx="1">
                    <c:v>2</c:v>
                  </c:pt>
                  <c:pt idx="2">
                    <c:v>3</c:v>
                  </c:pt>
                </c:numCache>
              </c:numRef>
            </c:minus>
          </c:errBars>
          <c:cat>
            <c:strRef>
              <c:f>Sheet1!$E$2:$E$4</c:f>
              <c:strCache>
                <c:ptCount val="3"/>
                <c:pt idx="0">
                  <c:v>Mhc-A</c:v>
                </c:pt>
                <c:pt idx="1">
                  <c:v>Mhc-B</c:v>
                </c:pt>
                <c:pt idx="2">
                  <c:v>Mhc-C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er>
          <c:idx val="2"/>
          <c:order val="1"/>
          <c:tx>
            <c:strRef>
              <c:f>Sheet1!$J$1</c:f>
              <c:strCache>
                <c:ptCount val="1"/>
                <c:pt idx="0">
                  <c:v>ratio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Sheet1!$L$2:$L$4</c:f>
                <c:numCache>
                  <c:formatCode>General</c:formatCode>
                  <c:ptCount val="3"/>
                  <c:pt idx="0">
                    <c:v>2.4</c:v>
                  </c:pt>
                  <c:pt idx="1">
                    <c:v>2.17</c:v>
                  </c:pt>
                  <c:pt idx="2">
                    <c:v>3.67</c:v>
                  </c:pt>
                </c:numCache>
              </c:numRef>
            </c:plus>
            <c:minus>
              <c:numRef>
                <c:f>Sheet1!$K$2:$K$4</c:f>
                <c:numCache>
                  <c:formatCode>General</c:formatCode>
                  <c:ptCount val="3"/>
                  <c:pt idx="0">
                    <c:v>1.33</c:v>
                  </c:pt>
                  <c:pt idx="1">
                    <c:v>1.22</c:v>
                  </c:pt>
                  <c:pt idx="2">
                    <c:v>1.6</c:v>
                  </c:pt>
                </c:numCache>
              </c:numRef>
            </c:minus>
          </c:errBars>
          <c:val>
            <c:numRef>
              <c:f>Sheet1!$J$2:$J$4</c:f>
              <c:numCache>
                <c:formatCode>General</c:formatCode>
                <c:ptCount val="3"/>
                <c:pt idx="0">
                  <c:v>1.8</c:v>
                </c:pt>
                <c:pt idx="1">
                  <c:v>1.63</c:v>
                </c:pt>
                <c:pt idx="2">
                  <c:v>2.25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13184"/>
        <c:axId val="108662720"/>
      </c:barChart>
      <c:catAx>
        <c:axId val="11081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8662720"/>
        <c:crosses val="autoZero"/>
        <c:auto val="1"/>
        <c:lblAlgn val="ctr"/>
        <c:lblOffset val="100"/>
        <c:noMultiLvlLbl val="0"/>
      </c:catAx>
      <c:valAx>
        <c:axId val="108662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081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0182966259639"/>
          <c:y val="0.24173447069116361"/>
          <c:w val="0.22751169690745182"/>
          <c:h val="0.2347850268716410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7670E-B2B9-4064-8FD0-F708342B4D63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52D50-F8F2-4B8B-8EDD-7AC285004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1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85391-9363-4AEF-A4E4-46EC0EC48FB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9942-9F2B-4C0C-95CF-92829EACE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2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Arial" charset="0"/>
                <a:ea typeface="msgothic" charset="0"/>
                <a:cs typeface="msgothic" charset="0"/>
              </a:rPr>
              <a:t>Location of the six southern California Channel Islands where island foxes are found. Dotted line indicates hypothesized colonization routes (3). Approximate colonization times in years before present (</a:t>
            </a:r>
            <a:r>
              <a:rPr lang="en-GB" altLang="en-US" dirty="0" err="1" smtClean="0">
                <a:latin typeface="Arial" charset="0"/>
                <a:ea typeface="msgothic" charset="0"/>
                <a:cs typeface="msgothic" charset="0"/>
              </a:rPr>
              <a:t>ybp</a:t>
            </a:r>
            <a:r>
              <a:rPr lang="en-GB" altLang="en-US" dirty="0" smtClean="0">
                <a:latin typeface="Arial" charset="0"/>
                <a:ea typeface="msgothic" charset="0"/>
                <a:cs typeface="msgothic" charset="0"/>
              </a:rPr>
              <a:t>) based on the </a:t>
            </a:r>
            <a:r>
              <a:rPr lang="en-GB" altLang="en-US" dirty="0" err="1" smtClean="0">
                <a:latin typeface="Arial" charset="0"/>
                <a:ea typeface="msgothic" charset="0"/>
                <a:cs typeface="msgothic" charset="0"/>
              </a:rPr>
              <a:t>archeological</a:t>
            </a:r>
            <a:r>
              <a:rPr lang="en-GB" altLang="en-US" dirty="0" smtClean="0">
                <a:latin typeface="Arial" charset="0"/>
                <a:ea typeface="msgothic" charset="0"/>
                <a:cs typeface="msgothic" charset="0"/>
              </a:rPr>
              <a:t> record are provided (4).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9942-9F2B-4C0C-95CF-92829EACEC6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9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pairs = n(n-1)/2 = 4(3)/2 = 12/2 = 6</a:t>
            </a:r>
          </a:p>
          <a:p>
            <a:r>
              <a:rPr lang="en-US" b="1" dirty="0" smtClean="0"/>
              <a:t>Blue Table</a:t>
            </a:r>
          </a:p>
          <a:p>
            <a:r>
              <a:rPr lang="en-US" dirty="0" smtClean="0"/>
              <a:t>Pi=(5+3+2+2+3+3)= 18/6 = 3 </a:t>
            </a:r>
          </a:p>
          <a:p>
            <a:r>
              <a:rPr lang="en-US" dirty="0" smtClean="0"/>
              <a:t>S = 5 sites/(1/1+1/2+1/3) = 5/(1.83) = 2.73</a:t>
            </a:r>
          </a:p>
          <a:p>
            <a:r>
              <a:rPr lang="en-US" dirty="0" smtClean="0"/>
              <a:t>D = 3-2.73  = 0.27 </a:t>
            </a:r>
            <a:r>
              <a:rPr lang="en-US" b="1" dirty="0" smtClean="0"/>
              <a:t>D&gt;0</a:t>
            </a:r>
          </a:p>
          <a:p>
            <a:endParaRPr lang="en-US" b="1" dirty="0" smtClean="0"/>
          </a:p>
          <a:p>
            <a:r>
              <a:rPr lang="en-US" b="1" dirty="0" smtClean="0"/>
              <a:t>Green Table</a:t>
            </a:r>
          </a:p>
          <a:p>
            <a:r>
              <a:rPr lang="en-US" b="0" dirty="0" smtClean="0"/>
              <a:t>Pi=(5+5+5+0+0+0) = 15/6 = 2.50</a:t>
            </a:r>
          </a:p>
          <a:p>
            <a:r>
              <a:rPr lang="en-US" b="0" dirty="0" smtClean="0"/>
              <a:t>S = 5 sites/(1/1+1/2+1/3)</a:t>
            </a:r>
            <a:r>
              <a:rPr lang="en-US" b="0" baseline="0" dirty="0" smtClean="0"/>
              <a:t> = 2.73</a:t>
            </a:r>
          </a:p>
          <a:p>
            <a:r>
              <a:rPr lang="en-US" b="0" baseline="0" dirty="0" smtClean="0"/>
              <a:t>D = 2.5-2.73 = -0.23 = </a:t>
            </a:r>
            <a:r>
              <a:rPr lang="en-US" b="1" baseline="0" dirty="0" smtClean="0"/>
              <a:t>D&lt;0</a:t>
            </a:r>
          </a:p>
          <a:p>
            <a:endParaRPr lang="en-US" b="0" dirty="0" smtClean="0"/>
          </a:p>
          <a:p>
            <a:endParaRPr lang="en-US" b="1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9942-9F2B-4C0C-95CF-92829EACEC6D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1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often do you only have 1 variant in your sample? 2 of the same? 3 observed? This is your percent. Under neutrality, there are random mutations, many are silent, deleterious are removed. The occurrence of increasing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alleles decreases.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Negative selection- low frequency of new variants, most are singletons, don’t get a lot of high-frequency new</a:t>
            </a:r>
            <a:r>
              <a:rPr lang="en-US" baseline="0" dirty="0" smtClean="0"/>
              <a:t> variants</a:t>
            </a:r>
          </a:p>
          <a:p>
            <a:r>
              <a:rPr lang="en-US" baseline="0" dirty="0" smtClean="0"/>
              <a:t>Positive selection- High-frequency alleles increase because they are selected</a:t>
            </a:r>
          </a:p>
          <a:p>
            <a:r>
              <a:rPr lang="en-US" baseline="0" dirty="0" smtClean="0"/>
              <a:t>Sweep- excess of HIGH frequency alleles because the beneficial alleles and alleles nearby are dragged to fixation. Excess of LOW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alleles because essentially selection against all other variants to reduce their freq.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9942-9F2B-4C0C-95CF-92829EACEC6D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5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AB1915-D41C-44EE-A30C-A3829EEBA283}" type="datetimeFigureOut">
              <a:rPr lang="en-GB" smtClean="0"/>
              <a:t>14/12/2014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172549-AECE-4D08-B33B-D91C3149F08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1"/>
          <a:stretch/>
        </p:blipFill>
        <p:spPr>
          <a:xfrm>
            <a:off x="1143000" y="0"/>
            <a:ext cx="7624332" cy="5514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781800" cy="1828800"/>
          </a:xfrm>
        </p:spPr>
        <p:txBody>
          <a:bodyPr/>
          <a:lstStyle/>
          <a:p>
            <a:r>
              <a:rPr lang="en-US" dirty="0" smtClean="0"/>
              <a:t>Genetic signatures of natural selection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Jamie </a:t>
            </a:r>
            <a:r>
              <a:rPr lang="en-US" dirty="0" err="1" smtClean="0"/>
              <a:t>Winternitz</a:t>
            </a:r>
            <a:endParaRPr lang="en-US" dirty="0" smtClean="0"/>
          </a:p>
          <a:p>
            <a:r>
              <a:rPr lang="en-US" dirty="0" smtClean="0"/>
              <a:t>Institute of Botany and Vertebrate Biology, Czech Academy of Sciences</a:t>
            </a:r>
            <a:endParaRPr lang="en-GB" dirty="0"/>
          </a:p>
        </p:txBody>
      </p:sp>
      <p:pic>
        <p:nvPicPr>
          <p:cNvPr id="5" name="Obrázek 0" descr="OPVK_hor_zakladni_logolink_RGB_eng.jpg"/>
          <p:cNvPicPr/>
          <p:nvPr/>
        </p:nvPicPr>
        <p:blipFill>
          <a:blip r:embed="rId3" cstate="print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764836"/>
            <a:ext cx="1828800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13245" b="12579"/>
          <a:stretch/>
        </p:blipFill>
        <p:spPr>
          <a:xfrm>
            <a:off x="0" y="1298235"/>
            <a:ext cx="2018206" cy="9115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"/>
            <a:ext cx="1816963" cy="662052"/>
          </a:xfrm>
          <a:prstGeom prst="rect">
            <a:avLst/>
          </a:prstGeom>
          <a:solidFill>
            <a:schemeClr val="bg2">
              <a:alpha val="3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561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SIV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r>
              <a:rPr lang="en-US" dirty="0" smtClean="0"/>
              <a:t>Monkey hosts appear to tolerate heavy viral loads</a:t>
            </a:r>
          </a:p>
          <a:p>
            <a:r>
              <a:rPr lang="en-US" dirty="0" smtClean="0"/>
              <a:t>No pathogenic effects</a:t>
            </a:r>
            <a:endParaRPr lang="en-US" dirty="0" smtClean="0"/>
          </a:p>
          <a:p>
            <a:r>
              <a:rPr lang="en-US" dirty="0" smtClean="0"/>
              <a:t>Suggests long coevolution</a:t>
            </a:r>
            <a:endParaRPr lang="en-GB" dirty="0"/>
          </a:p>
        </p:txBody>
      </p:sp>
      <p:pic>
        <p:nvPicPr>
          <p:cNvPr id="57346" name="Picture 2" descr="http://upload.wikimedia.org/wikipedia/commons/thumb/7/71/Monkey_waiting.jpg/788px-Monkey_wai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9"/>
          <a:stretch/>
        </p:blipFill>
        <p:spPr bwMode="auto">
          <a:xfrm>
            <a:off x="1600200" y="3370118"/>
            <a:ext cx="5914339" cy="34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SIV precursor to HIV</a:t>
            </a:r>
            <a:endParaRPr lang="en-GB" dirty="0"/>
          </a:p>
        </p:txBody>
      </p:sp>
      <p:pic>
        <p:nvPicPr>
          <p:cNvPr id="13316" name="Picture 4" descr="http://www.hithiddenhiv.org/images/contenu/instituts/monkeys_u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34214"/>
            <a:ext cx="4267200" cy="51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Cross-species transmission</a:t>
            </a:r>
            <a:endParaRPr lang="en-GB" dirty="0"/>
          </a:p>
        </p:txBody>
      </p:sp>
      <p:pic>
        <p:nvPicPr>
          <p:cNvPr id="3074" name="Picture 2" descr="Chimpanzee (Pan troglodytes verus) from the Tai Na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3" y="4267200"/>
            <a:ext cx="3930838" cy="2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2.arkive.org/media/F3/F3DC965D-7B72-47C4-8222-8941FC7915EA/Presentation.Large/Eastern-chimpanzees-feeding-on-red-colobus-mon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3" y="1600200"/>
            <a:ext cx="3903491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1.staticflickr.com/5/4119/4926551434_837245034a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5453"/>
            <a:ext cx="1981201" cy="26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48200" y="3093437"/>
            <a:ext cx="1524000" cy="6403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4724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Chimps may have contracted SIV-like infection from Old World Monkeys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Spillover</a:t>
            </a:r>
            <a:endParaRPr lang="en-GB" dirty="0"/>
          </a:p>
        </p:txBody>
      </p:sp>
      <p:pic>
        <p:nvPicPr>
          <p:cNvPr id="2050" name="Picture 2" descr="Locatelli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162800" cy="40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57" y="167668"/>
            <a:ext cx="6934200" cy="663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38361"/>
            <a:ext cx="273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Bontrop</a:t>
            </a:r>
            <a:r>
              <a:rPr lang="en-US" dirty="0" smtClean="0"/>
              <a:t> and Watkins 2005.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2133601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Zoonotic transfers of SIV to humans have been documented on no fewer than </a:t>
            </a:r>
            <a:r>
              <a:rPr lang="en-GB" sz="2400" dirty="0">
                <a:solidFill>
                  <a:srgbClr val="FF0000"/>
                </a:solidFill>
              </a:rPr>
              <a:t>eight</a:t>
            </a:r>
            <a:r>
              <a:rPr lang="en-GB" sz="2400" dirty="0"/>
              <a:t> occasions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21336" y="0"/>
            <a:ext cx="1298864" cy="6858000"/>
            <a:chOff x="7813611" y="0"/>
            <a:chExt cx="1298864" cy="6858000"/>
          </a:xfrm>
        </p:grpSpPr>
        <p:pic>
          <p:nvPicPr>
            <p:cNvPr id="7172" name="Picture 4" descr="http://pin.primate.wisc.edu/fs/sheets/images/450m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611" y="0"/>
              <a:ext cx="129886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img3.wikia.nocookie.net/__cb20110608010320/lionking/images/6/60/Mandrill-pictur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611" y="1371600"/>
              <a:ext cx="127888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static.guim.co.uk/sys-images/Guardian/Pix/audio/video/2013/4/3/1364985877281/DC-CHIMPANZEE-008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r="38454"/>
            <a:stretch/>
          </p:blipFill>
          <p:spPr bwMode="auto">
            <a:xfrm>
              <a:off x="7815369" y="2590800"/>
              <a:ext cx="127712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www.forestryimages.org/images/768x512/142803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589" y="4002719"/>
              <a:ext cx="1269903" cy="190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upload.wikimedia.org/wikipedia/commons/2/25/Solatu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2" r="22349" b="16769"/>
            <a:stretch/>
          </p:blipFill>
          <p:spPr bwMode="auto">
            <a:xfrm>
              <a:off x="7813611" y="5594865"/>
              <a:ext cx="1278881" cy="126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3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HIV: Where</a:t>
            </a:r>
            <a:endParaRPr lang="en-GB" dirty="0"/>
          </a:p>
        </p:txBody>
      </p:sp>
      <p:pic>
        <p:nvPicPr>
          <p:cNvPr id="1026" name="Picture 2" descr="http://pages.stern.nyu.edu/%7Eigiddy/cases/camer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0"/>
            <a:ext cx="5584794" cy="68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 of HIV orig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667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HIV: When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3581400" cy="5029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2 samples from same year, same city: </a:t>
            </a:r>
          </a:p>
          <a:p>
            <a:pPr marL="0" indent="0">
              <a:buNone/>
            </a:pPr>
            <a:r>
              <a:rPr lang="en-GB" dirty="0" smtClean="0"/>
              <a:t>1959-60 Kinshasa, DRC.</a:t>
            </a:r>
          </a:p>
          <a:p>
            <a:endParaRPr lang="en-GB" dirty="0"/>
          </a:p>
          <a:p>
            <a:r>
              <a:rPr lang="en-GB" dirty="0" smtClean="0"/>
              <a:t>12% genetic </a:t>
            </a:r>
            <a:r>
              <a:rPr lang="en-GB" dirty="0"/>
              <a:t>distance between DRC60 and ZR59 directly demonstrates that there were already at least two distinct clades of HIV in </a:t>
            </a:r>
            <a:r>
              <a:rPr lang="en-GB" dirty="0" smtClean="0"/>
              <a:t>1960.</a:t>
            </a:r>
          </a:p>
          <a:p>
            <a:endParaRPr lang="en-GB" dirty="0" smtClean="0"/>
          </a:p>
          <a:p>
            <a:r>
              <a:rPr lang="en-US" dirty="0" smtClean="0"/>
              <a:t>MRCA ~1890-1920</a:t>
            </a:r>
            <a:endParaRPr lang="en-GB" dirty="0"/>
          </a:p>
        </p:txBody>
      </p:sp>
      <p:pic>
        <p:nvPicPr>
          <p:cNvPr id="8194" name="Picture 2" descr="http://www.nature.com/nature/journal/v455/n7213/images/nature07390-f1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3"/>
          <a:stretch/>
        </p:blipFill>
        <p:spPr bwMode="auto">
          <a:xfrm>
            <a:off x="3952874" y="3657600"/>
            <a:ext cx="5191125" cy="26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6717" y="6412468"/>
            <a:ext cx="272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Worobey</a:t>
            </a:r>
            <a:r>
              <a:rPr lang="en-US" dirty="0" smtClean="0"/>
              <a:t> et al 2008 Nature</a:t>
            </a:r>
            <a:endParaRPr lang="en-GB" dirty="0"/>
          </a:p>
        </p:txBody>
      </p:sp>
      <p:pic>
        <p:nvPicPr>
          <p:cNvPr id="8196" name="Picture 4" descr="http://news.bbcimg.co.uk/media/images/52000000/gif/_52000833_drc_kinshasa2_0404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94" y="1524000"/>
            <a:ext cx="3500083" cy="19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nature.com/news/2008/081001/images/hiv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4" b="5310"/>
          <a:stretch/>
        </p:blipFill>
        <p:spPr bwMode="auto">
          <a:xfrm>
            <a:off x="4798394" y="29592"/>
            <a:ext cx="2646360" cy="11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00" y="2419350"/>
            <a:ext cx="5334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9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502004"/>
            <a:ext cx="5348331" cy="17918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MHC Gene Family</a:t>
            </a:r>
            <a:endParaRPr lang="en-US" sz="2800" dirty="0" smtClean="0"/>
          </a:p>
          <a:p>
            <a:pPr lvl="1"/>
            <a:r>
              <a:rPr lang="en-US" sz="2400" dirty="0" smtClean="0"/>
              <a:t>MHC immune genes of vertebrates</a:t>
            </a:r>
          </a:p>
          <a:p>
            <a:pPr lvl="1"/>
            <a:r>
              <a:rPr lang="en-US" sz="2400" dirty="0" smtClean="0"/>
              <a:t>Self vs. non-self</a:t>
            </a:r>
          </a:p>
          <a:p>
            <a:pPr lvl="1"/>
            <a:r>
              <a:rPr lang="en-US" sz="2400" dirty="0" smtClean="0"/>
              <a:t>High diversity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8082034" y="5029778"/>
            <a:ext cx="452366" cy="380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scripps.edu/newsandviews/e_20100503/en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81" y="1583406"/>
            <a:ext cx="3184019" cy="51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82034" y="524355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MHC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1090" y="410066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peptide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2065" y="158340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32F66"/>
                </a:solidFill>
              </a:rPr>
              <a:t>T-cell receptor</a:t>
            </a:r>
            <a:endParaRPr lang="en-US" b="1" dirty="0">
              <a:solidFill>
                <a:srgbClr val="732F66"/>
              </a:solidFill>
            </a:endParaRPr>
          </a:p>
        </p:txBody>
      </p:sp>
      <p:pic>
        <p:nvPicPr>
          <p:cNvPr id="12" name="Picture 10" descr="http://img.ehowcdn.com/article-new/ehow/images/a06/c2/n5/build-wood-spice-rack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3878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GB" dirty="0"/>
              <a:t>Major Histocompatibility Complex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9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&amp; function of MHC</a:t>
            </a:r>
            <a:endParaRPr lang="en-GB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48" y="1524000"/>
            <a:ext cx="5715000" cy="21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upload.wikimedia.org/wikipedia/commons/thumb/4/4d/Antigen_presentation.svg/842px-Antigen_presenta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5029200" cy="35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429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 I</a:t>
            </a:r>
          </a:p>
          <a:p>
            <a:pPr lvl="1"/>
            <a:r>
              <a:rPr lang="en-US" dirty="0" smtClean="0"/>
              <a:t>Receptors on all cells</a:t>
            </a:r>
          </a:p>
          <a:p>
            <a:pPr lvl="1"/>
            <a:r>
              <a:rPr lang="en-US" dirty="0" smtClean="0"/>
              <a:t>Intracellular pathogens</a:t>
            </a:r>
          </a:p>
          <a:p>
            <a:pPr lvl="1"/>
            <a:r>
              <a:rPr lang="en-US" dirty="0" smtClean="0"/>
              <a:t>Cytotoxic “Killer” </a:t>
            </a:r>
            <a:r>
              <a:rPr lang="en-US" dirty="0" err="1" smtClean="0"/>
              <a:t>Tcells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Class II</a:t>
            </a:r>
          </a:p>
          <a:p>
            <a:pPr lvl="1"/>
            <a:r>
              <a:rPr lang="en-US" dirty="0" smtClean="0"/>
              <a:t>B-cells and </a:t>
            </a:r>
            <a:r>
              <a:rPr lang="en-US" dirty="0" err="1" smtClean="0"/>
              <a:t>lymphocyes</a:t>
            </a:r>
            <a:endParaRPr lang="en-US" dirty="0" smtClean="0"/>
          </a:p>
          <a:p>
            <a:pPr lvl="1"/>
            <a:r>
              <a:rPr lang="en-US" dirty="0" smtClean="0"/>
              <a:t>Extracellular pathogens</a:t>
            </a:r>
          </a:p>
        </p:txBody>
      </p:sp>
    </p:spTree>
    <p:extLst>
      <p:ext uri="{BB962C8B-B14F-4D97-AF65-F5344CB8AC3E}">
        <p14:creationId xmlns:p14="http://schemas.microsoft.com/office/powerpoint/2010/main" val="25474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evol</a:t>
            </a:r>
            <a:r>
              <a:rPr lang="en-US" dirty="0" smtClean="0"/>
              <a:t>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495800"/>
          </a:xfrm>
        </p:spPr>
        <p:txBody>
          <a:bodyPr/>
          <a:lstStyle/>
          <a:p>
            <a:r>
              <a:rPr lang="en-US" dirty="0" smtClean="0"/>
              <a:t>MHC gene lineages are shared across primates</a:t>
            </a:r>
          </a:p>
          <a:p>
            <a:r>
              <a:rPr lang="en-US" dirty="0" smtClean="0"/>
              <a:t>Humans and chimps share 98.6% genetic similarity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880"/>
            <a:ext cx="4269419" cy="662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438361"/>
            <a:ext cx="273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Bontrop</a:t>
            </a:r>
            <a:r>
              <a:rPr lang="en-US" dirty="0" smtClean="0"/>
              <a:t> and Watkins 2005.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9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280" y="3228975"/>
            <a:ext cx="1371600" cy="103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9" y="3228975"/>
            <a:ext cx="597135" cy="103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600200"/>
            <a:ext cx="6251448" cy="4495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 Chimp and the River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/>
              <a:t>Negative-frequency dependent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/>
              <a:t>Phylogenetic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Island Fox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Balancing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Accounting for demography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Men in the Mountains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Positive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Genome scans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7280" y="1676400"/>
            <a:ext cx="1371600" cy="1038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280" y="4820343"/>
            <a:ext cx="1371600" cy="1038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cdn.vectorstock.com/i/composite/51,40/chimpanzee-vector-735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1" l="9677" r="100000">
                        <a14:foregroundMark x1="56272" y1="16041" x2="56272" y2="16041"/>
                        <a14:foregroundMark x1="54839" y1="8874" x2="54839" y2="8874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0507"/>
            <a:ext cx="11582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1" b="81462" l="8346" r="78877"/>
                    </a14:imgEffect>
                    <a14:imgEffect>
                      <a14:artisticGlowDiffused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13292" r="23175" b="25892"/>
          <a:stretch/>
        </p:blipFill>
        <p:spPr bwMode="auto">
          <a:xfrm>
            <a:off x="1520672" y="1696153"/>
            <a:ext cx="538208" cy="5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6809" l="0" r="100000">
                        <a14:foregroundMark x1="7264" y1="30851" x2="7264" y2="30851"/>
                        <a14:foregroundMark x1="38741" y1="20638" x2="38741" y2="20638"/>
                        <a14:foregroundMark x1="44068" y1="20426" x2="44068" y2="20426"/>
                        <a14:foregroundMark x1="59806" y1="22128" x2="59806" y2="22128"/>
                        <a14:foregroundMark x1="65860" y1="21702" x2="65860" y2="21702"/>
                        <a14:foregroundMark x1="83293" y1="25106" x2="83293" y2="25106"/>
                        <a14:foregroundMark x1="73850" y1="2340" x2="73850" y2="2340"/>
                        <a14:foregroundMark x1="81114" y1="8936" x2="81114" y2="8936"/>
                        <a14:foregroundMark x1="83051" y1="11064" x2="83051" y2="11064"/>
                        <a14:foregroundMark x1="78692" y1="8723" x2="78692" y2="8723"/>
                        <a14:foregroundMark x1="75545" y1="6170" x2="75545" y2="6170"/>
                        <a14:foregroundMark x1="71913" y1="2979" x2="71913" y2="2979"/>
                        <a14:foregroundMark x1="78935" y1="16809" x2="78935" y2="16809"/>
                        <a14:foregroundMark x1="68523" y1="14894" x2="68523" y2="14894"/>
                        <a14:foregroundMark x1="67070" y1="15532" x2="67070" y2="15532"/>
                        <a14:foregroundMark x1="69976" y1="18298" x2="69976" y2="18298"/>
                        <a14:foregroundMark x1="75545" y1="24468" x2="75545" y2="24468"/>
                        <a14:foregroundMark x1="59080" y1="16596" x2="59080" y2="16596"/>
                        <a14:foregroundMark x1="54237" y1="14468" x2="54237" y2="14468"/>
                        <a14:foregroundMark x1="61259" y1="11277" x2="61259" y2="11277"/>
                        <a14:foregroundMark x1="44310" y1="13617" x2="44310" y2="13617"/>
                        <a14:foregroundMark x1="35593" y1="11064" x2="35593" y2="11064"/>
                        <a14:foregroundMark x1="36077" y1="19787" x2="36077" y2="19787"/>
                        <a14:foregroundMark x1="38257" y1="26170" x2="38257" y2="26170"/>
                        <a14:foregroundMark x1="38257" y1="30426" x2="38257" y2="30426"/>
                        <a14:foregroundMark x1="35351" y1="24255" x2="35351" y2="24255"/>
                        <a14:foregroundMark x1="38257" y1="23830" x2="38257" y2="23830"/>
                        <a14:foregroundMark x1="36562" y1="33191" x2="37772" y2="33191"/>
                        <a14:foregroundMark x1="58111" y1="33830" x2="58111" y2="33830"/>
                        <a14:foregroundMark x1="56901" y1="17447" x2="56901" y2="17447"/>
                        <a14:foregroundMark x1="48184" y1="7447" x2="48184" y2="7447"/>
                        <a14:foregroundMark x1="53753" y1="19149" x2="53753" y2="19149"/>
                        <a14:foregroundMark x1="56416" y1="22128" x2="56416" y2="22128"/>
                        <a14:foregroundMark x1="52542" y1="16596" x2="52542" y2="16596"/>
                        <a14:foregroundMark x1="49879" y1="16809" x2="49879" y2="16809"/>
                        <a14:foregroundMark x1="37530" y1="11064" x2="37530" y2="11064"/>
                        <a14:foregroundMark x1="32930" y1="11489" x2="32930" y2="11489"/>
                        <a14:foregroundMark x1="30508" y1="12340" x2="30508" y2="12340"/>
                        <a14:foregroundMark x1="34867" y1="33404" x2="34867" y2="33404"/>
                        <a14:foregroundMark x1="35593" y1="27447" x2="35593" y2="27447"/>
                        <a14:foregroundMark x1="36804" y1="14468" x2="36804" y2="14468"/>
                        <a14:foregroundMark x1="34383" y1="14468" x2="34383" y2="14468"/>
                        <a14:foregroundMark x1="36562" y1="16170" x2="36562" y2="16170"/>
                        <a14:foregroundMark x1="47458" y1="10638" x2="47458" y2="10638"/>
                        <a14:foregroundMark x1="49395" y1="11915" x2="49395" y2="11915"/>
                        <a14:foregroundMark x1="51574" y1="14043" x2="51574" y2="14043"/>
                        <a14:foregroundMark x1="50363" y1="13830" x2="50363" y2="13830"/>
                        <a14:foregroundMark x1="58838" y1="10213" x2="58838" y2="10213"/>
                        <a14:foregroundMark x1="59080" y1="8085" x2="59080" y2="8085"/>
                        <a14:foregroundMark x1="64407" y1="16596" x2="64407" y2="16596"/>
                        <a14:foregroundMark x1="65860" y1="18085" x2="65860" y2="18085"/>
                        <a14:foregroundMark x1="68039" y1="20213" x2="68039" y2="20213"/>
                        <a14:foregroundMark x1="71671" y1="21489" x2="71671" y2="21489"/>
                        <a14:foregroundMark x1="70944" y1="16596" x2="70944" y2="16596"/>
                        <a14:foregroundMark x1="73608" y1="18723" x2="73608" y2="18723"/>
                        <a14:foregroundMark x1="77240" y1="22766" x2="77240" y2="22766"/>
                        <a14:foregroundMark x1="77482" y1="27660" x2="77482" y2="27660"/>
                        <a14:foregroundMark x1="75061" y1="27021" x2="75061" y2="27021"/>
                        <a14:foregroundMark x1="81114" y1="28298" x2="81114" y2="28298"/>
                        <a14:foregroundMark x1="41646" y1="15319" x2="41646" y2="15319"/>
                        <a14:foregroundMark x1="46247" y1="19362" x2="46247" y2="19362"/>
                        <a14:foregroundMark x1="49879" y1="23617" x2="49879" y2="23617"/>
                        <a14:foregroundMark x1="52542" y1="25319" x2="52542" y2="25319"/>
                        <a14:foregroundMark x1="57627" y1="27872" x2="57627" y2="27872"/>
                        <a14:foregroundMark x1="50847" y1="20000" x2="50847" y2="20000"/>
                        <a14:foregroundMark x1="57627" y1="16383" x2="57627" y2="16383"/>
                        <a14:foregroundMark x1="63196" y1="24468" x2="63196" y2="24468"/>
                        <a14:foregroundMark x1="66344" y1="27447" x2="66344" y2="27447"/>
                        <a14:foregroundMark x1="68765" y1="30213" x2="68765" y2="30213"/>
                        <a14:foregroundMark x1="68281" y1="28511" x2="68281" y2="28511"/>
                        <a14:foregroundMark x1="38257" y1="22766" x2="38257" y2="22766"/>
                        <a14:foregroundMark x1="23245" y1="24681" x2="23245" y2="24681"/>
                        <a14:foregroundMark x1="22034" y1="26596" x2="22034" y2="26596"/>
                        <a14:foregroundMark x1="16949" y1="23617" x2="16949" y2="23617"/>
                        <a14:foregroundMark x1="13559" y1="28723" x2="13559" y2="28723"/>
                        <a14:foregroundMark x1="18402" y1="30000" x2="18402" y2="30000"/>
                        <a14:foregroundMark x1="28087" y1="27234" x2="28087" y2="27234"/>
                        <a14:foregroundMark x1="34867" y1="29362" x2="34867" y2="29362"/>
                        <a14:foregroundMark x1="33172" y1="26383" x2="33172" y2="26383"/>
                        <a14:foregroundMark x1="36804" y1="26596" x2="36804" y2="26596"/>
                        <a14:foregroundMark x1="39467" y1="28723" x2="39467" y2="28723"/>
                        <a14:foregroundMark x1="44794" y1="29149" x2="44794" y2="29149"/>
                        <a14:foregroundMark x1="42131" y1="27021" x2="42131" y2="27021"/>
                        <a14:foregroundMark x1="42373" y1="30000" x2="42373" y2="30000"/>
                        <a14:foregroundMark x1="45763" y1="30213" x2="45763" y2="30213"/>
                        <a14:foregroundMark x1="50121" y1="30213" x2="50121" y2="30213"/>
                        <a14:foregroundMark x1="59806" y1="28723" x2="59806" y2="28723"/>
                        <a14:foregroundMark x1="61501" y1="30426" x2="61501" y2="30426"/>
                        <a14:foregroundMark x1="31235" y1="32766" x2="31235" y2="32766"/>
                        <a14:foregroundMark x1="31477" y1="31702" x2="31477" y2="31702"/>
                        <a14:foregroundMark x1="29540" y1="32979" x2="29540" y2="32979"/>
                        <a14:foregroundMark x1="93220" y1="25319" x2="93220" y2="25319"/>
                        <a14:foregroundMark x1="88620" y1="26170" x2="88620" y2="26170"/>
                        <a14:foregroundMark x1="83535" y1="27872" x2="83535" y2="2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493"/>
          <a:stretch/>
        </p:blipFill>
        <p:spPr bwMode="auto">
          <a:xfrm>
            <a:off x="576680" y="5305230"/>
            <a:ext cx="1654640" cy="7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http://th04.deviantart.net/fs71/200H/i/2011/032/f/a/gray_fox_by_silvercrossfox-d2kzedp.jpg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100000" l="2105" r="9824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6" y="3228975"/>
            <a:ext cx="1636812" cy="11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 rotWithShape="1"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886" l="0" r="100000">
                        <a14:foregroundMark x1="12648" y1="26835" x2="12648" y2="26835"/>
                        <a14:foregroundMark x1="11462" y1="14430" x2="11462" y2="14430"/>
                        <a14:foregroundMark x1="4348" y1="8354" x2="4348" y2="8354"/>
                        <a14:foregroundMark x1="12253" y1="7595" x2="12253" y2="7595"/>
                        <a14:foregroundMark x1="11858" y1="21266" x2="11858" y2="21266"/>
                        <a14:foregroundMark x1="20158" y1="15190" x2="20158" y2="15190"/>
                        <a14:foregroundMark x1="20949" y1="26076" x2="20949" y2="26076"/>
                        <a14:foregroundMark x1="21344" y1="21519" x2="21344" y2="21519"/>
                        <a14:foregroundMark x1="29644" y1="19241" x2="29644" y2="19241"/>
                        <a14:foregroundMark x1="30040" y1="40506" x2="30040" y2="40506"/>
                        <a14:foregroundMark x1="11858" y1="45823" x2="11858" y2="45823"/>
                        <a14:foregroundMark x1="13043" y1="35949" x2="13043" y2="35949"/>
                        <a14:foregroundMark x1="3953" y1="41013" x2="3953" y2="41013"/>
                        <a14:foregroundMark x1="3953" y1="32152" x2="3953" y2="32152"/>
                        <a14:foregroundMark x1="3557" y1="36962" x2="3557" y2="36962"/>
                        <a14:foregroundMark x1="2767" y1="27595" x2="2767" y2="27595"/>
                        <a14:foregroundMark x1="37154" y1="28354" x2="37154" y2="28354"/>
                        <a14:foregroundMark x1="46245" y1="35190" x2="46245" y2="35190"/>
                        <a14:foregroundMark x1="54150" y1="36203" x2="54150" y2="36203"/>
                        <a14:foregroundMark x1="54941" y1="44304" x2="54941" y2="44304"/>
                        <a14:foregroundMark x1="53360" y1="41013" x2="53360" y2="41013"/>
                        <a14:foregroundMark x1="54545" y1="27848" x2="54545" y2="27848"/>
                        <a14:foregroundMark x1="62451" y1="35949" x2="62451" y2="35949"/>
                        <a14:foregroundMark x1="63241" y1="26835" x2="63241" y2="26835"/>
                        <a14:foregroundMark x1="61660" y1="28101" x2="61660" y2="28101"/>
                        <a14:foregroundMark x1="71146" y1="48101" x2="71146" y2="48101"/>
                        <a14:foregroundMark x1="69960" y1="39494" x2="69565" y2="38734"/>
                        <a14:foregroundMark x1="62451" y1="34430" x2="62451" y2="34430"/>
                        <a14:foregroundMark x1="69960" y1="29114" x2="69960" y2="29114"/>
                        <a14:foregroundMark x1="70751" y1="32911" x2="70751" y2="32911"/>
                        <a14:foregroundMark x1="70751" y1="35696" x2="70751" y2="35696"/>
                        <a14:foregroundMark x1="54150" y1="30380" x2="54150" y2="30380"/>
                        <a14:foregroundMark x1="79447" y1="46329" x2="79051" y2="45316"/>
                        <a14:foregroundMark x1="78656" y1="36456" x2="78656" y2="36456"/>
                        <a14:foregroundMark x1="80237" y1="29367" x2="80237" y2="29367"/>
                        <a14:foregroundMark x1="79051" y1="31392" x2="79051" y2="31392"/>
                        <a14:foregroundMark x1="79051" y1="25823" x2="79051" y2="25823"/>
                        <a14:foregroundMark x1="88538" y1="45316" x2="88538" y2="45316"/>
                        <a14:foregroundMark x1="96047" y1="41013" x2="96047" y2="41013"/>
                        <a14:foregroundMark x1="20553" y1="9620" x2="20553" y2="9620"/>
                        <a14:foregroundMark x1="19763" y1="10380" x2="19763" y2="1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847"/>
          <a:stretch/>
        </p:blipFill>
        <p:spPr bwMode="auto">
          <a:xfrm>
            <a:off x="691279" y="4820343"/>
            <a:ext cx="751041" cy="6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4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MHC </a:t>
            </a:r>
            <a:r>
              <a:rPr lang="en-GB" dirty="0" err="1" smtClean="0"/>
              <a:t>Supertypes</a:t>
            </a:r>
            <a:r>
              <a:rPr lang="en-GB" dirty="0" smtClean="0"/>
              <a:t> and HIV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793" y="1600200"/>
            <a:ext cx="4873752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Binding motifs across alleles that recognize same protein fragments</a:t>
            </a:r>
          </a:p>
          <a:p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 err="1" smtClean="0"/>
              <a:t>supertypes</a:t>
            </a:r>
            <a:r>
              <a:rPr lang="en-US" dirty="0" smtClean="0"/>
              <a:t> = similar binding affinities</a:t>
            </a:r>
          </a:p>
          <a:p>
            <a:endParaRPr lang="en-US" dirty="0" smtClean="0"/>
          </a:p>
          <a:p>
            <a:r>
              <a:rPr lang="en-GB" dirty="0" smtClean="0"/>
              <a:t>Short </a:t>
            </a:r>
            <a:r>
              <a:rPr lang="en-GB" dirty="0"/>
              <a:t>as 1 year or less to a lack of disease progression after more than 35 years and counting in some rare individuals. </a:t>
            </a:r>
            <a:r>
              <a:rPr lang="en-GB" dirty="0" err="1" smtClean="0"/>
              <a:t>Supertype</a:t>
            </a:r>
            <a:r>
              <a:rPr lang="en-GB" dirty="0" smtClean="0"/>
              <a:t> associations.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9460" name="Picture 4" descr="http://openi.nlm.nih.gov/imgs/512/161/3483247/3483247_1471-2148-12-68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45" y="1524000"/>
            <a:ext cx="38174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Cross-species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Some chimpanzee </a:t>
            </a:r>
            <a:r>
              <a:rPr lang="en-GB" dirty="0"/>
              <a:t>MHC class I-restricted immune responses target conserved epitopes of the HIV-1 </a:t>
            </a:r>
            <a:r>
              <a:rPr lang="en-GB" dirty="0" smtClean="0"/>
              <a:t>virus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These </a:t>
            </a:r>
            <a:r>
              <a:rPr lang="en-GB" i="1" dirty="0" err="1"/>
              <a:t>Patr</a:t>
            </a:r>
            <a:r>
              <a:rPr lang="en-GB" dirty="0"/>
              <a:t> alleles are characterized by relatively high frequency </a:t>
            </a:r>
            <a:r>
              <a:rPr lang="en-GB" dirty="0" smtClean="0"/>
              <a:t>numbers. </a:t>
            </a:r>
            <a:r>
              <a:rPr lang="en-GB" dirty="0"/>
              <a:t>Identical viral epitopes are recognized by human long-term </a:t>
            </a:r>
            <a:r>
              <a:rPr lang="en-GB" dirty="0" err="1" smtClean="0"/>
              <a:t>nonprogressors</a:t>
            </a:r>
            <a:endParaRPr lang="en-GB" dirty="0" smtClean="0"/>
          </a:p>
        </p:txBody>
      </p:sp>
      <p:pic>
        <p:nvPicPr>
          <p:cNvPr id="4" name="Picture 2" descr="http://www.retrovirology.com/content/figures/1742-4690-10-53-5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37" r="320" b="52811"/>
          <a:stretch/>
        </p:blipFill>
        <p:spPr bwMode="auto">
          <a:xfrm>
            <a:off x="594064" y="3742366"/>
            <a:ext cx="822012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de Groot and </a:t>
            </a:r>
            <a:r>
              <a:rPr lang="en-GB" sz="1200" dirty="0" err="1"/>
              <a:t>Bontrop</a:t>
            </a:r>
            <a:r>
              <a:rPr lang="en-GB" sz="1200" dirty="0"/>
              <a:t> </a:t>
            </a:r>
            <a:r>
              <a:rPr lang="en-GB" sz="1200" i="1" dirty="0" err="1"/>
              <a:t>Retrovirology</a:t>
            </a:r>
            <a:r>
              <a:rPr lang="en-GB" sz="1200" dirty="0"/>
              <a:t> 2013 </a:t>
            </a:r>
            <a:r>
              <a:rPr lang="en-GB" sz="1200" b="1" dirty="0"/>
              <a:t>10</a:t>
            </a:r>
            <a:r>
              <a:rPr lang="en-GB" sz="1200" dirty="0"/>
              <a:t>:53</a:t>
            </a:r>
          </a:p>
        </p:txBody>
      </p:sp>
    </p:spTree>
    <p:extLst>
      <p:ext uri="{BB962C8B-B14F-4D97-AF65-F5344CB8AC3E}">
        <p14:creationId xmlns:p14="http://schemas.microsoft.com/office/powerpoint/2010/main" val="36206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797553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SIV, HIV and primate MHC resistance</a:t>
            </a:r>
            <a:endParaRPr lang="en-GB" dirty="0"/>
          </a:p>
        </p:txBody>
      </p:sp>
      <p:pic>
        <p:nvPicPr>
          <p:cNvPr id="4" name="Picture 2" descr="http://www.retrovirology.com/content/figures/1742-4690-10-5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0"/>
            <a:ext cx="3733800" cy="67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445277"/>
              </p:ext>
            </p:extLst>
          </p:nvPr>
        </p:nvGraphicFramePr>
        <p:xfrm>
          <a:off x="381000" y="3124200"/>
          <a:ext cx="5257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49018"/>
            <a:ext cx="990600" cy="1119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9" r="12718"/>
          <a:stretch/>
        </p:blipFill>
        <p:spPr>
          <a:xfrm>
            <a:off x="838200" y="1782332"/>
            <a:ext cx="530476" cy="128587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46338" y="2425269"/>
            <a:ext cx="1553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76" y="1862715"/>
            <a:ext cx="990600" cy="1119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9" r="12718"/>
          <a:stretch/>
        </p:blipFill>
        <p:spPr>
          <a:xfrm>
            <a:off x="2819400" y="1782332"/>
            <a:ext cx="530476" cy="128587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3429000" y="1949018"/>
            <a:ext cx="0" cy="9465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Selective sweeps and genetic hitchhiking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Evidence of reduced MHC I variation</a:t>
            </a:r>
          </a:p>
          <a:p>
            <a:r>
              <a:rPr lang="en-US" dirty="0" smtClean="0"/>
              <a:t>Extant variation recognizes/resists HIV-1</a:t>
            </a:r>
            <a:endParaRPr lang="en-US" dirty="0" smtClean="0"/>
          </a:p>
          <a:p>
            <a:r>
              <a:rPr lang="en-US" dirty="0" smtClean="0"/>
              <a:t>Evidence of lost MHC Class II loci</a:t>
            </a:r>
            <a:endParaRPr lang="en-GB" dirty="0"/>
          </a:p>
        </p:txBody>
      </p:sp>
      <p:pic>
        <p:nvPicPr>
          <p:cNvPr id="17412" name="Picture 4" descr="http://www.nature.com/scitable/content/24827/schaffner_positiveselection-f1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0546"/>
            <a:ext cx="6400800" cy="33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280" y="3228975"/>
            <a:ext cx="1371600" cy="103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9" y="3228975"/>
            <a:ext cx="597135" cy="103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600200"/>
            <a:ext cx="6251448" cy="4495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 Chimp and the River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/>
              <a:t>Negative-frequency dependent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/>
              <a:t>Phylogenetic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Island Fox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Balancing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Accounting for demography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Men in the Mountains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Positive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Genome scans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7280" y="1676400"/>
            <a:ext cx="1371600" cy="1038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280" y="4820343"/>
            <a:ext cx="1371600" cy="1038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cdn.vectorstock.com/i/composite/51,40/chimpanzee-vector-735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1" l="9677" r="100000">
                        <a14:foregroundMark x1="56272" y1="16041" x2="56272" y2="16041"/>
                        <a14:foregroundMark x1="54839" y1="8874" x2="54839" y2="8874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0507"/>
            <a:ext cx="11582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1" b="81462" l="8346" r="78877"/>
                    </a14:imgEffect>
                    <a14:imgEffect>
                      <a14:artisticGlowDiffused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13292" r="23175" b="25892"/>
          <a:stretch/>
        </p:blipFill>
        <p:spPr bwMode="auto">
          <a:xfrm>
            <a:off x="1520672" y="1696153"/>
            <a:ext cx="538208" cy="5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6809" l="0" r="100000">
                        <a14:foregroundMark x1="7264" y1="30851" x2="7264" y2="30851"/>
                        <a14:foregroundMark x1="38741" y1="20638" x2="38741" y2="20638"/>
                        <a14:foregroundMark x1="44068" y1="20426" x2="44068" y2="20426"/>
                        <a14:foregroundMark x1="59806" y1="22128" x2="59806" y2="22128"/>
                        <a14:foregroundMark x1="65860" y1="21702" x2="65860" y2="21702"/>
                        <a14:foregroundMark x1="83293" y1="25106" x2="83293" y2="25106"/>
                        <a14:foregroundMark x1="73850" y1="2340" x2="73850" y2="2340"/>
                        <a14:foregroundMark x1="81114" y1="8936" x2="81114" y2="8936"/>
                        <a14:foregroundMark x1="83051" y1="11064" x2="83051" y2="11064"/>
                        <a14:foregroundMark x1="78692" y1="8723" x2="78692" y2="8723"/>
                        <a14:foregroundMark x1="75545" y1="6170" x2="75545" y2="6170"/>
                        <a14:foregroundMark x1="71913" y1="2979" x2="71913" y2="2979"/>
                        <a14:foregroundMark x1="78935" y1="16809" x2="78935" y2="16809"/>
                        <a14:foregroundMark x1="68523" y1="14894" x2="68523" y2="14894"/>
                        <a14:foregroundMark x1="67070" y1="15532" x2="67070" y2="15532"/>
                        <a14:foregroundMark x1="69976" y1="18298" x2="69976" y2="18298"/>
                        <a14:foregroundMark x1="75545" y1="24468" x2="75545" y2="24468"/>
                        <a14:foregroundMark x1="59080" y1="16596" x2="59080" y2="16596"/>
                        <a14:foregroundMark x1="54237" y1="14468" x2="54237" y2="14468"/>
                        <a14:foregroundMark x1="61259" y1="11277" x2="61259" y2="11277"/>
                        <a14:foregroundMark x1="44310" y1="13617" x2="44310" y2="13617"/>
                        <a14:foregroundMark x1="35593" y1="11064" x2="35593" y2="11064"/>
                        <a14:foregroundMark x1="36077" y1="19787" x2="36077" y2="19787"/>
                        <a14:foregroundMark x1="38257" y1="26170" x2="38257" y2="26170"/>
                        <a14:foregroundMark x1="38257" y1="30426" x2="38257" y2="30426"/>
                        <a14:foregroundMark x1="35351" y1="24255" x2="35351" y2="24255"/>
                        <a14:foregroundMark x1="38257" y1="23830" x2="38257" y2="23830"/>
                        <a14:foregroundMark x1="36562" y1="33191" x2="37772" y2="33191"/>
                        <a14:foregroundMark x1="58111" y1="33830" x2="58111" y2="33830"/>
                        <a14:foregroundMark x1="56901" y1="17447" x2="56901" y2="17447"/>
                        <a14:foregroundMark x1="48184" y1="7447" x2="48184" y2="7447"/>
                        <a14:foregroundMark x1="53753" y1="19149" x2="53753" y2="19149"/>
                        <a14:foregroundMark x1="56416" y1="22128" x2="56416" y2="22128"/>
                        <a14:foregroundMark x1="52542" y1="16596" x2="52542" y2="16596"/>
                        <a14:foregroundMark x1="49879" y1="16809" x2="49879" y2="16809"/>
                        <a14:foregroundMark x1="37530" y1="11064" x2="37530" y2="11064"/>
                        <a14:foregroundMark x1="32930" y1="11489" x2="32930" y2="11489"/>
                        <a14:foregroundMark x1="30508" y1="12340" x2="30508" y2="12340"/>
                        <a14:foregroundMark x1="34867" y1="33404" x2="34867" y2="33404"/>
                        <a14:foregroundMark x1="35593" y1="27447" x2="35593" y2="27447"/>
                        <a14:foregroundMark x1="36804" y1="14468" x2="36804" y2="14468"/>
                        <a14:foregroundMark x1="34383" y1="14468" x2="34383" y2="14468"/>
                        <a14:foregroundMark x1="36562" y1="16170" x2="36562" y2="16170"/>
                        <a14:foregroundMark x1="47458" y1="10638" x2="47458" y2="10638"/>
                        <a14:foregroundMark x1="49395" y1="11915" x2="49395" y2="11915"/>
                        <a14:foregroundMark x1="51574" y1="14043" x2="51574" y2="14043"/>
                        <a14:foregroundMark x1="50363" y1="13830" x2="50363" y2="13830"/>
                        <a14:foregroundMark x1="58838" y1="10213" x2="58838" y2="10213"/>
                        <a14:foregroundMark x1="59080" y1="8085" x2="59080" y2="8085"/>
                        <a14:foregroundMark x1="64407" y1="16596" x2="64407" y2="16596"/>
                        <a14:foregroundMark x1="65860" y1="18085" x2="65860" y2="18085"/>
                        <a14:foregroundMark x1="68039" y1="20213" x2="68039" y2="20213"/>
                        <a14:foregroundMark x1="71671" y1="21489" x2="71671" y2="21489"/>
                        <a14:foregroundMark x1="70944" y1="16596" x2="70944" y2="16596"/>
                        <a14:foregroundMark x1="73608" y1="18723" x2="73608" y2="18723"/>
                        <a14:foregroundMark x1="77240" y1="22766" x2="77240" y2="22766"/>
                        <a14:foregroundMark x1="77482" y1="27660" x2="77482" y2="27660"/>
                        <a14:foregroundMark x1="75061" y1="27021" x2="75061" y2="27021"/>
                        <a14:foregroundMark x1="81114" y1="28298" x2="81114" y2="28298"/>
                        <a14:foregroundMark x1="41646" y1="15319" x2="41646" y2="15319"/>
                        <a14:foregroundMark x1="46247" y1="19362" x2="46247" y2="19362"/>
                        <a14:foregroundMark x1="49879" y1="23617" x2="49879" y2="23617"/>
                        <a14:foregroundMark x1="52542" y1="25319" x2="52542" y2="25319"/>
                        <a14:foregroundMark x1="57627" y1="27872" x2="57627" y2="27872"/>
                        <a14:foregroundMark x1="50847" y1="20000" x2="50847" y2="20000"/>
                        <a14:foregroundMark x1="57627" y1="16383" x2="57627" y2="16383"/>
                        <a14:foregroundMark x1="63196" y1="24468" x2="63196" y2="24468"/>
                        <a14:foregroundMark x1="66344" y1="27447" x2="66344" y2="27447"/>
                        <a14:foregroundMark x1="68765" y1="30213" x2="68765" y2="30213"/>
                        <a14:foregroundMark x1="68281" y1="28511" x2="68281" y2="28511"/>
                        <a14:foregroundMark x1="38257" y1="22766" x2="38257" y2="22766"/>
                        <a14:foregroundMark x1="23245" y1="24681" x2="23245" y2="24681"/>
                        <a14:foregroundMark x1="22034" y1="26596" x2="22034" y2="26596"/>
                        <a14:foregroundMark x1="16949" y1="23617" x2="16949" y2="23617"/>
                        <a14:foregroundMark x1="13559" y1="28723" x2="13559" y2="28723"/>
                        <a14:foregroundMark x1="18402" y1="30000" x2="18402" y2="30000"/>
                        <a14:foregroundMark x1="28087" y1="27234" x2="28087" y2="27234"/>
                        <a14:foregroundMark x1="34867" y1="29362" x2="34867" y2="29362"/>
                        <a14:foregroundMark x1="33172" y1="26383" x2="33172" y2="26383"/>
                        <a14:foregroundMark x1="36804" y1="26596" x2="36804" y2="26596"/>
                        <a14:foregroundMark x1="39467" y1="28723" x2="39467" y2="28723"/>
                        <a14:foregroundMark x1="44794" y1="29149" x2="44794" y2="29149"/>
                        <a14:foregroundMark x1="42131" y1="27021" x2="42131" y2="27021"/>
                        <a14:foregroundMark x1="42373" y1="30000" x2="42373" y2="30000"/>
                        <a14:foregroundMark x1="45763" y1="30213" x2="45763" y2="30213"/>
                        <a14:foregroundMark x1="50121" y1="30213" x2="50121" y2="30213"/>
                        <a14:foregroundMark x1="59806" y1="28723" x2="59806" y2="28723"/>
                        <a14:foregroundMark x1="61501" y1="30426" x2="61501" y2="30426"/>
                        <a14:foregroundMark x1="31235" y1="32766" x2="31235" y2="32766"/>
                        <a14:foregroundMark x1="31477" y1="31702" x2="31477" y2="31702"/>
                        <a14:foregroundMark x1="29540" y1="32979" x2="29540" y2="32979"/>
                        <a14:foregroundMark x1="93220" y1="25319" x2="93220" y2="25319"/>
                        <a14:foregroundMark x1="88620" y1="26170" x2="88620" y2="26170"/>
                        <a14:foregroundMark x1="83535" y1="27872" x2="83535" y2="2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493"/>
          <a:stretch/>
        </p:blipFill>
        <p:spPr bwMode="auto">
          <a:xfrm>
            <a:off x="576680" y="5305230"/>
            <a:ext cx="1654640" cy="7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http://th04.deviantart.net/fs71/200H/i/2011/032/f/a/gray_fox_by_silvercrossfox-d2kzedp.jpg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100000" l="2105" r="9824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6" y="3228975"/>
            <a:ext cx="1636812" cy="11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 rotWithShape="1"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886" l="0" r="100000">
                        <a14:foregroundMark x1="12648" y1="26835" x2="12648" y2="26835"/>
                        <a14:foregroundMark x1="11462" y1="14430" x2="11462" y2="14430"/>
                        <a14:foregroundMark x1="4348" y1="8354" x2="4348" y2="8354"/>
                        <a14:foregroundMark x1="12253" y1="7595" x2="12253" y2="7595"/>
                        <a14:foregroundMark x1="11858" y1="21266" x2="11858" y2="21266"/>
                        <a14:foregroundMark x1="20158" y1="15190" x2="20158" y2="15190"/>
                        <a14:foregroundMark x1="20949" y1="26076" x2="20949" y2="26076"/>
                        <a14:foregroundMark x1="21344" y1="21519" x2="21344" y2="21519"/>
                        <a14:foregroundMark x1="29644" y1="19241" x2="29644" y2="19241"/>
                        <a14:foregroundMark x1="30040" y1="40506" x2="30040" y2="40506"/>
                        <a14:foregroundMark x1="11858" y1="45823" x2="11858" y2="45823"/>
                        <a14:foregroundMark x1="13043" y1="35949" x2="13043" y2="35949"/>
                        <a14:foregroundMark x1="3953" y1="41013" x2="3953" y2="41013"/>
                        <a14:foregroundMark x1="3953" y1="32152" x2="3953" y2="32152"/>
                        <a14:foregroundMark x1="3557" y1="36962" x2="3557" y2="36962"/>
                        <a14:foregroundMark x1="2767" y1="27595" x2="2767" y2="27595"/>
                        <a14:foregroundMark x1="37154" y1="28354" x2="37154" y2="28354"/>
                        <a14:foregroundMark x1="46245" y1="35190" x2="46245" y2="35190"/>
                        <a14:foregroundMark x1="54150" y1="36203" x2="54150" y2="36203"/>
                        <a14:foregroundMark x1="54941" y1="44304" x2="54941" y2="44304"/>
                        <a14:foregroundMark x1="53360" y1="41013" x2="53360" y2="41013"/>
                        <a14:foregroundMark x1="54545" y1="27848" x2="54545" y2="27848"/>
                        <a14:foregroundMark x1="62451" y1="35949" x2="62451" y2="35949"/>
                        <a14:foregroundMark x1="63241" y1="26835" x2="63241" y2="26835"/>
                        <a14:foregroundMark x1="61660" y1="28101" x2="61660" y2="28101"/>
                        <a14:foregroundMark x1="71146" y1="48101" x2="71146" y2="48101"/>
                        <a14:foregroundMark x1="69960" y1="39494" x2="69565" y2="38734"/>
                        <a14:foregroundMark x1="62451" y1="34430" x2="62451" y2="34430"/>
                        <a14:foregroundMark x1="69960" y1="29114" x2="69960" y2="29114"/>
                        <a14:foregroundMark x1="70751" y1="32911" x2="70751" y2="32911"/>
                        <a14:foregroundMark x1="70751" y1="35696" x2="70751" y2="35696"/>
                        <a14:foregroundMark x1="54150" y1="30380" x2="54150" y2="30380"/>
                        <a14:foregroundMark x1="79447" y1="46329" x2="79051" y2="45316"/>
                        <a14:foregroundMark x1="78656" y1="36456" x2="78656" y2="36456"/>
                        <a14:foregroundMark x1="80237" y1="29367" x2="80237" y2="29367"/>
                        <a14:foregroundMark x1="79051" y1="31392" x2="79051" y2="31392"/>
                        <a14:foregroundMark x1="79051" y1="25823" x2="79051" y2="25823"/>
                        <a14:foregroundMark x1="88538" y1="45316" x2="88538" y2="45316"/>
                        <a14:foregroundMark x1="96047" y1="41013" x2="96047" y2="41013"/>
                        <a14:foregroundMark x1="20553" y1="9620" x2="20553" y2="9620"/>
                        <a14:foregroundMark x1="19763" y1="10380" x2="19763" y2="1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847"/>
          <a:stretch/>
        </p:blipFill>
        <p:spPr bwMode="auto">
          <a:xfrm>
            <a:off x="691279" y="4820343"/>
            <a:ext cx="751041" cy="6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selection</a:t>
            </a:r>
            <a:endParaRPr lang="en-GB" dirty="0"/>
          </a:p>
        </p:txBody>
      </p:sp>
      <p:pic>
        <p:nvPicPr>
          <p:cNvPr id="35842" name="Picture 2" descr="http://www.nature.com/scitable/content/32020/loewe_negative-f1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6"/>
          <a:stretch/>
        </p:blipFill>
        <p:spPr bwMode="auto">
          <a:xfrm>
            <a:off x="6934200" y="3048000"/>
            <a:ext cx="2091431" cy="31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Selection alters allele frequencies. </a:t>
            </a:r>
            <a:endParaRPr lang="en-GB" dirty="0" smtClean="0"/>
          </a:p>
          <a:p>
            <a:r>
              <a:rPr lang="en-GB" dirty="0" smtClean="0"/>
              <a:t>Selection for even “balanced” allele frequencies</a:t>
            </a:r>
            <a:endParaRPr lang="en-GB" dirty="0"/>
          </a:p>
        </p:txBody>
      </p:sp>
      <p:pic>
        <p:nvPicPr>
          <p:cNvPr id="6" name="Picture 2" descr="http://www.nature.com/scitable/content/32020/loewe_negative-f1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3" r="23668"/>
          <a:stretch/>
        </p:blipFill>
        <p:spPr bwMode="auto">
          <a:xfrm>
            <a:off x="4856826" y="3029505"/>
            <a:ext cx="2077374" cy="31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ature.com/scitable/content/32020/loewe_negative-f1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0" r="46790"/>
          <a:stretch/>
        </p:blipFill>
        <p:spPr bwMode="auto">
          <a:xfrm>
            <a:off x="2500544" y="3029505"/>
            <a:ext cx="2325950" cy="31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ure.com/scitable/content/32020/loewe_negative-f1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40"/>
          <a:stretch/>
        </p:blipFill>
        <p:spPr bwMode="auto">
          <a:xfrm>
            <a:off x="74721" y="3029505"/>
            <a:ext cx="2426563" cy="31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drift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14441" cy="4495800"/>
          </a:xfrm>
        </p:spPr>
        <p:txBody>
          <a:bodyPr/>
          <a:lstStyle/>
          <a:p>
            <a:r>
              <a:rPr lang="en-US" dirty="0"/>
              <a:t>Genetic </a:t>
            </a:r>
            <a:r>
              <a:rPr lang="en-US" dirty="0" smtClean="0"/>
              <a:t>drift alters allele frequencies</a:t>
            </a:r>
          </a:p>
          <a:p>
            <a:endParaRPr lang="en-US" dirty="0"/>
          </a:p>
          <a:p>
            <a:r>
              <a:rPr lang="en-US" dirty="0" smtClean="0"/>
              <a:t>Sampling error with sexually reproducing individuals</a:t>
            </a:r>
          </a:p>
          <a:p>
            <a:endParaRPr lang="en-US" dirty="0" smtClean="0"/>
          </a:p>
          <a:p>
            <a:r>
              <a:rPr lang="en-US" dirty="0" smtClean="0"/>
              <a:t>(Effective) population size matters</a:t>
            </a:r>
            <a:endParaRPr lang="en-GB" dirty="0"/>
          </a:p>
        </p:txBody>
      </p:sp>
      <p:pic>
        <p:nvPicPr>
          <p:cNvPr id="31746" name="Picture 2" descr="http://upload.wikimedia.org/wikipedia/commons/a/a0/Random_genetic_drift_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3074" r="10602" b="2852"/>
          <a:stretch/>
        </p:blipFill>
        <p:spPr bwMode="auto">
          <a:xfrm>
            <a:off x="5527089" y="36828"/>
            <a:ext cx="3616911" cy="68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Fox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GB" sz="2000" dirty="0"/>
              <a:t>The San Nicolas Island fox (</a:t>
            </a:r>
            <a:r>
              <a:rPr lang="en-GB" sz="2000" i="1" dirty="0" err="1"/>
              <a:t>Urocyon</a:t>
            </a:r>
            <a:r>
              <a:rPr lang="en-GB" sz="2000" i="1" dirty="0"/>
              <a:t> </a:t>
            </a:r>
            <a:r>
              <a:rPr lang="en-GB" sz="2000" i="1" dirty="0" err="1"/>
              <a:t>littoralis</a:t>
            </a:r>
            <a:r>
              <a:rPr lang="en-GB" sz="2000" i="1" dirty="0"/>
              <a:t> </a:t>
            </a:r>
            <a:r>
              <a:rPr lang="en-GB" sz="2000" i="1" dirty="0" err="1"/>
              <a:t>dickeyi</a:t>
            </a:r>
            <a:r>
              <a:rPr lang="en-GB" sz="2000" dirty="0"/>
              <a:t>) is genetically the most monomorphic sexually reproducing animal population yet reported and has no variation in hypervariable genetic markers</a:t>
            </a:r>
            <a:r>
              <a:rPr lang="en-GB" sz="2000" dirty="0" smtClean="0"/>
              <a:t>.“</a:t>
            </a:r>
            <a:endParaRPr lang="en-GB" sz="2000" dirty="0"/>
          </a:p>
        </p:txBody>
      </p:sp>
      <p:pic>
        <p:nvPicPr>
          <p:cNvPr id="24580" name="Picture 4" descr="http://inneroptics.net/files/cache/wm_b40ede4ee43dc60c872382a56eb9a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6096000" cy="4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1200" dirty="0">
                <a:latin typeface="Arial" charset="0"/>
              </a:rPr>
              <a:t>Aguilar A et al. PNAS 2004;101:3490-3494</a:t>
            </a:r>
            <a:endParaRPr lang="en-GB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reduced 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Lower </a:t>
            </a:r>
            <a:r>
              <a:rPr lang="en-GB" dirty="0"/>
              <a:t>resistance to </a:t>
            </a:r>
            <a:r>
              <a:rPr lang="en-GB" dirty="0" smtClean="0"/>
              <a:t>pathogens</a:t>
            </a:r>
          </a:p>
          <a:p>
            <a:r>
              <a:rPr lang="en-GB" dirty="0" smtClean="0"/>
              <a:t>Reduced fitness (deleterious recessive alleles unmasked)</a:t>
            </a:r>
          </a:p>
          <a:p>
            <a:r>
              <a:rPr lang="en-GB" dirty="0" smtClean="0"/>
              <a:t>Problems </a:t>
            </a:r>
            <a:r>
              <a:rPr lang="en-GB" dirty="0"/>
              <a:t>in distinguishing kin from non-kin</a:t>
            </a:r>
          </a:p>
        </p:txBody>
      </p:sp>
      <p:pic>
        <p:nvPicPr>
          <p:cNvPr id="36866" name="Picture 2" descr="http://4.bp.blogspot.com/-fiAKKY75lII/Tym2bQgjYlI/AAAAAAAAAH0/aAPs26NdWa4/s400/eb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" y="4238348"/>
            <a:ext cx="3810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3.bp.blogspot.com/-V6XTFO4cTqU/UMNK3SFwZzI/AAAAAAAAP8I/yIpiOPDcXVE/s400/inbree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99" y="4238348"/>
            <a:ext cx="2206101" cy="17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news.bbcimg.co.uk/media/images/50072000/jpg/_50072220_reed-warbler-and-cuckoo-andy-s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04" y="4238349"/>
            <a:ext cx="314119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819400" cy="4800600"/>
          </a:xfrm>
        </p:spPr>
        <p:txBody>
          <a:bodyPr>
            <a:normAutofit/>
          </a:bodyPr>
          <a:lstStyle/>
          <a:p>
            <a:r>
              <a:rPr lang="en-GB" sz="2000" dirty="0"/>
              <a:t>Levels of genetic variation reflect population size and colonization </a:t>
            </a:r>
            <a:r>
              <a:rPr lang="en-GB" sz="2000" dirty="0" smtClean="0"/>
              <a:t>history</a:t>
            </a:r>
          </a:p>
          <a:p>
            <a:r>
              <a:rPr lang="en-GB" sz="2000" dirty="0" smtClean="0"/>
              <a:t>San </a:t>
            </a:r>
            <a:r>
              <a:rPr lang="en-GB" sz="2000" dirty="0"/>
              <a:t>Nicolas Island population having the second smallest effective population size and a recent colonization history</a:t>
            </a:r>
            <a:endParaRPr lang="en-GB" sz="2000" dirty="0"/>
          </a:p>
        </p:txBody>
      </p:sp>
      <p:pic>
        <p:nvPicPr>
          <p:cNvPr id="23554" name="Picture 2" descr="http://www.iayork.com/Images/9-21-07/ChannelIsla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62" y="1828800"/>
            <a:ext cx="6219825" cy="44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1200" dirty="0">
                <a:latin typeface="Arial" charset="0"/>
              </a:rPr>
              <a:t>Aguilar A et al. PNAS 2004;101:3490-3494</a:t>
            </a:r>
            <a:endParaRPr lang="en-GB" altLang="en-US" sz="1200" dirty="0"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3962400"/>
            <a:ext cx="1066800" cy="990600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strange set of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 dirty="0" smtClean="0"/>
              <a:t>1980s USA</a:t>
            </a:r>
          </a:p>
          <a:p>
            <a:r>
              <a:rPr lang="en-US" dirty="0" smtClean="0"/>
              <a:t>Opportunistic infections</a:t>
            </a:r>
          </a:p>
          <a:p>
            <a:r>
              <a:rPr lang="en-US" dirty="0" err="1" smtClean="0"/>
              <a:t>Ubiquotious</a:t>
            </a:r>
            <a:r>
              <a:rPr lang="en-US" dirty="0" smtClean="0"/>
              <a:t> fungus Pneumocystis </a:t>
            </a:r>
            <a:r>
              <a:rPr lang="en-US" dirty="0" err="1" smtClean="0"/>
              <a:t>jirovecii</a:t>
            </a:r>
            <a:endParaRPr lang="en-US" dirty="0" smtClean="0"/>
          </a:p>
          <a:p>
            <a:r>
              <a:rPr lang="en-US" dirty="0" smtClean="0"/>
              <a:t>Oral candidiasis (yeast)</a:t>
            </a:r>
          </a:p>
          <a:p>
            <a:r>
              <a:rPr lang="en-US" dirty="0" smtClean="0"/>
              <a:t>Depleted </a:t>
            </a:r>
            <a:r>
              <a:rPr lang="en-US" dirty="0" err="1" smtClean="0"/>
              <a:t>wbc</a:t>
            </a:r>
            <a:r>
              <a:rPr lang="en-US" dirty="0" smtClean="0"/>
              <a:t> counts (thymus-dependent lymphocytes)</a:t>
            </a:r>
          </a:p>
          <a:p>
            <a:r>
              <a:rPr lang="en-US" dirty="0" smtClean="0"/>
              <a:t>Kaposi’s sarcoma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257800"/>
            <a:ext cx="7692940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Something is wrong with the immune system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576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 neutral genetic variation</a:t>
            </a:r>
            <a:endParaRPr lang="en-GB" dirty="0"/>
          </a:p>
        </p:txBody>
      </p:sp>
      <p:pic>
        <p:nvPicPr>
          <p:cNvPr id="27650" name="Picture 2" descr="http://www.sbcondors.com/california-trails/fox/fo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7" b="12401"/>
          <a:stretch/>
        </p:blipFill>
        <p:spPr bwMode="auto">
          <a:xfrm>
            <a:off x="320923" y="2819400"/>
            <a:ext cx="850215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923" y="4314546"/>
            <a:ext cx="8502154" cy="409853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913878"/>
            <a:ext cx="372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heterozygosity (number alleles)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pressures on fox</a:t>
            </a:r>
            <a:endParaRPr lang="en-GB" dirty="0"/>
          </a:p>
        </p:txBody>
      </p:sp>
      <p:pic>
        <p:nvPicPr>
          <p:cNvPr id="4" name="Picture 2" descr="http://www.amoeba.com/admin/uploads/blog/Eric_B/IslandFo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b="2739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  <a:solidFill>
            <a:schemeClr val="bg1">
              <a:lumMod val="75000"/>
              <a:alpha val="60000"/>
            </a:schemeClr>
          </a:solidFill>
        </p:spPr>
        <p:txBody>
          <a:bodyPr/>
          <a:lstStyle/>
          <a:p>
            <a:pPr>
              <a:buClrTx/>
            </a:pPr>
            <a:r>
              <a:rPr lang="en-GB" dirty="0" smtClean="0"/>
              <a:t>Canine </a:t>
            </a:r>
            <a:r>
              <a:rPr lang="en-GB" dirty="0"/>
              <a:t>pathogens </a:t>
            </a:r>
            <a:endParaRPr lang="en-GB" dirty="0" smtClean="0"/>
          </a:p>
          <a:p>
            <a:pPr>
              <a:buClrTx/>
            </a:pPr>
            <a:r>
              <a:rPr lang="en-GB" dirty="0" smtClean="0"/>
              <a:t>Recent </a:t>
            </a:r>
            <a:r>
              <a:rPr lang="en-GB" dirty="0"/>
              <a:t>canine distemper </a:t>
            </a:r>
            <a:r>
              <a:rPr lang="en-GB" dirty="0" smtClean="0"/>
              <a:t>epidemic</a:t>
            </a:r>
          </a:p>
          <a:p>
            <a:pPr>
              <a:buClrTx/>
            </a:pPr>
            <a:r>
              <a:rPr lang="en-GB" dirty="0" smtClean="0"/>
              <a:t>Inbreeding avoidance and </a:t>
            </a:r>
            <a:r>
              <a:rPr lang="en-GB" dirty="0"/>
              <a:t>discriminates between kin and non-kin in territorial encounters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9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 MHC variation been </a:t>
            </a:r>
            <a:r>
              <a:rPr lang="en-US" dirty="0" smtClean="0"/>
              <a:t>maintained?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589566"/>
            <a:ext cx="4876800" cy="526843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To determine whether MHC variation has been maintained by natural selection despite the intense genetic drift implied by the genetic </a:t>
            </a:r>
            <a:r>
              <a:rPr lang="en-GB" dirty="0" err="1"/>
              <a:t>monomorphism</a:t>
            </a:r>
            <a:r>
              <a:rPr lang="en-GB" dirty="0"/>
              <a:t> of neutral genetic </a:t>
            </a:r>
            <a:r>
              <a:rPr lang="en-GB" dirty="0" smtClean="0"/>
              <a:t>markers:</a:t>
            </a:r>
          </a:p>
          <a:p>
            <a:endParaRPr lang="en-GB" dirty="0" smtClean="0"/>
          </a:p>
          <a:p>
            <a:r>
              <a:rPr lang="en-GB" dirty="0" smtClean="0"/>
              <a:t>Assess </a:t>
            </a:r>
            <a:r>
              <a:rPr lang="en-GB" dirty="0"/>
              <a:t>genetic variability at two class II MHC genes (DRB and DQB) and three class II MHC-linked microsatellite loci.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Compare </a:t>
            </a:r>
            <a:r>
              <a:rPr lang="en-GB" dirty="0"/>
              <a:t>variation in San Nicolas Island foxes with those on the other Channel Islands </a:t>
            </a:r>
            <a:endParaRPr lang="en-GB" dirty="0" smtClean="0"/>
          </a:p>
          <a:p>
            <a:pPr lvl="1"/>
            <a:r>
              <a:rPr lang="en-GB" dirty="0"/>
              <a:t>estimate levels of MHC variation in populations ancestral to the San Nicolas population </a:t>
            </a:r>
          </a:p>
          <a:p>
            <a:pPr lvl="1"/>
            <a:r>
              <a:rPr lang="en-GB" dirty="0"/>
              <a:t>account for the influence of population history on levels of MHC variation. </a:t>
            </a:r>
          </a:p>
          <a:p>
            <a:endParaRPr lang="en-GB" dirty="0" smtClean="0"/>
          </a:p>
          <a:p>
            <a:r>
              <a:rPr lang="en-GB" dirty="0" smtClean="0"/>
              <a:t>Simulations </a:t>
            </a:r>
            <a:r>
              <a:rPr lang="en-GB" dirty="0"/>
              <a:t>to establish the intensity of selection </a:t>
            </a:r>
            <a:r>
              <a:rPr lang="en-GB" dirty="0" smtClean="0"/>
              <a:t>needed </a:t>
            </a:r>
            <a:r>
              <a:rPr lang="en-GB" dirty="0"/>
              <a:t>to maintain the observed heterozygosity 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1600200"/>
            <a:ext cx="38862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Objective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Quantify MHC variation</a:t>
            </a:r>
          </a:p>
          <a:p>
            <a:endParaRPr lang="en-US" sz="2400" dirty="0" smtClean="0"/>
          </a:p>
          <a:p>
            <a:r>
              <a:rPr lang="en-US" sz="2400" dirty="0" smtClean="0"/>
              <a:t>Compare MHC variation before and after population separation</a:t>
            </a:r>
          </a:p>
          <a:p>
            <a:endParaRPr lang="en-US" sz="2400" dirty="0"/>
          </a:p>
          <a:p>
            <a:r>
              <a:rPr lang="en-US" sz="2400" dirty="0" smtClean="0"/>
              <a:t>Simulations</a:t>
            </a:r>
            <a:endParaRPr lang="en-US" sz="2400" dirty="0"/>
          </a:p>
          <a:p>
            <a:endParaRPr lang="en-US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58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MHC variation</a:t>
            </a:r>
            <a:endParaRPr lang="en-GB" dirty="0"/>
          </a:p>
        </p:txBody>
      </p:sp>
      <p:pic>
        <p:nvPicPr>
          <p:cNvPr id="27650" name="Picture 2" descr="http://www.sbcondors.com/california-trails/fox/fo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611868"/>
            <a:ext cx="372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heterozygosity (number alleles)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64888" y="2057400"/>
            <a:ext cx="7717112" cy="2667000"/>
            <a:chOff x="914400" y="2795726"/>
            <a:chExt cx="7717112" cy="2667000"/>
          </a:xfrm>
        </p:grpSpPr>
        <p:grpSp>
          <p:nvGrpSpPr>
            <p:cNvPr id="3" name="Group 2"/>
            <p:cNvGrpSpPr/>
            <p:nvPr/>
          </p:nvGrpSpPr>
          <p:grpSpPr>
            <a:xfrm>
              <a:off x="914400" y="2795726"/>
              <a:ext cx="7717112" cy="2667000"/>
              <a:chOff x="3251755" y="2819400"/>
              <a:chExt cx="5913157" cy="1459637"/>
            </a:xfrm>
          </p:grpSpPr>
          <p:pic>
            <p:nvPicPr>
              <p:cNvPr id="276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24" b="12930"/>
              <a:stretch/>
            </p:blipFill>
            <p:spPr bwMode="auto">
              <a:xfrm>
                <a:off x="4811697" y="2819400"/>
                <a:ext cx="4353215" cy="1459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952" b="12930"/>
              <a:stretch/>
            </p:blipFill>
            <p:spPr bwMode="auto">
              <a:xfrm>
                <a:off x="3251755" y="2819400"/>
                <a:ext cx="1559941" cy="1459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914400" y="4343400"/>
              <a:ext cx="7467600" cy="3048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2" descr="http://www.iayork.com/Images/9-21-07/ChannelIslan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32205"/>
            <a:ext cx="2998562" cy="21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4888" y="2971800"/>
            <a:ext cx="7467600" cy="63327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566212" y="4777333"/>
            <a:ext cx="990599" cy="720164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095172" y="5782810"/>
            <a:ext cx="533400" cy="439611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7200" y="5182701"/>
            <a:ext cx="5410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MHC allelic diversity to ancestral populations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34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49895"/>
            <a:ext cx="2133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SMM: stepwise-mutation model for microsatellites</a:t>
            </a:r>
          </a:p>
          <a:p>
            <a:endParaRPr lang="en-US" sz="2000" dirty="0"/>
          </a:p>
          <a:p>
            <a:r>
              <a:rPr lang="en-US" sz="2000" dirty="0" smtClean="0"/>
              <a:t>IAM: infinite-alleles model for MHC</a:t>
            </a:r>
          </a:p>
          <a:p>
            <a:endParaRPr lang="en-US" sz="2000" dirty="0"/>
          </a:p>
          <a:p>
            <a:r>
              <a:rPr lang="el-GR" sz="2000" dirty="0" smtClean="0"/>
              <a:t>μ</a:t>
            </a:r>
            <a:r>
              <a:rPr lang="en-US" sz="2000" dirty="0" smtClean="0"/>
              <a:t>: mutation rate</a:t>
            </a:r>
            <a:endParaRPr lang="en-GB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/>
          <a:stretch/>
        </p:blipFill>
        <p:spPr bwMode="auto">
          <a:xfrm>
            <a:off x="2209800" y="1600200"/>
            <a:ext cx="6934200" cy="44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223584"/>
            <a:ext cx="8584707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000" dirty="0" smtClean="0"/>
              <a:t>Heterozygosity ~ effective </a:t>
            </a:r>
            <a:r>
              <a:rPr lang="en-GB" sz="2000" dirty="0"/>
              <a:t>population </a:t>
            </a:r>
            <a:r>
              <a:rPr lang="en-GB" sz="2000" dirty="0" smtClean="0"/>
              <a:t>size x mutation rate x </a:t>
            </a:r>
            <a:r>
              <a:rPr lang="en-GB" sz="2000" dirty="0"/>
              <a:t>selection coefficient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2133600"/>
            <a:ext cx="49149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2438400"/>
            <a:ext cx="49149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4200" y="3200400"/>
            <a:ext cx="4914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86400" y="1828800"/>
            <a:ext cx="2552700" cy="3352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LD between DQB and </a:t>
            </a:r>
            <a:r>
              <a:rPr lang="en-US" sz="2400" dirty="0" err="1"/>
              <a:t>microsats</a:t>
            </a:r>
            <a:r>
              <a:rPr lang="en-US" sz="2400" dirty="0"/>
              <a:t>, but not DRB and </a:t>
            </a:r>
            <a:r>
              <a:rPr lang="en-US" sz="2400" dirty="0" err="1"/>
              <a:t>microsats</a:t>
            </a:r>
            <a:endParaRPr lang="en-US" sz="2400" dirty="0"/>
          </a:p>
          <a:p>
            <a:endParaRPr lang="en-GB" sz="2400" dirty="0" smtClean="0"/>
          </a:p>
          <a:p>
            <a:r>
              <a:rPr lang="en-GB" sz="2400" dirty="0" smtClean="0"/>
              <a:t>Genetic </a:t>
            </a:r>
            <a:r>
              <a:rPr lang="en-GB" sz="2400" dirty="0" err="1"/>
              <a:t>monomorphism</a:t>
            </a:r>
            <a:r>
              <a:rPr lang="en-GB" sz="2400" dirty="0"/>
              <a:t> at neutral loci and high MHC variation could arise only </a:t>
            </a:r>
            <a:r>
              <a:rPr lang="en-GB" sz="2400" dirty="0" smtClean="0"/>
              <a:t>through: </a:t>
            </a:r>
          </a:p>
          <a:p>
            <a:pPr lvl="1"/>
            <a:r>
              <a:rPr lang="en-GB" sz="2100" dirty="0" smtClean="0"/>
              <a:t>an </a:t>
            </a:r>
            <a:r>
              <a:rPr lang="en-GB" sz="2100" dirty="0"/>
              <a:t>extreme population bottleneck of &lt;10 </a:t>
            </a:r>
            <a:r>
              <a:rPr lang="en-GB" sz="2100" dirty="0" smtClean="0"/>
              <a:t>individuals </a:t>
            </a:r>
          </a:p>
          <a:p>
            <a:pPr lvl="1"/>
            <a:r>
              <a:rPr lang="en-GB" sz="2100" dirty="0" smtClean="0"/>
              <a:t>≈</a:t>
            </a:r>
            <a:r>
              <a:rPr lang="en-GB" sz="2100" dirty="0"/>
              <a:t>10–20 generations </a:t>
            </a:r>
            <a:r>
              <a:rPr lang="en-GB" sz="2100" dirty="0" smtClean="0"/>
              <a:t>ago </a:t>
            </a:r>
          </a:p>
          <a:p>
            <a:pPr lvl="1"/>
            <a:r>
              <a:rPr lang="en-GB" sz="2100" dirty="0" smtClean="0"/>
              <a:t>unprecedented </a:t>
            </a:r>
            <a:r>
              <a:rPr lang="en-GB" sz="2100" dirty="0"/>
              <a:t>selection coefficients of &gt;0.5 on MHC loci. (range: </a:t>
            </a:r>
            <a:r>
              <a:rPr lang="en-GB" sz="2100" dirty="0" smtClean="0"/>
              <a:t>0.05–0.15 in nature)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022503"/>
            <a:ext cx="73152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High periodic selection “rescued” MHC diversity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48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of story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80656"/>
            <a:ext cx="2436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Hedrick 2004. Heredity </a:t>
            </a:r>
            <a:r>
              <a:rPr lang="en-GB" sz="1200" dirty="0"/>
              <a:t>93, 237–238</a:t>
            </a:r>
            <a:endParaRPr lang="en-GB" sz="12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/>
          <a:stretch/>
        </p:blipFill>
        <p:spPr bwMode="auto">
          <a:xfrm>
            <a:off x="609600" y="1524000"/>
            <a:ext cx="8153400" cy="210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409243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Lack of LD </a:t>
            </a:r>
            <a:r>
              <a:rPr lang="en-US" sz="2400" dirty="0"/>
              <a:t>between </a:t>
            </a:r>
            <a:r>
              <a:rPr lang="en-US" sz="2400" dirty="0" smtClean="0"/>
              <a:t>DRB </a:t>
            </a:r>
            <a:r>
              <a:rPr lang="en-US" sz="2400" dirty="0"/>
              <a:t>and </a:t>
            </a:r>
            <a:r>
              <a:rPr lang="en-US" sz="2400" dirty="0" err="1" smtClean="0"/>
              <a:t>microsats</a:t>
            </a:r>
            <a:r>
              <a:rPr lang="en-US" sz="24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Strong recent selection should show association between </a:t>
            </a:r>
            <a:r>
              <a:rPr lang="en-US" sz="2400" dirty="0" err="1" smtClean="0"/>
              <a:t>microsats</a:t>
            </a:r>
            <a:r>
              <a:rPr lang="en-US" sz="2400" dirty="0" smtClean="0"/>
              <a:t> near DRB and DRB alleles.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3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of story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80656"/>
            <a:ext cx="2436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Hedrick 2004. Heredity </a:t>
            </a:r>
            <a:r>
              <a:rPr lang="en-GB" sz="1200" dirty="0"/>
              <a:t>93, 237–238</a:t>
            </a:r>
            <a:endParaRPr lang="en-GB" sz="12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8069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iayork.com/Images/9-21-07/ChannelIsla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94471"/>
            <a:ext cx="3608162" cy="25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2895600"/>
            <a:ext cx="8458200" cy="202337"/>
          </a:xfrm>
          <a:prstGeom prst="rect">
            <a:avLst/>
          </a:prstGeom>
          <a:solidFill>
            <a:srgbClr val="FFC000">
              <a:alpha val="4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8907" y="3657600"/>
            <a:ext cx="8458200" cy="202337"/>
          </a:xfrm>
          <a:prstGeom prst="rect">
            <a:avLst/>
          </a:prstGeom>
          <a:solidFill>
            <a:srgbClr val="FFC000">
              <a:alpha val="4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867400" y="4525288"/>
            <a:ext cx="463358" cy="351511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924800" y="6029145"/>
            <a:ext cx="533400" cy="490010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3370" y="4515061"/>
            <a:ext cx="4918229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DRB shows </a:t>
            </a:r>
            <a:r>
              <a:rPr lang="en-GB" dirty="0"/>
              <a:t>no variation at all on San </a:t>
            </a:r>
            <a:r>
              <a:rPr lang="en-GB" dirty="0" smtClean="0"/>
              <a:t>Miguel or San Clemente Islands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61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of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If DRB were </a:t>
            </a:r>
            <a:r>
              <a:rPr lang="en-GB" sz="2400" dirty="0" smtClean="0"/>
              <a:t>the gene </a:t>
            </a:r>
            <a:r>
              <a:rPr lang="en-GB" sz="2400" dirty="0"/>
              <a:t>under strong balancing selection</a:t>
            </a:r>
            <a:r>
              <a:rPr lang="en-GB" sz="2400" dirty="0" smtClean="0"/>
              <a:t>, then </a:t>
            </a:r>
            <a:r>
              <a:rPr lang="en-GB" sz="2400" dirty="0"/>
              <a:t>it is surprising that it shows </a:t>
            </a:r>
            <a:r>
              <a:rPr lang="en-GB" sz="2400" dirty="0" smtClean="0"/>
              <a:t>no variation </a:t>
            </a:r>
            <a:r>
              <a:rPr lang="en-GB" sz="2400" dirty="0"/>
              <a:t>at all on San Clemente Island</a:t>
            </a:r>
            <a:r>
              <a:rPr lang="en-GB" sz="2400" dirty="0" smtClean="0"/>
              <a:t>, a </a:t>
            </a:r>
            <a:r>
              <a:rPr lang="en-GB" sz="2400" dirty="0"/>
              <a:t>much larger population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If strong selection on DRB, </a:t>
            </a:r>
            <a:r>
              <a:rPr lang="en-GB" sz="2400" dirty="0"/>
              <a:t>or </a:t>
            </a:r>
            <a:r>
              <a:rPr lang="en-GB" sz="2400" dirty="0" smtClean="0"/>
              <a:t>even other </a:t>
            </a:r>
            <a:r>
              <a:rPr lang="en-GB" sz="2400" dirty="0"/>
              <a:t>closely linked loci, then the </a:t>
            </a:r>
            <a:r>
              <a:rPr lang="en-GB" sz="2400" dirty="0" smtClean="0"/>
              <a:t>two closely </a:t>
            </a:r>
            <a:r>
              <a:rPr lang="en-GB" sz="2400" dirty="0"/>
              <a:t>linked MHC </a:t>
            </a:r>
            <a:r>
              <a:rPr lang="en-GB" sz="2400" dirty="0" smtClean="0"/>
              <a:t>microsatellite loci </a:t>
            </a:r>
            <a:r>
              <a:rPr lang="en-GB" sz="2400" dirty="0"/>
              <a:t>would be expected to still </a:t>
            </a:r>
            <a:r>
              <a:rPr lang="en-GB" sz="2400" dirty="0" smtClean="0"/>
              <a:t>show linkage </a:t>
            </a:r>
            <a:r>
              <a:rPr lang="en-GB" sz="2400" dirty="0"/>
              <a:t>disequilibrium with DRB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r>
              <a:rPr lang="en-US" sz="2400" dirty="0" smtClean="0"/>
              <a:t>Combination of nonselective effects (founder effects) and not-so-extreme balancing selection responsible for empirical 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89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Meta-analyses and bottlenecks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96" y="1219200"/>
            <a:ext cx="6974704" cy="554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8956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pops have less MHC variation than neutral variation.  Why?</a:t>
            </a:r>
          </a:p>
          <a:p>
            <a:r>
              <a:rPr lang="en-US" sz="2400" dirty="0" smtClean="0"/>
              <a:t>Meta-analysis with 109 populations (17 studies)  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200" y="6128809"/>
            <a:ext cx="54412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Positive </a:t>
            </a:r>
            <a:r>
              <a:rPr lang="en-GB" dirty="0"/>
              <a:t>values indicate loss of genetic diversity from pre-bottlenecked ⁄ control to bottlenecked populations.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1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 of infection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AIDS high incidence in homosexuals linked by sexual interactions -&gt; infectious disease</a:t>
            </a:r>
          </a:p>
          <a:p>
            <a:r>
              <a:rPr lang="en-US" dirty="0" smtClean="0"/>
              <a:t>Incidence among intravenous drug users -&gt; blood-borne</a:t>
            </a:r>
          </a:p>
          <a:p>
            <a:r>
              <a:rPr lang="en-US" dirty="0" smtClean="0"/>
              <a:t>Cases among hemophiliacs who received processed/filtered blood transfusions -&gt;must be a virus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5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Meta-analyses and bottlenecks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845820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Usually, selection </a:t>
            </a:r>
            <a:r>
              <a:rPr lang="en-GB" sz="2400" dirty="0"/>
              <a:t>acting on MHC loci prior to a bottleneck event, combined with drift during the bottleneck, will result in overall loss of MHC polymorphism that is ~15% greater than loss of neutral genetic diversity.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01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280" y="3228975"/>
            <a:ext cx="1371600" cy="103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9" y="3228975"/>
            <a:ext cx="597135" cy="103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600200"/>
            <a:ext cx="6251448" cy="4495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 Chimp and the River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/>
              <a:t>Negative-frequency dependent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/>
              <a:t>Phylogenetic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Island Fox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Balancing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Accounting for demography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Men in the Mountains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Positive selection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Genome scans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7280" y="1676400"/>
            <a:ext cx="1371600" cy="1038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280" y="4820343"/>
            <a:ext cx="1371600" cy="1038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cdn.vectorstock.com/i/composite/51,40/chimpanzee-vector-735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1" l="9677" r="100000">
                        <a14:foregroundMark x1="56272" y1="16041" x2="56272" y2="16041"/>
                        <a14:foregroundMark x1="54839" y1="8874" x2="54839" y2="8874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0507"/>
            <a:ext cx="11582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1" b="81462" l="8346" r="78877"/>
                    </a14:imgEffect>
                    <a14:imgEffect>
                      <a14:artisticGlowDiffused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13292" r="23175" b="25892"/>
          <a:stretch/>
        </p:blipFill>
        <p:spPr bwMode="auto">
          <a:xfrm>
            <a:off x="1520672" y="1696153"/>
            <a:ext cx="538208" cy="5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6809" l="0" r="100000">
                        <a14:foregroundMark x1="7264" y1="30851" x2="7264" y2="30851"/>
                        <a14:foregroundMark x1="38741" y1="20638" x2="38741" y2="20638"/>
                        <a14:foregroundMark x1="44068" y1="20426" x2="44068" y2="20426"/>
                        <a14:foregroundMark x1="59806" y1="22128" x2="59806" y2="22128"/>
                        <a14:foregroundMark x1="65860" y1="21702" x2="65860" y2="21702"/>
                        <a14:foregroundMark x1="83293" y1="25106" x2="83293" y2="25106"/>
                        <a14:foregroundMark x1="73850" y1="2340" x2="73850" y2="2340"/>
                        <a14:foregroundMark x1="81114" y1="8936" x2="81114" y2="8936"/>
                        <a14:foregroundMark x1="83051" y1="11064" x2="83051" y2="11064"/>
                        <a14:foregroundMark x1="78692" y1="8723" x2="78692" y2="8723"/>
                        <a14:foregroundMark x1="75545" y1="6170" x2="75545" y2="6170"/>
                        <a14:foregroundMark x1="71913" y1="2979" x2="71913" y2="2979"/>
                        <a14:foregroundMark x1="78935" y1="16809" x2="78935" y2="16809"/>
                        <a14:foregroundMark x1="68523" y1="14894" x2="68523" y2="14894"/>
                        <a14:foregroundMark x1="67070" y1="15532" x2="67070" y2="15532"/>
                        <a14:foregroundMark x1="69976" y1="18298" x2="69976" y2="18298"/>
                        <a14:foregroundMark x1="75545" y1="24468" x2="75545" y2="24468"/>
                        <a14:foregroundMark x1="59080" y1="16596" x2="59080" y2="16596"/>
                        <a14:foregroundMark x1="54237" y1="14468" x2="54237" y2="14468"/>
                        <a14:foregroundMark x1="61259" y1="11277" x2="61259" y2="11277"/>
                        <a14:foregroundMark x1="44310" y1="13617" x2="44310" y2="13617"/>
                        <a14:foregroundMark x1="35593" y1="11064" x2="35593" y2="11064"/>
                        <a14:foregroundMark x1="36077" y1="19787" x2="36077" y2="19787"/>
                        <a14:foregroundMark x1="38257" y1="26170" x2="38257" y2="26170"/>
                        <a14:foregroundMark x1="38257" y1="30426" x2="38257" y2="30426"/>
                        <a14:foregroundMark x1="35351" y1="24255" x2="35351" y2="24255"/>
                        <a14:foregroundMark x1="38257" y1="23830" x2="38257" y2="23830"/>
                        <a14:foregroundMark x1="36562" y1="33191" x2="37772" y2="33191"/>
                        <a14:foregroundMark x1="58111" y1="33830" x2="58111" y2="33830"/>
                        <a14:foregroundMark x1="56901" y1="17447" x2="56901" y2="17447"/>
                        <a14:foregroundMark x1="48184" y1="7447" x2="48184" y2="7447"/>
                        <a14:foregroundMark x1="53753" y1="19149" x2="53753" y2="19149"/>
                        <a14:foregroundMark x1="56416" y1="22128" x2="56416" y2="22128"/>
                        <a14:foregroundMark x1="52542" y1="16596" x2="52542" y2="16596"/>
                        <a14:foregroundMark x1="49879" y1="16809" x2="49879" y2="16809"/>
                        <a14:foregroundMark x1="37530" y1="11064" x2="37530" y2="11064"/>
                        <a14:foregroundMark x1="32930" y1="11489" x2="32930" y2="11489"/>
                        <a14:foregroundMark x1="30508" y1="12340" x2="30508" y2="12340"/>
                        <a14:foregroundMark x1="34867" y1="33404" x2="34867" y2="33404"/>
                        <a14:foregroundMark x1="35593" y1="27447" x2="35593" y2="27447"/>
                        <a14:foregroundMark x1="36804" y1="14468" x2="36804" y2="14468"/>
                        <a14:foregroundMark x1="34383" y1="14468" x2="34383" y2="14468"/>
                        <a14:foregroundMark x1="36562" y1="16170" x2="36562" y2="16170"/>
                        <a14:foregroundMark x1="47458" y1="10638" x2="47458" y2="10638"/>
                        <a14:foregroundMark x1="49395" y1="11915" x2="49395" y2="11915"/>
                        <a14:foregroundMark x1="51574" y1="14043" x2="51574" y2="14043"/>
                        <a14:foregroundMark x1="50363" y1="13830" x2="50363" y2="13830"/>
                        <a14:foregroundMark x1="58838" y1="10213" x2="58838" y2="10213"/>
                        <a14:foregroundMark x1="59080" y1="8085" x2="59080" y2="8085"/>
                        <a14:foregroundMark x1="64407" y1="16596" x2="64407" y2="16596"/>
                        <a14:foregroundMark x1="65860" y1="18085" x2="65860" y2="18085"/>
                        <a14:foregroundMark x1="68039" y1="20213" x2="68039" y2="20213"/>
                        <a14:foregroundMark x1="71671" y1="21489" x2="71671" y2="21489"/>
                        <a14:foregroundMark x1="70944" y1="16596" x2="70944" y2="16596"/>
                        <a14:foregroundMark x1="73608" y1="18723" x2="73608" y2="18723"/>
                        <a14:foregroundMark x1="77240" y1="22766" x2="77240" y2="22766"/>
                        <a14:foregroundMark x1="77482" y1="27660" x2="77482" y2="27660"/>
                        <a14:foregroundMark x1="75061" y1="27021" x2="75061" y2="27021"/>
                        <a14:foregroundMark x1="81114" y1="28298" x2="81114" y2="28298"/>
                        <a14:foregroundMark x1="41646" y1="15319" x2="41646" y2="15319"/>
                        <a14:foregroundMark x1="46247" y1="19362" x2="46247" y2="19362"/>
                        <a14:foregroundMark x1="49879" y1="23617" x2="49879" y2="23617"/>
                        <a14:foregroundMark x1="52542" y1="25319" x2="52542" y2="25319"/>
                        <a14:foregroundMark x1="57627" y1="27872" x2="57627" y2="27872"/>
                        <a14:foregroundMark x1="50847" y1="20000" x2="50847" y2="20000"/>
                        <a14:foregroundMark x1="57627" y1="16383" x2="57627" y2="16383"/>
                        <a14:foregroundMark x1="63196" y1="24468" x2="63196" y2="24468"/>
                        <a14:foregroundMark x1="66344" y1="27447" x2="66344" y2="27447"/>
                        <a14:foregroundMark x1="68765" y1="30213" x2="68765" y2="30213"/>
                        <a14:foregroundMark x1="68281" y1="28511" x2="68281" y2="28511"/>
                        <a14:foregroundMark x1="38257" y1="22766" x2="38257" y2="22766"/>
                        <a14:foregroundMark x1="23245" y1="24681" x2="23245" y2="24681"/>
                        <a14:foregroundMark x1="22034" y1="26596" x2="22034" y2="26596"/>
                        <a14:foregroundMark x1="16949" y1="23617" x2="16949" y2="23617"/>
                        <a14:foregroundMark x1="13559" y1="28723" x2="13559" y2="28723"/>
                        <a14:foregroundMark x1="18402" y1="30000" x2="18402" y2="30000"/>
                        <a14:foregroundMark x1="28087" y1="27234" x2="28087" y2="27234"/>
                        <a14:foregroundMark x1="34867" y1="29362" x2="34867" y2="29362"/>
                        <a14:foregroundMark x1="33172" y1="26383" x2="33172" y2="26383"/>
                        <a14:foregroundMark x1="36804" y1="26596" x2="36804" y2="26596"/>
                        <a14:foregroundMark x1="39467" y1="28723" x2="39467" y2="28723"/>
                        <a14:foregroundMark x1="44794" y1="29149" x2="44794" y2="29149"/>
                        <a14:foregroundMark x1="42131" y1="27021" x2="42131" y2="27021"/>
                        <a14:foregroundMark x1="42373" y1="30000" x2="42373" y2="30000"/>
                        <a14:foregroundMark x1="45763" y1="30213" x2="45763" y2="30213"/>
                        <a14:foregroundMark x1="50121" y1="30213" x2="50121" y2="30213"/>
                        <a14:foregroundMark x1="59806" y1="28723" x2="59806" y2="28723"/>
                        <a14:foregroundMark x1="61501" y1="30426" x2="61501" y2="30426"/>
                        <a14:foregroundMark x1="31235" y1="32766" x2="31235" y2="32766"/>
                        <a14:foregroundMark x1="31477" y1="31702" x2="31477" y2="31702"/>
                        <a14:foregroundMark x1="29540" y1="32979" x2="29540" y2="32979"/>
                        <a14:foregroundMark x1="93220" y1="25319" x2="93220" y2="25319"/>
                        <a14:foregroundMark x1="88620" y1="26170" x2="88620" y2="26170"/>
                        <a14:foregroundMark x1="83535" y1="27872" x2="83535" y2="2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493"/>
          <a:stretch/>
        </p:blipFill>
        <p:spPr bwMode="auto">
          <a:xfrm>
            <a:off x="576680" y="5305230"/>
            <a:ext cx="1654640" cy="7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http://th04.deviantart.net/fs71/200H/i/2011/032/f/a/gray_fox_by_silvercrossfox-d2kzedp.jpg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100000" l="2105" r="9824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6" y="3228975"/>
            <a:ext cx="1636812" cy="11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 rotWithShape="1"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886" l="0" r="100000">
                        <a14:foregroundMark x1="12648" y1="26835" x2="12648" y2="26835"/>
                        <a14:foregroundMark x1="11462" y1="14430" x2="11462" y2="14430"/>
                        <a14:foregroundMark x1="4348" y1="8354" x2="4348" y2="8354"/>
                        <a14:foregroundMark x1="12253" y1="7595" x2="12253" y2="7595"/>
                        <a14:foregroundMark x1="11858" y1="21266" x2="11858" y2="21266"/>
                        <a14:foregroundMark x1="20158" y1="15190" x2="20158" y2="15190"/>
                        <a14:foregroundMark x1="20949" y1="26076" x2="20949" y2="26076"/>
                        <a14:foregroundMark x1="21344" y1="21519" x2="21344" y2="21519"/>
                        <a14:foregroundMark x1="29644" y1="19241" x2="29644" y2="19241"/>
                        <a14:foregroundMark x1="30040" y1="40506" x2="30040" y2="40506"/>
                        <a14:foregroundMark x1="11858" y1="45823" x2="11858" y2="45823"/>
                        <a14:foregroundMark x1="13043" y1="35949" x2="13043" y2="35949"/>
                        <a14:foregroundMark x1="3953" y1="41013" x2="3953" y2="41013"/>
                        <a14:foregroundMark x1="3953" y1="32152" x2="3953" y2="32152"/>
                        <a14:foregroundMark x1="3557" y1="36962" x2="3557" y2="36962"/>
                        <a14:foregroundMark x1="2767" y1="27595" x2="2767" y2="27595"/>
                        <a14:foregroundMark x1="37154" y1="28354" x2="37154" y2="28354"/>
                        <a14:foregroundMark x1="46245" y1="35190" x2="46245" y2="35190"/>
                        <a14:foregroundMark x1="54150" y1="36203" x2="54150" y2="36203"/>
                        <a14:foregroundMark x1="54941" y1="44304" x2="54941" y2="44304"/>
                        <a14:foregroundMark x1="53360" y1="41013" x2="53360" y2="41013"/>
                        <a14:foregroundMark x1="54545" y1="27848" x2="54545" y2="27848"/>
                        <a14:foregroundMark x1="62451" y1="35949" x2="62451" y2="35949"/>
                        <a14:foregroundMark x1="63241" y1="26835" x2="63241" y2="26835"/>
                        <a14:foregroundMark x1="61660" y1="28101" x2="61660" y2="28101"/>
                        <a14:foregroundMark x1="71146" y1="48101" x2="71146" y2="48101"/>
                        <a14:foregroundMark x1="69960" y1="39494" x2="69565" y2="38734"/>
                        <a14:foregroundMark x1="62451" y1="34430" x2="62451" y2="34430"/>
                        <a14:foregroundMark x1="69960" y1="29114" x2="69960" y2="29114"/>
                        <a14:foregroundMark x1="70751" y1="32911" x2="70751" y2="32911"/>
                        <a14:foregroundMark x1="70751" y1="35696" x2="70751" y2="35696"/>
                        <a14:foregroundMark x1="54150" y1="30380" x2="54150" y2="30380"/>
                        <a14:foregroundMark x1="79447" y1="46329" x2="79051" y2="45316"/>
                        <a14:foregroundMark x1="78656" y1="36456" x2="78656" y2="36456"/>
                        <a14:foregroundMark x1="80237" y1="29367" x2="80237" y2="29367"/>
                        <a14:foregroundMark x1="79051" y1="31392" x2="79051" y2="31392"/>
                        <a14:foregroundMark x1="79051" y1="25823" x2="79051" y2="25823"/>
                        <a14:foregroundMark x1="88538" y1="45316" x2="88538" y2="45316"/>
                        <a14:foregroundMark x1="96047" y1="41013" x2="96047" y2="41013"/>
                        <a14:foregroundMark x1="20553" y1="9620" x2="20553" y2="9620"/>
                        <a14:foregroundMark x1="19763" y1="10380" x2="19763" y2="1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847"/>
          <a:stretch/>
        </p:blipFill>
        <p:spPr bwMode="auto">
          <a:xfrm>
            <a:off x="691279" y="4820343"/>
            <a:ext cx="751041" cy="6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zdf.de/ZDF/zdfportal/blob/26504890/2/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70" y="3352800"/>
            <a:ext cx="623293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of the mountains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/>
          <a:lstStyle/>
          <a:p>
            <a:r>
              <a:rPr lang="en-US" dirty="0" smtClean="0"/>
              <a:t>In 1924 George Mallory and Walter Irvine, 2 first Europeans thought to have achieved summit of Mount Everest, vanished on the descent.</a:t>
            </a:r>
          </a:p>
        </p:txBody>
      </p:sp>
      <p:pic>
        <p:nvPicPr>
          <p:cNvPr id="40965" name="Picture 5" descr="http://www.deerpark0.demon.co.uk/images/library---23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3"/>
          <a:stretch/>
        </p:blipFill>
        <p:spPr bwMode="auto">
          <a:xfrm>
            <a:off x="0" y="3352800"/>
            <a:ext cx="2971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on the mountain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907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1998, Mallory’s body was </a:t>
            </a:r>
            <a:r>
              <a:rPr lang="en-US" dirty="0"/>
              <a:t>discovered frozen on slope</a:t>
            </a:r>
          </a:p>
          <a:p>
            <a:r>
              <a:rPr lang="en-US" dirty="0"/>
              <a:t>Since </a:t>
            </a:r>
            <a:r>
              <a:rPr lang="en-US" dirty="0" smtClean="0"/>
              <a:t>1922, over 250 </a:t>
            </a:r>
            <a:r>
              <a:rPr lang="en-US" dirty="0"/>
              <a:t>people have died climbing </a:t>
            </a:r>
            <a:r>
              <a:rPr lang="en-US" dirty="0" smtClean="0"/>
              <a:t>Everest</a:t>
            </a:r>
            <a:r>
              <a:rPr lang="en-US" dirty="0"/>
              <a:t>, majority due to </a:t>
            </a:r>
            <a:r>
              <a:rPr lang="en-US" dirty="0" smtClean="0"/>
              <a:t>events exacerbated by acclimatization </a:t>
            </a:r>
            <a:r>
              <a:rPr lang="en-US" dirty="0"/>
              <a:t>issues</a:t>
            </a:r>
            <a:endParaRPr lang="en-GB" dirty="0"/>
          </a:p>
          <a:p>
            <a:endParaRPr lang="en-GB" dirty="0"/>
          </a:p>
        </p:txBody>
      </p:sp>
      <p:pic>
        <p:nvPicPr>
          <p:cNvPr id="41986" name="Picture 2" descr="http://i.ytimg.com/vi/lYw6YrzRnOA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9"/>
          <a:stretch/>
        </p:blipFill>
        <p:spPr bwMode="auto">
          <a:xfrm>
            <a:off x="4572000" y="3690933"/>
            <a:ext cx="4572000" cy="31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www.affimer.org/photos/mallory-le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167"/>
            <a:ext cx="4724400" cy="31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ovies.flabber.nl/everest/mount-everest-wallpaperprac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Death Zone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  <a:solidFill>
            <a:srgbClr val="BFBFB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en-GB" sz="2400" dirty="0" smtClean="0"/>
              <a:t>Above 8,000 </a:t>
            </a:r>
            <a:r>
              <a:rPr lang="en-GB" sz="2400" dirty="0"/>
              <a:t>metres (26,000 </a:t>
            </a:r>
            <a:r>
              <a:rPr lang="en-GB" sz="2400" dirty="0" err="1" smtClean="0"/>
              <a:t>ft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“Drunk”, fatigue</a:t>
            </a:r>
            <a:r>
              <a:rPr lang="en-GB" sz="2400" dirty="0"/>
              <a:t>, </a:t>
            </a:r>
            <a:r>
              <a:rPr lang="en-GB" sz="2400" dirty="0" smtClean="0"/>
              <a:t>headaches</a:t>
            </a:r>
            <a:r>
              <a:rPr lang="en-GB" sz="2400" dirty="0"/>
              <a:t>, nausea, </a:t>
            </a:r>
            <a:r>
              <a:rPr lang="en-GB" sz="2400" dirty="0" smtClean="0"/>
              <a:t>loss </a:t>
            </a:r>
            <a:r>
              <a:rPr lang="en-GB" sz="2400" dirty="0"/>
              <a:t>of appetite, ear-ringing, blistering and purpling and of the hands and feet, and dilated </a:t>
            </a:r>
            <a:r>
              <a:rPr lang="en-GB" sz="2400" dirty="0" smtClean="0"/>
              <a:t>veins</a:t>
            </a:r>
          </a:p>
          <a:p>
            <a:r>
              <a:rPr lang="en-US" sz="2400" dirty="0" smtClean="0"/>
              <a:t>Body tries to get more oxygen to the brain by increasing blood flow -&gt; swelling</a:t>
            </a:r>
          </a:p>
          <a:p>
            <a:r>
              <a:rPr lang="es-ES" sz="2400" b="1" dirty="0"/>
              <a:t>High </a:t>
            </a:r>
            <a:r>
              <a:rPr lang="es-ES" sz="2400" b="1" dirty="0" err="1"/>
              <a:t>Altitude</a:t>
            </a:r>
            <a:r>
              <a:rPr lang="es-ES" sz="2400" b="1" dirty="0"/>
              <a:t> Cerebral Edema (HACE</a:t>
            </a:r>
            <a:r>
              <a:rPr lang="es-ES" sz="2400" b="1" dirty="0" smtClean="0"/>
              <a:t>)</a:t>
            </a:r>
          </a:p>
          <a:p>
            <a:r>
              <a:rPr lang="es-ES" sz="2400" b="1" dirty="0" smtClean="0"/>
              <a:t>High </a:t>
            </a:r>
            <a:r>
              <a:rPr lang="es-ES" sz="2400" b="1" dirty="0" err="1" smtClean="0"/>
              <a:t>Altitude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Pulminary</a:t>
            </a:r>
            <a:r>
              <a:rPr lang="es-ES" sz="2400" b="1" dirty="0" smtClean="0"/>
              <a:t> Edema (HAPE)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160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a</a:t>
            </a:r>
            <a:r>
              <a:rPr lang="en-US" dirty="0" smtClean="0"/>
              <a:t>ltitude adaptations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Decreased oxygen availability </a:t>
            </a:r>
            <a:r>
              <a:rPr lang="en-GB" dirty="0"/>
              <a:t>(&gt;2,500 m)</a:t>
            </a:r>
            <a:endParaRPr lang="en-US" dirty="0" smtClean="0"/>
          </a:p>
          <a:p>
            <a:r>
              <a:rPr lang="en-US" dirty="0" smtClean="0"/>
              <a:t>Decreased barometric pressure</a:t>
            </a:r>
          </a:p>
          <a:p>
            <a:endParaRPr lang="en-US" dirty="0"/>
          </a:p>
          <a:p>
            <a:r>
              <a:rPr lang="en-US" dirty="0" smtClean="0"/>
              <a:t>Physiological changes</a:t>
            </a:r>
          </a:p>
          <a:p>
            <a:pPr lvl="1"/>
            <a:r>
              <a:rPr lang="en-GB" dirty="0"/>
              <a:t> increased lung volumes, </a:t>
            </a:r>
            <a:endParaRPr lang="en-GB" dirty="0" smtClean="0"/>
          </a:p>
          <a:p>
            <a:pPr lvl="1"/>
            <a:r>
              <a:rPr lang="en-GB" dirty="0" smtClean="0"/>
              <a:t>increased breathing</a:t>
            </a:r>
          </a:p>
          <a:p>
            <a:pPr lvl="1"/>
            <a:r>
              <a:rPr lang="en-GB" dirty="0" smtClean="0"/>
              <a:t>higher </a:t>
            </a:r>
            <a:r>
              <a:rPr lang="en-GB" dirty="0"/>
              <a:t>resting </a:t>
            </a:r>
            <a:r>
              <a:rPr lang="en-GB" dirty="0" smtClean="0"/>
              <a:t>metabolism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emoglobin changes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Geography of human adaptation to high altitude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2" y="2402331"/>
            <a:ext cx="8229600" cy="444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Andean </a:t>
            </a:r>
            <a:r>
              <a:rPr lang="en-US" dirty="0" err="1" smtClean="0"/>
              <a:t>Altiplano</a:t>
            </a:r>
            <a:r>
              <a:rPr lang="en-US" dirty="0" smtClean="0"/>
              <a:t>, Ethiopian Highlands, </a:t>
            </a:r>
            <a:r>
              <a:rPr lang="en-US" dirty="0" err="1" smtClean="0"/>
              <a:t>Tibetian</a:t>
            </a:r>
            <a:r>
              <a:rPr lang="en-US" dirty="0" smtClean="0"/>
              <a:t> Plateau</a:t>
            </a:r>
          </a:p>
          <a:p>
            <a:r>
              <a:rPr lang="en-US" dirty="0" smtClean="0"/>
              <a:t>Populated 11,000 - 25,000 years ago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78225" y="6324600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Bigham</a:t>
            </a:r>
            <a:r>
              <a:rPr lang="en-US" dirty="0" smtClean="0"/>
              <a:t> et al 2010. PLOS Genetics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7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scans for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Identify candidate genes for high-altitude adaptation based on signatures of positive selection in </a:t>
            </a:r>
            <a:r>
              <a:rPr lang="en-US" dirty="0" err="1" smtClean="0"/>
              <a:t>Tibetian</a:t>
            </a:r>
            <a:r>
              <a:rPr lang="en-US" dirty="0" smtClean="0"/>
              <a:t> and Andean populations</a:t>
            </a:r>
          </a:p>
          <a:p>
            <a:endParaRPr lang="en-US" dirty="0" smtClean="0"/>
          </a:p>
          <a:p>
            <a:r>
              <a:rPr lang="en-US" dirty="0" smtClean="0"/>
              <a:t>What are we looking for?</a:t>
            </a:r>
          </a:p>
          <a:p>
            <a:r>
              <a:rPr lang="en-US" dirty="0" smtClean="0"/>
              <a:t>How do we know if the region is under selection vs random variation between individuals?</a:t>
            </a:r>
          </a:p>
        </p:txBody>
      </p:sp>
    </p:spTree>
    <p:extLst>
      <p:ext uri="{BB962C8B-B14F-4D97-AF65-F5344CB8AC3E}">
        <p14:creationId xmlns:p14="http://schemas.microsoft.com/office/powerpoint/2010/main" val="11064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Contrast high-altitude populations with low-altitude population controls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Andean vs Mesoamerican and East Asian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Tibetan vs European and East Asian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4 different complimentary tests of natural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independent high-altitude population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9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natural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natural-log ratio of heterozygosity (</a:t>
            </a:r>
            <a:r>
              <a:rPr lang="en-US" dirty="0" err="1" smtClean="0"/>
              <a:t>lnRH</a:t>
            </a:r>
            <a:r>
              <a:rPr lang="en-US" dirty="0" smtClean="0"/>
              <a:t>)</a:t>
            </a:r>
          </a:p>
          <a:p>
            <a:r>
              <a:rPr lang="en-US" dirty="0"/>
              <a:t>2</a:t>
            </a:r>
            <a:r>
              <a:rPr lang="en-US" dirty="0" smtClean="0"/>
              <a:t>) standardized difference of Tajima’s D</a:t>
            </a:r>
          </a:p>
          <a:p>
            <a:r>
              <a:rPr lang="en-US" dirty="0"/>
              <a:t>3</a:t>
            </a:r>
            <a:r>
              <a:rPr lang="en-US" dirty="0" smtClean="0"/>
              <a:t>) whole genome long range haplotype (WGLRH)</a:t>
            </a:r>
          </a:p>
          <a:p>
            <a:endParaRPr lang="en-US" dirty="0"/>
          </a:p>
          <a:p>
            <a:r>
              <a:rPr lang="en-US" dirty="0" smtClean="0"/>
              <a:t>Statistical significance determined using genome-wide empirical distributions generated by data.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3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“Patient 0” (Zero)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 Canadian airline steward named </a:t>
            </a:r>
            <a:r>
              <a:rPr lang="en-GB" b="1" dirty="0" err="1"/>
              <a:t>Gaëtan</a:t>
            </a:r>
            <a:r>
              <a:rPr lang="en-GB" b="1" dirty="0"/>
              <a:t> </a:t>
            </a:r>
            <a:r>
              <a:rPr lang="en-GB" b="1" dirty="0" err="1"/>
              <a:t>Dugas</a:t>
            </a:r>
            <a:r>
              <a:rPr lang="en-GB" dirty="0"/>
              <a:t> was referred to as "Patient 0" in an early AIDS study by </a:t>
            </a:r>
            <a:r>
              <a:rPr lang="en-GB" dirty="0" err="1"/>
              <a:t>Dr.</a:t>
            </a:r>
            <a:r>
              <a:rPr lang="en-GB" dirty="0"/>
              <a:t> William Darrow of </a:t>
            </a:r>
            <a:r>
              <a:rPr lang="en-GB" dirty="0" smtClean="0"/>
              <a:t>the CDC</a:t>
            </a:r>
            <a:endParaRPr lang="en-GB" dirty="0"/>
          </a:p>
        </p:txBody>
      </p:sp>
      <p:pic>
        <p:nvPicPr>
          <p:cNvPr id="9220" name="Picture 4" descr="http://upload.wikimedia.org/wikipedia/en/thumb/7/74/AIDS_index_case_graph.svg/1280px-AIDS_index_case_grap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97" y="3077513"/>
            <a:ext cx="5246703" cy="358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381" y="2708181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2500 sexual partners</a:t>
            </a:r>
            <a:endParaRPr lang="en-GB" dirty="0"/>
          </a:p>
        </p:txBody>
      </p:sp>
      <p:pic>
        <p:nvPicPr>
          <p:cNvPr id="9222" name="Picture 6" descr="https://aws-dist.brta.in/2014-12/b86ece42bfad282f07669f5f3c3a1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" y="3276600"/>
            <a:ext cx="3800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Ratio </a:t>
            </a:r>
            <a:r>
              <a:rPr lang="en-US" dirty="0"/>
              <a:t>of heterozygosity (</a:t>
            </a:r>
            <a:r>
              <a:rPr lang="en-US" dirty="0" err="1"/>
              <a:t>lnRH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6448" cy="1981200"/>
          </a:xfrm>
        </p:spPr>
        <p:txBody>
          <a:bodyPr/>
          <a:lstStyle/>
          <a:p>
            <a:r>
              <a:rPr lang="en-US" dirty="0" smtClean="0"/>
              <a:t>Natural log of ratio of heterozygosity between 2 pops of interest (High vs Low altitude pops)</a:t>
            </a:r>
          </a:p>
          <a:p>
            <a:r>
              <a:rPr lang="en-US" dirty="0" smtClean="0"/>
              <a:t>Sliding window of 100,000bp in 25,000bp increments along a chromosome</a:t>
            </a:r>
          </a:p>
          <a:p>
            <a:endParaRPr lang="en-GB" dirty="0"/>
          </a:p>
        </p:txBody>
      </p:sp>
      <p:sp>
        <p:nvSpPr>
          <p:cNvPr id="4" name="AutoShape 2" descr="data:image/jpeg;base64,/9j/4AAQSkZJRgABAQAAAQABAAD/2wCEAAkGBxQTEhMSExQVFRUVGBQZFhYYFRkXHBoWGx8ZHRgVGhgaKCggGR4lGxgVIjEhJSkrMi4vGCAzODMtNygtLisBCgoKDg0OGxAQGywkICQvLy8sLC0vLCwsNC00LCwsLCwsLCwsLCwsLjQsLCwvLywsLCwsLCwsNCwsLCwsNCwsLP/AABEIAJsBRQMBIgACEQEDEQH/xAAbAAACAwEBAQAAAAAAAAAAAAAABQMEBgIBB//EAEIQAAEDAQUCDAMIAQIGAwAAAAEAAgMRBAUSITFBUQYTFSIyUlNhcZGS0XKBsRQjM0KCocHhYkOiB3OzwvDxFiSy/8QAGAEBAQEBAQAAAAAAAAAAAAAAAAECAwT/xAAhEQEBAAICAgIDAQAAAAAAAAAAAQIRITESQSJRAxNhMv/aAAwDAQACEQMRAD8A+v3dYIjFETGwksZU4BuCs8nRdlH6Gry6/wAGL4GfQK0grcnRdlH6Go5Oi7KP0NVlCCtydF2Ufoajk6Lso/Q1F4W1sLDI/FhFBzWOec/8WglVbtv2Kd+CPjKgF3OhkYKCg1eAK5jJTa+N1ta5Oi7KP0NRydF2UfoauLdekULmNkdhMlcPywg+HSaoG3/ZycIkGWpocOQDjztMgR5qotcnRdlH6Go5Oi7KP0NUYvaCleNZQYc69atPofIrlt8wH/VZs/NvQTcnRdlH6Go5Oi7KP0NUtnna9oewhzToRtUiCtyfF2Ufoajk6Lso/Q1VRf0NafeVrT8GT60V6e0NZTEaVrT5Ak/sCrcbO0ll6R8nRdlH6Go5Oi7KP0NXAvWGoHGMqaUFc86AZeJC85Xg7Vnq+SipOTouyj9DUcnRdlH6GqEXzB2rPPZQmvhQEr0XvDUNEjSSaUB7q57hTaUEvJ0XZR+hqOTouyj9DVCL5gy+9ZmQNdprl+xU1lt0cleLe11ACaGuRrT6FAcnRdlH6Go5Oi7KP0NVlUrzvSOANMmOjiQMMb3+YYDRFkt4iTk6Lso/Q1HJ0XZR+hqhuu9o58XF4+bSuKN8eu7GBX5Lt96QtALpGtqCRiNMhXPPwPkULLOK75Oi7KP0NRydF2Ufoao23tCWufxjcLSQ410zp9dN6HXvADTjWV+Lvp9a+R3IiTk6Lso/Q1HJ0XZR+hqiF8QdqzZt7ifoCht8QGtJG5YTXZzq0z+R8kEvJ0XZR+hqOTouyj9DVCL5g7Vmf+XfRW4J2vaHtIc06EIIuTouyj9DUcnRdlH6Gqqy/YSQPvKk0/Bk+tFNeF5xw0xk84EigJ0LQdNOkFbjZ2ksvSTk6Lso/Q1HJ0XZR+hqou4S2cfnPjgdSuWVaZ61+RoppL9s7XYTK2tA6mZyJwg5b3ZDfUKKscnRdlH6Go5Oi7KP0NVJ3CSzClZQK1pzXbBXduz+Y3r08I7NWnGiudBR1TQA5CmeTh41QXOTouyj9DUcnRdlH6Gqm7hHZhhxSYS4NIBDhk4Yhs1pruXUN/2dzgxsgLiWtpRwOJ1aA1GRyOqC1ydF2Ufoajk6Lso/Q1WUIMvwnszGmPC1ra4q0AFdNyFLwt1j/V/CEDm6/wAGL4GfQKyVWuv8GL4GfQK0gy/2m8RHGTEC8NmMgbxdSf8ATDaup++6u1MLkktWGQ2kCow4Oi0UwjEKNLtu0nb3JwuZND4FB6w1AO9eriHojwC7QQ2iyMf02h2RGYrkSCR5tb5KryJZ8ODimYc+bTLSmm3IBMEIFcnB+A5YKAmMkDIHBioKfqNd6kbclnAaBCyjTUc3Q5ZjyCYIQRWaztjaGMaGtFaAaZmp/clRstYOoIzI8iRVWUpjGuznP7/zFBf+1DvUFqEclA9pNDUbNhB0O4kKFCAZY7OHB4iaHAkg4RWpOIn1ZqM3ZZsvugKGuQp3keFdikQg4N3WbsW7PyjY3CPJuSI7uszc2wtae5oGyn0XaEENmuuzMFBGCdrnCpJzzJ26lWbHZ4IjWOMMNA3IU5oqQPMlcIQMmOqKrpR2fohSIBUHXNAdY2nxz21299fM71fQgXi5IKPbxbcLwwFtMqMJLRTuJJQLlgxF3FtqQBplq41pvJcanamCEC7kGzacTHo0dHYAQB8g53mvJLjgLcIYGirOjl0a0HhmfMpkhAvFx2egHEx0aagYdDrUKVnFw4Y2twg4yABlqC793K2qF4dOPXR/h+XXv3fNBY+1N71xJIx3SbXIjMA5GlR+w8lVQgIbJA3FhjAxOLiaZ4t4Oz5aLsQQYQ3i20DQ0c0ZNGjfBcIQdx2eAANETaDQYBup9EcRB2TPQ3dT6LhCD0WSz4i/ihUhozFcmijQAchluUgZDWvFtrUGuAajQ+OZUSEF0Wod6nSxuqZoM5wt1j/V/CEcLdY/1fwhA5uv8GL4GfQK0qt1/gxfAz6BWkAuZND4FJ7wuqZ8kr2TFrXxYA3nc05c4UPccxQ8455Bd3Td0sTZeMl4zEGYTVxphaATRxNCSCckDSHojwC7XEXRHgF2gEIQgEIQgEpjGunSfoa/mKbJTHt06T9PiKDpCEIBCEIBCEIBCEIGFn6IUijs/RCkQCEIQCEIQCEIQCoXgOfHkdH51y/LsV9ULwHPjyGkmdc/ybNqCJCEIBCEIBCEIBCEIPW6pmljdUzQZzhbrH+r+EI4W6x/q/hCBzdp+5i/5bPoFT4P3z9pa5waA0GjXh7XNd5ZtNKGh3hXLtFYIgezZ9AknAQfcyZ/6r8sIbSgApQADZsr4oNKuZND4FRC1x0Bxso6tDiGdOlTfTagWhjg8Nc1xbk4Ag0JFQDTTJBJD0R4BdriHojwCXcJL2+ywGYgEB0YIO5zmtJ+QJKsm+C3RoheAr1QCEIQCUxnXbzn7KfmKbJTGddek/X4ig6QhCAQhCAQhCAQhCBhZ+iFIo7P0QpEAhCEAhCEAhCEAqF4dOPTSTx/Jp3f0r6oXgefHppJlTP8m3YgiQhCAQo7TO2NjnvNGtBLjuA1XtnmD2te3RwBHgcwi6427QhCIEIQg9bqmaWN1TNBnOFusf6v4QjhbrH+r+EIHF3CsEYrT7tmY+EJLwGs7GwSBj+MBlcScAZnRoNQPCuylaUyTq7q8RHTXi2U8cISPgBLigkJ1411RUGlQ00yJHz26nVBYZwRgDWMJe5rBIACWkUk6Vcs9nkrthuhkAlwF33lCQTuFMqU89fIJkuZND4FBQvG822eNj3tcY8g94FcAoee4DPDUAZaVVDhhEJYYotRLNE3xGbvoExvC1xxxDjSQxwwk4XEAEZ1IBwim0rFx8ImFlgi50j4HYpcDS7KNr48usecHZbB4LWNk5TxyvEjVXZeQbYY53/khDn+LW84eNQVfuu2ieGOZoIEjWuAOoqK0PeNF8/gtz62izF7DZ3S2cwOBbTi3TOklJPw82h0wrWcG3Br54WvxxgsliNQQI5QThBGrcbX08VrLGMy0+QhC5thKWbdek/X4imyUxjXZzn7a/mKDpCEIBCEE0zKAQltpvuNpwtrK+tC2PnEa4iaZZAE01XfLMOEuxZAsBBaQauNG800NCdvcU21436X0JPLeLzahA0BrGEY31Gbi0kRAHbm05binCtmmV+JwDATkAKk9yRs4UtLnP4tzrMHtYLSxzXMrkCXZ1DQ5wGIV0NaUT2DoheOszC0sLWlhrVtBQ11qNM0mvaXZFZuE7X2iRvN+zthL2zbHOYRxlDoWhr2ZjbVPLHamysZIw4mPaHNO8HMFZvhlYi99jbG3ERI4cWCGh0YaXFrjsZibHXuyWYsl4Sxte9+KH7A5wDQSGyOkkLnQivSGBpaK6VBWtY3o1lOX1FQR22Nz3RNewyMALmBwLmg6EjULJ2PhfJaQYYWNZaHFhZ0ntbE7MyPyGgBFNKkUJqub0s0lkgs87WtktQlcXhtfvDLjMkYOtBkR/yxkprU5Ju3UbB1oaHiMuGMguDa5looCQNwqPNSrCRW11rfLa2sfFLZImYWOGYkPGOkjIOrXNDPMHVbezyh7GvGjgCPAiqxK6ZYeKRULwPPj10flTL8u1X1QvDpx66P8Py69+75qsIkIQgWX+0ObFGdJJomkbwDiI8mlV+Dt4NEdmgJ+8MJNO5hDT+/0KleHS2oDIR2ejjkamR7XCldAA1wPzSmzXc6zyRzSEZzvYDsbC/jMAJ2Ve4H5hYve3oklx8a1iEIW3ncMmaS4AglpAcAdCQCAd2RBXazNxWjDPbXvNGPJeK7BE58bj5MC9u10jZobRIXf/bxNLCcmUBfA0DYcAeDvLlcZ5Ta/knhlppm6pmsldF4vfaZWu/DNeJ8Izgk83ZrWrMu1yx8bpnOFusf6v4QjhbrH+r+EKsm9gpxEddOLbXUZYRuzSXgLXipCDVheS2tceg6Ti44ubh2NPcnNjfSzsNK0iaaHuakf/DtlLM/QAyvIAAFBQUGQH/m7RA5tN8xMe+NzjiYzjHANcebkMiNTzm5a84L2x3pFM15jdUNoCS0t6TWvGtK817VLPd0T3Fz42Oc5uEkgVLeqd4z0XTLMxjXYGhtQK0FNAGjyaAPkgkjbVoBzBAr5LPcGbgdZp58gIQA2ChqQ0uc9wNc8nOp4ALRRdEeAXasox973Cx152V/FgscyZ0ow81zmYRHiGlavr+nuUlqsb7NbmOssbKTxvD4y7A0uYQQWkA4Tz3E5Z0O1axJr+5stjk3T4T8L45B/wDrAk5XysAvealTY5hTpUdGfHCMVXj5Cu5MrFa2SsEkZq09xGYyIIOYIORBSnghfDrTHI5+TmyvAyp92edEfQ5q9vOzGAutMJdSodPEM2vbo54bseBnlrhzUsuN5WWZdHiUx7dOk/T4imkUgcA5pBBAII0IOhSph6Ry6T9NOkUZdqO0zhjHPdk1oJPgFzZLWyVuKNwc2pFRvCqXiMcsUOypkf4MphB8XkekqNSc8uRx8ozpAw00IdIR49Fn7rhtzucKTzOkAoMI5rXNGx4zxk5VKLzvCSOaMNbjZgc6VoFXUq1oc0DWhJNN1Uys87Xta9pqHAOB7joVbj7P2eo9ghawBrGhoGgAoP2Wd4U2eOaWCDCeMfnxgFcDG4jmfiGXzV3hPaCIXRR1MsrSGBoJIGWJ5poADqubim4175hpxcEde8Avd/1B5Lcx42xcrvUWLruOKGha3FIK1kcSXEmlTU+HyTJCFhq3a8x4azEdACT4BRyXhG2Hjy77vDjxUPRpWtNdFLCKsA3hYqzXPbBG1hJLHStidGTk2CNwwSN8WtNd+MblLWsMZe6fsnbLbI3MIcxlnc8EafeuAafJjl6+4A60GVzg6IuxmEtqOMwcXiJJzGHZTXNe3BcxgfaHEgiR9YwPyxahh8HOk8wnKSfZctX4ktra2K1wyABolY+J2VM2DGzyAkVe7LI+0PitkkjsFXPjhoMIaQWxu34sLnE/FTYrvCa63WiB0cbgySoLHHYRrv1aXD5plBEGta0aNAA8BkmuV8vj/SS9GcRN9oyMU3FxTjcScMco2avwnuI3Kfg08tjdZ3a2Zwir1mhrSx/dzXAHvBVy9rHx0MkWmNrgDuOw/I0Kzt02u0ueZIoWu42KIyF8mBrZ2Y2SR5BxJqG7Fb1tjH3GtWb4UX9FZ3sDqukwPcGN1LSW/LQOPg0qS55JIJJIrRLirGJsROTTVwlaCacwHDSulVWszGyzTSkNdifLG07cEYY2g7sRk8+9Z23MZLz0aNcCARmDmD3L1JbutnFWEPOZhjeCN5jq2nzLf3XtzSSROEE7i9zgXxyH82hezuLXE0HVpuKuy4dp7kz+0O608v8Atws/7VNelrhY0Nnc0NlOAB2jidh7u8qDg9+Di6z5neb3Gqgu+JtpfJaHgPjcDFCHCoMX530PXcPmGtWsZNcs/kt8uFW6eEMDLO4vmBbE9zK1LiWYqROpqRhLc+4lecKb2na9tnsoDnuikkcR0gwUAwbMRzpXuUvCSGGJ0NrextIi5rzhHQe0tH74QPFL+Cdlw2qXFGGPjiaDQuIwyEOY0FxJo0AjzU3Jx7dJjb8/ShbbG/ixY3OrPSLindElkgc6Zj6dMYo3Vrvand4Xhx8TRHG97gyOYlha0xu1bTFk51Q7m7gd6eusbDIJi0cY1pYHbQ0kEjzAUN2XYyDjcFfvHuea7K/lHcM/NW3rTEyll8ufos4KWCVuF8zMDmxsY0Yg4klxfI800xOIy7ltEsbqmaWsf1nOFusf6v4QjhbrH+r+EKBzdf4MXwM+gVpVbr/Bi+Bn0CskoPVzJofArMHhf93G/iHVeJSW4ujg0qcO3XTIA60TC5b5NobKTEY8GGgJqSHNBzyFD3a6HKqBtD0R4BdriLojwC7QCqXpd7J43RSAlppoS0gjMEOGYI3hW0IM7fl3CCN1ogLonRNjxNYaNdHGRzXN20ZiFUcDb1faGWh0mdJpOLr2DqOi/wBpWiKz/CGwzMbNabK6knF86LDibJgrhA2tdQkVHduW5dzVYs1dwv8A+Hd/MmifDkx0b34I658UTiYWg5loDgPJWL6cTEYwaGaQxg6UBccXk0OSiW42WN1kt+IswCzxTNIywuaIy47a1LK/Crt4S4rZZY6kgOtEhr3Va35ZmizlJvUdZv8A1Xt1WMuja9sjo5BWOUtDSHOYcGItcCAeaMwFfu6xva575HB73UAIFOY3oim8kknxXFza2hvVnf8A7gx//crsFoa/FhcDhcWmmxw1CWcpM7rVUoDW1ynYyOJv6iXuI8sHmlFlskllmfM4/ch3FDuhccTX0/xe4tPdnsTa4s2SSdrLI79NcLP9rWq9aYQ9jmO0c0tPgRQrW9XTGt8qN3NDpbTIc+c2MH/FrWkgfqc4q1d9iZDGI4xRor++pJ2lR3VYeJjwYi81c4uIoST4fJXFLVkCEIWVMLP0QpFHZ+iFIgEIQgEIQgEjsUggtc0Lqhs5EsRoaF5FJWA6V5gfT/IneniW8ILG6SE8X+LGRJF8bMwPAirT3OKsSi97ljtGDjK82oyNMTDQujdvaS1tR3KtDdzLO2GFnRaJaVzdmWk5/P6Jld1tbNGyVh5rgD3jeDuINR8lDeB58eeyTKnwbdimuWvK2a9M/arjeatZM4Rvkxvjc1pbQuDnBpAxAk951KtX9A90YfEAZY3NewE0rsc2uyrS4K3La2NcGOe1rnAkNLgCQNSBuCWxXzI8B0dlle13QcXRtBGx2bsQBGenySYbX9t3NoLTZaR2axVrizl2VjYKv+TnlrfBxT5rQBQZAaAJdc9icMU0o++krUYsWBlSWxN2AAUrTU1KZLV44jHd3Udps7ZGlj2hzTQkHTIgj9wENgaHOeAMTgA47SBWnlUqRCy1uhCEIj1uqZpY3VM0Gc4W6x/q/hCOFusf6v4Qgc3X+DF8DPoFaVW6/wAGL4GfQK0gFzJofArpcyaHwKDyHojwC7XEPRHgF2gEIQgEIQgT8L4wbJKSKhgbIRrURuDyKeDSklhu+NlqbxYIAjlObi6jS9oY0V0aADQd6188Qe1zHCrXAtI3g5EeSyHBmzPa+YPr91SFjj+ZrXPcH/MObXvC1Oktu3lrtr4Z5mRRGV8jWStbWgoAWPz38xlBtqFStVzSQMbOx5PFNEskfXlApI75sL/nRa2iCrM9JcVK5I8NngB1EcdfEgE/vVXUIWK1AhCEAhCEDCz9EKRR2fohSIBCEIBCEIBCEIEd4XYYXG02VtH1rLG0ACZtauqO0AqWu35HIqhevCIEsZE1wnLiwQytLMzhONw1whocaiuhWrSq8LKzjo5cAx4Htx0/LVpw18/3WpftnX0U2a4mFpNoayaR5DpHEVFR0Wtro1oNAPGupTcBCFLbVk0EIQooQhCAQhCD1uqZpY3VM0Gc4W6x/q/hCOFusf6v4Qgc3X+DF8DPoFaVW6/wYvgZ9ArSASuxy2gmcSMYGh5ERrhqzYTTFspnlnXJNFSve7xPE6IuLWvBBpTMHYe7woe9BMxzgAKNyA/OfZdYn9VvqPssx/8ABmVrx0h6Wob+YUzy/wDYy0Uto4KOq3i7RKyjImGhpVrBTFl+bLL56oNFif1W+o+yMT+q31H2UoQgixP6rfUfZGJ/Vb6j7KVCCHG/qt9Z9lUZZXiuTMy45OO0k7u9Lbz4KCWV8wmkjc8g82moYWV8j+y9ZwXoyRv2ibHIxjDJiOIYHFwcM6DWh3hAy+zP3N9R9kfZn7m+o+yX3XwZ4mYSi0TO50jiwnmuLwBmO6i0CBf9mfub6j7I+zP3N9R9kwQgX/Zn7m+o+yPsz9zfUfZMFxNHiaW1IqCKg0IrtB2FBR+zv/w9R9l79nfuZ6j7JNNwKjc5zuOlq7BU1BccLQwOxHPFQDPdUbVE3gQG5stErXClCKChAIploO7YMkGqgaQ0A0r3Gq9kcRoK/OirXRYzDCyNz3SFtavdmSSSduzOgU9qgD2lhJAO1poUELLaDShYa0pSQGtdPOh8l2ycnQNO3J4OW9Z0cBLPQNxSUGHKrRoKUFBkKUFBpTKma7tHAyMtjDZJGmNrmg83MOeXuqAP8nZaaVBog0WN3VHq/pGN3VHq/pFlgDGMYCSGNa0EmpIApUnaclKgixu6o9X9Ixu6o9X9KVCCu6cggENBNaDGM6a0UFqie5zDhGQcOlvw7KdyrX5wdjtTmukLgWtc0YcOjt5IJ+WirWPgjFG5j8cj3MLi0uINMQlDqUGVeNOnVbuQXxC/Sjcv8v6Xv2d+4er+koh4EQtMZ42YmPDQ4xUhtKNJAzGS1CBd9nfuHq/pH2d+4er+kxQgXfZ37h6v6R9nfuHq/pMUIFkkbmgl2EAakvoPMhcknezb/qDZkf3oi+bhjtPTLwcOHJxpTE11cBq2tWihpUJW/gLZzXnSZmurTmNNRnQb9a1NSAUDqGBxz5tN4dVX1nbu4JshmbIySSjTI4MJFMT9dBpr4nUlaJBnOFusf6v4QjhbrH+r+EIHN1/gxfAz6BWliYb2ma0NDyAAAMhoNNi75Zn658m+yDZoWM5Zn658m+yOWZ+ufJvsg2aFjOWp+ufJvsjlmfrnyb7INmhYzlqfrnyb7I5Zn658m+yDZoWM5Zn658m+yOWZ+ufJvsg2Esga0uOjQSduQVS5beZ4hI6N0TqkOY6tWkHvA1FDptWa5Zn658m+yOWZ+ufJvsg2aFjOWZ+ufJvsjlmfrnyb7INmhYzlqfrnyb7I5Zn658m+yDZoWM5an658m+yOWZ+ufJvsg2aFjOWZ+ufJvsjlmfrnyb7INmhYzlmfrnyb7I5Zn658m+yDZoWM5Zn658m+yOWZ+ufJvsg2aFjOWp+ufJvsjlqfrnyb7INmhYzlqfrnyb7I5Zn658m+yDZpRf8Ae7rPxOGLjOMfhOdMI3jI1PckfLM/XPk32RyzP1z5N9kGzQsZyzP1z5N9kcsz9c+TfZBs0LGcsz9c+TfZHLM/XPk32QbNCxnLU/XPk32Ry1P1z5N9kGzQsZy1P1z5N9kcsz9c+TfZBs0LGcsz9c+TfZHLM/XPk32QMOFusf6v4QlFotb5aY3YqaaDXXTwCEH/2Q=="/>
          <p:cNvSpPr>
            <a:spLocks noChangeAspect="1" noChangeArrowheads="1"/>
          </p:cNvSpPr>
          <p:nvPr/>
        </p:nvSpPr>
        <p:spPr bwMode="auto">
          <a:xfrm>
            <a:off x="155575" y="-1119188"/>
            <a:ext cx="48768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MSExQVFRUVGBQZFhYYFRkXHBoWGx8ZHRgVGhgaKCggGR4lGxgVIjEhJSkrMi4vGCAzODMtNygtLisBCgoKDg0OGxAQGywkICQvLy8sLC0vLCwsNC00LCwsLCwsLCwsLCwsLjQsLCwvLywsLCwsLCwsNCwsLCwsNCwsLP/AABEIAJsBRQMBIgACEQEDEQH/xAAbAAACAwEBAQAAAAAAAAAAAAAABQMEBgIBB//EAEIQAAEDAQUCDAMIAQIGAwAAAAEAAgMRBAUSITFBUQYTFSIyUlNhcZGS0XKBsRQjM0KCocHhYkOiB3OzwvDxFiSy/8QAGAEBAQEBAQAAAAAAAAAAAAAAAAECAwT/xAAhEQEBAAICAgIDAQAAAAAAAAAAAQIRITESQSJRAxNhMv/aAAwDAQACEQMRAD8A+v3dYIjFETGwksZU4BuCs8nRdlH6Gry6/wAGL4GfQK0grcnRdlH6Go5Oi7KP0NVlCCtydF2Ufoajk6Lso/Q1F4W1sLDI/FhFBzWOec/8WglVbtv2Kd+CPjKgF3OhkYKCg1eAK5jJTa+N1ta5Oi7KP0NRydF2UfoauLdekULmNkdhMlcPywg+HSaoG3/ZycIkGWpocOQDjztMgR5qotcnRdlH6Go5Oi7KP0NUYvaCleNZQYc69atPofIrlt8wH/VZs/NvQTcnRdlH6Go5Oi7KP0NUtnna9oewhzToRtUiCtyfF2Ufoajk6Lso/Q1VRf0NafeVrT8GT60V6e0NZTEaVrT5Ak/sCrcbO0ll6R8nRdlH6Go5Oi7KP0NXAvWGoHGMqaUFc86AZeJC85Xg7Vnq+SipOTouyj9DUcnRdlH6GqEXzB2rPPZQmvhQEr0XvDUNEjSSaUB7q57hTaUEvJ0XZR+hqOTouyj9DVCL5gy+9ZmQNdprl+xU1lt0cleLe11ACaGuRrT6FAcnRdlH6Go5Oi7KP0NVlUrzvSOANMmOjiQMMb3+YYDRFkt4iTk6Lso/Q1HJ0XZR+hqhuu9o58XF4+bSuKN8eu7GBX5Lt96QtALpGtqCRiNMhXPPwPkULLOK75Oi7KP0NRydF2Ufoao23tCWufxjcLSQ410zp9dN6HXvADTjWV+Lvp9a+R3IiTk6Lso/Q1HJ0XZR+hqiF8QdqzZt7ifoCht8QGtJG5YTXZzq0z+R8kEvJ0XZR+hqOTouyj9DVCL5g7Vmf+XfRW4J2vaHtIc06EIIuTouyj9DUcnRdlH6Gqqy/YSQPvKk0/Bk+tFNeF5xw0xk84EigJ0LQdNOkFbjZ2ksvSTk6Lso/Q1HJ0XZR+hqou4S2cfnPjgdSuWVaZ61+RoppL9s7XYTK2tA6mZyJwg5b3ZDfUKKscnRdlH6Go5Oi7KP0NVJ3CSzClZQK1pzXbBXduz+Y3r08I7NWnGiudBR1TQA5CmeTh41QXOTouyj9DUcnRdlH6Gqm7hHZhhxSYS4NIBDhk4Yhs1pruXUN/2dzgxsgLiWtpRwOJ1aA1GRyOqC1ydF2Ufoajk6Lso/Q1WUIMvwnszGmPC1ra4q0AFdNyFLwt1j/V/CEDm6/wAGL4GfQKyVWuv8GL4GfQK0gy/2m8RHGTEC8NmMgbxdSf8ATDaup++6u1MLkktWGQ2kCow4Oi0UwjEKNLtu0nb3JwuZND4FB6w1AO9eriHojwC7QQ2iyMf02h2RGYrkSCR5tb5KryJZ8ODimYc+bTLSmm3IBMEIFcnB+A5YKAmMkDIHBioKfqNd6kbclnAaBCyjTUc3Q5ZjyCYIQRWaztjaGMaGtFaAaZmp/clRstYOoIzI8iRVWUpjGuznP7/zFBf+1DvUFqEclA9pNDUbNhB0O4kKFCAZY7OHB4iaHAkg4RWpOIn1ZqM3ZZsvugKGuQp3keFdikQg4N3WbsW7PyjY3CPJuSI7uszc2wtae5oGyn0XaEENmuuzMFBGCdrnCpJzzJ26lWbHZ4IjWOMMNA3IU5oqQPMlcIQMmOqKrpR2fohSIBUHXNAdY2nxz21299fM71fQgXi5IKPbxbcLwwFtMqMJLRTuJJQLlgxF3FtqQBplq41pvJcanamCEC7kGzacTHo0dHYAQB8g53mvJLjgLcIYGirOjl0a0HhmfMpkhAvFx2egHEx0aagYdDrUKVnFw4Y2twg4yABlqC793K2qF4dOPXR/h+XXv3fNBY+1N71xJIx3SbXIjMA5GlR+w8lVQgIbJA3FhjAxOLiaZ4t4Oz5aLsQQYQ3i20DQ0c0ZNGjfBcIQdx2eAANETaDQYBup9EcRB2TPQ3dT6LhCD0WSz4i/ihUhozFcmijQAchluUgZDWvFtrUGuAajQ+OZUSEF0Wod6nSxuqZoM5wt1j/V/CEcLdY/1fwhA5uv8GL4GfQK0qt1/gxfAz6BWkAuZND4FJ7wuqZ8kr2TFrXxYA3nc05c4UPccxQ8455Bd3Td0sTZeMl4zEGYTVxphaATRxNCSCckDSHojwC7XEXRHgF2gEIQgEIQgEpjGunSfoa/mKbJTHt06T9PiKDpCEIBCEIBCEIBCEIGFn6IUijs/RCkQCEIQCEIQCEIQCoXgOfHkdH51y/LsV9ULwHPjyGkmdc/ybNqCJCEIBCEIBCEIBCEIPW6pmljdUzQZzhbrH+r+EI4W6x/q/hCBzdp+5i/5bPoFT4P3z9pa5waA0GjXh7XNd5ZtNKGh3hXLtFYIgezZ9AknAQfcyZ/6r8sIbSgApQADZsr4oNKuZND4FRC1x0Bxso6tDiGdOlTfTagWhjg8Nc1xbk4Ag0JFQDTTJBJD0R4BdriHojwCXcJL2+ywGYgEB0YIO5zmtJ+QJKsm+C3RoheAr1QCEIQCUxnXbzn7KfmKbJTGddek/X4ig6QhCAQhCAQhCAQhCBhZ+iFIo7P0QpEAhCEAhCEAhCEAqF4dOPTSTx/Jp3f0r6oXgefHppJlTP8m3YgiQhCAQo7TO2NjnvNGtBLjuA1XtnmD2te3RwBHgcwi6427QhCIEIQg9bqmaWN1TNBnOFusf6v4QjhbrH+r+EIHF3CsEYrT7tmY+EJLwGs7GwSBj+MBlcScAZnRoNQPCuylaUyTq7q8RHTXi2U8cISPgBLigkJ1411RUGlQ00yJHz26nVBYZwRgDWMJe5rBIACWkUk6Vcs9nkrthuhkAlwF33lCQTuFMqU89fIJkuZND4FBQvG822eNj3tcY8g94FcAoee4DPDUAZaVVDhhEJYYotRLNE3xGbvoExvC1xxxDjSQxwwk4XEAEZ1IBwim0rFx8ImFlgi50j4HYpcDS7KNr48usecHZbB4LWNk5TxyvEjVXZeQbYY53/khDn+LW84eNQVfuu2ieGOZoIEjWuAOoqK0PeNF8/gtz62izF7DZ3S2cwOBbTi3TOklJPw82h0wrWcG3Br54WvxxgsliNQQI5QThBGrcbX08VrLGMy0+QhC5thKWbdek/X4imyUxjXZzn7a/mKDpCEIBCEE0zKAQltpvuNpwtrK+tC2PnEa4iaZZAE01XfLMOEuxZAsBBaQauNG800NCdvcU21436X0JPLeLzahA0BrGEY31Gbi0kRAHbm05binCtmmV+JwDATkAKk9yRs4UtLnP4tzrMHtYLSxzXMrkCXZ1DQ5wGIV0NaUT2DoheOszC0sLWlhrVtBQ11qNM0mvaXZFZuE7X2iRvN+zthL2zbHOYRxlDoWhr2ZjbVPLHamysZIw4mPaHNO8HMFZvhlYi99jbG3ERI4cWCGh0YaXFrjsZibHXuyWYsl4Sxte9+KH7A5wDQSGyOkkLnQivSGBpaK6VBWtY3o1lOX1FQR22Nz3RNewyMALmBwLmg6EjULJ2PhfJaQYYWNZaHFhZ0ntbE7MyPyGgBFNKkUJqub0s0lkgs87WtktQlcXhtfvDLjMkYOtBkR/yxkprU5Ju3UbB1oaHiMuGMguDa5looCQNwqPNSrCRW11rfLa2sfFLZImYWOGYkPGOkjIOrXNDPMHVbezyh7GvGjgCPAiqxK6ZYeKRULwPPj10flTL8u1X1QvDpx66P8Py69+75qsIkIQgWX+0ObFGdJJomkbwDiI8mlV+Dt4NEdmgJ+8MJNO5hDT+/0KleHS2oDIR2ejjkamR7XCldAA1wPzSmzXc6zyRzSEZzvYDsbC/jMAJ2Ve4H5hYve3oklx8a1iEIW3ncMmaS4AglpAcAdCQCAd2RBXazNxWjDPbXvNGPJeK7BE58bj5MC9u10jZobRIXf/bxNLCcmUBfA0DYcAeDvLlcZ5Ta/knhlppm6pmsldF4vfaZWu/DNeJ8Izgk83ZrWrMu1yx8bpnOFusf6v4QjhbrH+r+EKsm9gpxEddOLbXUZYRuzSXgLXipCDVheS2tceg6Ti44ubh2NPcnNjfSzsNK0iaaHuakf/DtlLM/QAyvIAAFBQUGQH/m7RA5tN8xMe+NzjiYzjHANcebkMiNTzm5a84L2x3pFM15jdUNoCS0t6TWvGtK817VLPd0T3Fz42Oc5uEkgVLeqd4z0XTLMxjXYGhtQK0FNAGjyaAPkgkjbVoBzBAr5LPcGbgdZp58gIQA2ChqQ0uc9wNc8nOp4ALRRdEeAXasox973Cx152V/FgscyZ0ow81zmYRHiGlavr+nuUlqsb7NbmOssbKTxvD4y7A0uYQQWkA4Tz3E5Z0O1axJr+5stjk3T4T8L45B/wDrAk5XysAvealTY5hTpUdGfHCMVXj5Cu5MrFa2SsEkZq09xGYyIIOYIORBSnghfDrTHI5+TmyvAyp92edEfQ5q9vOzGAutMJdSodPEM2vbo54bseBnlrhzUsuN5WWZdHiUx7dOk/T4imkUgcA5pBBAII0IOhSph6Ry6T9NOkUZdqO0zhjHPdk1oJPgFzZLWyVuKNwc2pFRvCqXiMcsUOypkf4MphB8XkekqNSc8uRx8ozpAw00IdIR49Fn7rhtzucKTzOkAoMI5rXNGx4zxk5VKLzvCSOaMNbjZgc6VoFXUq1oc0DWhJNN1Uys87Xta9pqHAOB7joVbj7P2eo9ghawBrGhoGgAoP2Wd4U2eOaWCDCeMfnxgFcDG4jmfiGXzV3hPaCIXRR1MsrSGBoJIGWJ5poADqubim4175hpxcEde8Avd/1B5Lcx42xcrvUWLruOKGha3FIK1kcSXEmlTU+HyTJCFhq3a8x4azEdACT4BRyXhG2Hjy77vDjxUPRpWtNdFLCKsA3hYqzXPbBG1hJLHStidGTk2CNwwSN8WtNd+MblLWsMZe6fsnbLbI3MIcxlnc8EafeuAafJjl6+4A60GVzg6IuxmEtqOMwcXiJJzGHZTXNe3BcxgfaHEgiR9YwPyxahh8HOk8wnKSfZctX4ktra2K1wyABolY+J2VM2DGzyAkVe7LI+0PitkkjsFXPjhoMIaQWxu34sLnE/FTYrvCa63WiB0cbgySoLHHYRrv1aXD5plBEGta0aNAA8BkmuV8vj/SS9GcRN9oyMU3FxTjcScMco2avwnuI3Kfg08tjdZ3a2Zwir1mhrSx/dzXAHvBVy9rHx0MkWmNrgDuOw/I0Kzt02u0ueZIoWu42KIyF8mBrZ2Y2SR5BxJqG7Fb1tjH3GtWb4UX9FZ3sDqukwPcGN1LSW/LQOPg0qS55JIJJIrRLirGJsROTTVwlaCacwHDSulVWszGyzTSkNdifLG07cEYY2g7sRk8+9Z23MZLz0aNcCARmDmD3L1JbutnFWEPOZhjeCN5jq2nzLf3XtzSSROEE7i9zgXxyH82hezuLXE0HVpuKuy4dp7kz+0O608v8Atws/7VNelrhY0Nnc0NlOAB2jidh7u8qDg9+Di6z5neb3Gqgu+JtpfJaHgPjcDFCHCoMX530PXcPmGtWsZNcs/kt8uFW6eEMDLO4vmBbE9zK1LiWYqROpqRhLc+4lecKb2na9tnsoDnuikkcR0gwUAwbMRzpXuUvCSGGJ0NrextIi5rzhHQe0tH74QPFL+Cdlw2qXFGGPjiaDQuIwyEOY0FxJo0AjzU3Jx7dJjb8/ShbbG/ixY3OrPSLindElkgc6Zj6dMYo3Vrvand4Xhx8TRHG97gyOYlha0xu1bTFk51Q7m7gd6eusbDIJi0cY1pYHbQ0kEjzAUN2XYyDjcFfvHuea7K/lHcM/NW3rTEyll8ufos4KWCVuF8zMDmxsY0Yg4klxfI800xOIy7ltEsbqmaWsf1nOFusf6v4QjhbrH+r+EKBzdf4MXwM+gVpVbr/Bi+Bn0CskoPVzJofArMHhf93G/iHVeJSW4ujg0qcO3XTIA60TC5b5NobKTEY8GGgJqSHNBzyFD3a6HKqBtD0R4BdriLojwC7QCqXpd7J43RSAlppoS0gjMEOGYI3hW0IM7fl3CCN1ogLonRNjxNYaNdHGRzXN20ZiFUcDb1faGWh0mdJpOLr2DqOi/wBpWiKz/CGwzMbNabK6knF86LDibJgrhA2tdQkVHduW5dzVYs1dwv8A+Hd/MmifDkx0b34I658UTiYWg5loDgPJWL6cTEYwaGaQxg6UBccXk0OSiW42WN1kt+IswCzxTNIywuaIy47a1LK/Crt4S4rZZY6kgOtEhr3Va35ZmizlJvUdZv8A1Xt1WMuja9sjo5BWOUtDSHOYcGItcCAeaMwFfu6xva575HB73UAIFOY3oim8kknxXFza2hvVnf8A7gx//crsFoa/FhcDhcWmmxw1CWcpM7rVUoDW1ynYyOJv6iXuI8sHmlFlskllmfM4/ch3FDuhccTX0/xe4tPdnsTa4s2SSdrLI79NcLP9rWq9aYQ9jmO0c0tPgRQrW9XTGt8qN3NDpbTIc+c2MH/FrWkgfqc4q1d9iZDGI4xRor++pJ2lR3VYeJjwYi81c4uIoST4fJXFLVkCEIWVMLP0QpFHZ+iFIgEIQgEIQgEjsUggtc0Lqhs5EsRoaF5FJWA6V5gfT/IneniW8ILG6SE8X+LGRJF8bMwPAirT3OKsSi97ljtGDjK82oyNMTDQujdvaS1tR3KtDdzLO2GFnRaJaVzdmWk5/P6Jld1tbNGyVh5rgD3jeDuINR8lDeB58eeyTKnwbdimuWvK2a9M/arjeatZM4Rvkxvjc1pbQuDnBpAxAk951KtX9A90YfEAZY3NewE0rsc2uyrS4K3La2NcGOe1rnAkNLgCQNSBuCWxXzI8B0dlle13QcXRtBGx2bsQBGenySYbX9t3NoLTZaR2axVrizl2VjYKv+TnlrfBxT5rQBQZAaAJdc9icMU0o++krUYsWBlSWxN2AAUrTU1KZLV44jHd3Udps7ZGlj2hzTQkHTIgj9wENgaHOeAMTgA47SBWnlUqRCy1uhCEIj1uqZpY3VM0Gc4W6x/q/hCOFusf6v4Qgc3X+DF8DPoFaVW6/wAGL4GfQK0gFzJofArpcyaHwKDyHojwC7XEPRHgF2gEIQgEIQgT8L4wbJKSKhgbIRrURuDyKeDSklhu+NlqbxYIAjlObi6jS9oY0V0aADQd6188Qe1zHCrXAtI3g5EeSyHBmzPa+YPr91SFjj+ZrXPcH/MObXvC1Oktu3lrtr4Z5mRRGV8jWStbWgoAWPz38xlBtqFStVzSQMbOx5PFNEskfXlApI75sL/nRa2iCrM9JcVK5I8NngB1EcdfEgE/vVXUIWK1AhCEAhCEDCz9EKRR2fohSIBCEIBCEIBCEIEd4XYYXG02VtH1rLG0ACZtauqO0AqWu35HIqhevCIEsZE1wnLiwQytLMzhONw1whocaiuhWrSq8LKzjo5cAx4Htx0/LVpw18/3WpftnX0U2a4mFpNoayaR5DpHEVFR0Wtro1oNAPGupTcBCFLbVk0EIQooQhCAQhCD1uqZpY3VM0Gc4W6x/q/hCOFusf6v4Qgc3X+DF8DPoFaVW6/wYvgZ9ArSASuxy2gmcSMYGh5ERrhqzYTTFspnlnXJNFSve7xPE6IuLWvBBpTMHYe7woe9BMxzgAKNyA/OfZdYn9VvqPssx/8ABmVrx0h6Wob+YUzy/wDYy0Uto4KOq3i7RKyjImGhpVrBTFl+bLL56oNFif1W+o+yMT+q31H2UoQgixP6rfUfZGJ/Vb6j7KVCCHG/qt9Z9lUZZXiuTMy45OO0k7u9Lbz4KCWV8wmkjc8g82moYWV8j+y9ZwXoyRv2ibHIxjDJiOIYHFwcM6DWh3hAy+zP3N9R9kfZn7m+o+yX3XwZ4mYSi0TO50jiwnmuLwBmO6i0CBf9mfub6j7I+zP3N9R9kwQgX/Zn7m+o+yPsz9zfUfZMFxNHiaW1IqCKg0IrtB2FBR+zv/w9R9l79nfuZ6j7JNNwKjc5zuOlq7BU1BccLQwOxHPFQDPdUbVE3gQG5stErXClCKChAIploO7YMkGqgaQ0A0r3Gq9kcRoK/OirXRYzDCyNz3SFtavdmSSSduzOgU9qgD2lhJAO1poUELLaDShYa0pSQGtdPOh8l2ycnQNO3J4OW9Z0cBLPQNxSUGHKrRoKUFBkKUFBpTKma7tHAyMtjDZJGmNrmg83MOeXuqAP8nZaaVBog0WN3VHq/pGN3VHq/pFlgDGMYCSGNa0EmpIApUnaclKgixu6o9X9Ixu6o9X9KVCCu6cggENBNaDGM6a0UFqie5zDhGQcOlvw7KdyrX5wdjtTmukLgWtc0YcOjt5IJ+WirWPgjFG5j8cj3MLi0uINMQlDqUGVeNOnVbuQXxC/Sjcv8v6Xv2d+4er+koh4EQtMZ42YmPDQ4xUhtKNJAzGS1CBd9nfuHq/pH2d+4er+kxQgXfZ37h6v6R9nfuHq/pMUIFkkbmgl2EAakvoPMhcknezb/qDZkf3oi+bhjtPTLwcOHJxpTE11cBq2tWihpUJW/gLZzXnSZmurTmNNRnQb9a1NSAUDqGBxz5tN4dVX1nbu4JshmbIySSjTI4MJFMT9dBpr4nUlaJBnOFusf6v4QjhbrH+r+EIHN1/gxfAz6BWliYb2ma0NDyAAAMhoNNi75Zn658m+yDZoWM5Zn658m+yOWZ+ufJvsg2aFjOWp+ufJvsjlmfrnyb7INmhYzlqfrnyb7I5Zn658m+yDZoWM5Zn658m+yOWZ+ufJvsg2Esga0uOjQSduQVS5beZ4hI6N0TqkOY6tWkHvA1FDptWa5Zn658m+yOWZ+ufJvsg2aFjOWZ+ufJvsjlmfrnyb7INmhYzlqfrnyb7I5Zn658m+yDZoWM5an658m+yOWZ+ufJvsg2aFjOWZ+ufJvsjlmfrnyb7INmhYzlmfrnyb7I5Zn658m+yDZoWM5Zn658m+yOWZ+ufJvsg2aFjOWp+ufJvsjlqfrnyb7INmhYzlqfrnyb7I5Zn658m+yDZpRf8Ae7rPxOGLjOMfhOdMI3jI1PckfLM/XPk32RyzP1z5N9kGzQsZyzP1z5N9kcsz9c+TfZBs0LGcsz9c+TfZHLM/XPk32QbNCxnLU/XPk32Ry1P1z5N9kGzQsZy1P1z5N9kcsz9c+TfZBs0LGcsz9c+TfZHLM/XPk32QMOFusf6v4QlFotb5aY3YqaaDXXTwCEH/2Q=="/>
          <p:cNvSpPr>
            <a:spLocks noChangeAspect="1" noChangeArrowheads="1"/>
          </p:cNvSpPr>
          <p:nvPr/>
        </p:nvSpPr>
        <p:spPr bwMode="auto">
          <a:xfrm>
            <a:off x="307975" y="-966788"/>
            <a:ext cx="48768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8134" name="Picture 6" descr="http://previews.figshare.com/1434335/preview_14343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2"/>
          <a:stretch/>
        </p:blipFill>
        <p:spPr bwMode="auto">
          <a:xfrm>
            <a:off x="1106986" y="4876800"/>
            <a:ext cx="7696200" cy="8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4648200"/>
            <a:ext cx="70104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95600" y="4648200"/>
            <a:ext cx="32766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 rot="16200000">
            <a:off x="4283149" y="2574849"/>
            <a:ext cx="501503" cy="32766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22715" y="3593067"/>
            <a:ext cx="93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6400800" y="3962398"/>
            <a:ext cx="1828800" cy="152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24757" y="356080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8747" y="5879068"/>
            <a:ext cx="8268053" cy="8265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Negative </a:t>
            </a:r>
            <a:r>
              <a:rPr lang="en-US" sz="2400" dirty="0" err="1" smtClean="0"/>
              <a:t>lnRH</a:t>
            </a:r>
            <a:r>
              <a:rPr lang="en-US" sz="2400" dirty="0" smtClean="0"/>
              <a:t> values = regions with reduction in variation in high altitude population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7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Tajima’s 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537724"/>
            <a:ext cx="784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Under neutrality: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(Average #pairwise polymorphisms-standardized #segregating sites)/</a:t>
            </a:r>
            <a:r>
              <a:rPr lang="en-US" sz="2400" dirty="0" err="1" smtClean="0"/>
              <a:t>stdDev</a:t>
            </a:r>
            <a:r>
              <a:rPr lang="en-US" sz="2400" dirty="0" smtClean="0"/>
              <a:t>(d)</a:t>
            </a:r>
          </a:p>
          <a:p>
            <a:r>
              <a:rPr lang="en-GB" sz="2400" dirty="0"/>
              <a:t>Average </a:t>
            </a:r>
            <a:r>
              <a:rPr lang="en-GB" sz="2400" dirty="0" smtClean="0"/>
              <a:t>Heterozygosity = </a:t>
            </a:r>
            <a:r>
              <a:rPr lang="en-GB" sz="2400" dirty="0"/>
              <a:t># of Segregating </a:t>
            </a:r>
            <a:r>
              <a:rPr lang="en-GB" sz="2400" dirty="0" smtClean="0"/>
              <a:t>sites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E(</a:t>
            </a:r>
            <a:r>
              <a:rPr lang="el-GR" sz="2400" dirty="0" smtClean="0"/>
              <a:t>π</a:t>
            </a:r>
            <a:r>
              <a:rPr lang="en-US" sz="2400" dirty="0" smtClean="0"/>
              <a:t>)= </a:t>
            </a:r>
            <a:r>
              <a:rPr lang="en-US" sz="2400" dirty="0" smtClean="0"/>
              <a:t>(4+0+4)/3 = 2.67</a:t>
            </a:r>
          </a:p>
          <a:p>
            <a:r>
              <a:rPr lang="en-US" sz="2400" dirty="0" smtClean="0"/>
              <a:t>E(S) = 4 sites/(1/1+1/2) = 2.67</a:t>
            </a:r>
          </a:p>
          <a:p>
            <a:r>
              <a:rPr lang="en-US" sz="2400" dirty="0" smtClean="0"/>
              <a:t>D = 2.67-2.67/</a:t>
            </a:r>
            <a:r>
              <a:rPr lang="en-US" sz="2400" dirty="0" err="1" smtClean="0"/>
              <a:t>sqrt</a:t>
            </a:r>
            <a:r>
              <a:rPr lang="en-US" sz="2400" dirty="0"/>
              <a:t>[</a:t>
            </a:r>
            <a:r>
              <a:rPr lang="en-US" sz="2400" dirty="0" err="1" smtClean="0"/>
              <a:t>Var</a:t>
            </a:r>
            <a:r>
              <a:rPr lang="en-US" sz="2400" dirty="0" smtClean="0"/>
              <a:t>(d)] = 0, Neutrality</a:t>
            </a:r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AvgHet</a:t>
            </a:r>
            <a:r>
              <a:rPr lang="en-US" sz="2400" dirty="0" smtClean="0"/>
              <a:t> &gt; Segregating sites, D&gt;0: Intermediate </a:t>
            </a:r>
            <a:r>
              <a:rPr lang="en-US" sz="2400" dirty="0" err="1" smtClean="0"/>
              <a:t>freq</a:t>
            </a:r>
            <a:r>
              <a:rPr lang="en-US" sz="2400" dirty="0" smtClean="0"/>
              <a:t> alleles, </a:t>
            </a:r>
            <a:r>
              <a:rPr lang="en-US" sz="2400" b="1" dirty="0" smtClean="0"/>
              <a:t>Balancing selection </a:t>
            </a:r>
            <a:r>
              <a:rPr lang="en-US" sz="2400" dirty="0" smtClean="0"/>
              <a:t>or recent pop bottleneck that removed rare alleles</a:t>
            </a:r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AvgHet</a:t>
            </a:r>
            <a:r>
              <a:rPr lang="en-US" sz="2400" dirty="0" smtClean="0"/>
              <a:t> &lt; Segregating sites, D&lt;0: High </a:t>
            </a:r>
            <a:r>
              <a:rPr lang="en-US" sz="2400" dirty="0" err="1" smtClean="0"/>
              <a:t>freq</a:t>
            </a:r>
            <a:r>
              <a:rPr lang="en-US" sz="2400" dirty="0" smtClean="0"/>
              <a:t> of singletons, </a:t>
            </a:r>
            <a:r>
              <a:rPr lang="en-US" sz="2400" b="1" dirty="0" smtClean="0"/>
              <a:t>Positive or purifying selection, selective sweep </a:t>
            </a:r>
            <a:endParaRPr lang="en-US" sz="2400" b="1" dirty="0" smtClean="0"/>
          </a:p>
          <a:p>
            <a:endParaRPr lang="en-GB" sz="2400" dirty="0"/>
          </a:p>
        </p:txBody>
      </p:sp>
      <p:pic>
        <p:nvPicPr>
          <p:cNvPr id="5" name="Picture 2" descr="An external file that holds a picture, illustration, etc.&#10;Object name is 181fi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r="63052" b="84488"/>
          <a:stretch/>
        </p:blipFill>
        <p:spPr bwMode="auto">
          <a:xfrm>
            <a:off x="5867398" y="38100"/>
            <a:ext cx="3124199" cy="147319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E[\pi]=\theta=E\left[\frac{S}{\sum_{i=1}^{n-1} \frac{1}{i}}\right]=4N\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8553"/>
            <a:ext cx="3709844" cy="7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86397" y="1676400"/>
                <a:ext cx="3505200" cy="77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)-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stdev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 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7" y="1676400"/>
                <a:ext cx="3505200" cy="770275"/>
              </a:xfrm>
              <a:prstGeom prst="rect">
                <a:avLst/>
              </a:prstGeom>
              <a:blipFill rotWithShape="1">
                <a:blip r:embed="rId5"/>
                <a:stretch>
                  <a:fillRect l="-3478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3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Worked D examples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4187952" cy="4495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Number of pairs = n(n-1)/2 </a:t>
                </a:r>
                <a:endParaRPr lang="en-US" dirty="0" smtClean="0"/>
              </a:p>
              <a:p>
                <a:r>
                  <a:rPr lang="en-US" dirty="0" smtClean="0"/>
                  <a:t>= </a:t>
                </a:r>
                <a:r>
                  <a:rPr lang="en-US" dirty="0"/>
                  <a:t>4(3)/2 = 12/2 = </a:t>
                </a:r>
                <a:r>
                  <a:rPr lang="en-US" dirty="0" smtClean="0"/>
                  <a:t>6</a:t>
                </a:r>
              </a:p>
              <a:p>
                <a:endParaRPr lang="en-US" dirty="0"/>
              </a:p>
              <a:p>
                <a:r>
                  <a:rPr lang="en-US" b="1" dirty="0"/>
                  <a:t>Blue Table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=(5+3+2+2+3+3)= 18/6 = 3 </a:t>
                </a:r>
              </a:p>
              <a:p>
                <a:r>
                  <a:rPr lang="en-US" dirty="0"/>
                  <a:t>S = 5 sites/(1/1+1/2+1/3) = 5/(1.83) = 2.73</a:t>
                </a:r>
              </a:p>
              <a:p>
                <a:r>
                  <a:rPr lang="en-US" dirty="0"/>
                  <a:t>D = 3-2.73  = 0.27 </a:t>
                </a:r>
                <a:r>
                  <a:rPr lang="en-US" b="1" dirty="0"/>
                  <a:t>D&gt;0</a:t>
                </a:r>
              </a:p>
              <a:p>
                <a:endParaRPr lang="en-US" b="1" dirty="0"/>
              </a:p>
              <a:p>
                <a:r>
                  <a:rPr lang="en-US" b="1" dirty="0"/>
                  <a:t>Green Table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=(5+5+5+0+0+0) = 15/6 = 2.50</a:t>
                </a:r>
              </a:p>
              <a:p>
                <a:r>
                  <a:rPr lang="en-US" dirty="0"/>
                  <a:t>S = 5 sites/(1/1+1/2+1/3) = 2.73</a:t>
                </a:r>
              </a:p>
              <a:p>
                <a:r>
                  <a:rPr lang="en-US" dirty="0"/>
                  <a:t>D = 2.5-2.73 = -0.23 = </a:t>
                </a:r>
                <a:r>
                  <a:rPr lang="en-US" b="1" dirty="0"/>
                  <a:t>D&lt;0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4187952" cy="4495800"/>
              </a:xfrm>
              <a:blipFill rotWithShape="1">
                <a:blip r:embed="rId2"/>
                <a:stretch>
                  <a:fillRect l="-146" t="-1900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01078"/>
              </p:ext>
            </p:extLst>
          </p:nvPr>
        </p:nvGraphicFramePr>
        <p:xfrm>
          <a:off x="5181600" y="1600200"/>
          <a:ext cx="2819403" cy="203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67"/>
                <a:gridCol w="313267"/>
                <a:gridCol w="313267"/>
                <a:gridCol w="313267"/>
                <a:gridCol w="313267"/>
                <a:gridCol w="313267"/>
                <a:gridCol w="313267"/>
                <a:gridCol w="313267"/>
                <a:gridCol w="313267"/>
              </a:tblGrid>
              <a:tr h="4070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07053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07053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07053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07053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76457"/>
              </p:ext>
            </p:extLst>
          </p:nvPr>
        </p:nvGraphicFramePr>
        <p:xfrm>
          <a:off x="5181597" y="4038600"/>
          <a:ext cx="2819403" cy="213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267"/>
                <a:gridCol w="313267"/>
                <a:gridCol w="313267"/>
                <a:gridCol w="313267"/>
                <a:gridCol w="313267"/>
                <a:gridCol w="313267"/>
                <a:gridCol w="313267"/>
                <a:gridCol w="313267"/>
                <a:gridCol w="313267"/>
              </a:tblGrid>
              <a:tr h="42672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324600"/>
            <a:ext cx="583294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Must know the standard deviation to determine significance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715000" y="304800"/>
                <a:ext cx="3048000" cy="77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)-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stdev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 </m:t>
                        </m:r>
                      </m:den>
                    </m:f>
                  </m:oMath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04800"/>
                <a:ext cx="3048000" cy="770275"/>
              </a:xfrm>
              <a:prstGeom prst="rect">
                <a:avLst/>
              </a:prstGeom>
              <a:blipFill rotWithShape="1">
                <a:blip r:embed="rId3"/>
                <a:stretch>
                  <a:fillRect l="-4200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588305"/>
            <a:ext cx="63531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630735"/>
            <a:ext cx="62960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"/>
          <a:stretch/>
        </p:blipFill>
        <p:spPr bwMode="auto">
          <a:xfrm>
            <a:off x="2895600" y="1630735"/>
            <a:ext cx="606764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spectrum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971800" cy="4495800"/>
          </a:xfrm>
        </p:spPr>
        <p:txBody>
          <a:bodyPr/>
          <a:lstStyle/>
          <a:p>
            <a:r>
              <a:rPr lang="en-GB" dirty="0"/>
              <a:t>In a </a:t>
            </a:r>
            <a:r>
              <a:rPr lang="en-GB" dirty="0" smtClean="0"/>
              <a:t>standard neutral </a:t>
            </a:r>
            <a:r>
              <a:rPr lang="en-GB" dirty="0"/>
              <a:t>model </a:t>
            </a:r>
            <a:endParaRPr lang="en-GB" dirty="0" smtClean="0"/>
          </a:p>
          <a:p>
            <a:pPr lvl="1"/>
            <a:r>
              <a:rPr lang="en-GB" sz="2000" dirty="0" smtClean="0"/>
              <a:t>Random mating </a:t>
            </a:r>
          </a:p>
          <a:p>
            <a:pPr lvl="1"/>
            <a:r>
              <a:rPr lang="en-GB" sz="2000" dirty="0" smtClean="0"/>
              <a:t>Constant </a:t>
            </a:r>
            <a:r>
              <a:rPr lang="en-GB" sz="2000" dirty="0"/>
              <a:t>population </a:t>
            </a:r>
            <a:r>
              <a:rPr lang="en-GB" sz="2000" dirty="0" smtClean="0"/>
              <a:t>size</a:t>
            </a:r>
          </a:p>
          <a:p>
            <a:pPr lvl="1"/>
            <a:r>
              <a:rPr lang="en-GB" sz="2000" dirty="0" smtClean="0"/>
              <a:t>No population subdivision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588305"/>
            <a:ext cx="6248400" cy="48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627909" y="2050472"/>
            <a:ext cx="7516091" cy="4458794"/>
            <a:chOff x="1627909" y="2050472"/>
            <a:chExt cx="7516091" cy="445879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895600" y="5943600"/>
              <a:ext cx="8382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27909" y="6139934"/>
              <a:ext cx="1149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Singletons</a:t>
              </a:r>
              <a:endParaRPr lang="en-GB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191000" y="2050472"/>
              <a:ext cx="4953000" cy="2448791"/>
              <a:chOff x="4191000" y="2050472"/>
              <a:chExt cx="4953000" cy="244879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>
                <a:off x="4191000" y="2590800"/>
                <a:ext cx="762000" cy="117070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572000" y="2057400"/>
                <a:ext cx="2355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Many low </a:t>
                </a:r>
                <a:r>
                  <a:rPr lang="en-US" dirty="0" err="1" smtClean="0"/>
                  <a:t>freq</a:t>
                </a:r>
                <a:r>
                  <a:rPr lang="en-US" dirty="0" smtClean="0"/>
                  <a:t>-variants</a:t>
                </a:r>
                <a:endParaRPr lang="en-GB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8763000" y="2426732"/>
                <a:ext cx="0" cy="2072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239000" y="2050472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High </a:t>
                </a:r>
                <a:r>
                  <a:rPr lang="en-US" dirty="0" err="1" smtClean="0"/>
                  <a:t>freq</a:t>
                </a:r>
                <a:r>
                  <a:rPr lang="en-US" dirty="0" smtClean="0"/>
                  <a:t>-variants</a:t>
                </a:r>
                <a:endParaRPr lang="en-GB" dirty="0"/>
              </a:p>
            </p:txBody>
          </p:sp>
        </p:grpSp>
      </p:grpSp>
      <p:pic>
        <p:nvPicPr>
          <p:cNvPr id="26" name="Picture 2" descr="An external file that holds a picture, illustration, etc.&#10;Object name is 181fig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52" b="58335"/>
          <a:stretch/>
        </p:blipFill>
        <p:spPr bwMode="auto">
          <a:xfrm>
            <a:off x="6059023" y="0"/>
            <a:ext cx="3084977" cy="20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Standardized difference in 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600200"/>
                <a:ext cx="8991600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Standardized </a:t>
                </a:r>
                <a:r>
                  <a:rPr lang="en-US" sz="2800" dirty="0"/>
                  <a:t>difference </a:t>
                </a:r>
                <a:r>
                  <a:rPr lang="en-US" sz="2800" dirty="0" smtClean="0"/>
                  <a:t>of D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𝐻𝑖𝑔h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𝐿𝑜𝑤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-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𝐷𝐻𝑖𝑔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𝐷𝐿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𝑜𝑤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𝐻𝑖𝑔h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−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Tajima’s D in sliding window</a:t>
                </a:r>
              </a:p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 = mean Tajima’s D for all windows</a:t>
                </a:r>
              </a:p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High = Andean or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Tibetian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population</a:t>
                </a:r>
              </a:p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Low = Control low altitude population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600200"/>
                <a:ext cx="8991600" cy="4495800"/>
              </a:xfrm>
              <a:blipFill rotWithShape="1">
                <a:blip r:embed="rId2"/>
                <a:stretch>
                  <a:fillRect l="-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1429" y="5060740"/>
            <a:ext cx="826805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Negative standardized D = regions under selection in high altitude population controlling for demographic events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73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4551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3) Whole </a:t>
            </a:r>
            <a:r>
              <a:rPr lang="en-US" dirty="0"/>
              <a:t>genome long range haplotype (WGLRH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69373" y="2286000"/>
            <a:ext cx="396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91199" y="1597391"/>
            <a:ext cx="31655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Young allele (neutral)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range 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time for recombination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Old allele (neutral)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or high frequency (drift)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 range 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recombination</a:t>
            </a:r>
          </a:p>
          <a:p>
            <a:endParaRPr lang="en-US" dirty="0"/>
          </a:p>
          <a:p>
            <a:r>
              <a:rPr lang="en-US" dirty="0" smtClean="0"/>
              <a:t>Young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selected</a:t>
            </a:r>
            <a:r>
              <a:rPr lang="en-US" dirty="0" smtClean="0"/>
              <a:t> allele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Long-range 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Hitch-hiking of linked sites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43200" y="2019300"/>
            <a:ext cx="228600" cy="266700"/>
          </a:xfrm>
          <a:prstGeom prst="rect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47800" y="2286000"/>
            <a:ext cx="2971800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69682" y="3674883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50333" y="1562100"/>
            <a:ext cx="0" cy="952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50333" y="2971800"/>
            <a:ext cx="4098758" cy="1066800"/>
            <a:chOff x="750333" y="2971800"/>
            <a:chExt cx="4098758" cy="1066800"/>
          </a:xfrm>
        </p:grpSpPr>
        <p:sp>
          <p:nvSpPr>
            <p:cNvPr id="5" name="Rectangle 4"/>
            <p:cNvSpPr/>
            <p:nvPr/>
          </p:nvSpPr>
          <p:spPr>
            <a:xfrm>
              <a:off x="886691" y="3810000"/>
              <a:ext cx="3962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3200" y="3276600"/>
              <a:ext cx="228600" cy="533400"/>
            </a:xfrm>
            <a:prstGeom prst="rect">
              <a:avLst/>
            </a:prstGeom>
            <a:solidFill>
              <a:srgbClr val="CC00F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3200" y="3543300"/>
              <a:ext cx="228600" cy="266700"/>
            </a:xfrm>
            <a:prstGeom prst="rect">
              <a:avLst/>
            </a:prstGeom>
            <a:solidFill>
              <a:srgbClr val="CC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5999" y="3810000"/>
              <a:ext cx="1219201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750333" y="2971800"/>
              <a:ext cx="0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50333" y="4495800"/>
            <a:ext cx="4126467" cy="1295400"/>
            <a:chOff x="750333" y="4495800"/>
            <a:chExt cx="4126467" cy="1295400"/>
          </a:xfrm>
        </p:grpSpPr>
        <p:sp>
          <p:nvSpPr>
            <p:cNvPr id="6" name="Rectangle 5"/>
            <p:cNvSpPr/>
            <p:nvPr/>
          </p:nvSpPr>
          <p:spPr>
            <a:xfrm>
              <a:off x="914400" y="5486400"/>
              <a:ext cx="3962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36272" y="4495800"/>
              <a:ext cx="235527" cy="9819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5486400"/>
              <a:ext cx="2971800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50333" y="4572000"/>
              <a:ext cx="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059483" y="5841670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8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haplotype</a:t>
            </a:r>
            <a:endParaRPr lang="en-GB" dirty="0"/>
          </a:p>
        </p:txBody>
      </p:sp>
      <p:pic>
        <p:nvPicPr>
          <p:cNvPr id="43010" name="Picture 2" descr="Figure 1 &#10;          Decay of EHH in Simulated Data for an Allele at Frequency 0.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1"/>
          <a:stretch/>
        </p:blipFill>
        <p:spPr bwMode="auto">
          <a:xfrm>
            <a:off x="-13855" y="1499755"/>
            <a:ext cx="5460424" cy="22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http://www.johnmyleswhite.com/notebook/wp-content/uploads/2011/03/density_comparis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82" y="2590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886200"/>
            <a:ext cx="4343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Compare Relative Extended Haplotype </a:t>
            </a:r>
            <a:r>
              <a:rPr lang="en-US" sz="2000" dirty="0" err="1" smtClean="0"/>
              <a:t>Homozygosty</a:t>
            </a:r>
            <a:r>
              <a:rPr lang="en-US" sz="2000" dirty="0" smtClean="0"/>
              <a:t> to flexible gamma distribution parameterized with maximum likelihood methods from rest of dataset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1428" y="5638800"/>
            <a:ext cx="826805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Values in upper 5% tail of gamma distribution = regions under positive selection in high altitude population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079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individual ancestry estimates</a:t>
            </a:r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011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2399" y="3581400"/>
            <a:ext cx="1219200" cy="12954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717472" y="4122992"/>
            <a:ext cx="3387436" cy="653363"/>
          </a:xfrm>
          <a:custGeom>
            <a:avLst/>
            <a:gdLst>
              <a:gd name="connsiteX0" fmla="*/ 3387436 w 3387436"/>
              <a:gd name="connsiteY0" fmla="*/ 383199 h 653363"/>
              <a:gd name="connsiteX1" fmla="*/ 3387436 w 3387436"/>
              <a:gd name="connsiteY1" fmla="*/ 383199 h 653363"/>
              <a:gd name="connsiteX2" fmla="*/ 3335482 w 3387436"/>
              <a:gd name="connsiteY2" fmla="*/ 310463 h 653363"/>
              <a:gd name="connsiteX3" fmla="*/ 3221182 w 3387436"/>
              <a:gd name="connsiteY3" fmla="*/ 206553 h 653363"/>
              <a:gd name="connsiteX4" fmla="*/ 3190009 w 3387436"/>
              <a:gd name="connsiteY4" fmla="*/ 175381 h 653363"/>
              <a:gd name="connsiteX5" fmla="*/ 3148445 w 3387436"/>
              <a:gd name="connsiteY5" fmla="*/ 154599 h 653363"/>
              <a:gd name="connsiteX6" fmla="*/ 3117272 w 3387436"/>
              <a:gd name="connsiteY6" fmla="*/ 123426 h 653363"/>
              <a:gd name="connsiteX7" fmla="*/ 3075709 w 3387436"/>
              <a:gd name="connsiteY7" fmla="*/ 113035 h 653363"/>
              <a:gd name="connsiteX8" fmla="*/ 3034145 w 3387436"/>
              <a:gd name="connsiteY8" fmla="*/ 92253 h 653363"/>
              <a:gd name="connsiteX9" fmla="*/ 2992582 w 3387436"/>
              <a:gd name="connsiteY9" fmla="*/ 81863 h 653363"/>
              <a:gd name="connsiteX10" fmla="*/ 2847109 w 3387436"/>
              <a:gd name="connsiteY10" fmla="*/ 61081 h 653363"/>
              <a:gd name="connsiteX11" fmla="*/ 2680854 w 3387436"/>
              <a:gd name="connsiteY11" fmla="*/ 40299 h 653363"/>
              <a:gd name="connsiteX12" fmla="*/ 1828800 w 3387436"/>
              <a:gd name="connsiteY12" fmla="*/ 19517 h 653363"/>
              <a:gd name="connsiteX13" fmla="*/ 1101436 w 3387436"/>
              <a:gd name="connsiteY13" fmla="*/ 19517 h 653363"/>
              <a:gd name="connsiteX14" fmla="*/ 737754 w 3387436"/>
              <a:gd name="connsiteY14" fmla="*/ 50690 h 653363"/>
              <a:gd name="connsiteX15" fmla="*/ 706582 w 3387436"/>
              <a:gd name="connsiteY15" fmla="*/ 61081 h 653363"/>
              <a:gd name="connsiteX16" fmla="*/ 592282 w 3387436"/>
              <a:gd name="connsiteY16" fmla="*/ 71472 h 653363"/>
              <a:gd name="connsiteX17" fmla="*/ 561109 w 3387436"/>
              <a:gd name="connsiteY17" fmla="*/ 92253 h 653363"/>
              <a:gd name="connsiteX18" fmla="*/ 477982 w 3387436"/>
              <a:gd name="connsiteY18" fmla="*/ 113035 h 653363"/>
              <a:gd name="connsiteX19" fmla="*/ 394854 w 3387436"/>
              <a:gd name="connsiteY19" fmla="*/ 154599 h 653363"/>
              <a:gd name="connsiteX20" fmla="*/ 363682 w 3387436"/>
              <a:gd name="connsiteY20" fmla="*/ 164990 h 653363"/>
              <a:gd name="connsiteX21" fmla="*/ 290945 w 3387436"/>
              <a:gd name="connsiteY21" fmla="*/ 206553 h 653363"/>
              <a:gd name="connsiteX22" fmla="*/ 259772 w 3387436"/>
              <a:gd name="connsiteY22" fmla="*/ 216944 h 653363"/>
              <a:gd name="connsiteX23" fmla="*/ 228600 w 3387436"/>
              <a:gd name="connsiteY23" fmla="*/ 237726 h 653363"/>
              <a:gd name="connsiteX24" fmla="*/ 187036 w 3387436"/>
              <a:gd name="connsiteY24" fmla="*/ 248117 h 653363"/>
              <a:gd name="connsiteX25" fmla="*/ 155863 w 3387436"/>
              <a:gd name="connsiteY25" fmla="*/ 258508 h 653363"/>
              <a:gd name="connsiteX26" fmla="*/ 93518 w 3387436"/>
              <a:gd name="connsiteY26" fmla="*/ 289681 h 653363"/>
              <a:gd name="connsiteX27" fmla="*/ 62345 w 3387436"/>
              <a:gd name="connsiteY27" fmla="*/ 310463 h 653363"/>
              <a:gd name="connsiteX28" fmla="*/ 10391 w 3387436"/>
              <a:gd name="connsiteY28" fmla="*/ 372808 h 653363"/>
              <a:gd name="connsiteX29" fmla="*/ 0 w 3387436"/>
              <a:gd name="connsiteY29" fmla="*/ 403981 h 653363"/>
              <a:gd name="connsiteX30" fmla="*/ 10391 w 3387436"/>
              <a:gd name="connsiteY30" fmla="*/ 518281 h 653363"/>
              <a:gd name="connsiteX31" fmla="*/ 31172 w 3387436"/>
              <a:gd name="connsiteY31" fmla="*/ 549453 h 653363"/>
              <a:gd name="connsiteX32" fmla="*/ 124691 w 3387436"/>
              <a:gd name="connsiteY32" fmla="*/ 580626 h 653363"/>
              <a:gd name="connsiteX33" fmla="*/ 633845 w 3387436"/>
              <a:gd name="connsiteY33" fmla="*/ 591017 h 653363"/>
              <a:gd name="connsiteX34" fmla="*/ 768927 w 3387436"/>
              <a:gd name="connsiteY34" fmla="*/ 601408 h 653363"/>
              <a:gd name="connsiteX35" fmla="*/ 810491 w 3387436"/>
              <a:gd name="connsiteY35" fmla="*/ 611799 h 653363"/>
              <a:gd name="connsiteX36" fmla="*/ 872836 w 3387436"/>
              <a:gd name="connsiteY36" fmla="*/ 622190 h 653363"/>
              <a:gd name="connsiteX37" fmla="*/ 924791 w 3387436"/>
              <a:gd name="connsiteY37" fmla="*/ 632581 h 653363"/>
              <a:gd name="connsiteX38" fmla="*/ 1111827 w 3387436"/>
              <a:gd name="connsiteY38" fmla="*/ 653363 h 653363"/>
              <a:gd name="connsiteX39" fmla="*/ 2150918 w 3387436"/>
              <a:gd name="connsiteY39" fmla="*/ 642972 h 653363"/>
              <a:gd name="connsiteX40" fmla="*/ 2192482 w 3387436"/>
              <a:gd name="connsiteY40" fmla="*/ 632581 h 653363"/>
              <a:gd name="connsiteX41" fmla="*/ 2524991 w 3387436"/>
              <a:gd name="connsiteY41" fmla="*/ 622190 h 653363"/>
              <a:gd name="connsiteX42" fmla="*/ 2618509 w 3387436"/>
              <a:gd name="connsiteY42" fmla="*/ 611799 h 653363"/>
              <a:gd name="connsiteX43" fmla="*/ 2670463 w 3387436"/>
              <a:gd name="connsiteY43" fmla="*/ 601408 h 653363"/>
              <a:gd name="connsiteX44" fmla="*/ 3138054 w 3387436"/>
              <a:gd name="connsiteY44" fmla="*/ 580626 h 653363"/>
              <a:gd name="connsiteX45" fmla="*/ 3190009 w 3387436"/>
              <a:gd name="connsiteY45" fmla="*/ 570235 h 653363"/>
              <a:gd name="connsiteX46" fmla="*/ 3252354 w 3387436"/>
              <a:gd name="connsiteY46" fmla="*/ 549453 h 653363"/>
              <a:gd name="connsiteX47" fmla="*/ 3283527 w 3387436"/>
              <a:gd name="connsiteY47" fmla="*/ 507890 h 653363"/>
              <a:gd name="connsiteX48" fmla="*/ 3314700 w 3387436"/>
              <a:gd name="connsiteY48" fmla="*/ 487108 h 653363"/>
              <a:gd name="connsiteX49" fmla="*/ 3366654 w 3387436"/>
              <a:gd name="connsiteY49" fmla="*/ 435153 h 653363"/>
              <a:gd name="connsiteX50" fmla="*/ 3377045 w 3387436"/>
              <a:gd name="connsiteY50" fmla="*/ 310463 h 653363"/>
              <a:gd name="connsiteX51" fmla="*/ 3387436 w 3387436"/>
              <a:gd name="connsiteY51" fmla="*/ 383199 h 65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7436" h="653363">
                <a:moveTo>
                  <a:pt x="3387436" y="383199"/>
                </a:moveTo>
                <a:lnTo>
                  <a:pt x="3387436" y="383199"/>
                </a:lnTo>
                <a:cubicBezTo>
                  <a:pt x="3370118" y="358954"/>
                  <a:pt x="3354872" y="333085"/>
                  <a:pt x="3335482" y="310463"/>
                </a:cubicBezTo>
                <a:cubicBezTo>
                  <a:pt x="3248983" y="209547"/>
                  <a:pt x="3290941" y="266347"/>
                  <a:pt x="3221182" y="206553"/>
                </a:cubicBezTo>
                <a:cubicBezTo>
                  <a:pt x="3210025" y="196990"/>
                  <a:pt x="3201967" y="183922"/>
                  <a:pt x="3190009" y="175381"/>
                </a:cubicBezTo>
                <a:cubicBezTo>
                  <a:pt x="3177404" y="166378"/>
                  <a:pt x="3161050" y="163602"/>
                  <a:pt x="3148445" y="154599"/>
                </a:cubicBezTo>
                <a:cubicBezTo>
                  <a:pt x="3136487" y="146058"/>
                  <a:pt x="3130031" y="130717"/>
                  <a:pt x="3117272" y="123426"/>
                </a:cubicBezTo>
                <a:cubicBezTo>
                  <a:pt x="3104873" y="116341"/>
                  <a:pt x="3089080" y="118049"/>
                  <a:pt x="3075709" y="113035"/>
                </a:cubicBezTo>
                <a:cubicBezTo>
                  <a:pt x="3061205" y="107596"/>
                  <a:pt x="3048649" y="97692"/>
                  <a:pt x="3034145" y="92253"/>
                </a:cubicBezTo>
                <a:cubicBezTo>
                  <a:pt x="3020774" y="87239"/>
                  <a:pt x="3006585" y="84664"/>
                  <a:pt x="2992582" y="81863"/>
                </a:cubicBezTo>
                <a:cubicBezTo>
                  <a:pt x="2937820" y="70911"/>
                  <a:pt x="2904582" y="68744"/>
                  <a:pt x="2847109" y="61081"/>
                </a:cubicBezTo>
                <a:cubicBezTo>
                  <a:pt x="2805133" y="55484"/>
                  <a:pt x="2719560" y="41575"/>
                  <a:pt x="2680854" y="40299"/>
                </a:cubicBezTo>
                <a:lnTo>
                  <a:pt x="1828800" y="19517"/>
                </a:lnTo>
                <a:cubicBezTo>
                  <a:pt x="1537810" y="-9582"/>
                  <a:pt x="1641859" y="-3238"/>
                  <a:pt x="1101436" y="19517"/>
                </a:cubicBezTo>
                <a:cubicBezTo>
                  <a:pt x="979872" y="24636"/>
                  <a:pt x="737754" y="50690"/>
                  <a:pt x="737754" y="50690"/>
                </a:cubicBezTo>
                <a:cubicBezTo>
                  <a:pt x="727363" y="54154"/>
                  <a:pt x="717425" y="59532"/>
                  <a:pt x="706582" y="61081"/>
                </a:cubicBezTo>
                <a:cubicBezTo>
                  <a:pt x="668709" y="66491"/>
                  <a:pt x="629690" y="63456"/>
                  <a:pt x="592282" y="71472"/>
                </a:cubicBezTo>
                <a:cubicBezTo>
                  <a:pt x="580071" y="74089"/>
                  <a:pt x="572279" y="86668"/>
                  <a:pt x="561109" y="92253"/>
                </a:cubicBezTo>
                <a:cubicBezTo>
                  <a:pt x="539807" y="102904"/>
                  <a:pt x="497745" y="109082"/>
                  <a:pt x="477982" y="113035"/>
                </a:cubicBezTo>
                <a:cubicBezTo>
                  <a:pt x="450273" y="126890"/>
                  <a:pt x="424244" y="144802"/>
                  <a:pt x="394854" y="154599"/>
                </a:cubicBezTo>
                <a:cubicBezTo>
                  <a:pt x="384463" y="158063"/>
                  <a:pt x="373749" y="160675"/>
                  <a:pt x="363682" y="164990"/>
                </a:cubicBezTo>
                <a:cubicBezTo>
                  <a:pt x="236144" y="219650"/>
                  <a:pt x="395315" y="154370"/>
                  <a:pt x="290945" y="206553"/>
                </a:cubicBezTo>
                <a:cubicBezTo>
                  <a:pt x="281148" y="211451"/>
                  <a:pt x="270163" y="213480"/>
                  <a:pt x="259772" y="216944"/>
                </a:cubicBezTo>
                <a:cubicBezTo>
                  <a:pt x="249381" y="223871"/>
                  <a:pt x="240078" y="232807"/>
                  <a:pt x="228600" y="237726"/>
                </a:cubicBezTo>
                <a:cubicBezTo>
                  <a:pt x="215474" y="243352"/>
                  <a:pt x="200768" y="244194"/>
                  <a:pt x="187036" y="248117"/>
                </a:cubicBezTo>
                <a:cubicBezTo>
                  <a:pt x="176504" y="251126"/>
                  <a:pt x="166254" y="255044"/>
                  <a:pt x="155863" y="258508"/>
                </a:cubicBezTo>
                <a:cubicBezTo>
                  <a:pt x="66534" y="318062"/>
                  <a:pt x="179553" y="246663"/>
                  <a:pt x="93518" y="289681"/>
                </a:cubicBezTo>
                <a:cubicBezTo>
                  <a:pt x="82348" y="295266"/>
                  <a:pt x="71939" y="302468"/>
                  <a:pt x="62345" y="310463"/>
                </a:cubicBezTo>
                <a:cubicBezTo>
                  <a:pt x="42644" y="326880"/>
                  <a:pt x="22069" y="349452"/>
                  <a:pt x="10391" y="372808"/>
                </a:cubicBezTo>
                <a:cubicBezTo>
                  <a:pt x="5493" y="382605"/>
                  <a:pt x="3464" y="393590"/>
                  <a:pt x="0" y="403981"/>
                </a:cubicBezTo>
                <a:cubicBezTo>
                  <a:pt x="3464" y="442081"/>
                  <a:pt x="2375" y="480873"/>
                  <a:pt x="10391" y="518281"/>
                </a:cubicBezTo>
                <a:cubicBezTo>
                  <a:pt x="13008" y="530492"/>
                  <a:pt x="22342" y="540623"/>
                  <a:pt x="31172" y="549453"/>
                </a:cubicBezTo>
                <a:cubicBezTo>
                  <a:pt x="57044" y="575325"/>
                  <a:pt x="88544" y="579312"/>
                  <a:pt x="124691" y="580626"/>
                </a:cubicBezTo>
                <a:cubicBezTo>
                  <a:pt x="294332" y="586795"/>
                  <a:pt x="464127" y="587553"/>
                  <a:pt x="633845" y="591017"/>
                </a:cubicBezTo>
                <a:cubicBezTo>
                  <a:pt x="678872" y="594481"/>
                  <a:pt x="724076" y="596131"/>
                  <a:pt x="768927" y="601408"/>
                </a:cubicBezTo>
                <a:cubicBezTo>
                  <a:pt x="783110" y="603077"/>
                  <a:pt x="796487" y="608998"/>
                  <a:pt x="810491" y="611799"/>
                </a:cubicBezTo>
                <a:cubicBezTo>
                  <a:pt x="831150" y="615931"/>
                  <a:pt x="852108" y="618421"/>
                  <a:pt x="872836" y="622190"/>
                </a:cubicBezTo>
                <a:cubicBezTo>
                  <a:pt x="890212" y="625349"/>
                  <a:pt x="907278" y="630297"/>
                  <a:pt x="924791" y="632581"/>
                </a:cubicBezTo>
                <a:cubicBezTo>
                  <a:pt x="986993" y="640694"/>
                  <a:pt x="1111827" y="653363"/>
                  <a:pt x="1111827" y="653363"/>
                </a:cubicBezTo>
                <a:lnTo>
                  <a:pt x="2150918" y="642972"/>
                </a:lnTo>
                <a:cubicBezTo>
                  <a:pt x="2165196" y="642697"/>
                  <a:pt x="2178223" y="633373"/>
                  <a:pt x="2192482" y="632581"/>
                </a:cubicBezTo>
                <a:cubicBezTo>
                  <a:pt x="2303202" y="626430"/>
                  <a:pt x="2414155" y="625654"/>
                  <a:pt x="2524991" y="622190"/>
                </a:cubicBezTo>
                <a:cubicBezTo>
                  <a:pt x="2556164" y="618726"/>
                  <a:pt x="2587460" y="616235"/>
                  <a:pt x="2618509" y="611799"/>
                </a:cubicBezTo>
                <a:cubicBezTo>
                  <a:pt x="2635992" y="609301"/>
                  <a:pt x="2652834" y="602466"/>
                  <a:pt x="2670463" y="601408"/>
                </a:cubicBezTo>
                <a:cubicBezTo>
                  <a:pt x="2826200" y="592064"/>
                  <a:pt x="2982190" y="587553"/>
                  <a:pt x="3138054" y="580626"/>
                </a:cubicBezTo>
                <a:cubicBezTo>
                  <a:pt x="3155372" y="577162"/>
                  <a:pt x="3172970" y="574882"/>
                  <a:pt x="3190009" y="570235"/>
                </a:cubicBezTo>
                <a:cubicBezTo>
                  <a:pt x="3211143" y="564471"/>
                  <a:pt x="3252354" y="549453"/>
                  <a:pt x="3252354" y="549453"/>
                </a:cubicBezTo>
                <a:cubicBezTo>
                  <a:pt x="3262745" y="535599"/>
                  <a:pt x="3271281" y="520136"/>
                  <a:pt x="3283527" y="507890"/>
                </a:cubicBezTo>
                <a:cubicBezTo>
                  <a:pt x="3292358" y="499059"/>
                  <a:pt x="3305869" y="495939"/>
                  <a:pt x="3314700" y="487108"/>
                </a:cubicBezTo>
                <a:cubicBezTo>
                  <a:pt x="3383976" y="417832"/>
                  <a:pt x="3283526" y="490574"/>
                  <a:pt x="3366654" y="435153"/>
                </a:cubicBezTo>
                <a:cubicBezTo>
                  <a:pt x="3386903" y="374408"/>
                  <a:pt x="3377045" y="414934"/>
                  <a:pt x="3377045" y="310463"/>
                </a:cubicBezTo>
                <a:lnTo>
                  <a:pt x="3387436" y="383199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156" name="Picture 4" descr="http://myctrring.com/wp-content/uploads/2010/10/peru_map_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88877"/>
            <a:ext cx="1316183" cy="18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://d-maps.com/m/asia/china/tibet/tibet15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318414"/>
            <a:ext cx="2133600" cy="13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172033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Andean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373090" y="1720334"/>
            <a:ext cx="89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Tibetan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population stratification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" y="2051566"/>
            <a:ext cx="8991600" cy="38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72033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Andean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73090" y="1720334"/>
            <a:ext cx="89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Tibetan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Genome scans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029200"/>
            <a:ext cx="81534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significant SNPs for both populations, varying by test</a:t>
            </a:r>
          </a:p>
          <a:p>
            <a:r>
              <a:rPr lang="en-US" dirty="0" smtClean="0"/>
              <a:t>Strength of selection, time since selection, and recombination background all affect signal and test sensitivity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1600200"/>
            <a:ext cx="8759537" cy="311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Worldwide</a:t>
            </a:r>
            <a:endParaRPr lang="en-GB" dirty="0"/>
          </a:p>
        </p:txBody>
      </p:sp>
      <p:pic>
        <p:nvPicPr>
          <p:cNvPr id="5122" name="Picture 2" descr="http://monacoreporter.files.wordpress.com/2013/11/adult-hiv-prevalence-rate-2012-globalhealt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/>
          <a:stretch/>
        </p:blipFill>
        <p:spPr bwMode="auto">
          <a:xfrm>
            <a:off x="685800" y="1553592"/>
            <a:ext cx="8167456" cy="53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ciencediplomacy.org/files/styles/slide_main/public/2-worldmapper_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6" y="1553592"/>
            <a:ext cx="7072544" cy="530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Genetic variation at cellular oxygen sensing gene </a:t>
            </a:r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4"/>
          <a:stretch/>
        </p:blipFill>
        <p:spPr bwMode="auto">
          <a:xfrm>
            <a:off x="2971800" y="2839078"/>
            <a:ext cx="6019801" cy="394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7640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E: </a:t>
            </a:r>
            <a:r>
              <a:rPr lang="en-US" dirty="0" smtClean="0"/>
              <a:t>Haplotypes with arrow showing highest significant SNP</a:t>
            </a:r>
          </a:p>
          <a:p>
            <a:endParaRPr lang="en-US" dirty="0"/>
          </a:p>
          <a:p>
            <a:r>
              <a:rPr lang="en-US" dirty="0" smtClean="0"/>
              <a:t>Grey region is gene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A&amp;B: Allele frequency distribution of 2 highest ranked SNPs for Andeans and Tibetans</a:t>
            </a:r>
          </a:p>
          <a:p>
            <a:r>
              <a:rPr lang="en-US" dirty="0" smtClean="0"/>
              <a:t>Derived =Red</a:t>
            </a:r>
          </a:p>
          <a:p>
            <a:r>
              <a:rPr lang="en-US" dirty="0" smtClean="0"/>
              <a:t>Positive selection =Black</a:t>
            </a:r>
          </a:p>
          <a:p>
            <a:endParaRPr lang="en-US" dirty="0"/>
          </a:p>
          <a:p>
            <a:r>
              <a:rPr lang="en-US" dirty="0" smtClean="0"/>
              <a:t>C: Significant are in Red for Andeans</a:t>
            </a:r>
          </a:p>
          <a:p>
            <a:r>
              <a:rPr lang="en-US" dirty="0" smtClean="0"/>
              <a:t>D: and for Tibetans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048000"/>
            <a:ext cx="669171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THM: Adaptation has occurred independently at this gene in the two highland groups</a:t>
            </a:r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1"/>
          <a:stretch/>
        </p:blipFill>
        <p:spPr bwMode="auto">
          <a:xfrm>
            <a:off x="2984205" y="1561181"/>
            <a:ext cx="6019801" cy="10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4" b="20255"/>
          <a:stretch/>
        </p:blipFill>
        <p:spPr bwMode="auto">
          <a:xfrm>
            <a:off x="2895600" y="2619153"/>
            <a:ext cx="6019801" cy="27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7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87280" y="3228975"/>
            <a:ext cx="1371600" cy="103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9" y="3228975"/>
            <a:ext cx="597135" cy="103822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600200"/>
            <a:ext cx="6251448" cy="4495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 Chimp and the River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Phylogenetic methods to detect selection in a parasite and host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Island Fox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Balancing </a:t>
            </a:r>
            <a:r>
              <a:rPr lang="en-US" dirty="0" smtClean="0"/>
              <a:t>selection to resist effects of drift, but be careful with conclusions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Men in the Mountains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Positive </a:t>
            </a:r>
            <a:r>
              <a:rPr lang="en-US" dirty="0" smtClean="0"/>
              <a:t>selection across the genome can affect different region for convergent phenotypes</a:t>
            </a:r>
            <a:endParaRPr lang="en-US" dirty="0" smtClean="0"/>
          </a:p>
          <a:p>
            <a:pPr marL="365760" lvl="1" indent="0">
              <a:buNone/>
            </a:pP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87280" y="1676400"/>
            <a:ext cx="1371600" cy="1038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7280" y="4820343"/>
            <a:ext cx="1371600" cy="1038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cdn.vectorstock.com/i/composite/51,40/chimpanzee-vector-735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1" l="9677" r="100000">
                        <a14:foregroundMark x1="56272" y1="16041" x2="56272" y2="16041"/>
                        <a14:foregroundMark x1="54839" y1="8874" x2="54839" y2="8874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0507"/>
            <a:ext cx="11582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1" b="81462" l="8346" r="78877"/>
                    </a14:imgEffect>
                    <a14:imgEffect>
                      <a14:artisticGlowDiffused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13292" r="23175" b="25892"/>
          <a:stretch/>
        </p:blipFill>
        <p:spPr bwMode="auto">
          <a:xfrm>
            <a:off x="1520672" y="1696153"/>
            <a:ext cx="538208" cy="5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6809" l="0" r="100000">
                        <a14:foregroundMark x1="7264" y1="30851" x2="7264" y2="30851"/>
                        <a14:foregroundMark x1="38741" y1="20638" x2="38741" y2="20638"/>
                        <a14:foregroundMark x1="44068" y1="20426" x2="44068" y2="20426"/>
                        <a14:foregroundMark x1="59806" y1="22128" x2="59806" y2="22128"/>
                        <a14:foregroundMark x1="65860" y1="21702" x2="65860" y2="21702"/>
                        <a14:foregroundMark x1="83293" y1="25106" x2="83293" y2="25106"/>
                        <a14:foregroundMark x1="73850" y1="2340" x2="73850" y2="2340"/>
                        <a14:foregroundMark x1="81114" y1="8936" x2="81114" y2="8936"/>
                        <a14:foregroundMark x1="83051" y1="11064" x2="83051" y2="11064"/>
                        <a14:foregroundMark x1="78692" y1="8723" x2="78692" y2="8723"/>
                        <a14:foregroundMark x1="75545" y1="6170" x2="75545" y2="6170"/>
                        <a14:foregroundMark x1="71913" y1="2979" x2="71913" y2="2979"/>
                        <a14:foregroundMark x1="78935" y1="16809" x2="78935" y2="16809"/>
                        <a14:foregroundMark x1="68523" y1="14894" x2="68523" y2="14894"/>
                        <a14:foregroundMark x1="67070" y1="15532" x2="67070" y2="15532"/>
                        <a14:foregroundMark x1="69976" y1="18298" x2="69976" y2="18298"/>
                        <a14:foregroundMark x1="75545" y1="24468" x2="75545" y2="24468"/>
                        <a14:foregroundMark x1="59080" y1="16596" x2="59080" y2="16596"/>
                        <a14:foregroundMark x1="54237" y1="14468" x2="54237" y2="14468"/>
                        <a14:foregroundMark x1="61259" y1="11277" x2="61259" y2="11277"/>
                        <a14:foregroundMark x1="44310" y1="13617" x2="44310" y2="13617"/>
                        <a14:foregroundMark x1="35593" y1="11064" x2="35593" y2="11064"/>
                        <a14:foregroundMark x1="36077" y1="19787" x2="36077" y2="19787"/>
                        <a14:foregroundMark x1="38257" y1="26170" x2="38257" y2="26170"/>
                        <a14:foregroundMark x1="38257" y1="30426" x2="38257" y2="30426"/>
                        <a14:foregroundMark x1="35351" y1="24255" x2="35351" y2="24255"/>
                        <a14:foregroundMark x1="38257" y1="23830" x2="38257" y2="23830"/>
                        <a14:foregroundMark x1="36562" y1="33191" x2="37772" y2="33191"/>
                        <a14:foregroundMark x1="58111" y1="33830" x2="58111" y2="33830"/>
                        <a14:foregroundMark x1="56901" y1="17447" x2="56901" y2="17447"/>
                        <a14:foregroundMark x1="48184" y1="7447" x2="48184" y2="7447"/>
                        <a14:foregroundMark x1="53753" y1="19149" x2="53753" y2="19149"/>
                        <a14:foregroundMark x1="56416" y1="22128" x2="56416" y2="22128"/>
                        <a14:foregroundMark x1="52542" y1="16596" x2="52542" y2="16596"/>
                        <a14:foregroundMark x1="49879" y1="16809" x2="49879" y2="16809"/>
                        <a14:foregroundMark x1="37530" y1="11064" x2="37530" y2="11064"/>
                        <a14:foregroundMark x1="32930" y1="11489" x2="32930" y2="11489"/>
                        <a14:foregroundMark x1="30508" y1="12340" x2="30508" y2="12340"/>
                        <a14:foregroundMark x1="34867" y1="33404" x2="34867" y2="33404"/>
                        <a14:foregroundMark x1="35593" y1="27447" x2="35593" y2="27447"/>
                        <a14:foregroundMark x1="36804" y1="14468" x2="36804" y2="14468"/>
                        <a14:foregroundMark x1="34383" y1="14468" x2="34383" y2="14468"/>
                        <a14:foregroundMark x1="36562" y1="16170" x2="36562" y2="16170"/>
                        <a14:foregroundMark x1="47458" y1="10638" x2="47458" y2="10638"/>
                        <a14:foregroundMark x1="49395" y1="11915" x2="49395" y2="11915"/>
                        <a14:foregroundMark x1="51574" y1="14043" x2="51574" y2="14043"/>
                        <a14:foregroundMark x1="50363" y1="13830" x2="50363" y2="13830"/>
                        <a14:foregroundMark x1="58838" y1="10213" x2="58838" y2="10213"/>
                        <a14:foregroundMark x1="59080" y1="8085" x2="59080" y2="8085"/>
                        <a14:foregroundMark x1="64407" y1="16596" x2="64407" y2="16596"/>
                        <a14:foregroundMark x1="65860" y1="18085" x2="65860" y2="18085"/>
                        <a14:foregroundMark x1="68039" y1="20213" x2="68039" y2="20213"/>
                        <a14:foregroundMark x1="71671" y1="21489" x2="71671" y2="21489"/>
                        <a14:foregroundMark x1="70944" y1="16596" x2="70944" y2="16596"/>
                        <a14:foregroundMark x1="73608" y1="18723" x2="73608" y2="18723"/>
                        <a14:foregroundMark x1="77240" y1="22766" x2="77240" y2="22766"/>
                        <a14:foregroundMark x1="77482" y1="27660" x2="77482" y2="27660"/>
                        <a14:foregroundMark x1="75061" y1="27021" x2="75061" y2="27021"/>
                        <a14:foregroundMark x1="81114" y1="28298" x2="81114" y2="28298"/>
                        <a14:foregroundMark x1="41646" y1="15319" x2="41646" y2="15319"/>
                        <a14:foregroundMark x1="46247" y1="19362" x2="46247" y2="19362"/>
                        <a14:foregroundMark x1="49879" y1="23617" x2="49879" y2="23617"/>
                        <a14:foregroundMark x1="52542" y1="25319" x2="52542" y2="25319"/>
                        <a14:foregroundMark x1="57627" y1="27872" x2="57627" y2="27872"/>
                        <a14:foregroundMark x1="50847" y1="20000" x2="50847" y2="20000"/>
                        <a14:foregroundMark x1="57627" y1="16383" x2="57627" y2="16383"/>
                        <a14:foregroundMark x1="63196" y1="24468" x2="63196" y2="24468"/>
                        <a14:foregroundMark x1="66344" y1="27447" x2="66344" y2="27447"/>
                        <a14:foregroundMark x1="68765" y1="30213" x2="68765" y2="30213"/>
                        <a14:foregroundMark x1="68281" y1="28511" x2="68281" y2="28511"/>
                        <a14:foregroundMark x1="38257" y1="22766" x2="38257" y2="22766"/>
                        <a14:foregroundMark x1="23245" y1="24681" x2="23245" y2="24681"/>
                        <a14:foregroundMark x1="22034" y1="26596" x2="22034" y2="26596"/>
                        <a14:foregroundMark x1="16949" y1="23617" x2="16949" y2="23617"/>
                        <a14:foregroundMark x1="13559" y1="28723" x2="13559" y2="28723"/>
                        <a14:foregroundMark x1="18402" y1="30000" x2="18402" y2="30000"/>
                        <a14:foregroundMark x1="28087" y1="27234" x2="28087" y2="27234"/>
                        <a14:foregroundMark x1="34867" y1="29362" x2="34867" y2="29362"/>
                        <a14:foregroundMark x1="33172" y1="26383" x2="33172" y2="26383"/>
                        <a14:foregroundMark x1="36804" y1="26596" x2="36804" y2="26596"/>
                        <a14:foregroundMark x1="39467" y1="28723" x2="39467" y2="28723"/>
                        <a14:foregroundMark x1="44794" y1="29149" x2="44794" y2="29149"/>
                        <a14:foregroundMark x1="42131" y1="27021" x2="42131" y2="27021"/>
                        <a14:foregroundMark x1="42373" y1="30000" x2="42373" y2="30000"/>
                        <a14:foregroundMark x1="45763" y1="30213" x2="45763" y2="30213"/>
                        <a14:foregroundMark x1="50121" y1="30213" x2="50121" y2="30213"/>
                        <a14:foregroundMark x1="59806" y1="28723" x2="59806" y2="28723"/>
                        <a14:foregroundMark x1="61501" y1="30426" x2="61501" y2="30426"/>
                        <a14:foregroundMark x1="31235" y1="32766" x2="31235" y2="32766"/>
                        <a14:foregroundMark x1="31477" y1="31702" x2="31477" y2="31702"/>
                        <a14:foregroundMark x1="29540" y1="32979" x2="29540" y2="32979"/>
                        <a14:foregroundMark x1="93220" y1="25319" x2="93220" y2="25319"/>
                        <a14:foregroundMark x1="88620" y1="26170" x2="88620" y2="26170"/>
                        <a14:foregroundMark x1="83535" y1="27872" x2="83535" y2="2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493"/>
          <a:stretch/>
        </p:blipFill>
        <p:spPr bwMode="auto">
          <a:xfrm>
            <a:off x="576680" y="5305230"/>
            <a:ext cx="1654640" cy="7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http://th04.deviantart.net/fs71/200H/i/2011/032/f/a/gray_fox_by_silvercrossfox-d2kzedp.jpg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100000" l="2105" r="9824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6" y="3228975"/>
            <a:ext cx="1636812" cy="11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 rotWithShape="1"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886" l="0" r="100000">
                        <a14:foregroundMark x1="12648" y1="26835" x2="12648" y2="26835"/>
                        <a14:foregroundMark x1="11462" y1="14430" x2="11462" y2="14430"/>
                        <a14:foregroundMark x1="4348" y1="8354" x2="4348" y2="8354"/>
                        <a14:foregroundMark x1="12253" y1="7595" x2="12253" y2="7595"/>
                        <a14:foregroundMark x1="11858" y1="21266" x2="11858" y2="21266"/>
                        <a14:foregroundMark x1="20158" y1="15190" x2="20158" y2="15190"/>
                        <a14:foregroundMark x1="20949" y1="26076" x2="20949" y2="26076"/>
                        <a14:foregroundMark x1="21344" y1="21519" x2="21344" y2="21519"/>
                        <a14:foregroundMark x1="29644" y1="19241" x2="29644" y2="19241"/>
                        <a14:foregroundMark x1="30040" y1="40506" x2="30040" y2="40506"/>
                        <a14:foregroundMark x1="11858" y1="45823" x2="11858" y2="45823"/>
                        <a14:foregroundMark x1="13043" y1="35949" x2="13043" y2="35949"/>
                        <a14:foregroundMark x1="3953" y1="41013" x2="3953" y2="41013"/>
                        <a14:foregroundMark x1="3953" y1="32152" x2="3953" y2="32152"/>
                        <a14:foregroundMark x1="3557" y1="36962" x2="3557" y2="36962"/>
                        <a14:foregroundMark x1="2767" y1="27595" x2="2767" y2="27595"/>
                        <a14:foregroundMark x1="37154" y1="28354" x2="37154" y2="28354"/>
                        <a14:foregroundMark x1="46245" y1="35190" x2="46245" y2="35190"/>
                        <a14:foregroundMark x1="54150" y1="36203" x2="54150" y2="36203"/>
                        <a14:foregroundMark x1="54941" y1="44304" x2="54941" y2="44304"/>
                        <a14:foregroundMark x1="53360" y1="41013" x2="53360" y2="41013"/>
                        <a14:foregroundMark x1="54545" y1="27848" x2="54545" y2="27848"/>
                        <a14:foregroundMark x1="62451" y1="35949" x2="62451" y2="35949"/>
                        <a14:foregroundMark x1="63241" y1="26835" x2="63241" y2="26835"/>
                        <a14:foregroundMark x1="61660" y1="28101" x2="61660" y2="28101"/>
                        <a14:foregroundMark x1="71146" y1="48101" x2="71146" y2="48101"/>
                        <a14:foregroundMark x1="69960" y1="39494" x2="69565" y2="38734"/>
                        <a14:foregroundMark x1="62451" y1="34430" x2="62451" y2="34430"/>
                        <a14:foregroundMark x1="69960" y1="29114" x2="69960" y2="29114"/>
                        <a14:foregroundMark x1="70751" y1="32911" x2="70751" y2="32911"/>
                        <a14:foregroundMark x1="70751" y1="35696" x2="70751" y2="35696"/>
                        <a14:foregroundMark x1="54150" y1="30380" x2="54150" y2="30380"/>
                        <a14:foregroundMark x1="79447" y1="46329" x2="79051" y2="45316"/>
                        <a14:foregroundMark x1="78656" y1="36456" x2="78656" y2="36456"/>
                        <a14:foregroundMark x1="80237" y1="29367" x2="80237" y2="29367"/>
                        <a14:foregroundMark x1="79051" y1="31392" x2="79051" y2="31392"/>
                        <a14:foregroundMark x1="79051" y1="25823" x2="79051" y2="25823"/>
                        <a14:foregroundMark x1="88538" y1="45316" x2="88538" y2="45316"/>
                        <a14:foregroundMark x1="96047" y1="41013" x2="96047" y2="41013"/>
                        <a14:foregroundMark x1="20553" y1="9620" x2="20553" y2="9620"/>
                        <a14:foregroundMark x1="19763" y1="10380" x2="19763" y2="1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847"/>
          <a:stretch/>
        </p:blipFill>
        <p:spPr bwMode="auto">
          <a:xfrm>
            <a:off x="691279" y="4820343"/>
            <a:ext cx="751041" cy="6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7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66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Acknowledgements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750" y="2133600"/>
            <a:ext cx="7533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excellent popular science book </a:t>
            </a:r>
            <a:r>
              <a:rPr lang="en-GB" sz="1600" b="1" dirty="0" err="1" smtClean="0"/>
              <a:t>Spillover</a:t>
            </a:r>
            <a:r>
              <a:rPr lang="en-GB" sz="1600" b="1" dirty="0" smtClean="0"/>
              <a:t>: Animal Infections </a:t>
            </a:r>
          </a:p>
          <a:p>
            <a:r>
              <a:rPr lang="en-GB" sz="1600" b="1" dirty="0" smtClean="0"/>
              <a:t>and the Next Human Pandemic </a:t>
            </a:r>
            <a:r>
              <a:rPr lang="en-GB" sz="1600" dirty="0" smtClean="0"/>
              <a:t>by David </a:t>
            </a:r>
            <a:r>
              <a:rPr lang="en-GB" sz="1600" dirty="0" err="1" smtClean="0"/>
              <a:t>Quammen</a:t>
            </a:r>
            <a:endParaRPr lang="en-GB" sz="1600" dirty="0" smtClean="0"/>
          </a:p>
          <a:p>
            <a:endParaRPr lang="en-US" sz="1600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Funding Sources:</a:t>
            </a:r>
          </a:p>
          <a:p>
            <a:r>
              <a:rPr lang="en-US" sz="1600" dirty="0" smtClean="0"/>
              <a:t>European </a:t>
            </a:r>
            <a:r>
              <a:rPr lang="en-US" sz="1600" dirty="0"/>
              <a:t>Social Fund in the Czech Republic, European Union, Ministry of Education, OP Education for Competitiveness, </a:t>
            </a:r>
            <a:r>
              <a:rPr lang="en-GB" sz="1600" dirty="0"/>
              <a:t>Veda </a:t>
            </a:r>
            <a:r>
              <a:rPr lang="en-GB" sz="1600" dirty="0" err="1"/>
              <a:t>vsemi</a:t>
            </a:r>
            <a:r>
              <a:rPr lang="en-GB" sz="1600" dirty="0"/>
              <a:t> </a:t>
            </a:r>
            <a:r>
              <a:rPr lang="en-GB" sz="1600" dirty="0" err="1"/>
              <a:t>smysly</a:t>
            </a:r>
            <a:r>
              <a:rPr lang="en-GB" sz="1600" dirty="0"/>
              <a:t> (CZ.1.07/2.3.00/35.0026)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Obrázek 0" descr="OPVK_hor_zakladni_logolink_RGB_en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504" y="6019801"/>
            <a:ext cx="3852495" cy="831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13245" b="12579"/>
          <a:stretch/>
        </p:blipFill>
        <p:spPr>
          <a:xfrm>
            <a:off x="0" y="5959398"/>
            <a:ext cx="2108339" cy="952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86" y="6075186"/>
            <a:ext cx="1939262" cy="706614"/>
          </a:xfrm>
          <a:prstGeom prst="rect">
            <a:avLst/>
          </a:prstGeom>
        </p:spPr>
      </p:pic>
      <p:pic>
        <p:nvPicPr>
          <p:cNvPr id="11" name="Picture 4" descr="http://www.distinctlymontana.com/sites/default/files/spillov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r="22803"/>
          <a:stretch/>
        </p:blipFill>
        <p:spPr bwMode="auto">
          <a:xfrm>
            <a:off x="6285390" y="609600"/>
            <a:ext cx="285861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ngm.nationalgeographic.com/2013/05/wrangel-island/img/09-arctic-fox-pup-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80043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-27709" y="0"/>
            <a:ext cx="6324600" cy="1752600"/>
          </a:xfrm>
          <a:prstGeom prst="wedgeRoundRectCallout">
            <a:avLst>
              <a:gd name="adj1" fmla="val -1582"/>
              <a:gd name="adj2" fmla="val 76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Thanks for your attention!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6408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3276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Retrovirus (Reverse transcription)</a:t>
            </a:r>
          </a:p>
          <a:p>
            <a:endParaRPr lang="en-US" dirty="0" smtClean="0"/>
          </a:p>
          <a:p>
            <a:r>
              <a:rPr lang="en-US" dirty="0" smtClean="0"/>
              <a:t>No proofreading = high error rate</a:t>
            </a:r>
          </a:p>
          <a:p>
            <a:endParaRPr lang="en-US" dirty="0" smtClean="0"/>
          </a:p>
          <a:p>
            <a:r>
              <a:rPr lang="en-GB" dirty="0"/>
              <a:t>For a virus with a genome about 10 thousand bases in length, that means that basically every time HIV replicates itself, it makes a mistake</a:t>
            </a:r>
            <a:r>
              <a:rPr lang="en-GB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High viral production 10</a:t>
            </a:r>
            <a:r>
              <a:rPr lang="en-US" baseline="30000" dirty="0" smtClean="0"/>
              <a:t>8</a:t>
            </a:r>
            <a:r>
              <a:rPr lang="en-US" dirty="0" smtClean="0"/>
              <a:t> copies per day</a:t>
            </a:r>
          </a:p>
          <a:p>
            <a:endParaRPr lang="en-US" dirty="0" smtClean="0"/>
          </a:p>
          <a:p>
            <a:r>
              <a:rPr lang="en-US" dirty="0" smtClean="0"/>
              <a:t>Recombination, genetic drift, genetic shift, bottlenecks and immune-driven selection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3" y="1676400"/>
            <a:ext cx="58743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Types &amp; subtypes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78114"/>
            <a:ext cx="1342034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HIV-1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021996" y="1600200"/>
            <a:ext cx="134203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HIV-2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8909" y="3050016"/>
            <a:ext cx="14869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Group M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050016"/>
            <a:ext cx="1411605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Group N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043358"/>
            <a:ext cx="1416413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Group O</a:t>
            </a:r>
            <a:endParaRPr lang="en-GB" sz="2800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3179211" y="2372399"/>
            <a:ext cx="226585" cy="28010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6115" y="4874039"/>
            <a:ext cx="350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Worldwide distribution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943321" y="38862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845413" y="3043358"/>
            <a:ext cx="1402987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Group 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Discovered Aug 2009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98" y="4349339"/>
            <a:ext cx="54588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 smtClean="0"/>
              <a:t>  D  F  G  H  J  K  Recombinants</a:t>
            </a:r>
            <a:endParaRPr lang="en-GB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40494" y="2667000"/>
            <a:ext cx="4545906" cy="6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371600" y="2286000"/>
            <a:ext cx="0" cy="37635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40494" y="2662358"/>
            <a:ext cx="0" cy="37635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85976" y="2673658"/>
            <a:ext cx="0" cy="37635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486400" y="2673658"/>
            <a:ext cx="0" cy="37635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40494" y="3573236"/>
            <a:ext cx="0" cy="77610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31814" y="2673658"/>
            <a:ext cx="0" cy="37635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cell.com/cms/attachment/2002995535/2011441225/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77" y="1600200"/>
            <a:ext cx="7437023" cy="52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943321" y="1101060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400" dirty="0"/>
              <a:t>HIV-1 group M is responsible for 95% of HIV infections globally. </a:t>
            </a:r>
          </a:p>
        </p:txBody>
      </p:sp>
    </p:spTree>
    <p:extLst>
      <p:ext uri="{BB962C8B-B14F-4D97-AF65-F5344CB8AC3E}">
        <p14:creationId xmlns:p14="http://schemas.microsoft.com/office/powerpoint/2010/main" val="13584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SIV in captive primates</a:t>
            </a:r>
            <a:endParaRPr lang="en-GB" dirty="0"/>
          </a:p>
        </p:txBody>
      </p:sp>
      <p:pic>
        <p:nvPicPr>
          <p:cNvPr id="4" name="Picture 2" descr="Evolutionary relationship among the different simian immunodeficiency vir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766422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" y="1674181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&gt;30 African Old World monkey species are naturally </a:t>
            </a:r>
            <a:r>
              <a:rPr lang="en-US" dirty="0"/>
              <a:t>i</a:t>
            </a:r>
            <a:r>
              <a:rPr lang="en-US" dirty="0" smtClean="0"/>
              <a:t>nfected with various SIV strains</a:t>
            </a:r>
          </a:p>
          <a:p>
            <a:endParaRPr lang="en-US" dirty="0"/>
          </a:p>
          <a:p>
            <a:r>
              <a:rPr lang="en-US" dirty="0" smtClean="0"/>
              <a:t>Absent in Asian Old World monkey species</a:t>
            </a:r>
            <a:endParaRPr lang="en-GB" dirty="0"/>
          </a:p>
        </p:txBody>
      </p:sp>
      <p:pic>
        <p:nvPicPr>
          <p:cNvPr id="12290" name="Picture 2" descr="http://www.clipartbest.com/cliparts/KTn/ez4/KTnez48qc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32580"/>
            <a:ext cx="5217777" cy="57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3026</TotalTime>
  <Words>2478</Words>
  <Application>Microsoft Office PowerPoint</Application>
  <PresentationFormat>On-screen Show (4:3)</PresentationFormat>
  <Paragraphs>468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Median</vt:lpstr>
      <vt:lpstr>Genetic signatures of natural selection</vt:lpstr>
      <vt:lpstr>Outline of talk</vt:lpstr>
      <vt:lpstr>A strange set of symptoms</vt:lpstr>
      <vt:lpstr>Clusters of infection</vt:lpstr>
      <vt:lpstr>“Patient 0” (Zero)</vt:lpstr>
      <vt:lpstr>HIV Worldwide</vt:lpstr>
      <vt:lpstr>HIV variation</vt:lpstr>
      <vt:lpstr>HIV Types &amp; subtypes</vt:lpstr>
      <vt:lpstr>SIV in captive primates</vt:lpstr>
      <vt:lpstr>Symptoms of SIV</vt:lpstr>
      <vt:lpstr>SIV precursor to HIV</vt:lpstr>
      <vt:lpstr>Cross-species transmission</vt:lpstr>
      <vt:lpstr>Spillover</vt:lpstr>
      <vt:lpstr>PowerPoint Presentation</vt:lpstr>
      <vt:lpstr>HIV: Where</vt:lpstr>
      <vt:lpstr>HIV: When</vt:lpstr>
      <vt:lpstr>Major Histocompatibility Complex</vt:lpstr>
      <vt:lpstr>Structure &amp; function of MHC</vt:lpstr>
      <vt:lpstr>MHC evolution</vt:lpstr>
      <vt:lpstr>MHC Supertypes and HIV</vt:lpstr>
      <vt:lpstr>Cross-species protection</vt:lpstr>
      <vt:lpstr>SIV, HIV and primate MHC resistance</vt:lpstr>
      <vt:lpstr>Selective sweeps and genetic hitchhiking</vt:lpstr>
      <vt:lpstr>Outline of talk</vt:lpstr>
      <vt:lpstr>Balancing selection</vt:lpstr>
      <vt:lpstr>Genetic drift</vt:lpstr>
      <vt:lpstr>Island Fox</vt:lpstr>
      <vt:lpstr>Problems with reduced diversity</vt:lpstr>
      <vt:lpstr>Population history</vt:lpstr>
      <vt:lpstr>Fox neutral genetic variation</vt:lpstr>
      <vt:lpstr>Selective pressures on fox</vt:lpstr>
      <vt:lpstr>Has MHC variation been maintained?</vt:lpstr>
      <vt:lpstr>Results: MHC variation</vt:lpstr>
      <vt:lpstr>Results: Simulations</vt:lpstr>
      <vt:lpstr>Strength of selection</vt:lpstr>
      <vt:lpstr>Critique of story</vt:lpstr>
      <vt:lpstr>Critique of story</vt:lpstr>
      <vt:lpstr>Critique of story</vt:lpstr>
      <vt:lpstr>Meta-analyses and bottlenecks</vt:lpstr>
      <vt:lpstr>Meta-analyses and bottlenecks</vt:lpstr>
      <vt:lpstr>Outline of talk</vt:lpstr>
      <vt:lpstr>Men of the mountains</vt:lpstr>
      <vt:lpstr>Death on the mountain</vt:lpstr>
      <vt:lpstr>The Death Zone</vt:lpstr>
      <vt:lpstr>High altitude adaptations</vt:lpstr>
      <vt:lpstr>Geography of human adaptation to high altitude</vt:lpstr>
      <vt:lpstr>Genome scans for selection</vt:lpstr>
      <vt:lpstr>Design of study</vt:lpstr>
      <vt:lpstr>Tests of natural selection</vt:lpstr>
      <vt:lpstr>1) Ratio of heterozygosity (lnRH)</vt:lpstr>
      <vt:lpstr>Tajima’s D</vt:lpstr>
      <vt:lpstr>Worked D examples</vt:lpstr>
      <vt:lpstr>Frequency spectrum</vt:lpstr>
      <vt:lpstr>2) Standardized difference in D</vt:lpstr>
      <vt:lpstr>3) Whole genome long range haplotype (WGLRH)</vt:lpstr>
      <vt:lpstr>Long range haplotype</vt:lpstr>
      <vt:lpstr>Results: individual ancestry estimates</vt:lpstr>
      <vt:lpstr>Results: population stratification</vt:lpstr>
      <vt:lpstr>Results: Genome scans</vt:lpstr>
      <vt:lpstr>Results: Genetic variation at cellular oxygen sensing gene </vt:lpstr>
      <vt:lpstr>Take Home Message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signatures of natural selection</dc:title>
  <dc:creator>Jamie</dc:creator>
  <cp:lastModifiedBy>Jamie</cp:lastModifiedBy>
  <cp:revision>157</cp:revision>
  <cp:lastPrinted>2014-12-16T10:50:53Z</cp:lastPrinted>
  <dcterms:created xsi:type="dcterms:W3CDTF">2014-12-11T15:25:45Z</dcterms:created>
  <dcterms:modified xsi:type="dcterms:W3CDTF">2014-12-16T13:49:32Z</dcterms:modified>
</cp:coreProperties>
</file>