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DA4A1-6BCD-4883-A02A-3B9E5C56DD70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D91E9-E6C2-4EDC-9FBD-A1E74F44E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25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659FA8-B1E5-40EA-A63C-F5440CE07C4F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84096" cy="41124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AC3495-820D-4F23-BB03-1D0F75002869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4062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0363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1763D4-9CFF-4B59-8FC7-9960EC10179D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7238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0363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965392-1190-4A7A-93C8-D354618B26BC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4062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0363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AF6B19-730C-4A79-9ED8-3388D18826E2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4062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0363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2BE944-D735-4C97-B3C6-22E17A661EFF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4062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0363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83B242-9E61-4589-AA73-7914DF1A079C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4062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0363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BE2E4E-3978-4604-B750-1B35090DA00B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4062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0363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09437F-2C00-4903-9F53-F5D2F226ED95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4062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0363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A7FA12-CE33-49BC-A21A-66748E3A4E27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4062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0363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7CA985-53D4-4F70-AE69-38C9C2575858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4062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0363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A07BE8-DA06-4733-8FF1-ACB52A403B37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4062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0363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FA0B47-585E-4D16-9BC3-70AD68AAB35B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7238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0363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116E-CB82-4B8F-9178-C2A09846FE66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44B2-2CF4-4895-94AB-00B0AE747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116E-CB82-4B8F-9178-C2A09846FE66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44B2-2CF4-4895-94AB-00B0AE747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7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116E-CB82-4B8F-9178-C2A09846FE66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44B2-2CF4-4895-94AB-00B0AE747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82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625" y="273514"/>
            <a:ext cx="8223550" cy="1140121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6624" y="6246194"/>
            <a:ext cx="2126110" cy="467852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>
          <a:xfrm>
            <a:off x="3127226" y="6246194"/>
            <a:ext cx="2893871" cy="467852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>
          <a:xfrm>
            <a:off x="6555505" y="6246194"/>
            <a:ext cx="2126110" cy="467852"/>
          </a:xfrm>
        </p:spPr>
        <p:txBody>
          <a:bodyPr/>
          <a:lstStyle>
            <a:lvl1pPr>
              <a:defRPr/>
            </a:lvl1pPr>
          </a:lstStyle>
          <a:p>
            <a:fld id="{73260392-C600-4E17-AAFD-548AC21900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990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116E-CB82-4B8F-9178-C2A09846FE66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44B2-2CF4-4895-94AB-00B0AE747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46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116E-CB82-4B8F-9178-C2A09846FE66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44B2-2CF4-4895-94AB-00B0AE747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4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116E-CB82-4B8F-9178-C2A09846FE66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44B2-2CF4-4895-94AB-00B0AE747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24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116E-CB82-4B8F-9178-C2A09846FE66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44B2-2CF4-4895-94AB-00B0AE747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68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116E-CB82-4B8F-9178-C2A09846FE66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44B2-2CF4-4895-94AB-00B0AE747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47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116E-CB82-4B8F-9178-C2A09846FE66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44B2-2CF4-4895-94AB-00B0AE747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50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116E-CB82-4B8F-9178-C2A09846FE66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44B2-2CF4-4895-94AB-00B0AE747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96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116E-CB82-4B8F-9178-C2A09846FE66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44B2-2CF4-4895-94AB-00B0AE747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03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116E-CB82-4B8F-9178-C2A09846FE66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944B2-2CF4-4895-94AB-00B0AE747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23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656" y="2129090"/>
            <a:ext cx="7772688" cy="1469777"/>
          </a:xfrm>
          <a:ln/>
        </p:spPr>
        <p:txBody>
          <a:bodyPr tIns="65377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Zpracování dat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312" y="3883897"/>
            <a:ext cx="6401376" cy="17533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3018" rIns="0" bIns="0"/>
          <a:lstStyle/>
          <a:p>
            <a:pPr marL="0" indent="0" algn="ctr"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altLang="cs-CZ" dirty="0" err="1" smtClean="0"/>
              <a:t>Lenka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Radov</a:t>
            </a:r>
            <a:r>
              <a:rPr lang="cs-CZ" altLang="cs-CZ" dirty="0" smtClean="0"/>
              <a:t>á</a:t>
            </a:r>
            <a:endParaRPr lang="cs-CZ" altLang="cs-CZ" dirty="0"/>
          </a:p>
          <a:p>
            <a:pPr marL="0" indent="0" algn="ctr"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dirty="0" smtClean="0"/>
              <a:t>3.10.2014</a:t>
            </a:r>
            <a:endParaRPr lang="cs-CZ" alt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9"/>
          <a:stretch>
            <a:fillRect/>
          </a:stretch>
        </p:blipFill>
        <p:spPr bwMode="auto">
          <a:xfrm>
            <a:off x="7314624" y="227449"/>
            <a:ext cx="1325217" cy="13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3" y="302305"/>
            <a:ext cx="1306492" cy="130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894198" y="489446"/>
            <a:ext cx="4996933" cy="77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cs-CZ" sz="1500" b="1">
                <a:effectLst>
                  <a:outerShdw blurRad="38100" dist="38100" dir="2700000" algn="tl">
                    <a:srgbClr val="C0C0C0"/>
                  </a:outerShdw>
                </a:effectLst>
              </a:rPr>
              <a:t>LÉKAŘSKÁ FAKULTA MASARYKOVY UNIVER</a:t>
            </a:r>
            <a:r>
              <a:rPr lang="cs-CZ" altLang="cs-CZ" sz="1500" b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de-DE" altLang="cs-CZ" sz="1500" b="1">
                <a:effectLst>
                  <a:outerShdw blurRad="38100" dist="38100" dir="2700000" algn="tl">
                    <a:srgbClr val="C0C0C0"/>
                  </a:outerShdw>
                </a:effectLst>
              </a:rPr>
              <a:t>ITY </a:t>
            </a:r>
          </a:p>
          <a:p>
            <a:pPr algn="ctr">
              <a:buClrTx/>
              <a:buFontTx/>
              <a:buNone/>
            </a:pPr>
            <a:r>
              <a:rPr lang="de-DE" altLang="cs-CZ" sz="15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Interní hematoonkologická klinika LF MU a FN Brno</a:t>
            </a:r>
          </a:p>
          <a:p>
            <a:pPr algn="ctr">
              <a:buClrTx/>
              <a:buFontTx/>
              <a:buNone/>
            </a:pPr>
            <a:r>
              <a:rPr lang="de-DE" altLang="cs-CZ" sz="1500" b="1">
                <a:effectLst>
                  <a:outerShdw blurRad="38100" dist="38100" dir="2700000" algn="tl">
                    <a:srgbClr val="C0C0C0"/>
                  </a:outerShdw>
                </a:effectLst>
              </a:rPr>
              <a:t>Centrum molekulární biologie a genové terapie</a:t>
            </a:r>
          </a:p>
        </p:txBody>
      </p:sp>
    </p:spTree>
    <p:extLst>
      <p:ext uri="{BB962C8B-B14F-4D97-AF65-F5344CB8AC3E}">
        <p14:creationId xmlns:p14="http://schemas.microsoft.com/office/powerpoint/2010/main" val="2198525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33577" y="400194"/>
            <a:ext cx="4765021" cy="39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sz="2200" b="1"/>
              <a:t>Analýza dat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51917" y="1069584"/>
            <a:ext cx="3810000" cy="3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b="1"/>
              <a:t>Unsupervised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35687" y="1728896"/>
            <a:ext cx="7630083" cy="123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/>
              <a:t>Bez informace o vzorcích (genech)</a:t>
            </a:r>
          </a:p>
          <a:p>
            <a:r>
              <a:rPr lang="en-GB" altLang="cs-CZ"/>
              <a:t>(= Class discovery)</a:t>
            </a:r>
          </a:p>
          <a:p>
            <a:endParaRPr lang="en-GB" altLang="cs-CZ"/>
          </a:p>
          <a:p>
            <a:endParaRPr lang="en-GB" altLang="cs-CZ"/>
          </a:p>
          <a:p>
            <a:endParaRPr lang="en-GB" altLang="cs-CZ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1917" y="2637249"/>
            <a:ext cx="3810000" cy="3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b="1"/>
              <a:t>Supervised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35687" y="3295123"/>
            <a:ext cx="7938340" cy="21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/>
              <a:t>Vzorky (geny) předem rozděleny do skupin</a:t>
            </a:r>
          </a:p>
          <a:p>
            <a:r>
              <a:rPr lang="en-GB" altLang="cs-CZ"/>
              <a:t>Class prediction – algoritmy se učí na známých vzorcích</a:t>
            </a:r>
          </a:p>
          <a:p>
            <a:r>
              <a:rPr lang="en-GB" altLang="cs-CZ"/>
              <a:t>Statistické testy</a:t>
            </a:r>
          </a:p>
          <a:p>
            <a:r>
              <a:rPr lang="en-GB" altLang="cs-CZ"/>
              <a:t>	2 a více skupin (vzorků) – hledání rozdílů (dif. exprimovaných genů)</a:t>
            </a:r>
          </a:p>
          <a:p>
            <a:r>
              <a:rPr lang="en-GB" altLang="cs-CZ"/>
              <a:t>	t-test, ANOVA, neparametrické testy, SAM (significance analysis of microarrays)</a:t>
            </a:r>
          </a:p>
          <a:p>
            <a:r>
              <a:rPr lang="en-GB" altLang="cs-CZ"/>
              <a:t>	! korekce mnohonásobného testování (Bonferoni,...), odhad chyby (FDR)</a:t>
            </a:r>
          </a:p>
          <a:p>
            <a:endParaRPr lang="en-GB" altLang="cs-CZ"/>
          </a:p>
          <a:p>
            <a:endParaRPr lang="en-GB" altLang="cs-CZ"/>
          </a:p>
          <a:p>
            <a:endParaRPr lang="en-GB" altLang="cs-CZ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06" y="650676"/>
            <a:ext cx="3785512" cy="220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681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33577" y="400194"/>
            <a:ext cx="4765021" cy="39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sz="2200" b="1"/>
              <a:t>Analýza dat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1917" y="1069584"/>
            <a:ext cx="3810000" cy="3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b="1"/>
              <a:t>Integrace s dalšími daty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35687" y="1728896"/>
            <a:ext cx="7630083" cy="30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/>
              <a:t>Funkce genů</a:t>
            </a:r>
          </a:p>
          <a:p>
            <a:r>
              <a:rPr lang="en-GB" altLang="cs-CZ"/>
              <a:t>	Gene Ontology, KEGG, BioCarta</a:t>
            </a:r>
          </a:p>
          <a:p>
            <a:r>
              <a:rPr lang="en-GB" altLang="cs-CZ"/>
              <a:t>Genové interakce, možné funkční vztahy</a:t>
            </a:r>
          </a:p>
          <a:p>
            <a:r>
              <a:rPr lang="en-GB" altLang="cs-CZ"/>
              <a:t>	Transkripční faktory, microRNA motivy, publikace</a:t>
            </a:r>
          </a:p>
          <a:p>
            <a:r>
              <a:rPr lang="en-GB" altLang="cs-CZ"/>
              <a:t>Metody</a:t>
            </a:r>
          </a:p>
          <a:p>
            <a:r>
              <a:rPr lang="en-GB" altLang="cs-CZ"/>
              <a:t>	Testy vyššího výskytu termínů mezi zvolenými geny (GSEA)</a:t>
            </a:r>
          </a:p>
          <a:p>
            <a:r>
              <a:rPr lang="en-GB" altLang="cs-CZ"/>
              <a:t>	Sítě (Networks)</a:t>
            </a:r>
          </a:p>
          <a:p>
            <a:r>
              <a:rPr lang="en-GB" altLang="cs-CZ"/>
              <a:t>	Dráhy (Pathways)</a:t>
            </a:r>
          </a:p>
          <a:p>
            <a:r>
              <a:rPr lang="en-GB" altLang="cs-CZ"/>
              <a:t> </a:t>
            </a:r>
          </a:p>
          <a:p>
            <a:endParaRPr lang="en-GB" altLang="cs-CZ"/>
          </a:p>
          <a:p>
            <a:endParaRPr lang="en-GB" altLang="cs-CZ"/>
          </a:p>
          <a:p>
            <a:endParaRPr lang="en-GB" altLang="cs-CZ"/>
          </a:p>
          <a:p>
            <a:endParaRPr lang="en-GB" altLang="cs-CZ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16" y="3637368"/>
            <a:ext cx="3670276" cy="23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70" y="142516"/>
            <a:ext cx="2842016" cy="26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t="16524" r="4501" b="21695"/>
          <a:stretch>
            <a:fillRect/>
          </a:stretch>
        </p:blipFill>
        <p:spPr bwMode="auto">
          <a:xfrm>
            <a:off x="1313694" y="4571818"/>
            <a:ext cx="2710934" cy="180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864" t="16524" r="4501" b="216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946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33577" y="400194"/>
            <a:ext cx="4765021" cy="39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sz="2200" b="1"/>
              <a:t>Analýza dat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51917" y="1071023"/>
            <a:ext cx="3810000" cy="3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b="1"/>
              <a:t>Metaanalýza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37126" y="1728896"/>
            <a:ext cx="7630084" cy="354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/>
              <a:t>Analýza více experimentů</a:t>
            </a:r>
          </a:p>
          <a:p>
            <a:r>
              <a:rPr lang="en-GB" altLang="cs-CZ"/>
              <a:t>Úložiště dat</a:t>
            </a:r>
          </a:p>
          <a:p>
            <a:r>
              <a:rPr lang="en-GB" altLang="cs-CZ"/>
              <a:t>	GEO – gene expression omnibus (NCBI)</a:t>
            </a:r>
          </a:p>
          <a:p>
            <a:r>
              <a:rPr lang="en-GB" altLang="cs-CZ"/>
              <a:t>	ArrayExpress (EBI)</a:t>
            </a:r>
          </a:p>
          <a:p>
            <a:r>
              <a:rPr lang="en-GB" altLang="cs-CZ"/>
              <a:t>Standardy</a:t>
            </a:r>
          </a:p>
          <a:p>
            <a:r>
              <a:rPr lang="en-GB" altLang="cs-CZ"/>
              <a:t>	MAGE-ML – formát dat (jazyk)</a:t>
            </a:r>
          </a:p>
          <a:p>
            <a:r>
              <a:rPr lang="en-GB" altLang="cs-CZ"/>
              <a:t>	MIAME – Minimum Information About Microarray Experiment </a:t>
            </a:r>
          </a:p>
          <a:p>
            <a:r>
              <a:rPr lang="en-GB" altLang="cs-CZ"/>
              <a:t>		Informace umožňuje zopakování experimentu</a:t>
            </a:r>
          </a:p>
          <a:p>
            <a:endParaRPr lang="en-GB" altLang="cs-CZ"/>
          </a:p>
          <a:p>
            <a:r>
              <a:rPr lang="en-GB" altLang="cs-CZ"/>
              <a:t>Nedostatek informací o vzorcích</a:t>
            </a:r>
          </a:p>
          <a:p>
            <a:r>
              <a:rPr lang="en-GB" altLang="cs-CZ"/>
              <a:t>Porovnatelnost platforem, laboratoří</a:t>
            </a:r>
          </a:p>
          <a:p>
            <a:endParaRPr lang="en-GB" altLang="cs-CZ"/>
          </a:p>
          <a:p>
            <a:endParaRPr lang="en-GB" altLang="cs-CZ"/>
          </a:p>
          <a:p>
            <a:endParaRPr lang="en-GB" altLang="cs-CZ"/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07535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6" y="2967335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17.10.2014	</a:t>
            </a:r>
            <a:r>
              <a:rPr lang="cs-CZ" sz="2400" dirty="0" err="1"/>
              <a:t>Resekvenační</a:t>
            </a:r>
            <a:r>
              <a:rPr lang="cs-CZ" sz="2400" dirty="0"/>
              <a:t> čipy, „</a:t>
            </a:r>
            <a:r>
              <a:rPr lang="cs-CZ" sz="2400" dirty="0" err="1"/>
              <a:t>tilling</a:t>
            </a:r>
            <a:r>
              <a:rPr lang="cs-CZ" sz="2400" dirty="0"/>
              <a:t> </a:t>
            </a:r>
            <a:r>
              <a:rPr lang="cs-CZ" sz="2400" dirty="0" err="1"/>
              <a:t>arrays</a:t>
            </a:r>
            <a:r>
              <a:rPr lang="cs-CZ" sz="2400" dirty="0"/>
              <a:t>“, </a:t>
            </a:r>
            <a:r>
              <a:rPr lang="cs-CZ" sz="2400" dirty="0" err="1"/>
              <a:t>ChIP</a:t>
            </a:r>
            <a:r>
              <a:rPr lang="cs-CZ" sz="2400" dirty="0"/>
              <a:t> on </a:t>
            </a:r>
            <a:r>
              <a:rPr lang="cs-CZ" sz="2400" dirty="0" err="1"/>
              <a:t>chip</a:t>
            </a:r>
            <a:r>
              <a:rPr lang="cs-CZ" sz="2400" dirty="0"/>
              <a:t>, </a:t>
            </a:r>
            <a:r>
              <a:rPr lang="en-US" sz="2400" dirty="0" smtClean="0"/>
              <a:t>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</a:t>
            </a:r>
            <a:r>
              <a:rPr lang="cs-CZ" sz="2400" dirty="0" smtClean="0"/>
              <a:t>čipy </a:t>
            </a:r>
            <a:r>
              <a:rPr lang="cs-CZ" sz="2400" dirty="0"/>
              <a:t>pro stanovení </a:t>
            </a:r>
            <a:r>
              <a:rPr lang="cs-CZ" sz="2400" dirty="0" smtClean="0"/>
              <a:t>metylace</a:t>
            </a:r>
            <a:r>
              <a:rPr lang="cs-CZ" sz="2400" dirty="0"/>
              <a:t>, </a:t>
            </a:r>
            <a:r>
              <a:rPr lang="cs-CZ" sz="2400" dirty="0" err="1"/>
              <a:t>arrayCGH</a:t>
            </a:r>
            <a:r>
              <a:rPr lang="cs-CZ" sz="2400" dirty="0"/>
              <a:t>, SNP </a:t>
            </a:r>
            <a:r>
              <a:rPr lang="cs-CZ" sz="2400" dirty="0" smtClean="0"/>
              <a:t>a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</a:t>
            </a:r>
            <a:r>
              <a:rPr lang="cs-CZ" sz="2400" dirty="0" err="1" smtClean="0"/>
              <a:t>Cytočipy</a:t>
            </a:r>
            <a:r>
              <a:rPr lang="cs-CZ" sz="2400" dirty="0" smtClean="0"/>
              <a:t> </a:t>
            </a:r>
            <a:r>
              <a:rPr lang="cs-CZ" sz="2400" dirty="0"/>
              <a:t>	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(K. </a:t>
            </a:r>
            <a:r>
              <a:rPr lang="cs-CZ" sz="2400" dirty="0" smtClean="0"/>
              <a:t>Plevová</a:t>
            </a:r>
            <a:r>
              <a:rPr lang="en-US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11563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4"/>
          <a:stretch>
            <a:fillRect/>
          </a:stretch>
        </p:blipFill>
        <p:spPr bwMode="auto">
          <a:xfrm>
            <a:off x="0" y="237526"/>
            <a:ext cx="9142560" cy="531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87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5" r="62944" b="51862"/>
          <a:stretch>
            <a:fillRect/>
          </a:stretch>
        </p:blipFill>
        <p:spPr bwMode="auto">
          <a:xfrm>
            <a:off x="1397240" y="228889"/>
            <a:ext cx="1989267" cy="274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95" r="62944" b="518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0" r="47664" b="74702"/>
          <a:stretch>
            <a:fillRect/>
          </a:stretch>
        </p:blipFill>
        <p:spPr bwMode="auto">
          <a:xfrm>
            <a:off x="2687887" y="230328"/>
            <a:ext cx="2107384" cy="14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280" r="47664" b="7470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2" r="40416" b="73195"/>
          <a:stretch>
            <a:fillRect/>
          </a:stretch>
        </p:blipFill>
        <p:spPr bwMode="auto">
          <a:xfrm>
            <a:off x="3965569" y="217372"/>
            <a:ext cx="1492310" cy="15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3262" r="40416" b="731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8" r="26044" b="81992"/>
          <a:stretch>
            <a:fillRect/>
          </a:stretch>
        </p:blipFill>
        <p:spPr bwMode="auto">
          <a:xfrm>
            <a:off x="5269180" y="233207"/>
            <a:ext cx="1526881" cy="102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7248" r="26044" b="819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4" b="76302"/>
          <a:stretch>
            <a:fillRect/>
          </a:stretch>
        </p:blipFill>
        <p:spPr bwMode="auto">
          <a:xfrm>
            <a:off x="7792855" y="249042"/>
            <a:ext cx="1328098" cy="135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5474" b="7630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2" r="14774" b="82307"/>
          <a:stretch>
            <a:fillRect/>
          </a:stretch>
        </p:blipFill>
        <p:spPr bwMode="auto">
          <a:xfrm>
            <a:off x="6558386" y="230327"/>
            <a:ext cx="1254635" cy="10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1492" r="14774" b="823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583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910367" y="1307109"/>
            <a:ext cx="7562382" cy="378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b="1"/>
              <a:t>Převod obrazové informace na numerická data</a:t>
            </a:r>
          </a:p>
          <a:p>
            <a:r>
              <a:rPr lang="en-GB" altLang="cs-CZ"/>
              <a:t>	Adresace</a:t>
            </a:r>
          </a:p>
          <a:p>
            <a:r>
              <a:rPr lang="en-GB" altLang="cs-CZ"/>
              <a:t>	Segmentace</a:t>
            </a:r>
          </a:p>
          <a:p>
            <a:r>
              <a:rPr lang="en-GB" altLang="cs-CZ"/>
              <a:t>	Extrakce intenzit</a:t>
            </a:r>
          </a:p>
          <a:p>
            <a:endParaRPr lang="en-GB" altLang="cs-CZ"/>
          </a:p>
          <a:p>
            <a:r>
              <a:rPr lang="en-GB" altLang="cs-CZ" b="1"/>
              <a:t>Příprava dat</a:t>
            </a:r>
          </a:p>
          <a:p>
            <a:r>
              <a:rPr lang="en-GB" altLang="cs-CZ"/>
              <a:t>	Kontrola kvality</a:t>
            </a:r>
          </a:p>
          <a:p>
            <a:r>
              <a:rPr lang="en-GB" altLang="cs-CZ"/>
              <a:t>	Normalizace</a:t>
            </a:r>
          </a:p>
          <a:p>
            <a:r>
              <a:rPr lang="en-GB" altLang="cs-CZ"/>
              <a:t>	Filtry</a:t>
            </a:r>
          </a:p>
          <a:p>
            <a:endParaRPr lang="en-GB" altLang="cs-CZ"/>
          </a:p>
          <a:p>
            <a:r>
              <a:rPr lang="en-GB" altLang="cs-CZ" b="1"/>
              <a:t>Analýza dat</a:t>
            </a:r>
          </a:p>
          <a:p>
            <a:r>
              <a:rPr lang="en-GB" altLang="cs-CZ"/>
              <a:t>	Class discovery vs. Class prediction</a:t>
            </a:r>
          </a:p>
          <a:p>
            <a:r>
              <a:rPr lang="en-GB" altLang="cs-CZ"/>
              <a:t>	Supervised vs. Unsupervised</a:t>
            </a:r>
          </a:p>
          <a:p>
            <a:r>
              <a:rPr lang="en-GB" altLang="cs-CZ"/>
              <a:t>	Integrace s dalšími zdroji informací</a:t>
            </a:r>
          </a:p>
          <a:p>
            <a:endParaRPr lang="en-GB" altLang="cs-CZ"/>
          </a:p>
          <a:p>
            <a:r>
              <a:rPr lang="en-GB" altLang="cs-CZ" b="1"/>
              <a:t>Meta-analýza</a:t>
            </a:r>
          </a:p>
        </p:txBody>
      </p:sp>
    </p:spTree>
    <p:extLst>
      <p:ext uri="{BB962C8B-B14F-4D97-AF65-F5344CB8AC3E}">
        <p14:creationId xmlns:p14="http://schemas.microsoft.com/office/powerpoint/2010/main" val="842277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32136" y="398755"/>
            <a:ext cx="4765021" cy="39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sz="2200" b="1"/>
              <a:t>Zpracování obrazu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0477" y="1068144"/>
            <a:ext cx="3810000" cy="3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b="1"/>
              <a:t>Adresace (gridding)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34246" y="1727456"/>
            <a:ext cx="7630084" cy="123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/>
              <a:t>Určení pozice jednotlivých spotů</a:t>
            </a:r>
          </a:p>
          <a:p>
            <a:r>
              <a:rPr lang="en-GB" altLang="cs-CZ"/>
              <a:t>Většinou úprava předem daných očekávaných pozic</a:t>
            </a:r>
          </a:p>
          <a:p>
            <a:r>
              <a:rPr lang="en-GB" altLang="cs-CZ"/>
              <a:t>	Pozice spotů bývají součástí anotace dodané výrobcem</a:t>
            </a:r>
          </a:p>
          <a:p>
            <a:r>
              <a:rPr lang="en-GB" altLang="cs-CZ"/>
              <a:t>Různé automatické a poloautomatické algoritmy</a:t>
            </a:r>
          </a:p>
          <a:p>
            <a:r>
              <a:rPr lang="en-GB" altLang="cs-CZ"/>
              <a:t>Většinou možnost manuální úpravy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74" y="3549922"/>
            <a:ext cx="4759259" cy="209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1" y="3277848"/>
            <a:ext cx="4691558" cy="240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859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32136" y="398755"/>
            <a:ext cx="4765021" cy="39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sz="2200" b="1"/>
              <a:t>Zpracování obrazu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50477" y="1068144"/>
            <a:ext cx="3810000" cy="3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b="1"/>
              <a:t>Segmentace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18" y="0"/>
            <a:ext cx="2237024" cy="20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35687" y="1727457"/>
            <a:ext cx="7630083" cy="239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/>
              <a:t>Klasifikace jednotlivých pixelů</a:t>
            </a:r>
          </a:p>
          <a:p>
            <a:r>
              <a:rPr lang="en-GB" altLang="cs-CZ"/>
              <a:t>	Popředí</a:t>
            </a:r>
          </a:p>
          <a:p>
            <a:r>
              <a:rPr lang="en-GB" altLang="cs-CZ"/>
              <a:t>	Pozadí</a:t>
            </a:r>
          </a:p>
          <a:p>
            <a:r>
              <a:rPr lang="en-GB" altLang="cs-CZ"/>
              <a:t>Různé algoritmy</a:t>
            </a:r>
          </a:p>
          <a:p>
            <a:r>
              <a:rPr lang="en-GB" altLang="cs-CZ"/>
              <a:t>	Fixed circle – velmi jednoduchý, neadaptivní</a:t>
            </a:r>
          </a:p>
          <a:p>
            <a:r>
              <a:rPr lang="en-GB" altLang="cs-CZ"/>
              <a:t>	Adaptive circle</a:t>
            </a:r>
          </a:p>
          <a:p>
            <a:r>
              <a:rPr lang="en-GB" altLang="cs-CZ"/>
              <a:t>	Histogram</a:t>
            </a:r>
          </a:p>
          <a:p>
            <a:r>
              <a:rPr lang="en-GB" altLang="cs-CZ"/>
              <a:t>	Adaptive shape – např. Watershed algoritmus</a:t>
            </a:r>
          </a:p>
          <a:p>
            <a:r>
              <a:rPr lang="en-GB" altLang="cs-CZ"/>
              <a:t>	Shluková analýza</a:t>
            </a:r>
          </a:p>
          <a:p>
            <a:endParaRPr lang="en-GB" alt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19" y="2189551"/>
            <a:ext cx="3161796" cy="318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4" r="19237"/>
          <a:stretch>
            <a:fillRect/>
          </a:stretch>
        </p:blipFill>
        <p:spPr bwMode="auto">
          <a:xfrm>
            <a:off x="661169" y="3987545"/>
            <a:ext cx="5068956" cy="180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3244" r="192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928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32136" y="398755"/>
            <a:ext cx="4765021" cy="39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sz="2200" b="1"/>
              <a:t>Zpracování obrazu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50477" y="1068144"/>
            <a:ext cx="3810000" cy="3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b="1"/>
              <a:t>Extrakce intenzit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35687" y="1727457"/>
            <a:ext cx="7630083" cy="378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/>
              <a:t>Různé vyjádření</a:t>
            </a:r>
          </a:p>
          <a:p>
            <a:r>
              <a:rPr lang="en-GB" altLang="cs-CZ"/>
              <a:t>	Medián</a:t>
            </a:r>
          </a:p>
          <a:p>
            <a:r>
              <a:rPr lang="en-GB" altLang="cs-CZ"/>
              <a:t>	Průměr</a:t>
            </a:r>
          </a:p>
          <a:p>
            <a:r>
              <a:rPr lang="en-GB" altLang="cs-CZ"/>
              <a:t>	Poměr (červená/zelená)</a:t>
            </a:r>
          </a:p>
          <a:p>
            <a:r>
              <a:rPr lang="en-GB" altLang="cs-CZ"/>
              <a:t>	Průměr poměrů jednotlivých pixelů</a:t>
            </a:r>
          </a:p>
          <a:p>
            <a:endParaRPr lang="en-GB" altLang="cs-CZ"/>
          </a:p>
          <a:p>
            <a:r>
              <a:rPr lang="en-GB" altLang="cs-CZ"/>
              <a:t>Výpočet parametrů kvality</a:t>
            </a:r>
          </a:p>
          <a:p>
            <a:r>
              <a:rPr lang="en-GB" altLang="cs-CZ"/>
              <a:t>	Poměr signál/šum</a:t>
            </a:r>
          </a:p>
          <a:p>
            <a:r>
              <a:rPr lang="en-GB" altLang="cs-CZ"/>
              <a:t>	Rozptyl intenzit pixelů (SD)</a:t>
            </a:r>
          </a:p>
          <a:p>
            <a:r>
              <a:rPr lang="en-GB" altLang="cs-CZ"/>
              <a:t>	Cirkularita</a:t>
            </a:r>
          </a:p>
          <a:p>
            <a:r>
              <a:rPr lang="en-GB" altLang="cs-CZ"/>
              <a:t>	Posun od očekávané pozice</a:t>
            </a:r>
          </a:p>
          <a:p>
            <a:endParaRPr lang="en-GB" altLang="cs-CZ"/>
          </a:p>
          <a:p>
            <a:r>
              <a:rPr lang="en-GB" altLang="cs-CZ"/>
              <a:t>Affymetrix</a:t>
            </a:r>
          </a:p>
          <a:p>
            <a:r>
              <a:rPr lang="en-GB" altLang="cs-CZ"/>
              <a:t>	</a:t>
            </a:r>
          </a:p>
          <a:p>
            <a:r>
              <a:rPr lang="en-GB" altLang="cs-CZ"/>
              <a:t>	Probe sets = více sond pro jeden gen</a:t>
            </a:r>
          </a:p>
          <a:p>
            <a:r>
              <a:rPr lang="en-GB" altLang="cs-CZ"/>
              <a:t>	Speciální metody pro výpočet výsledné hodnoty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99" y="574379"/>
            <a:ext cx="1290647" cy="47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214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32136" y="398755"/>
            <a:ext cx="4765021" cy="39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sz="2200" b="1"/>
              <a:t>Příprava dat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0477" y="1068144"/>
            <a:ext cx="3810000" cy="3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b="1"/>
              <a:t>Normalizace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35687" y="1727456"/>
            <a:ext cx="7630083" cy="28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/>
              <a:t>Dovoluje porovnávat naměřené hodnoty mezi sebou</a:t>
            </a:r>
          </a:p>
          <a:p>
            <a:r>
              <a:rPr lang="en-GB" altLang="cs-CZ"/>
              <a:t>	V rámci jedné array</a:t>
            </a:r>
          </a:p>
          <a:p>
            <a:r>
              <a:rPr lang="en-GB" altLang="cs-CZ"/>
              <a:t>	Mezi arrays</a:t>
            </a:r>
          </a:p>
          <a:p>
            <a:r>
              <a:rPr lang="en-GB" altLang="cs-CZ"/>
              <a:t>Jedna array</a:t>
            </a:r>
          </a:p>
          <a:p>
            <a:r>
              <a:rPr lang="en-GB" altLang="cs-CZ"/>
              <a:t>	Mezi kanály (červená/zelená)</a:t>
            </a:r>
          </a:p>
          <a:p>
            <a:r>
              <a:rPr lang="en-GB" altLang="cs-CZ"/>
              <a:t>	Mezi regiony</a:t>
            </a:r>
          </a:p>
          <a:p>
            <a:r>
              <a:rPr lang="en-GB" altLang="cs-CZ"/>
              <a:t>Mezi arrays</a:t>
            </a:r>
          </a:p>
          <a:p>
            <a:r>
              <a:rPr lang="en-GB" altLang="cs-CZ"/>
              <a:t>	Dvoukanálové =&gt; poměry R/G</a:t>
            </a:r>
          </a:p>
          <a:p>
            <a:r>
              <a:rPr lang="en-GB" altLang="cs-CZ"/>
              <a:t>	Jednokanálové =&gt; intenzity</a:t>
            </a:r>
          </a:p>
          <a:p>
            <a:r>
              <a:rPr lang="en-GB" altLang="cs-CZ"/>
              <a:t>Transformace</a:t>
            </a:r>
          </a:p>
          <a:p>
            <a:r>
              <a:rPr lang="en-GB" altLang="cs-CZ"/>
              <a:t>	Log2 (poměry, intenzity)</a:t>
            </a:r>
          </a:p>
          <a:p>
            <a:r>
              <a:rPr lang="en-GB" altLang="cs-CZ"/>
              <a:t>	Log10 (intenzity)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54" y="2825830"/>
            <a:ext cx="3871940" cy="286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05" y="129559"/>
            <a:ext cx="2284560" cy="27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511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32136" y="398755"/>
            <a:ext cx="4765021" cy="39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sz="2200" b="1"/>
              <a:t>Příprava dat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51917" y="1069584"/>
            <a:ext cx="3810000" cy="3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b="1"/>
              <a:t>Normalizace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35687" y="1728896"/>
            <a:ext cx="7630083" cy="28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/>
              <a:t>Metody</a:t>
            </a:r>
          </a:p>
          <a:p>
            <a:r>
              <a:rPr lang="en-GB" altLang="cs-CZ"/>
              <a:t>	Lineární vs. nelineární</a:t>
            </a:r>
          </a:p>
          <a:p>
            <a:endParaRPr lang="en-GB" altLang="cs-CZ"/>
          </a:p>
          <a:p>
            <a:r>
              <a:rPr lang="en-GB" altLang="cs-CZ"/>
              <a:t>	Vydělení průměrem</a:t>
            </a:r>
          </a:p>
          <a:p>
            <a:r>
              <a:rPr lang="en-GB" altLang="cs-CZ"/>
              <a:t>	Scaling</a:t>
            </a:r>
          </a:p>
          <a:p>
            <a:endParaRPr lang="en-GB" altLang="cs-CZ"/>
          </a:p>
          <a:p>
            <a:r>
              <a:rPr lang="en-GB" altLang="cs-CZ"/>
              <a:t>	Quantile</a:t>
            </a:r>
          </a:p>
          <a:p>
            <a:r>
              <a:rPr lang="en-GB" altLang="cs-CZ"/>
              <a:t>	LOESS</a:t>
            </a:r>
          </a:p>
          <a:p>
            <a:endParaRPr lang="en-GB" altLang="cs-CZ"/>
          </a:p>
          <a:p>
            <a:r>
              <a:rPr lang="en-GB" altLang="cs-CZ"/>
              <a:t>	Scaling s využitím housekeeping genů/spike-in kontrol</a:t>
            </a:r>
          </a:p>
          <a:p>
            <a:endParaRPr lang="en-GB" altLang="cs-CZ"/>
          </a:p>
          <a:p>
            <a:endParaRPr lang="en-GB" altLang="cs-CZ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54" y="541270"/>
            <a:ext cx="4361694" cy="325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00" y="4307124"/>
            <a:ext cx="6724038" cy="146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33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32136" y="398755"/>
            <a:ext cx="4765021" cy="39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sz="2200" b="1"/>
              <a:t>Příprava dat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51917" y="1069584"/>
            <a:ext cx="3810000" cy="3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b="1"/>
              <a:t>Kontrola kvality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35687" y="1728896"/>
            <a:ext cx="7630083" cy="21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/>
              <a:t>Obecné</a:t>
            </a:r>
          </a:p>
          <a:p>
            <a:r>
              <a:rPr lang="en-GB" altLang="cs-CZ"/>
              <a:t>	Pozadí</a:t>
            </a:r>
          </a:p>
          <a:p>
            <a:r>
              <a:rPr lang="en-GB" altLang="cs-CZ"/>
              <a:t>	Distribuce intenzit</a:t>
            </a:r>
          </a:p>
          <a:p>
            <a:r>
              <a:rPr lang="en-GB" altLang="cs-CZ"/>
              <a:t>	Distribuce poměrů</a:t>
            </a:r>
          </a:p>
          <a:p>
            <a:endParaRPr lang="en-GB" altLang="cs-CZ"/>
          </a:p>
          <a:p>
            <a:r>
              <a:rPr lang="en-GB" altLang="cs-CZ"/>
              <a:t>Specifické</a:t>
            </a:r>
          </a:p>
          <a:p>
            <a:r>
              <a:rPr lang="en-GB" altLang="cs-CZ"/>
              <a:t>	Negativní, pozitivní kontroly</a:t>
            </a:r>
          </a:p>
          <a:p>
            <a:r>
              <a:rPr lang="en-GB" altLang="cs-CZ"/>
              <a:t>	Spike-in</a:t>
            </a:r>
          </a:p>
          <a:p>
            <a:r>
              <a:rPr lang="en-GB" altLang="cs-CZ"/>
              <a:t>	3'/5' poměr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51917" y="4301365"/>
            <a:ext cx="3810000" cy="3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b="1"/>
              <a:t>Filtry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35687" y="5025458"/>
            <a:ext cx="7630083" cy="3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/>
              <a:t>Odstranění nekvalitních/nepotřebných dat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58" y="575819"/>
            <a:ext cx="2808885" cy="464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220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33577" y="398755"/>
            <a:ext cx="4765021" cy="39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sz="2200" b="1"/>
              <a:t>Analýza dat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51917" y="1069584"/>
            <a:ext cx="3810000" cy="3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b="1"/>
              <a:t>Class discovery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35687" y="1728896"/>
            <a:ext cx="7630083" cy="193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/>
              <a:t>Nalezení vztahů v datech – skupiny vzorků, genů</a:t>
            </a:r>
          </a:p>
          <a:p>
            <a:r>
              <a:rPr lang="en-GB" altLang="cs-CZ"/>
              <a:t>Metody</a:t>
            </a:r>
          </a:p>
          <a:p>
            <a:r>
              <a:rPr lang="en-GB" altLang="cs-CZ"/>
              <a:t>	Shluková analýza</a:t>
            </a:r>
          </a:p>
          <a:p>
            <a:r>
              <a:rPr lang="en-GB" altLang="cs-CZ"/>
              <a:t>		Hierarchické shlukování, k-means, self organising maps,..</a:t>
            </a:r>
          </a:p>
          <a:p>
            <a:r>
              <a:rPr lang="en-GB" altLang="cs-CZ"/>
              <a:t>	Analýza hlavních komponent (PCA)</a:t>
            </a:r>
          </a:p>
          <a:p>
            <a:endParaRPr lang="en-GB" altLang="cs-CZ"/>
          </a:p>
          <a:p>
            <a:endParaRPr lang="en-GB" altLang="cs-CZ"/>
          </a:p>
          <a:p>
            <a:endParaRPr lang="en-GB" altLang="cs-CZ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51917" y="3420363"/>
            <a:ext cx="3810000" cy="3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 b="1"/>
              <a:t>Class prediction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35687" y="4079676"/>
            <a:ext cx="7630083" cy="239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en-GB" altLang="cs-CZ"/>
              <a:t>Klasifikace vzorků na základě expresních dat</a:t>
            </a:r>
          </a:p>
          <a:p>
            <a:r>
              <a:rPr lang="en-GB" altLang="cs-CZ"/>
              <a:t>Metody</a:t>
            </a:r>
          </a:p>
          <a:p>
            <a:r>
              <a:rPr lang="en-GB" altLang="cs-CZ"/>
              <a:t>	Support vector machines</a:t>
            </a:r>
          </a:p>
          <a:p>
            <a:r>
              <a:rPr lang="en-GB" altLang="cs-CZ"/>
              <a:t>	K-nearest neighbor</a:t>
            </a:r>
          </a:p>
          <a:p>
            <a:r>
              <a:rPr lang="en-GB" altLang="cs-CZ"/>
              <a:t>	Neural networks</a:t>
            </a:r>
          </a:p>
          <a:p>
            <a:r>
              <a:rPr lang="en-GB" altLang="cs-CZ"/>
              <a:t>	Decision trees</a:t>
            </a:r>
          </a:p>
          <a:p>
            <a:r>
              <a:rPr lang="en-GB" altLang="cs-CZ"/>
              <a:t>	Nearest shrunken centroids</a:t>
            </a:r>
          </a:p>
          <a:p>
            <a:endParaRPr lang="en-GB" altLang="cs-CZ"/>
          </a:p>
          <a:p>
            <a:endParaRPr lang="en-GB" altLang="cs-CZ"/>
          </a:p>
          <a:p>
            <a:endParaRPr lang="en-GB" altLang="cs-CZ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64" y="106526"/>
            <a:ext cx="2806004" cy="22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79" y="3789040"/>
            <a:ext cx="3472933" cy="258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977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169</Words>
  <Application>Microsoft Office PowerPoint</Application>
  <PresentationFormat>Předvádění na obrazovce (4:3)</PresentationFormat>
  <Paragraphs>172</Paragraphs>
  <Slides>14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Zpracování dat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dat </dc:title>
  <dc:creator>admin</dc:creator>
  <cp:lastModifiedBy>admin</cp:lastModifiedBy>
  <cp:revision>6</cp:revision>
  <dcterms:created xsi:type="dcterms:W3CDTF">2014-10-02T04:40:05Z</dcterms:created>
  <dcterms:modified xsi:type="dcterms:W3CDTF">2014-10-03T06:35:43Z</dcterms:modified>
</cp:coreProperties>
</file>