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05" r:id="rId2"/>
    <p:sldMasterId id="2147483706" r:id="rId3"/>
  </p:sldMasterIdLst>
  <p:notesMasterIdLst>
    <p:notesMasterId r:id="rId19"/>
  </p:notesMasterIdLst>
  <p:sldIdLst>
    <p:sldId id="261" r:id="rId4"/>
    <p:sldId id="256" r:id="rId5"/>
    <p:sldId id="257" r:id="rId6"/>
    <p:sldId id="269" r:id="rId7"/>
    <p:sldId id="270" r:id="rId8"/>
    <p:sldId id="262" r:id="rId9"/>
    <p:sldId id="263" r:id="rId10"/>
    <p:sldId id="258" r:id="rId11"/>
    <p:sldId id="259" r:id="rId12"/>
    <p:sldId id="260" r:id="rId13"/>
    <p:sldId id="264" r:id="rId14"/>
    <p:sldId id="265" r:id="rId15"/>
    <p:sldId id="266" r:id="rId16"/>
    <p:sldId id="267" r:id="rId17"/>
    <p:sldId id="268" r:id="rId18"/>
  </p:sldIdLst>
  <p:sldSz cx="9144000" cy="6858000" type="screen4x3"/>
  <p:notesSz cx="6669088" cy="99282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319B"/>
    <a:srgbClr val="86379B"/>
    <a:srgbClr val="AA385B"/>
    <a:srgbClr val="990033"/>
    <a:srgbClr val="E02202"/>
    <a:srgbClr val="CC3300"/>
    <a:srgbClr val="D16349"/>
    <a:srgbClr val="FFFF99"/>
    <a:srgbClr val="400000"/>
    <a:srgbClr val="8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19" autoAdjust="0"/>
    <p:restoredTop sz="94660"/>
  </p:normalViewPr>
  <p:slideViewPr>
    <p:cSldViewPr>
      <p:cViewPr varScale="1">
        <p:scale>
          <a:sx n="86" d="100"/>
          <a:sy n="86" d="100"/>
        </p:scale>
        <p:origin x="-15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48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A1D49831-9435-4201-A280-91AA28325834}" type="datetimeFigureOut">
              <a:rPr lang="cs-CZ"/>
              <a:pPr>
                <a:defRPr/>
              </a:pPr>
              <a:t>11.9.2014</a:t>
            </a:fld>
            <a:endParaRPr lang="cs-CZ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AD11C411-1CAB-493F-9FC7-C8356A4621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2013" y="774700"/>
            <a:ext cx="4948237" cy="3711575"/>
          </a:xfrm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4719638"/>
            <a:ext cx="4891088" cy="1238250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2013" y="774700"/>
            <a:ext cx="4948237" cy="3711575"/>
          </a:xfrm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4719638"/>
            <a:ext cx="4891088" cy="1238250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2013" y="774700"/>
            <a:ext cx="4948237" cy="3711575"/>
          </a:xfrm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4719638"/>
            <a:ext cx="4891088" cy="1238250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2013" y="774700"/>
            <a:ext cx="4948237" cy="3711575"/>
          </a:xfrm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4719638"/>
            <a:ext cx="4891088" cy="1238250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5663" y="744538"/>
            <a:ext cx="4960937" cy="3722687"/>
          </a:xfrm>
          <a:ln/>
        </p:spPr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0589" y="4714875"/>
            <a:ext cx="4887912" cy="4468813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3059" y="744617"/>
            <a:ext cx="4446059" cy="3723084"/>
          </a:xfrm>
          <a:ln/>
        </p:spPr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0589" y="4714875"/>
            <a:ext cx="4887912" cy="4468813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3059" y="744617"/>
            <a:ext cx="4446059" cy="3723084"/>
          </a:xfrm>
          <a:ln/>
        </p:spPr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0589" y="4714875"/>
            <a:ext cx="4887912" cy="4468813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3059" y="744617"/>
            <a:ext cx="4446059" cy="3723084"/>
          </a:xfrm>
          <a:ln/>
        </p:spPr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0589" y="4714875"/>
            <a:ext cx="4887912" cy="4468813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15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72495FB-9AC3-48C1-B6FB-CEF0BDD6EFB6}" type="datetime1">
              <a:rPr lang="cs-CZ"/>
              <a:pPr>
                <a:defRPr/>
              </a:pPr>
              <a:t>11.9.2014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774700" y="6410325"/>
            <a:ext cx="3581400" cy="366713"/>
          </a:xfrm>
        </p:spPr>
        <p:txBody>
          <a:bodyPr/>
          <a:lstStyle>
            <a:lvl1pPr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i="1" dirty="0" smtClean="0"/>
              <a:t>J. Jarkovský, L. Dušek, J. Kalina</a:t>
            </a:r>
            <a:endParaRPr lang="cs-CZ" i="1" dirty="0"/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70ECA1F-E3E9-441F-AAFC-6ACFC77014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5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A312130-4E11-41AB-A621-2E35C31511A2}" type="datetime1">
              <a:rPr lang="cs-CZ"/>
              <a:pPr>
                <a:defRPr/>
              </a:pPr>
              <a:t>11.9.2014</a:t>
            </a:fld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2295C1D-15CA-41DA-8BF8-5B41B4B455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0B5BDB3-1307-4746-A66A-D5ADB006EACE}" type="datetime1">
              <a:rPr lang="cs-CZ"/>
              <a:pPr>
                <a:defRPr/>
              </a:pPr>
              <a:t>11.9.2014</a:t>
            </a:fld>
            <a:endParaRPr lang="cs-CZ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09AD029-2509-410E-96AA-E41B092D58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96221F2-62C5-4A8C-8733-F97D1BBB15CF}" type="datetime1">
              <a:rPr lang="cs-CZ"/>
              <a:pPr>
                <a:defRPr/>
              </a:pPr>
              <a:t>11.9.2014</a:t>
            </a:fld>
            <a:endParaRPr lang="cs-CZ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E4EB6FC-DAE9-447E-BE2C-5A2CC160AAA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0B8AB33-9ADA-48DC-BFA5-1DF3A2982126}" type="datetime1">
              <a:rPr lang="cs-CZ"/>
              <a:pPr>
                <a:defRPr/>
              </a:pPr>
              <a:t>11.9.2014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7EFCC9E-D049-455A-AB76-3C3A05C9BB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02425" y="228600"/>
            <a:ext cx="2133600" cy="5894388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48400" cy="5894388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7356F89-DDBD-4134-BE06-27AAF77779B7}" type="datetime1">
              <a:rPr lang="cs-CZ"/>
              <a:pPr>
                <a:defRPr/>
              </a:pPr>
              <a:t>11.9.2014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106CCF5-ACF2-4ECC-9D37-3B8162C5439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48E3A80-D12A-435E-98C2-9D7D743492B8}" type="datetime1">
              <a:rPr lang="cs-CZ"/>
              <a:pPr>
                <a:defRPr/>
              </a:pPr>
              <a:t>11.9.2014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A1D005E-060B-48D0-828D-A43B4D0A49D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340E25-0C88-41B3-8205-6368A6E33B10}" type="datetime1">
              <a:rPr lang="cs-CZ"/>
              <a:pPr>
                <a:defRPr/>
              </a:pPr>
              <a:t>11.9.2014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2ECC919-E8E4-48C1-B19D-64759056CC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DB9F51B-F88A-45E4-A3F0-278912871F34}" type="datetime1">
              <a:rPr lang="cs-CZ"/>
              <a:pPr>
                <a:defRPr/>
              </a:pPr>
              <a:t>11.9.2014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4E5FC2C-A5B2-48B0-88F9-563B950FA0D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016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50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52B9500-5B0C-4F5B-AE88-BAB202B2F872}" type="datetime1">
              <a:rPr lang="cs-CZ"/>
              <a:pPr>
                <a:defRPr/>
              </a:pPr>
              <a:t>11.9.2014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D9472A0-7CEB-41C3-B271-2B5A69E7B2C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B42658B-D087-44F8-9089-C9A3EB470BF7}" type="datetime1">
              <a:rPr lang="cs-CZ"/>
              <a:pPr>
                <a:defRPr/>
              </a:pPr>
              <a:t>11.9.2014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7BA5879-AC56-4A56-BB35-6495446389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CD08716-340A-49CA-AA8E-EF59736C0CCE}" type="datetime1">
              <a:rPr lang="cs-CZ"/>
              <a:pPr>
                <a:defRPr/>
              </a:pPr>
              <a:t>11.9.2014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>
            <a:lvl1pPr>
              <a:defRPr i="1"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Jarkovský, L. Dušek, 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CF8464C-829C-47BC-A94F-65EA4F14C8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1C1BFFD-E25E-49A8-919D-3FAB13B0B709}" type="datetime1">
              <a:rPr lang="cs-CZ"/>
              <a:pPr>
                <a:defRPr/>
              </a:pPr>
              <a:t>11.9.2014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4E8BDDA-EF92-496C-923B-0043AF4679E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950FD5E-8026-4A84-B7CB-320ED39671D6}" type="datetime1">
              <a:rPr lang="cs-CZ"/>
              <a:pPr>
                <a:defRPr/>
              </a:pPr>
              <a:t>11.9.2014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EF41C9-9F59-4059-998F-7FB1139D6C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7977B2-FD8E-4CCD-AC96-CCC54D273325}" type="datetime1">
              <a:rPr lang="cs-CZ"/>
              <a:pPr>
                <a:defRPr/>
              </a:pPr>
              <a:t>11.9.2014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A3E10EF-CD08-4119-8C78-0049BFCF9D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AB5AF5D-7350-469A-B9C0-CE09E56F38A6}" type="datetime1">
              <a:rPr lang="cs-CZ"/>
              <a:pPr>
                <a:defRPr/>
              </a:pPr>
              <a:t>11.9.2014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716D33-3A5F-4A6D-B30A-55153B3565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02425" y="228600"/>
            <a:ext cx="2133600" cy="5894388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48400" cy="5894388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1D1E46E-B3B2-4AC5-988D-BA99F6B86DC9}" type="datetime1">
              <a:rPr lang="cs-CZ"/>
              <a:pPr>
                <a:defRPr/>
              </a:pPr>
              <a:t>11.9.2014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9ED566-3C30-432F-A4DA-401BEB87CE0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B8537A-92AE-4420-8959-4EA7652F7A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D2D6678-6E44-4C72-94EF-A3CA95E3DCE0}" type="datetime1">
              <a:rPr lang="cs-CZ"/>
              <a:pPr>
                <a:defRPr/>
              </a:pPr>
              <a:t>11.9.2014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C7C8542-84AF-4B0C-B6B5-09E4F2547C32}" type="datetime1">
              <a:rPr lang="cs-CZ"/>
              <a:pPr>
                <a:defRPr/>
              </a:pPr>
              <a:t>11.9.2014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A0C4A44-A2CC-428A-B3B5-B62C106207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498BC3-62C0-4AF5-9E30-C0DB208FBD17}" type="datetime1">
              <a:rPr lang="cs-CZ"/>
              <a:pPr>
                <a:defRPr/>
              </a:pPr>
              <a:t>11.9.2014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261E253-E515-459D-84F5-81487F5BD81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AC10B16-DF2C-4230-832D-ABF2B51B41CB}" type="datetime1">
              <a:rPr lang="cs-CZ"/>
              <a:pPr>
                <a:defRPr/>
              </a:pPr>
              <a:t>11.9.2014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F5B815E-9A40-48C8-B3E3-4EE69A3380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016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50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2AA9E53-FC64-4388-B2C2-0F81B9DDEFD8}" type="datetime1">
              <a:rPr lang="cs-CZ"/>
              <a:pPr>
                <a:defRPr/>
              </a:pPr>
              <a:t>11.9.2014</a:t>
            </a:fld>
            <a:endParaRPr lang="cs-CZ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814D07B-0BF6-4562-A21D-1A017FB8006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9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782004E-B6AE-4D54-B4EC-F0C58BB2C4DE}" type="datetime1">
              <a:rPr lang="cs-CZ"/>
              <a:pPr>
                <a:defRPr/>
              </a:pPr>
              <a:t>11.9.2014</a:t>
            </a:fld>
            <a:endParaRPr lang="cs-CZ"/>
          </a:p>
        </p:txBody>
      </p:sp>
      <p:sp>
        <p:nvSpPr>
          <p:cNvPr id="10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976D407-0C20-4D41-87CD-CD4E212168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 smtClean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5F6ABE9D-1527-4909-955F-53B183502C95}" type="datetime1">
              <a:rPr lang="cs-CZ"/>
              <a:pPr>
                <a:defRPr/>
              </a:pPr>
              <a:t>11.9.2014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 b="0" i="0" smtClean="0">
                <a:solidFill>
                  <a:srgbClr val="7B989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9561C6AB-E4AC-4C7E-B715-F482FCE7473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230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9231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pic>
        <p:nvPicPr>
          <p:cNvPr id="9232" name="Picture 19" descr="logo-IBA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3" name="Picture 20" descr="logomuni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79" r:id="rId1"/>
    <p:sldLayoutId id="2147484080" r:id="rId2"/>
    <p:sldLayoutId id="2147484081" r:id="rId3"/>
    <p:sldLayoutId id="2147484102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4" name="Obdélník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5" name="Obdélník 24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6" name="Obdélník 25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7" name="Přímá spojovací čára 2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28" name="Obdélník 27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9" name="Elipsa 28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</a:endParaRPr>
          </a:p>
        </p:txBody>
      </p:sp>
      <p:sp>
        <p:nvSpPr>
          <p:cNvPr id="30" name="Elipsa 29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</a:endParaRPr>
          </a:p>
        </p:txBody>
      </p:sp>
      <p:sp>
        <p:nvSpPr>
          <p:cNvPr id="10251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52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31" name="Zástupný symbol pro datum 27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 smtClean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5887A4BC-0E63-4571-B89D-1E5BA8492E1C}" type="datetime1">
              <a:rPr lang="cs-CZ"/>
              <a:pPr>
                <a:defRPr/>
              </a:pPr>
              <a:t>11.9.2014</a:t>
            </a:fld>
            <a:endParaRPr lang="cs-CZ"/>
          </a:p>
        </p:txBody>
      </p:sp>
      <p:sp>
        <p:nvSpPr>
          <p:cNvPr id="32" name="Zástupný symbol pro zápatí 16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33" name="Zástupný symbol pro číslo snímku 28"/>
          <p:cNvSpPr>
            <a:spLocks noGrp="1"/>
          </p:cNvSpPr>
          <p:nvPr>
            <p:ph type="sldNum" sz="quarter" idx="4"/>
          </p:nvPr>
        </p:nvSpPr>
        <p:spPr>
          <a:xfrm>
            <a:off x="4343400" y="2198688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 b="0" i="0" smtClean="0">
                <a:solidFill>
                  <a:srgbClr val="E1E1E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CB796440-A6F3-4E33-85BB-CB2B032438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2" r:id="rId1"/>
    <p:sldLayoutId id="2147484083" r:id="rId2"/>
    <p:sldLayoutId id="2147484084" r:id="rId3"/>
    <p:sldLayoutId id="2147484085" r:id="rId4"/>
    <p:sldLayoutId id="2147484086" r:id="rId5"/>
    <p:sldLayoutId id="2147484087" r:id="rId6"/>
    <p:sldLayoutId id="2147484088" r:id="rId7"/>
    <p:sldLayoutId id="2147484089" r:id="rId8"/>
    <p:sldLayoutId id="2147484090" r:id="rId9"/>
    <p:sldLayoutId id="2147484091" r:id="rId10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>
          <a:solidFill>
            <a:schemeClr val="tx2"/>
          </a:solidFill>
          <a:latin typeface="+mn-lt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>
          <a:solidFill>
            <a:schemeClr val="tx1"/>
          </a:solidFill>
          <a:latin typeface="+mn-lt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>
          <a:solidFill>
            <a:schemeClr val="tx2"/>
          </a:solidFill>
          <a:latin typeface="+mn-lt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5pPr>
      <a:lvl6pPr marL="18288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6pPr>
      <a:lvl7pPr marL="22860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7pPr>
      <a:lvl8pPr marL="27432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8pPr>
      <a:lvl9pPr marL="32004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</a:endParaRPr>
          </a:p>
        </p:txBody>
      </p:sp>
      <p:sp>
        <p:nvSpPr>
          <p:cNvPr id="11275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1276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20" name="Zástupný symbol pro datum 2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 smtClean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C8FD316D-7A9C-4DAF-94D6-E1321D4329DB}" type="datetime1">
              <a:rPr lang="cs-CZ"/>
              <a:pPr>
                <a:defRPr/>
              </a:pPr>
              <a:t>11.9.2014</a:t>
            </a:fld>
            <a:endParaRPr lang="cs-CZ"/>
          </a:p>
        </p:txBody>
      </p:sp>
      <p:sp>
        <p:nvSpPr>
          <p:cNvPr id="21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24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4343400" y="1036638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 b="0" i="0" smtClean="0">
                <a:solidFill>
                  <a:srgbClr val="E1E1E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1F35CDB5-8B9F-49C8-840E-B760D375789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1280" name="Picture 16" descr="logo-IBA"/>
          <p:cNvPicPr>
            <a:picLocks noChangeAspect="1" noChangeArrowheads="1"/>
          </p:cNvPicPr>
          <p:nvPr userDrawn="1"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1" name="Picture 17" descr="logomuni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2" r:id="rId1"/>
    <p:sldLayoutId id="2147484093" r:id="rId2"/>
    <p:sldLayoutId id="2147484094" r:id="rId3"/>
    <p:sldLayoutId id="2147484095" r:id="rId4"/>
    <p:sldLayoutId id="2147484096" r:id="rId5"/>
    <p:sldLayoutId id="2147484097" r:id="rId6"/>
    <p:sldLayoutId id="2147484098" r:id="rId7"/>
    <p:sldLayoutId id="2147484099" r:id="rId8"/>
    <p:sldLayoutId id="2147484100" r:id="rId9"/>
    <p:sldLayoutId id="2147484101" r:id="rId10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>
          <a:solidFill>
            <a:schemeClr val="tx2"/>
          </a:solidFill>
          <a:latin typeface="+mn-lt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>
          <a:solidFill>
            <a:schemeClr val="tx1"/>
          </a:solidFill>
          <a:latin typeface="+mn-lt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>
          <a:solidFill>
            <a:schemeClr val="tx2"/>
          </a:solidFill>
          <a:latin typeface="+mn-lt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5pPr>
      <a:lvl6pPr marL="18288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6pPr>
      <a:lvl7pPr marL="22860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7pPr>
      <a:lvl8pPr marL="27432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8pPr>
      <a:lvl9pPr marL="32004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6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oleObject" Target="../embeddings/oleObject3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smtClean="0">
                <a:latin typeface="Arial" charset="0"/>
                <a:cs typeface="Arial" charset="0"/>
              </a:rPr>
            </a:br>
            <a:r>
              <a:rPr lang="cs-CZ" i="1" smtClean="0">
                <a:latin typeface="Arial" charset="0"/>
                <a:cs typeface="Arial" charset="0"/>
              </a:rPr>
              <a:t>J. Jarkovský, L. Dušek</a:t>
            </a:r>
          </a:p>
        </p:txBody>
      </p:sp>
      <p:sp>
        <p:nvSpPr>
          <p:cNvPr id="45059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1348061"/>
          </a:xfrm>
        </p:spPr>
        <p:txBody>
          <a:bodyPr>
            <a:spAutoFit/>
          </a:bodyPr>
          <a:lstStyle/>
          <a:p>
            <a:pPr marL="0" indent="0" algn="ctr">
              <a:buFont typeface="Wingdings 2" pitchFamily="18" charset="2"/>
              <a:buNone/>
            </a:pPr>
            <a:r>
              <a:rPr lang="cs-CZ" sz="2400" b="1" dirty="0" err="1" smtClean="0">
                <a:solidFill>
                  <a:schemeClr val="tx2"/>
                </a:solidFill>
                <a:latin typeface="Arial" charset="0"/>
              </a:rPr>
              <a:t>Mann</a:t>
            </a: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-</a:t>
            </a:r>
            <a:r>
              <a:rPr lang="cs-CZ" sz="2400" b="1" dirty="0" err="1" smtClean="0">
                <a:solidFill>
                  <a:schemeClr val="tx2"/>
                </a:solidFill>
                <a:latin typeface="Arial" charset="0"/>
              </a:rPr>
              <a:t>Whitney</a:t>
            </a: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 U-test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err="1" smtClean="0">
                <a:solidFill>
                  <a:schemeClr val="tx2"/>
                </a:solidFill>
                <a:latin typeface="Arial" charset="0"/>
              </a:rPr>
              <a:t>Wilcoxonův</a:t>
            </a: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 test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Znaménkový test</a:t>
            </a:r>
          </a:p>
        </p:txBody>
      </p:sp>
      <p:sp>
        <p:nvSpPr>
          <p:cNvPr id="45060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1268760"/>
            <a:ext cx="7772400" cy="646331"/>
          </a:xfrm>
          <a:noFill/>
        </p:spPr>
        <p:txBody>
          <a:bodyPr>
            <a:spAutoFit/>
          </a:bodyPr>
          <a:lstStyle/>
          <a:p>
            <a:r>
              <a:rPr lang="cs-CZ" sz="3600" dirty="0" smtClean="0">
                <a:solidFill>
                  <a:schemeClr val="accent1"/>
                </a:solidFill>
                <a:latin typeface="Arial" charset="0"/>
              </a:rPr>
              <a:t>11. + 12. Neparametrické testy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24473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Wilcoxonův test – příklad II</a:t>
            </a:r>
          </a:p>
        </p:txBody>
      </p:sp>
      <p:sp>
        <p:nvSpPr>
          <p:cNvPr id="244740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381000" indent="-381000">
              <a:buFont typeface="Wingdings 2" pitchFamily="18" charset="2"/>
              <a:buNone/>
            </a:pPr>
            <a:r>
              <a:rPr lang="cs-CZ" sz="1900" dirty="0" smtClean="0"/>
              <a:t>Byla testována nová dieta pro laboratorní krysy, při pokusu byl zjišťován její vliv na různých liniích krys, bylo proto zvoleno párové uspořádání kdy krysy v obou dietách jsou spojeny přes svoji linii, tj. na začátku byly dvojice krys stejné linie, jedna z nich byla náhodně přiřazena k dietě, druhá z dvojice pak do druhé diety.</a:t>
            </a:r>
          </a:p>
          <a:p>
            <a:pPr marL="381000" indent="-381000">
              <a:buFont typeface="Wingdings 2" pitchFamily="18" charset="2"/>
              <a:buNone/>
            </a:pPr>
            <a:endParaRPr lang="cs-CZ" sz="1900" dirty="0" smtClean="0"/>
          </a:p>
          <a:p>
            <a:pPr marL="381000" indent="-381000">
              <a:buFontTx/>
              <a:buAutoNum type="arabicPeriod"/>
            </a:pPr>
            <a:r>
              <a:rPr lang="cs-CZ" sz="1900" dirty="0" smtClean="0"/>
              <a:t>nulová hypotéza je, že váha krys není ovlivněna použitou dietou, alternativní, že ovlivnění dietou existuje</a:t>
            </a:r>
          </a:p>
          <a:p>
            <a:pPr marL="381000" indent="-381000">
              <a:buFontTx/>
              <a:buAutoNum type="arabicPeriod"/>
            </a:pPr>
            <a:r>
              <a:rPr lang="cs-CZ" sz="1900" dirty="0" smtClean="0"/>
              <a:t>spočítáme diference – tyto diference jsou nenormální a proto je vhodné využít </a:t>
            </a:r>
            <a:r>
              <a:rPr lang="cs-CZ" sz="1900" dirty="0" err="1" smtClean="0"/>
              <a:t>neparametrický</a:t>
            </a:r>
            <a:r>
              <a:rPr lang="cs-CZ" sz="1900" dirty="0" smtClean="0"/>
              <a:t> test</a:t>
            </a:r>
          </a:p>
          <a:p>
            <a:pPr marL="381000" indent="-381000">
              <a:buFontTx/>
              <a:buAutoNum type="arabicPeriod"/>
            </a:pPr>
            <a:r>
              <a:rPr lang="cs-CZ" sz="1900" dirty="0" smtClean="0"/>
              <a:t>Spočítáme sumu pořadí kladných a záporných diferencí, zde je menší suma záporných diferencí – 31</a:t>
            </a:r>
          </a:p>
          <a:p>
            <a:pPr marL="381000" indent="-381000">
              <a:buFontTx/>
              <a:buAutoNum type="arabicPeriod"/>
            </a:pPr>
            <a:r>
              <a:rPr lang="cs-CZ" sz="1900" dirty="0" smtClean="0"/>
              <a:t>výsledkem výpočtu je p&gt;0,05 a tedy nemáme dostatečné důkazy pro zamítnutí nulové hypotézy, nelze říci, že by nová dieta byla efektivnější než stará</a:t>
            </a:r>
          </a:p>
          <a:p>
            <a:pPr marL="381000" indent="-381000">
              <a:buFontTx/>
              <a:buAutoNum type="arabicPeriod"/>
            </a:pPr>
            <a:r>
              <a:rPr lang="cs-CZ" sz="1900" dirty="0" smtClean="0"/>
              <a:t>pro doplnění výsledků je vhodné zjistit také skutečnou velikost rozdílu hmotností ve skupinách, např. ve formě mediánu</a:t>
            </a:r>
          </a:p>
          <a:p>
            <a:pPr marL="381000" indent="-381000"/>
            <a:endParaRPr lang="cs-CZ" sz="1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3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737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0"/>
            <a:ext cx="7772400" cy="762000"/>
          </a:xfrm>
          <a:noFill/>
        </p:spPr>
        <p:txBody>
          <a:bodyPr/>
          <a:lstStyle/>
          <a:p>
            <a:r>
              <a:rPr lang="cs-CZ" smtClean="0"/>
              <a:t>Test dobré shody - základní teorie</a:t>
            </a:r>
          </a:p>
        </p:txBody>
      </p:sp>
      <p:sp>
        <p:nvSpPr>
          <p:cNvPr id="40" name="Zástupný symbol pro obsah 3"/>
          <p:cNvSpPr txBox="1">
            <a:spLocks/>
          </p:cNvSpPr>
          <p:nvPr/>
        </p:nvSpPr>
        <p:spPr>
          <a:xfrm>
            <a:off x="301625" y="1524000"/>
            <a:ext cx="8534400" cy="459898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kumimoji="0" lang="cs-CZ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Testuje shodu reálné distribuce hodnot do n skupin s teoretickou distribucí.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lang="cs-CZ" sz="2000" kern="0" dirty="0" smtClean="0">
                <a:latin typeface="+mj-lt"/>
              </a:rPr>
              <a:t>Předpokladem je, že velikost rozdílu mezi očekávaným a skutečným počtem hodnot v každé skupině je náhodně rozdělená → </a:t>
            </a:r>
            <a:r>
              <a:rPr lang="cs-CZ" sz="2000" kern="0" dirty="0" err="1" smtClean="0">
                <a:latin typeface="+mj-lt"/>
              </a:rPr>
              <a:t>multinomické</a:t>
            </a:r>
            <a:r>
              <a:rPr lang="cs-CZ" sz="2000" kern="0" dirty="0" smtClean="0">
                <a:latin typeface="+mj-lt"/>
              </a:rPr>
              <a:t> rozdělení.</a:t>
            </a: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r>
              <a:rPr lang="cs-CZ" sz="2000" kern="0" dirty="0" smtClean="0">
                <a:latin typeface="+mj-lt"/>
              </a:rPr>
              <a:t>Součet druhých mocnin relativních rozdílů očekávaného a skutečného počtu hodnot  má přibližně </a:t>
            </a:r>
            <a:r>
              <a:rPr lang="el-GR" sz="2000" dirty="0" smtClean="0">
                <a:latin typeface="+mj-lt"/>
              </a:rPr>
              <a:t>χ</a:t>
            </a:r>
            <a:r>
              <a:rPr lang="el-GR" sz="2000" baseline="30000" dirty="0" smtClean="0">
                <a:latin typeface="+mj-lt"/>
              </a:rPr>
              <a:t>2</a:t>
            </a:r>
            <a:r>
              <a:rPr lang="cs-CZ" sz="2000" dirty="0" smtClean="0">
                <a:latin typeface="+mj-lt"/>
              </a:rPr>
              <a:t> rozdělení.</a:t>
            </a:r>
            <a:endParaRPr kumimoji="0" lang="cs-CZ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pic>
        <p:nvPicPr>
          <p:cNvPr id="48" name="Obrázek 47" descr="ch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95936" y="2972950"/>
            <a:ext cx="4896544" cy="3264362"/>
          </a:xfrm>
          <a:prstGeom prst="rect">
            <a:avLst/>
          </a:prstGeom>
        </p:spPr>
      </p:pic>
      <p:sp>
        <p:nvSpPr>
          <p:cNvPr id="50" name="Zástupný symbol pro obsah 3"/>
          <p:cNvSpPr txBox="1">
            <a:spLocks/>
          </p:cNvSpPr>
          <p:nvPr/>
        </p:nvSpPr>
        <p:spPr>
          <a:xfrm>
            <a:off x="323528" y="3438524"/>
            <a:ext cx="3672408" cy="4598988"/>
          </a:xfrm>
          <a:prstGeom prst="rect">
            <a:avLst/>
          </a:prstGeom>
        </p:spPr>
        <p:txBody>
          <a:bodyPr/>
          <a:lstStyle/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r>
              <a:rPr lang="el-GR" sz="2000" dirty="0" smtClean="0">
                <a:latin typeface="+mj-lt"/>
              </a:rPr>
              <a:t>χ</a:t>
            </a:r>
            <a:r>
              <a:rPr lang="el-GR" sz="2000" baseline="30000" dirty="0" smtClean="0">
                <a:latin typeface="+mj-lt"/>
              </a:rPr>
              <a:t>2</a:t>
            </a:r>
            <a:r>
              <a:rPr lang="cs-CZ" sz="2000" dirty="0" smtClean="0">
                <a:latin typeface="+mj-lt"/>
              </a:rPr>
              <a:t> rozdělení pro kladné hodnoty (suma čtverců) se liší podle počtu stupňů volnosti </a:t>
            </a:r>
            <a:r>
              <a:rPr lang="cs-CZ" sz="2000" i="1" dirty="0" smtClean="0">
                <a:latin typeface="+mj-lt"/>
              </a:rPr>
              <a:t>k</a:t>
            </a:r>
            <a:r>
              <a:rPr lang="cs-CZ" sz="2000" dirty="0" smtClean="0">
                <a:latin typeface="+mj-lt"/>
              </a:rPr>
              <a:t> (počtu skupin) - se zvyšujícím se </a:t>
            </a:r>
            <a:r>
              <a:rPr lang="cs-CZ" sz="2000" i="1" dirty="0" smtClean="0">
                <a:latin typeface="+mj-lt"/>
              </a:rPr>
              <a:t>k</a:t>
            </a:r>
            <a:r>
              <a:rPr lang="cs-CZ" sz="2000" dirty="0" smtClean="0">
                <a:latin typeface="+mj-lt"/>
              </a:rPr>
              <a:t> přechází v normální rozdělení.</a:t>
            </a:r>
            <a:endParaRPr kumimoji="0" lang="cs-CZ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graphicFrame>
        <p:nvGraphicFramePr>
          <p:cNvPr id="51" name="Object 4"/>
          <p:cNvGraphicFramePr>
            <a:graphicFrameLocks noChangeAspect="1"/>
          </p:cNvGraphicFramePr>
          <p:nvPr/>
        </p:nvGraphicFramePr>
        <p:xfrm>
          <a:off x="284088" y="5403701"/>
          <a:ext cx="627063" cy="542925"/>
        </p:xfrm>
        <a:graphic>
          <a:graphicData uri="http://schemas.openxmlformats.org/presentationml/2006/ole">
            <p:oleObj spid="_x0000_s137218" name="Rovnice" r:id="rId5" imgW="393480" imgH="342720" progId="Equation.3">
              <p:embed/>
            </p:oleObj>
          </a:graphicData>
        </a:graphic>
      </p:graphicFrame>
      <p:sp>
        <p:nvSpPr>
          <p:cNvPr id="52" name="Text Box 5"/>
          <p:cNvSpPr txBox="1">
            <a:spLocks noChangeArrowheads="1"/>
          </p:cNvSpPr>
          <p:nvPr/>
        </p:nvSpPr>
        <p:spPr bwMode="auto">
          <a:xfrm>
            <a:off x="1547664" y="5229200"/>
            <a:ext cx="12382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pozorovaná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četnost</a:t>
            </a:r>
          </a:p>
        </p:txBody>
      </p:sp>
      <p:sp>
        <p:nvSpPr>
          <p:cNvPr id="53" name="Text Box 6"/>
          <p:cNvSpPr txBox="1">
            <a:spLocks noChangeArrowheads="1"/>
          </p:cNvSpPr>
          <p:nvPr/>
        </p:nvSpPr>
        <p:spPr bwMode="auto">
          <a:xfrm>
            <a:off x="2699792" y="5229200"/>
            <a:ext cx="11334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očekávaná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četnost</a:t>
            </a:r>
          </a:p>
        </p:txBody>
      </p:sp>
      <p:sp>
        <p:nvSpPr>
          <p:cNvPr id="54" name="Text Box 7"/>
          <p:cNvSpPr txBox="1">
            <a:spLocks noChangeArrowheads="1"/>
          </p:cNvSpPr>
          <p:nvPr/>
        </p:nvSpPr>
        <p:spPr bwMode="auto">
          <a:xfrm>
            <a:off x="1547664" y="5876900"/>
            <a:ext cx="23907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očekávaná četnost</a:t>
            </a:r>
          </a:p>
        </p:txBody>
      </p:sp>
      <p:sp>
        <p:nvSpPr>
          <p:cNvPr id="55" name="Text Box 8"/>
          <p:cNvSpPr txBox="1">
            <a:spLocks noChangeArrowheads="1"/>
          </p:cNvSpPr>
          <p:nvPr/>
        </p:nvSpPr>
        <p:spPr bwMode="auto">
          <a:xfrm>
            <a:off x="810816" y="5546601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=</a:t>
            </a:r>
          </a:p>
        </p:txBody>
      </p:sp>
      <p:sp>
        <p:nvSpPr>
          <p:cNvPr id="56" name="Text Box 10"/>
          <p:cNvSpPr txBox="1">
            <a:spLocks noChangeArrowheads="1"/>
          </p:cNvSpPr>
          <p:nvPr/>
        </p:nvSpPr>
        <p:spPr bwMode="auto">
          <a:xfrm>
            <a:off x="3635896" y="5013176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57" name="Line 22"/>
          <p:cNvSpPr>
            <a:spLocks noChangeShapeType="1"/>
          </p:cNvSpPr>
          <p:nvPr/>
        </p:nvSpPr>
        <p:spPr bwMode="auto">
          <a:xfrm flipV="1">
            <a:off x="1511052" y="5874618"/>
            <a:ext cx="2484884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AutoShape 23"/>
          <p:cNvSpPr>
            <a:spLocks/>
          </p:cNvSpPr>
          <p:nvPr/>
        </p:nvSpPr>
        <p:spPr bwMode="auto">
          <a:xfrm>
            <a:off x="1554014" y="5181575"/>
            <a:ext cx="171450" cy="619125"/>
          </a:xfrm>
          <a:prstGeom prst="leftBracket">
            <a:avLst>
              <a:gd name="adj" fmla="val 30093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AutoShape 24"/>
          <p:cNvSpPr>
            <a:spLocks/>
          </p:cNvSpPr>
          <p:nvPr/>
        </p:nvSpPr>
        <p:spPr bwMode="auto">
          <a:xfrm>
            <a:off x="3635896" y="5181575"/>
            <a:ext cx="76200" cy="609600"/>
          </a:xfrm>
          <a:prstGeom prst="rightBracket">
            <a:avLst>
              <a:gd name="adj" fmla="val 6666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 Box 26"/>
          <p:cNvSpPr txBox="1">
            <a:spLocks noChangeArrowheads="1"/>
          </p:cNvSpPr>
          <p:nvPr/>
        </p:nvSpPr>
        <p:spPr bwMode="auto">
          <a:xfrm>
            <a:off x="2555776" y="5254600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</a:t>
            </a:r>
          </a:p>
        </p:txBody>
      </p:sp>
      <p:sp>
        <p:nvSpPr>
          <p:cNvPr id="64" name="Text Box 9"/>
          <p:cNvSpPr txBox="1">
            <a:spLocks noChangeArrowheads="1"/>
          </p:cNvSpPr>
          <p:nvPr/>
        </p:nvSpPr>
        <p:spPr bwMode="auto">
          <a:xfrm>
            <a:off x="1043608" y="5370562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32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∑</a:t>
            </a:r>
            <a:endParaRPr lang="cs-CZ" sz="32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6084168" y="3645024"/>
            <a:ext cx="2304256" cy="936104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n=1</a:t>
            </a:r>
          </a:p>
          <a:p>
            <a:r>
              <a:rPr lang="cs-CZ" dirty="0" smtClean="0">
                <a:solidFill>
                  <a:srgbClr val="E02202"/>
                </a:solidFill>
              </a:rPr>
              <a:t>n=2</a:t>
            </a:r>
          </a:p>
          <a:p>
            <a:r>
              <a:rPr lang="cs-CZ" dirty="0" smtClean="0">
                <a:solidFill>
                  <a:srgbClr val="990033"/>
                </a:solidFill>
              </a:rPr>
              <a:t>n=4</a:t>
            </a:r>
            <a:endParaRPr lang="cs-CZ" dirty="0" smtClean="0"/>
          </a:p>
          <a:p>
            <a:r>
              <a:rPr lang="cs-CZ" dirty="0" smtClean="0">
                <a:solidFill>
                  <a:srgbClr val="AA385B"/>
                </a:solidFill>
              </a:rPr>
              <a:t>n=6</a:t>
            </a:r>
          </a:p>
          <a:p>
            <a:r>
              <a:rPr lang="cs-CZ" dirty="0" smtClean="0">
                <a:solidFill>
                  <a:srgbClr val="86379B"/>
                </a:solidFill>
              </a:rPr>
              <a:t>n=12</a:t>
            </a:r>
          </a:p>
          <a:p>
            <a:r>
              <a:rPr lang="cs-CZ" dirty="0" smtClean="0">
                <a:solidFill>
                  <a:srgbClr val="40319B"/>
                </a:solidFill>
              </a:rPr>
              <a:t>n=20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3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737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0"/>
            <a:ext cx="7772400" cy="762000"/>
          </a:xfrm>
          <a:noFill/>
        </p:spPr>
        <p:txBody>
          <a:bodyPr/>
          <a:lstStyle/>
          <a:p>
            <a:r>
              <a:rPr lang="cs-CZ" smtClean="0"/>
              <a:t>Test dobré shody - základní teorie</a:t>
            </a:r>
          </a:p>
        </p:txBody>
      </p:sp>
      <p:graphicFrame>
        <p:nvGraphicFramePr>
          <p:cNvPr id="73730" name="Object 4"/>
          <p:cNvGraphicFramePr>
            <a:graphicFrameLocks noChangeAspect="1"/>
          </p:cNvGraphicFramePr>
          <p:nvPr/>
        </p:nvGraphicFramePr>
        <p:xfrm>
          <a:off x="633835" y="1861939"/>
          <a:ext cx="628650" cy="542925"/>
        </p:xfrm>
        <a:graphic>
          <a:graphicData uri="http://schemas.openxmlformats.org/presentationml/2006/ole">
            <p:oleObj spid="_x0000_s138242" name="Rovnice" r:id="rId4" imgW="393480" imgH="342720" progId="Equation.3">
              <p:embed/>
            </p:oleObj>
          </a:graphicData>
        </a:graphic>
      </p:graphicFrame>
      <p:sp>
        <p:nvSpPr>
          <p:cNvPr id="73736" name="Text Box 5"/>
          <p:cNvSpPr txBox="1">
            <a:spLocks noChangeArrowheads="1"/>
          </p:cNvSpPr>
          <p:nvPr/>
        </p:nvSpPr>
        <p:spPr bwMode="auto">
          <a:xfrm>
            <a:off x="1619672" y="1556792"/>
            <a:ext cx="12382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pozorovaná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četnost</a:t>
            </a:r>
          </a:p>
        </p:txBody>
      </p:sp>
      <p:sp>
        <p:nvSpPr>
          <p:cNvPr id="73737" name="Text Box 6"/>
          <p:cNvSpPr txBox="1">
            <a:spLocks noChangeArrowheads="1"/>
          </p:cNvSpPr>
          <p:nvPr/>
        </p:nvSpPr>
        <p:spPr bwMode="auto">
          <a:xfrm>
            <a:off x="2981747" y="1556792"/>
            <a:ext cx="11334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očekávaná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četnost</a:t>
            </a:r>
          </a:p>
        </p:txBody>
      </p:sp>
      <p:sp>
        <p:nvSpPr>
          <p:cNvPr id="73738" name="Text Box 7"/>
          <p:cNvSpPr txBox="1">
            <a:spLocks noChangeArrowheads="1"/>
          </p:cNvSpPr>
          <p:nvPr/>
        </p:nvSpPr>
        <p:spPr bwMode="auto">
          <a:xfrm>
            <a:off x="1762547" y="2204492"/>
            <a:ext cx="23907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očekávaná četnost</a:t>
            </a:r>
          </a:p>
        </p:txBody>
      </p:sp>
      <p:sp>
        <p:nvSpPr>
          <p:cNvPr id="73739" name="Text Box 8"/>
          <p:cNvSpPr txBox="1">
            <a:spLocks noChangeArrowheads="1"/>
          </p:cNvSpPr>
          <p:nvPr/>
        </p:nvSpPr>
        <p:spPr bwMode="auto">
          <a:xfrm>
            <a:off x="1162472" y="2004467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=</a:t>
            </a:r>
          </a:p>
        </p:txBody>
      </p:sp>
      <p:sp>
        <p:nvSpPr>
          <p:cNvPr id="73740" name="Text Box 9"/>
          <p:cNvSpPr txBox="1">
            <a:spLocks noChangeArrowheads="1"/>
          </p:cNvSpPr>
          <p:nvPr/>
        </p:nvSpPr>
        <p:spPr bwMode="auto">
          <a:xfrm>
            <a:off x="4305722" y="2004467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+</a:t>
            </a:r>
          </a:p>
        </p:txBody>
      </p:sp>
      <p:sp>
        <p:nvSpPr>
          <p:cNvPr id="73741" name="Text Box 10"/>
          <p:cNvSpPr txBox="1">
            <a:spLocks noChangeArrowheads="1"/>
          </p:cNvSpPr>
          <p:nvPr/>
        </p:nvSpPr>
        <p:spPr bwMode="auto">
          <a:xfrm>
            <a:off x="4115222" y="1442492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73742" name="Text Box 11"/>
          <p:cNvSpPr txBox="1">
            <a:spLocks noChangeArrowheads="1"/>
          </p:cNvSpPr>
          <p:nvPr/>
        </p:nvSpPr>
        <p:spPr bwMode="auto">
          <a:xfrm>
            <a:off x="4710535" y="1556792"/>
            <a:ext cx="1219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pozorovaná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četnost</a:t>
            </a:r>
          </a:p>
        </p:txBody>
      </p:sp>
      <p:sp>
        <p:nvSpPr>
          <p:cNvPr id="73743" name="Text Box 12"/>
          <p:cNvSpPr txBox="1">
            <a:spLocks noChangeArrowheads="1"/>
          </p:cNvSpPr>
          <p:nvPr/>
        </p:nvSpPr>
        <p:spPr bwMode="auto">
          <a:xfrm>
            <a:off x="5972597" y="1556792"/>
            <a:ext cx="11334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očekávaná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četnost</a:t>
            </a:r>
          </a:p>
        </p:txBody>
      </p:sp>
      <p:sp>
        <p:nvSpPr>
          <p:cNvPr id="73744" name="Text Box 13"/>
          <p:cNvSpPr txBox="1">
            <a:spLocks noChangeArrowheads="1"/>
          </p:cNvSpPr>
          <p:nvPr/>
        </p:nvSpPr>
        <p:spPr bwMode="auto">
          <a:xfrm>
            <a:off x="4686722" y="2204492"/>
            <a:ext cx="238125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očekávaná četnost</a:t>
            </a:r>
          </a:p>
        </p:txBody>
      </p:sp>
      <p:sp>
        <p:nvSpPr>
          <p:cNvPr id="73745" name="AutoShape 14"/>
          <p:cNvSpPr>
            <a:spLocks/>
          </p:cNvSpPr>
          <p:nvPr/>
        </p:nvSpPr>
        <p:spPr bwMode="auto">
          <a:xfrm>
            <a:off x="4724822" y="1509167"/>
            <a:ext cx="171450" cy="619125"/>
          </a:xfrm>
          <a:prstGeom prst="leftBracket">
            <a:avLst>
              <a:gd name="adj" fmla="val 30093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46" name="AutoShape 15"/>
          <p:cNvSpPr>
            <a:spLocks/>
          </p:cNvSpPr>
          <p:nvPr/>
        </p:nvSpPr>
        <p:spPr bwMode="auto">
          <a:xfrm>
            <a:off x="6953672" y="1509167"/>
            <a:ext cx="76200" cy="609600"/>
          </a:xfrm>
          <a:prstGeom prst="rightBracket">
            <a:avLst>
              <a:gd name="adj" fmla="val 6666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47" name="Text Box 16"/>
          <p:cNvSpPr txBox="1">
            <a:spLocks noChangeArrowheads="1"/>
          </p:cNvSpPr>
          <p:nvPr/>
        </p:nvSpPr>
        <p:spPr bwMode="auto">
          <a:xfrm>
            <a:off x="2243560" y="2815679"/>
            <a:ext cx="1447800" cy="333375"/>
          </a:xfrm>
          <a:prstGeom prst="rect">
            <a:avLst/>
          </a:prstGeom>
          <a:solidFill>
            <a:srgbClr val="CCFFFF"/>
          </a:solidFill>
          <a:ln w="9525">
            <a:noFill/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1. jev</a:t>
            </a:r>
            <a:endParaRPr lang="cs-CZ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48" name="Text Box 17"/>
          <p:cNvSpPr txBox="1">
            <a:spLocks noChangeArrowheads="1"/>
          </p:cNvSpPr>
          <p:nvPr/>
        </p:nvSpPr>
        <p:spPr bwMode="auto">
          <a:xfrm>
            <a:off x="5234410" y="2815679"/>
            <a:ext cx="1390650" cy="342900"/>
          </a:xfrm>
          <a:prstGeom prst="rect">
            <a:avLst/>
          </a:prstGeom>
          <a:solidFill>
            <a:srgbClr val="CCFFFF"/>
          </a:solidFill>
          <a:ln w="9525">
            <a:noFill/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2. jev</a:t>
            </a:r>
            <a:endParaRPr lang="cs-CZ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49" name="AutoShape 18"/>
          <p:cNvSpPr>
            <a:spLocks/>
          </p:cNvSpPr>
          <p:nvPr/>
        </p:nvSpPr>
        <p:spPr bwMode="auto">
          <a:xfrm rot="5400000">
            <a:off x="5848772" y="1653629"/>
            <a:ext cx="114300" cy="1981200"/>
          </a:xfrm>
          <a:prstGeom prst="rightBrace">
            <a:avLst>
              <a:gd name="adj1" fmla="val 144444"/>
              <a:gd name="adj2" fmla="val 50000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0" name="AutoShape 19"/>
          <p:cNvSpPr>
            <a:spLocks/>
          </p:cNvSpPr>
          <p:nvPr/>
        </p:nvSpPr>
        <p:spPr bwMode="auto">
          <a:xfrm rot="5400000">
            <a:off x="2886497" y="1653629"/>
            <a:ext cx="114300" cy="1981200"/>
          </a:xfrm>
          <a:prstGeom prst="rightBrace">
            <a:avLst>
              <a:gd name="adj1" fmla="val 144444"/>
              <a:gd name="adj2" fmla="val 50000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1" name="Text Box 20"/>
          <p:cNvSpPr txBox="1">
            <a:spLocks noChangeArrowheads="1"/>
          </p:cNvSpPr>
          <p:nvPr/>
        </p:nvSpPr>
        <p:spPr bwMode="auto">
          <a:xfrm>
            <a:off x="5753522" y="1569492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</a:t>
            </a:r>
          </a:p>
        </p:txBody>
      </p:sp>
      <p:sp>
        <p:nvSpPr>
          <p:cNvPr id="73752" name="Line 21"/>
          <p:cNvSpPr>
            <a:spLocks noChangeShapeType="1"/>
          </p:cNvSpPr>
          <p:nvPr/>
        </p:nvSpPr>
        <p:spPr bwMode="auto">
          <a:xfrm>
            <a:off x="4667672" y="2223542"/>
            <a:ext cx="2438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3" name="Line 22"/>
          <p:cNvSpPr>
            <a:spLocks noChangeShapeType="1"/>
          </p:cNvSpPr>
          <p:nvPr/>
        </p:nvSpPr>
        <p:spPr bwMode="auto">
          <a:xfrm flipV="1">
            <a:off x="1581572" y="2223542"/>
            <a:ext cx="26289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4" name="AutoShape 23"/>
          <p:cNvSpPr>
            <a:spLocks/>
          </p:cNvSpPr>
          <p:nvPr/>
        </p:nvSpPr>
        <p:spPr bwMode="auto">
          <a:xfrm>
            <a:off x="1626022" y="1509167"/>
            <a:ext cx="171450" cy="619125"/>
          </a:xfrm>
          <a:prstGeom prst="leftBracket">
            <a:avLst>
              <a:gd name="adj" fmla="val 30093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5" name="AutoShape 24"/>
          <p:cNvSpPr>
            <a:spLocks/>
          </p:cNvSpPr>
          <p:nvPr/>
        </p:nvSpPr>
        <p:spPr bwMode="auto">
          <a:xfrm>
            <a:off x="3991397" y="1509167"/>
            <a:ext cx="76200" cy="609600"/>
          </a:xfrm>
          <a:prstGeom prst="rightBracket">
            <a:avLst>
              <a:gd name="adj" fmla="val 6666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6" name="Text Box 25"/>
          <p:cNvSpPr txBox="1">
            <a:spLocks noChangeArrowheads="1"/>
          </p:cNvSpPr>
          <p:nvPr/>
        </p:nvSpPr>
        <p:spPr bwMode="auto">
          <a:xfrm>
            <a:off x="7090197" y="1442492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73757" name="Text Box 26"/>
          <p:cNvSpPr txBox="1">
            <a:spLocks noChangeArrowheads="1"/>
          </p:cNvSpPr>
          <p:nvPr/>
        </p:nvSpPr>
        <p:spPr bwMode="auto">
          <a:xfrm>
            <a:off x="2737272" y="1582192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</a:t>
            </a:r>
          </a:p>
        </p:txBody>
      </p: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7420744" y="2021309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+</a:t>
            </a:r>
          </a:p>
        </p:txBody>
      </p:sp>
      <p:sp>
        <p:nvSpPr>
          <p:cNvPr id="42" name="Text Box 9"/>
          <p:cNvSpPr txBox="1">
            <a:spLocks noChangeArrowheads="1"/>
          </p:cNvSpPr>
          <p:nvPr/>
        </p:nvSpPr>
        <p:spPr bwMode="auto">
          <a:xfrm>
            <a:off x="7852792" y="2163043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…</a:t>
            </a:r>
            <a:endParaRPr lang="cs-CZ" sz="2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0" name="Obrázek 39" descr="chi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123728" y="3140968"/>
            <a:ext cx="4718297" cy="3145531"/>
          </a:xfrm>
          <a:prstGeom prst="rect">
            <a:avLst/>
          </a:prstGeom>
        </p:spPr>
      </p:pic>
      <p:pic>
        <p:nvPicPr>
          <p:cNvPr id="48" name="Obrázek 47" descr="chi2b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123728" y="3140968"/>
            <a:ext cx="4716016" cy="3144011"/>
          </a:xfrm>
          <a:prstGeom prst="rect">
            <a:avLst/>
          </a:prstGeom>
        </p:spPr>
      </p:pic>
      <p:pic>
        <p:nvPicPr>
          <p:cNvPr id="50" name="Obrázek 49" descr="chi2c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051720" y="3140968"/>
            <a:ext cx="4680520" cy="3120346"/>
          </a:xfrm>
          <a:prstGeom prst="rect">
            <a:avLst/>
          </a:prstGeom>
        </p:spPr>
      </p:pic>
      <p:pic>
        <p:nvPicPr>
          <p:cNvPr id="51" name="Obrázek 50" descr="chi2d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051720" y="3140968"/>
            <a:ext cx="4680520" cy="31203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Očekávané četnosti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Vytvořil Institut biostatistiky a analýz, Masarykova univerzita</a:t>
            </a:r>
          </a:p>
          <a:p>
            <a:pPr>
              <a:defRPr/>
            </a:pPr>
            <a:r>
              <a:rPr lang="cs-CZ" smtClean="0"/>
              <a:t>M. Cvanová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4" name="Zástupný symbol pro obsah 3"/>
          <p:cNvSpPr txBox="1">
            <a:spLocks/>
          </p:cNvSpPr>
          <p:nvPr/>
        </p:nvSpPr>
        <p:spPr>
          <a:xfrm>
            <a:off x="301625" y="1524000"/>
            <a:ext cx="8534400" cy="2121024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kumimoji="0" lang="cs-CZ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 případě</a:t>
            </a:r>
            <a:r>
              <a:rPr kumimoji="0" lang="cs-CZ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platnosti nulové hypotézy je poměr mezi buňkami jednoho sloupce v různých řádcích nezávislý na výběru tohoto sloupce.</a:t>
            </a: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r>
              <a:rPr lang="cs-CZ" sz="2000" kern="0" dirty="0" smtClean="0">
                <a:solidFill>
                  <a:srgbClr val="FF0000"/>
                </a:solidFill>
              </a:rPr>
              <a:t>V případě platnosti nulové hypotézy je poměr mezi buňkami jednoho řádku v různých sloupcích nezávislý na výběru tohoto řádku.</a:t>
            </a: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r>
              <a:rPr lang="cs-CZ" sz="2000" kern="0" dirty="0" smtClean="0"/>
              <a:t>Pokud tyto poměry normalizujeme, získáváme tabulku očekávaných četností.</a:t>
            </a: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r>
              <a:rPr lang="cs-CZ" sz="2000" kern="0" dirty="0" smtClean="0"/>
              <a:t>Řádkové a sloupcové součty se touto operací nemění.</a:t>
            </a: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endParaRPr lang="cs-CZ" sz="2000" kern="0" dirty="0" smtClean="0"/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endParaRPr lang="cs-CZ" sz="200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endParaRPr lang="cs-CZ" sz="2000" dirty="0" smtClean="0">
              <a:latin typeface="+mj-lt"/>
            </a:endParaRP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endParaRPr lang="cs-CZ" sz="2000" kern="0" dirty="0" smtClean="0"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endParaRPr kumimoji="0" lang="cs-CZ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Group 42"/>
          <p:cNvGraphicFramePr>
            <a:graphicFrameLocks noGrp="1"/>
          </p:cNvGraphicFramePr>
          <p:nvPr/>
        </p:nvGraphicFramePr>
        <p:xfrm>
          <a:off x="467543" y="4565104"/>
          <a:ext cx="2304256" cy="1600200"/>
        </p:xfrm>
        <a:graphic>
          <a:graphicData uri="http://schemas.openxmlformats.org/drawingml/2006/table">
            <a:tbl>
              <a:tblPr/>
              <a:tblGrid>
                <a:gridCol w="551009"/>
                <a:gridCol w="551009"/>
                <a:gridCol w="551009"/>
                <a:gridCol w="651229"/>
              </a:tblGrid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Ano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E1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166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Group 42"/>
          <p:cNvGraphicFramePr>
            <a:graphicFrameLocks noGrp="1"/>
          </p:cNvGraphicFramePr>
          <p:nvPr/>
        </p:nvGraphicFramePr>
        <p:xfrm>
          <a:off x="6228184" y="4565104"/>
          <a:ext cx="2304256" cy="1600200"/>
        </p:xfrm>
        <a:graphic>
          <a:graphicData uri="http://schemas.openxmlformats.org/drawingml/2006/table">
            <a:tbl>
              <a:tblPr/>
              <a:tblGrid>
                <a:gridCol w="551009"/>
                <a:gridCol w="551009"/>
                <a:gridCol w="551009"/>
                <a:gridCol w="651229"/>
              </a:tblGrid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Ano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18,4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83,6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11,6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52,4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166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Zástupný symbol pro obsah 3"/>
          <p:cNvSpPr txBox="1">
            <a:spLocks/>
          </p:cNvSpPr>
          <p:nvPr/>
        </p:nvSpPr>
        <p:spPr>
          <a:xfrm>
            <a:off x="395536" y="4077072"/>
            <a:ext cx="2448272" cy="43204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kumimoji="0" lang="cs-CZ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Pozorované četnosti</a:t>
            </a:r>
            <a:endParaRPr kumimoji="0" lang="cs-CZ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Zástupný symbol pro obsah 3"/>
          <p:cNvSpPr txBox="1">
            <a:spLocks/>
          </p:cNvSpPr>
          <p:nvPr/>
        </p:nvSpPr>
        <p:spPr>
          <a:xfrm>
            <a:off x="6228184" y="4077072"/>
            <a:ext cx="2448272" cy="43204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kumimoji="0" lang="cs-CZ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Očekávané četnosti</a:t>
            </a:r>
            <a:endParaRPr kumimoji="0" lang="cs-CZ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2" name="Přímá spojovací šipka 11"/>
          <p:cNvCxnSpPr/>
          <p:nvPr/>
        </p:nvCxnSpPr>
        <p:spPr>
          <a:xfrm>
            <a:off x="2699792" y="5157192"/>
            <a:ext cx="504056" cy="0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šipka 13"/>
          <p:cNvCxnSpPr/>
          <p:nvPr/>
        </p:nvCxnSpPr>
        <p:spPr>
          <a:xfrm flipV="1">
            <a:off x="1475656" y="5373216"/>
            <a:ext cx="2808312" cy="504056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ástupný symbol pro obsah 3"/>
          <p:cNvSpPr txBox="1">
            <a:spLocks/>
          </p:cNvSpPr>
          <p:nvPr/>
        </p:nvSpPr>
        <p:spPr>
          <a:xfrm>
            <a:off x="3131840" y="4869160"/>
            <a:ext cx="2664296" cy="43204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102 × 30 / 166</a:t>
            </a:r>
            <a:endParaRPr kumimoji="0" lang="cs-CZ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9" name="Přímá spojovací šipka 18"/>
          <p:cNvCxnSpPr/>
          <p:nvPr/>
        </p:nvCxnSpPr>
        <p:spPr>
          <a:xfrm flipV="1">
            <a:off x="2627784" y="5445224"/>
            <a:ext cx="2592288" cy="57606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šipka 21"/>
          <p:cNvCxnSpPr/>
          <p:nvPr/>
        </p:nvCxnSpPr>
        <p:spPr>
          <a:xfrm>
            <a:off x="5724128" y="5157192"/>
            <a:ext cx="1152128" cy="0"/>
          </a:xfrm>
          <a:prstGeom prst="straightConnector1">
            <a:avLst/>
          </a:prstGeom>
          <a:ln w="571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3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737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0"/>
            <a:ext cx="7772400" cy="762000"/>
          </a:xfrm>
          <a:noFill/>
        </p:spPr>
        <p:txBody>
          <a:bodyPr/>
          <a:lstStyle/>
          <a:p>
            <a:r>
              <a:rPr lang="cs-CZ" smtClean="0"/>
              <a:t>Test dobré shody - základní teorie</a:t>
            </a:r>
          </a:p>
        </p:txBody>
      </p:sp>
      <p:sp>
        <p:nvSpPr>
          <p:cNvPr id="73735" name="Text Box 3"/>
          <p:cNvSpPr txBox="1">
            <a:spLocks noChangeArrowheads="1"/>
          </p:cNvSpPr>
          <p:nvPr/>
        </p:nvSpPr>
        <p:spPr bwMode="auto">
          <a:xfrm>
            <a:off x="153988" y="1098550"/>
            <a:ext cx="2743200" cy="333375"/>
          </a:xfrm>
          <a:prstGeom prst="rect">
            <a:avLst/>
          </a:prstGeom>
          <a:solidFill>
            <a:srgbClr val="FFCC99"/>
          </a:solidFill>
          <a:ln w="6350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Binomické jevy (1/0)</a:t>
            </a:r>
          </a:p>
        </p:txBody>
      </p:sp>
      <p:graphicFrame>
        <p:nvGraphicFramePr>
          <p:cNvPr id="73730" name="Object 4"/>
          <p:cNvGraphicFramePr>
            <a:graphicFrameLocks noChangeAspect="1"/>
          </p:cNvGraphicFramePr>
          <p:nvPr/>
        </p:nvGraphicFramePr>
        <p:xfrm>
          <a:off x="304800" y="1903413"/>
          <a:ext cx="485775" cy="542925"/>
        </p:xfrm>
        <a:graphic>
          <a:graphicData uri="http://schemas.openxmlformats.org/presentationml/2006/ole">
            <p:oleObj spid="_x0000_s139266" name="Rovnice" r:id="rId4" imgW="304560" imgH="342720" progId="Equation.3">
              <p:embed/>
            </p:oleObj>
          </a:graphicData>
        </a:graphic>
      </p:graphicFrame>
      <p:sp>
        <p:nvSpPr>
          <p:cNvPr id="73736" name="Text Box 5"/>
          <p:cNvSpPr txBox="1">
            <a:spLocks noChangeArrowheads="1"/>
          </p:cNvSpPr>
          <p:nvPr/>
        </p:nvSpPr>
        <p:spPr bwMode="auto">
          <a:xfrm>
            <a:off x="1219200" y="1598613"/>
            <a:ext cx="12382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pozorovaná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četnost</a:t>
            </a:r>
          </a:p>
        </p:txBody>
      </p:sp>
      <p:sp>
        <p:nvSpPr>
          <p:cNvPr id="73737" name="Text Box 6"/>
          <p:cNvSpPr txBox="1">
            <a:spLocks noChangeArrowheads="1"/>
          </p:cNvSpPr>
          <p:nvPr/>
        </p:nvSpPr>
        <p:spPr bwMode="auto">
          <a:xfrm>
            <a:off x="2581275" y="1598613"/>
            <a:ext cx="11334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očekávaná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četnost</a:t>
            </a:r>
          </a:p>
        </p:txBody>
      </p:sp>
      <p:sp>
        <p:nvSpPr>
          <p:cNvPr id="73738" name="Text Box 7"/>
          <p:cNvSpPr txBox="1">
            <a:spLocks noChangeArrowheads="1"/>
          </p:cNvSpPr>
          <p:nvPr/>
        </p:nvSpPr>
        <p:spPr bwMode="auto">
          <a:xfrm>
            <a:off x="1362075" y="2246313"/>
            <a:ext cx="23907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očekávaná četnost</a:t>
            </a:r>
          </a:p>
        </p:txBody>
      </p:sp>
      <p:sp>
        <p:nvSpPr>
          <p:cNvPr id="73739" name="Text Box 8"/>
          <p:cNvSpPr txBox="1">
            <a:spLocks noChangeArrowheads="1"/>
          </p:cNvSpPr>
          <p:nvPr/>
        </p:nvSpPr>
        <p:spPr bwMode="auto">
          <a:xfrm>
            <a:off x="762000" y="2046288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=</a:t>
            </a:r>
          </a:p>
        </p:txBody>
      </p:sp>
      <p:sp>
        <p:nvSpPr>
          <p:cNvPr id="73740" name="Text Box 9"/>
          <p:cNvSpPr txBox="1">
            <a:spLocks noChangeArrowheads="1"/>
          </p:cNvSpPr>
          <p:nvPr/>
        </p:nvSpPr>
        <p:spPr bwMode="auto">
          <a:xfrm>
            <a:off x="3905250" y="2046288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+</a:t>
            </a:r>
          </a:p>
        </p:txBody>
      </p:sp>
      <p:sp>
        <p:nvSpPr>
          <p:cNvPr id="73741" name="Text Box 10"/>
          <p:cNvSpPr txBox="1">
            <a:spLocks noChangeArrowheads="1"/>
          </p:cNvSpPr>
          <p:nvPr/>
        </p:nvSpPr>
        <p:spPr bwMode="auto">
          <a:xfrm>
            <a:off x="3714750" y="1484313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73742" name="Text Box 11"/>
          <p:cNvSpPr txBox="1">
            <a:spLocks noChangeArrowheads="1"/>
          </p:cNvSpPr>
          <p:nvPr/>
        </p:nvSpPr>
        <p:spPr bwMode="auto">
          <a:xfrm>
            <a:off x="4310063" y="1598613"/>
            <a:ext cx="1219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pozorovaná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četnost</a:t>
            </a:r>
          </a:p>
        </p:txBody>
      </p:sp>
      <p:sp>
        <p:nvSpPr>
          <p:cNvPr id="73743" name="Text Box 12"/>
          <p:cNvSpPr txBox="1">
            <a:spLocks noChangeArrowheads="1"/>
          </p:cNvSpPr>
          <p:nvPr/>
        </p:nvSpPr>
        <p:spPr bwMode="auto">
          <a:xfrm>
            <a:off x="5572125" y="1598613"/>
            <a:ext cx="11334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očekávaná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četnost</a:t>
            </a:r>
          </a:p>
        </p:txBody>
      </p:sp>
      <p:sp>
        <p:nvSpPr>
          <p:cNvPr id="73744" name="Text Box 13"/>
          <p:cNvSpPr txBox="1">
            <a:spLocks noChangeArrowheads="1"/>
          </p:cNvSpPr>
          <p:nvPr/>
        </p:nvSpPr>
        <p:spPr bwMode="auto">
          <a:xfrm>
            <a:off x="4286250" y="2246313"/>
            <a:ext cx="238125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očekávaná četnost</a:t>
            </a:r>
          </a:p>
        </p:txBody>
      </p:sp>
      <p:sp>
        <p:nvSpPr>
          <p:cNvPr id="73745" name="AutoShape 14"/>
          <p:cNvSpPr>
            <a:spLocks/>
          </p:cNvSpPr>
          <p:nvPr/>
        </p:nvSpPr>
        <p:spPr bwMode="auto">
          <a:xfrm>
            <a:off x="4324350" y="1550988"/>
            <a:ext cx="171450" cy="619125"/>
          </a:xfrm>
          <a:prstGeom prst="leftBracket">
            <a:avLst>
              <a:gd name="adj" fmla="val 30093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46" name="AutoShape 15"/>
          <p:cNvSpPr>
            <a:spLocks/>
          </p:cNvSpPr>
          <p:nvPr/>
        </p:nvSpPr>
        <p:spPr bwMode="auto">
          <a:xfrm>
            <a:off x="6553200" y="1550988"/>
            <a:ext cx="76200" cy="609600"/>
          </a:xfrm>
          <a:prstGeom prst="rightBracket">
            <a:avLst>
              <a:gd name="adj" fmla="val 6666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47" name="Text Box 16"/>
          <p:cNvSpPr txBox="1">
            <a:spLocks noChangeArrowheads="1"/>
          </p:cNvSpPr>
          <p:nvPr/>
        </p:nvSpPr>
        <p:spPr bwMode="auto">
          <a:xfrm>
            <a:off x="1843088" y="2857500"/>
            <a:ext cx="1447800" cy="333375"/>
          </a:xfrm>
          <a:prstGeom prst="rect">
            <a:avLst/>
          </a:prstGeom>
          <a:solidFill>
            <a:srgbClr val="CCFFFF"/>
          </a:solidFill>
          <a:ln w="9525">
            <a:noFill/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I. jev 1</a:t>
            </a:r>
          </a:p>
        </p:txBody>
      </p:sp>
      <p:sp>
        <p:nvSpPr>
          <p:cNvPr id="73748" name="Text Box 17"/>
          <p:cNvSpPr txBox="1">
            <a:spLocks noChangeArrowheads="1"/>
          </p:cNvSpPr>
          <p:nvPr/>
        </p:nvSpPr>
        <p:spPr bwMode="auto">
          <a:xfrm>
            <a:off x="4833938" y="2857500"/>
            <a:ext cx="1390650" cy="342900"/>
          </a:xfrm>
          <a:prstGeom prst="rect">
            <a:avLst/>
          </a:prstGeom>
          <a:solidFill>
            <a:srgbClr val="CCFFFF"/>
          </a:solidFill>
          <a:ln w="9525">
            <a:noFill/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II. jev 2</a:t>
            </a:r>
          </a:p>
        </p:txBody>
      </p:sp>
      <p:sp>
        <p:nvSpPr>
          <p:cNvPr id="73749" name="AutoShape 18"/>
          <p:cNvSpPr>
            <a:spLocks/>
          </p:cNvSpPr>
          <p:nvPr/>
        </p:nvSpPr>
        <p:spPr bwMode="auto">
          <a:xfrm rot="5400000">
            <a:off x="5448300" y="1695450"/>
            <a:ext cx="114300" cy="1981200"/>
          </a:xfrm>
          <a:prstGeom prst="rightBrace">
            <a:avLst>
              <a:gd name="adj1" fmla="val 144444"/>
              <a:gd name="adj2" fmla="val 50000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0" name="AutoShape 19"/>
          <p:cNvSpPr>
            <a:spLocks/>
          </p:cNvSpPr>
          <p:nvPr/>
        </p:nvSpPr>
        <p:spPr bwMode="auto">
          <a:xfrm rot="5400000">
            <a:off x="2486025" y="1695450"/>
            <a:ext cx="114300" cy="1981200"/>
          </a:xfrm>
          <a:prstGeom prst="rightBrace">
            <a:avLst>
              <a:gd name="adj1" fmla="val 144444"/>
              <a:gd name="adj2" fmla="val 50000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1" name="Text Box 20"/>
          <p:cNvSpPr txBox="1">
            <a:spLocks noChangeArrowheads="1"/>
          </p:cNvSpPr>
          <p:nvPr/>
        </p:nvSpPr>
        <p:spPr bwMode="auto">
          <a:xfrm>
            <a:off x="5353050" y="1611313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</a:t>
            </a:r>
          </a:p>
        </p:txBody>
      </p:sp>
      <p:sp>
        <p:nvSpPr>
          <p:cNvPr id="73752" name="Line 21"/>
          <p:cNvSpPr>
            <a:spLocks noChangeShapeType="1"/>
          </p:cNvSpPr>
          <p:nvPr/>
        </p:nvSpPr>
        <p:spPr bwMode="auto">
          <a:xfrm>
            <a:off x="4267200" y="2265363"/>
            <a:ext cx="2438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3" name="Line 22"/>
          <p:cNvSpPr>
            <a:spLocks noChangeShapeType="1"/>
          </p:cNvSpPr>
          <p:nvPr/>
        </p:nvSpPr>
        <p:spPr bwMode="auto">
          <a:xfrm flipV="1">
            <a:off x="1181100" y="2265363"/>
            <a:ext cx="26289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4" name="AutoShape 23"/>
          <p:cNvSpPr>
            <a:spLocks/>
          </p:cNvSpPr>
          <p:nvPr/>
        </p:nvSpPr>
        <p:spPr bwMode="auto">
          <a:xfrm>
            <a:off x="1225550" y="1550988"/>
            <a:ext cx="171450" cy="619125"/>
          </a:xfrm>
          <a:prstGeom prst="leftBracket">
            <a:avLst>
              <a:gd name="adj" fmla="val 30093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5" name="AutoShape 24"/>
          <p:cNvSpPr>
            <a:spLocks/>
          </p:cNvSpPr>
          <p:nvPr/>
        </p:nvSpPr>
        <p:spPr bwMode="auto">
          <a:xfrm>
            <a:off x="3590925" y="1550988"/>
            <a:ext cx="76200" cy="609600"/>
          </a:xfrm>
          <a:prstGeom prst="rightBracket">
            <a:avLst>
              <a:gd name="adj" fmla="val 6666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6" name="Text Box 25"/>
          <p:cNvSpPr txBox="1">
            <a:spLocks noChangeArrowheads="1"/>
          </p:cNvSpPr>
          <p:nvPr/>
        </p:nvSpPr>
        <p:spPr bwMode="auto">
          <a:xfrm>
            <a:off x="6689725" y="1484313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73757" name="Text Box 26"/>
          <p:cNvSpPr txBox="1">
            <a:spLocks noChangeArrowheads="1"/>
          </p:cNvSpPr>
          <p:nvPr/>
        </p:nvSpPr>
        <p:spPr bwMode="auto">
          <a:xfrm>
            <a:off x="2336800" y="1624013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</a:t>
            </a:r>
          </a:p>
        </p:txBody>
      </p:sp>
      <p:pic>
        <p:nvPicPr>
          <p:cNvPr id="73758" name="Picture 2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10400" y="1408113"/>
            <a:ext cx="205740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759" name="Text Box 28"/>
          <p:cNvSpPr txBox="1">
            <a:spLocks noChangeArrowheads="1"/>
          </p:cNvSpPr>
          <p:nvPr/>
        </p:nvSpPr>
        <p:spPr bwMode="auto">
          <a:xfrm>
            <a:off x="228600" y="3267075"/>
            <a:ext cx="1295400" cy="314325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Příklad</a:t>
            </a:r>
          </a:p>
        </p:txBody>
      </p:sp>
      <p:sp>
        <p:nvSpPr>
          <p:cNvPr id="73760" name="Text Box 29"/>
          <p:cNvSpPr txBox="1">
            <a:spLocks noChangeArrowheads="1"/>
          </p:cNvSpPr>
          <p:nvPr/>
        </p:nvSpPr>
        <p:spPr bwMode="auto">
          <a:xfrm>
            <a:off x="2438400" y="3276600"/>
            <a:ext cx="6019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10 000 lidí hází mincí           rub: 4 000 případů (R)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                                      líc: 6 000</a:t>
            </a:r>
            <a:r>
              <a:rPr lang="cs-CZ" sz="2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případů (L)</a:t>
            </a:r>
          </a:p>
        </p:txBody>
      </p:sp>
      <p:sp>
        <p:nvSpPr>
          <p:cNvPr id="73761" name="WordArt 30"/>
          <p:cNvSpPr>
            <a:spLocks noChangeArrowheads="1" noChangeShapeType="1"/>
          </p:cNvSpPr>
          <p:nvPr/>
        </p:nvSpPr>
        <p:spPr bwMode="auto">
          <a:xfrm>
            <a:off x="2057400" y="3260725"/>
            <a:ext cx="276225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Wingdings"/>
                <a:cs typeface="Arial" pitchFamily="34" charset="0"/>
              </a:rPr>
              <a:t>ü</a:t>
            </a:r>
          </a:p>
        </p:txBody>
      </p:sp>
      <p:sp>
        <p:nvSpPr>
          <p:cNvPr id="73762" name="Text Box 31"/>
          <p:cNvSpPr txBox="1">
            <a:spLocks noChangeArrowheads="1"/>
          </p:cNvSpPr>
          <p:nvPr/>
        </p:nvSpPr>
        <p:spPr bwMode="auto">
          <a:xfrm>
            <a:off x="2743200" y="3981450"/>
            <a:ext cx="64008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Lze výsledek považovat za statisticky významně odlišný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(nebo neodlišný) od očekávaného poměru R : L = 1 : 1 ?</a:t>
            </a:r>
          </a:p>
        </p:txBody>
      </p:sp>
      <p:sp>
        <p:nvSpPr>
          <p:cNvPr id="73763" name="WordArt 32"/>
          <p:cNvSpPr>
            <a:spLocks noChangeArrowheads="1" noChangeShapeType="1"/>
          </p:cNvSpPr>
          <p:nvPr/>
        </p:nvSpPr>
        <p:spPr bwMode="auto">
          <a:xfrm>
            <a:off x="2057400" y="4162425"/>
            <a:ext cx="200025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  <a:cs typeface="Arial" pitchFamily="34" charset="0"/>
              </a:rPr>
              <a:t>?</a:t>
            </a:r>
          </a:p>
        </p:txBody>
      </p:sp>
      <p:sp>
        <p:nvSpPr>
          <p:cNvPr id="73764" name="Line 33"/>
          <p:cNvSpPr>
            <a:spLocks noChangeShapeType="1"/>
          </p:cNvSpPr>
          <p:nvPr/>
        </p:nvSpPr>
        <p:spPr bwMode="auto">
          <a:xfrm flipV="1">
            <a:off x="5219700" y="3443288"/>
            <a:ext cx="3429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65" name="Line 34"/>
          <p:cNvSpPr>
            <a:spLocks noChangeShapeType="1"/>
          </p:cNvSpPr>
          <p:nvPr/>
        </p:nvSpPr>
        <p:spPr bwMode="auto">
          <a:xfrm>
            <a:off x="5219700" y="3443288"/>
            <a:ext cx="342900" cy="2905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66" name="Rectangle 35"/>
          <p:cNvSpPr>
            <a:spLocks noChangeArrowheads="1"/>
          </p:cNvSpPr>
          <p:nvPr/>
        </p:nvSpPr>
        <p:spPr bwMode="auto">
          <a:xfrm>
            <a:off x="1828800" y="5949950"/>
            <a:ext cx="7239000" cy="381000"/>
          </a:xfrm>
          <a:prstGeom prst="rect">
            <a:avLst/>
          </a:prstGeom>
          <a:solidFill>
            <a:srgbClr val="A50021"/>
          </a:solidFill>
          <a:ln w="9525">
            <a:noFill/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 b="1">
                <a:solidFill>
                  <a:prstClr val="white"/>
                </a:solidFill>
                <a:latin typeface="Times New Roman" pitchFamily="18" charset="0"/>
                <a:cs typeface="Arial" pitchFamily="34" charset="0"/>
              </a:rPr>
              <a:t> </a:t>
            </a:r>
            <a:r>
              <a:rPr lang="cs-CZ" sz="2000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Rozdíl je vysoce statisticky významný (p &lt;&lt; 0,001]</a:t>
            </a:r>
          </a:p>
        </p:txBody>
      </p:sp>
      <p:graphicFrame>
        <p:nvGraphicFramePr>
          <p:cNvPr id="73731" name="Object 36"/>
          <p:cNvGraphicFramePr>
            <a:graphicFrameLocks noChangeAspect="1"/>
          </p:cNvGraphicFramePr>
          <p:nvPr/>
        </p:nvGraphicFramePr>
        <p:xfrm>
          <a:off x="2757488" y="4724400"/>
          <a:ext cx="5700712" cy="633413"/>
        </p:xfrm>
        <a:graphic>
          <a:graphicData uri="http://schemas.openxmlformats.org/presentationml/2006/ole">
            <p:oleObj spid="_x0000_s139267" name="Rovnice" r:id="rId6" imgW="2869920" imgH="431640" progId="Equation.3">
              <p:embed/>
            </p:oleObj>
          </a:graphicData>
        </a:graphic>
      </p:graphicFrame>
      <p:sp>
        <p:nvSpPr>
          <p:cNvPr id="73767" name="Rectangle 37"/>
          <p:cNvSpPr>
            <a:spLocks noChangeArrowheads="1"/>
          </p:cNvSpPr>
          <p:nvPr/>
        </p:nvSpPr>
        <p:spPr bwMode="auto">
          <a:xfrm>
            <a:off x="2366963" y="5473700"/>
            <a:ext cx="6067425" cy="41910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Tabulková hodnota:</a:t>
            </a:r>
          </a:p>
        </p:txBody>
      </p:sp>
      <p:graphicFrame>
        <p:nvGraphicFramePr>
          <p:cNvPr id="73732" name="Object 38"/>
          <p:cNvGraphicFramePr>
            <a:graphicFrameLocks noChangeAspect="1"/>
          </p:cNvGraphicFramePr>
          <p:nvPr/>
        </p:nvGraphicFramePr>
        <p:xfrm>
          <a:off x="4895850" y="5373688"/>
          <a:ext cx="3867150" cy="523875"/>
        </p:xfrm>
        <a:graphic>
          <a:graphicData uri="http://schemas.openxmlformats.org/presentationml/2006/ole">
            <p:oleObj spid="_x0000_s139268" name="Rovnice" r:id="rId7" imgW="2514600" imgH="342720" progId="Equation.3">
              <p:embed/>
            </p:oleObj>
          </a:graphicData>
        </a:graphic>
      </p:graphicFrame>
      <p:sp>
        <p:nvSpPr>
          <p:cNvPr id="73768" name="AutoShape 39"/>
          <p:cNvSpPr>
            <a:spLocks noChangeArrowheads="1"/>
          </p:cNvSpPr>
          <p:nvPr/>
        </p:nvSpPr>
        <p:spPr bwMode="auto">
          <a:xfrm>
            <a:off x="852488" y="5935663"/>
            <a:ext cx="671512" cy="381000"/>
          </a:xfrm>
          <a:custGeom>
            <a:avLst/>
            <a:gdLst>
              <a:gd name="T0" fmla="*/ 503634 w 21600"/>
              <a:gd name="T1" fmla="*/ 0 h 21600"/>
              <a:gd name="T2" fmla="*/ 0 w 21600"/>
              <a:gd name="T3" fmla="*/ 190500 h 21600"/>
              <a:gd name="T4" fmla="*/ 503634 w 21600"/>
              <a:gd name="T5" fmla="*/ 381000 h 21600"/>
              <a:gd name="T6" fmla="*/ 671512 w 21600"/>
              <a:gd name="T7" fmla="*/ 1905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8032" y="188640"/>
            <a:ext cx="7772400" cy="762000"/>
          </a:xfrm>
          <a:noFill/>
        </p:spPr>
        <p:txBody>
          <a:bodyPr/>
          <a:lstStyle/>
          <a:p>
            <a:r>
              <a:rPr lang="cs-CZ" dirty="0" smtClean="0"/>
              <a:t>Znaménkový test</a:t>
            </a:r>
          </a:p>
        </p:txBody>
      </p:sp>
      <p:sp>
        <p:nvSpPr>
          <p:cNvPr id="40" name="Zástupný symbol pro obsah 3"/>
          <p:cNvSpPr txBox="1">
            <a:spLocks/>
          </p:cNvSpPr>
          <p:nvPr/>
        </p:nvSpPr>
        <p:spPr>
          <a:xfrm>
            <a:off x="301625" y="1524000"/>
            <a:ext cx="8534400" cy="459898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kumimoji="0" lang="cs-CZ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Zjednodušení </a:t>
            </a:r>
            <a:r>
              <a:rPr kumimoji="0" lang="cs-CZ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neparametrického</a:t>
            </a:r>
            <a:r>
              <a:rPr kumimoji="0" lang="cs-CZ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párového </a:t>
            </a:r>
            <a:r>
              <a:rPr kumimoji="0" lang="cs-CZ" sz="20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Wilcoxonova</a:t>
            </a:r>
            <a:r>
              <a:rPr kumimoji="0" lang="cs-CZ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testu.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lang="cs-CZ" sz="2000" kern="0" dirty="0" smtClean="0"/>
              <a:t>Namísto velikosti rozdílů se počítá pouze jejich orientace (signum).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lang="cs-CZ" sz="2000" kern="0" dirty="0" smtClean="0">
                <a:latin typeface="+mj-lt"/>
              </a:rPr>
              <a:t>Případy, kde </a:t>
            </a:r>
            <a:r>
              <a:rPr lang="cs-CZ" sz="2000" i="1" kern="0" dirty="0" err="1" smtClean="0">
                <a:latin typeface="+mj-lt"/>
              </a:rPr>
              <a:t>sgn</a:t>
            </a:r>
            <a:r>
              <a:rPr lang="cs-CZ" sz="2000" i="1" kern="0" dirty="0" smtClean="0">
                <a:latin typeface="+mj-lt"/>
              </a:rPr>
              <a:t>(d) = 0 </a:t>
            </a:r>
            <a:r>
              <a:rPr lang="cs-CZ" sz="2000" kern="0" dirty="0" smtClean="0">
                <a:latin typeface="+mj-lt"/>
              </a:rPr>
              <a:t>se z analýzy vylučují.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lang="cs-CZ" sz="2000" kern="0" dirty="0" smtClean="0">
                <a:latin typeface="+mj-lt"/>
              </a:rPr>
              <a:t>Sečtou se kladné a záporné rozdíly a menší ze součtů je hledaná statistika </a:t>
            </a:r>
            <a:r>
              <a:rPr lang="cs-CZ" sz="2000" i="1" kern="0" dirty="0" smtClean="0">
                <a:latin typeface="+mj-lt"/>
              </a:rPr>
              <a:t>m</a:t>
            </a:r>
            <a:r>
              <a:rPr lang="cs-CZ" sz="2000" kern="0" dirty="0" smtClean="0">
                <a:latin typeface="+mj-lt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lang="cs-CZ" sz="2000" kern="0" dirty="0" smtClean="0">
                <a:latin typeface="+mj-lt"/>
              </a:rPr>
              <a:t>Statistika </a:t>
            </a:r>
            <a:r>
              <a:rPr lang="cs-CZ" sz="2000" i="1" kern="0" dirty="0" smtClean="0">
                <a:latin typeface="+mj-lt"/>
              </a:rPr>
              <a:t>m</a:t>
            </a:r>
            <a:r>
              <a:rPr lang="cs-CZ" sz="2000" kern="0" dirty="0" smtClean="0">
                <a:latin typeface="+mj-lt"/>
              </a:rPr>
              <a:t> se porovná s tabulkovou hodnotou pro danou hladinu pravděpodobnosti: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endParaRPr lang="cs-CZ" sz="2000" kern="0" dirty="0" smtClean="0"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endParaRPr lang="cs-CZ" sz="2000" dirty="0" smtClean="0">
              <a:latin typeface="+mj-lt"/>
            </a:endParaRP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endParaRPr lang="cs-CZ" sz="2000" kern="0" dirty="0" smtClean="0"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endParaRPr kumimoji="0" lang="cs-CZ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8" name="Obrázek 17" descr="znamenkovy_tes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11759" y="3717032"/>
            <a:ext cx="4255789" cy="25922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 statistických testů</a:t>
            </a:r>
            <a:endParaRPr lang="cs-CZ" dirty="0"/>
          </a:p>
        </p:txBody>
      </p:sp>
      <p:graphicFrame>
        <p:nvGraphicFramePr>
          <p:cNvPr id="14" name="Group 4"/>
          <p:cNvGraphicFramePr>
            <a:graphicFrameLocks noGrp="1"/>
          </p:cNvGraphicFramePr>
          <p:nvPr/>
        </p:nvGraphicFramePr>
        <p:xfrm>
          <a:off x="395536" y="1628800"/>
          <a:ext cx="8353426" cy="4674433"/>
        </p:xfrm>
        <a:graphic>
          <a:graphicData uri="http://schemas.openxmlformats.org/drawingml/2006/table">
            <a:tbl>
              <a:tblPr/>
              <a:tblGrid>
                <a:gridCol w="2184201"/>
                <a:gridCol w="2352303"/>
                <a:gridCol w="1908461"/>
                <a:gridCol w="1908461"/>
              </a:tblGrid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Typ srovnání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Nulová hypotéza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Parametrický test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Neparametrický</a:t>
                      </a: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 skupina dat vs. etalon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Střední hodnota je rovna hodnotě etalonu.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jednovýběrový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t-test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Wilcoxonův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test;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znaménkový 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 skupiny dat nepárově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Obě skupiny hodnot pochází ze stejného rozdělení.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nepárový t-test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Mann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Whitneyův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 skupiny dat párově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Zkoumaný efekt mezi páry hodnot je nulový.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Párový t-test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Wilcoxonův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test;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znaménkový 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shoda rozdělení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rozdělení dat ve skupině odpovídá teoretickému (vybranému) rozdělení.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Shapiro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Wilkův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test;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Kolmogorovův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Smirnovův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test;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Lilieforsův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test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χ2 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test,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test dobré shody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homoskedasticita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(shoda rozptylů)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rozptyl obou (všech) skupin je shodný.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Levenův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test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  <a:defRPr/>
                      </a:pP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více skupin nepárově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Zkoumaný efekt mezi skupinami hodnot je nulový.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ANOVA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Kruskal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Wallisův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korelace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Neexistuje (příčinná, důsledková) vazba mezi skupinami hodnot.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Pearsonův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koeficient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Spearmanův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koeficient;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Kendallův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koeficient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 statistických testů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79512" y="1556792"/>
            <a:ext cx="8784976" cy="79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79512" y="3140968"/>
            <a:ext cx="8784976" cy="79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79512" y="3933056"/>
            <a:ext cx="8784976" cy="79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179512" y="2348880"/>
            <a:ext cx="8784976" cy="79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179512" y="4725144"/>
            <a:ext cx="8784976" cy="79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179512" y="5517232"/>
            <a:ext cx="8784976" cy="79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3" name="Skupina 157"/>
          <p:cNvGrpSpPr/>
          <p:nvPr/>
        </p:nvGrpSpPr>
        <p:grpSpPr>
          <a:xfrm>
            <a:off x="251520" y="2420888"/>
            <a:ext cx="4104456" cy="3816424"/>
            <a:chOff x="251520" y="2420888"/>
            <a:chExt cx="4104456" cy="3816424"/>
          </a:xfrm>
          <a:solidFill>
            <a:srgbClr val="D16349">
              <a:alpha val="28000"/>
            </a:srgbClr>
          </a:solidFill>
        </p:grpSpPr>
        <p:sp>
          <p:nvSpPr>
            <p:cNvPr id="133" name="Obdélník 132"/>
            <p:cNvSpPr/>
            <p:nvPr/>
          </p:nvSpPr>
          <p:spPr>
            <a:xfrm>
              <a:off x="251520" y="2420888"/>
              <a:ext cx="2736304" cy="381642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6" name="Obdélník 135"/>
            <p:cNvSpPr/>
            <p:nvPr/>
          </p:nvSpPr>
          <p:spPr>
            <a:xfrm>
              <a:off x="2987824" y="2420888"/>
              <a:ext cx="468000" cy="316835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7" name="Obdélník 136"/>
            <p:cNvSpPr/>
            <p:nvPr/>
          </p:nvSpPr>
          <p:spPr>
            <a:xfrm>
              <a:off x="3456000" y="2420888"/>
              <a:ext cx="899976" cy="381642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11" name="Zaoblený obdélník 10"/>
          <p:cNvSpPr/>
          <p:nvPr/>
        </p:nvSpPr>
        <p:spPr>
          <a:xfrm>
            <a:off x="323528" y="1700808"/>
            <a:ext cx="1152128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Jsou data normálně rozdělená?</a:t>
            </a:r>
            <a:endParaRPr lang="cs-CZ" sz="1000" dirty="0"/>
          </a:p>
        </p:txBody>
      </p:sp>
      <p:sp>
        <p:nvSpPr>
          <p:cNvPr id="12" name="Zaoblený obdélník 11"/>
          <p:cNvSpPr/>
          <p:nvPr/>
        </p:nvSpPr>
        <p:spPr>
          <a:xfrm>
            <a:off x="2123728" y="1700808"/>
            <a:ext cx="1152128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Lze použít transformaci?</a:t>
            </a:r>
            <a:endParaRPr lang="cs-CZ" sz="1000" dirty="0"/>
          </a:p>
        </p:txBody>
      </p:sp>
      <p:sp>
        <p:nvSpPr>
          <p:cNvPr id="17" name="Zaoblený obdélník 16"/>
          <p:cNvSpPr/>
          <p:nvPr/>
        </p:nvSpPr>
        <p:spPr>
          <a:xfrm>
            <a:off x="323528" y="2492896"/>
            <a:ext cx="1008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Kolik je skupin?</a:t>
            </a:r>
            <a:endParaRPr lang="cs-CZ" sz="1000" dirty="0"/>
          </a:p>
        </p:txBody>
      </p:sp>
      <p:sp>
        <p:nvSpPr>
          <p:cNvPr id="18" name="Zaoblený obdélník 17"/>
          <p:cNvSpPr/>
          <p:nvPr/>
        </p:nvSpPr>
        <p:spPr>
          <a:xfrm>
            <a:off x="1187624" y="3284984"/>
            <a:ext cx="864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Jsou data párová?</a:t>
            </a:r>
            <a:endParaRPr lang="cs-CZ" sz="1000" dirty="0"/>
          </a:p>
        </p:txBody>
      </p:sp>
      <p:sp>
        <p:nvSpPr>
          <p:cNvPr id="19" name="Zaoblený obdélník 18"/>
          <p:cNvSpPr/>
          <p:nvPr/>
        </p:nvSpPr>
        <p:spPr>
          <a:xfrm>
            <a:off x="324000" y="4077072"/>
            <a:ext cx="719608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sp>
        <p:nvSpPr>
          <p:cNvPr id="20" name="Zaoblený obdélník 19"/>
          <p:cNvSpPr/>
          <p:nvPr/>
        </p:nvSpPr>
        <p:spPr>
          <a:xfrm>
            <a:off x="2483768" y="4869160"/>
            <a:ext cx="648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Mají </a:t>
            </a:r>
            <a:r>
              <a:rPr lang="cs-CZ" sz="8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sku</a:t>
            </a:r>
            <a:r>
              <a:rPr lang="cs-CZ" sz="8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</a:t>
            </a:r>
            <a:r>
              <a:rPr lang="cs-CZ" sz="800" b="0" i="0" spc="-5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piny stejný </a:t>
            </a:r>
            <a:r>
              <a:rPr lang="cs-CZ" sz="8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rozptyl?</a:t>
            </a:r>
            <a:endParaRPr lang="cs-CZ" sz="800" dirty="0"/>
          </a:p>
        </p:txBody>
      </p:sp>
      <p:sp>
        <p:nvSpPr>
          <p:cNvPr id="21" name="Zaoblený obdélník 20"/>
          <p:cNvSpPr/>
          <p:nvPr/>
        </p:nvSpPr>
        <p:spPr>
          <a:xfrm>
            <a:off x="32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cxnSp>
        <p:nvCxnSpPr>
          <p:cNvPr id="23" name="Přímá spojovací šipka 22"/>
          <p:cNvCxnSpPr>
            <a:stCxn id="11" idx="3"/>
            <a:endCxn id="12" idx="1"/>
          </p:cNvCxnSpPr>
          <p:nvPr/>
        </p:nvCxnSpPr>
        <p:spPr>
          <a:xfrm>
            <a:off x="1475656" y="1952836"/>
            <a:ext cx="648072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ovéPole 23"/>
          <p:cNvSpPr txBox="1"/>
          <p:nvPr/>
        </p:nvSpPr>
        <p:spPr>
          <a:xfrm>
            <a:off x="1619672" y="1742619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  <a:endParaRPr lang="cs-CZ" sz="1000" i="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25" name="Přímá spojovací šipka 24"/>
          <p:cNvCxnSpPr/>
          <p:nvPr/>
        </p:nvCxnSpPr>
        <p:spPr>
          <a:xfrm>
            <a:off x="971600" y="2204864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ovéPole 32"/>
          <p:cNvSpPr txBox="1"/>
          <p:nvPr/>
        </p:nvSpPr>
        <p:spPr>
          <a:xfrm>
            <a:off x="467544" y="2204864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  <a:endParaRPr lang="cs-CZ" sz="1000" i="0" dirty="0">
              <a:solidFill>
                <a:srgbClr val="00B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34" name="Přímá spojovací šipka 33"/>
          <p:cNvCxnSpPr/>
          <p:nvPr/>
        </p:nvCxnSpPr>
        <p:spPr>
          <a:xfrm>
            <a:off x="971600" y="1412776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ovací čára 35"/>
          <p:cNvCxnSpPr/>
          <p:nvPr/>
        </p:nvCxnSpPr>
        <p:spPr>
          <a:xfrm>
            <a:off x="971600" y="1412776"/>
            <a:ext cx="180020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ovací čára 38"/>
          <p:cNvCxnSpPr/>
          <p:nvPr/>
        </p:nvCxnSpPr>
        <p:spPr>
          <a:xfrm>
            <a:off x="2771800" y="1412776"/>
            <a:ext cx="0" cy="288032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ovéPole 39"/>
          <p:cNvSpPr txBox="1"/>
          <p:nvPr/>
        </p:nvSpPr>
        <p:spPr>
          <a:xfrm>
            <a:off x="1619672" y="1196752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  <a:endParaRPr lang="cs-CZ" sz="1000" i="0" dirty="0">
              <a:solidFill>
                <a:srgbClr val="00B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43" name="Přímá spojovací šipka 42"/>
          <p:cNvCxnSpPr/>
          <p:nvPr/>
        </p:nvCxnSpPr>
        <p:spPr>
          <a:xfrm>
            <a:off x="668469" y="2996952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ovéPole 43"/>
          <p:cNvSpPr txBox="1"/>
          <p:nvPr/>
        </p:nvSpPr>
        <p:spPr>
          <a:xfrm rot="16200000">
            <a:off x="452445" y="3053861"/>
            <a:ext cx="2160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46" name="Přímá spojovací šipka 45"/>
          <p:cNvCxnSpPr/>
          <p:nvPr/>
        </p:nvCxnSpPr>
        <p:spPr>
          <a:xfrm>
            <a:off x="539552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ovéPole 46"/>
          <p:cNvSpPr txBox="1"/>
          <p:nvPr/>
        </p:nvSpPr>
        <p:spPr>
          <a:xfrm>
            <a:off x="251520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49" name="Přímá spojovací šipka 48"/>
          <p:cNvCxnSpPr>
            <a:endCxn id="93" idx="0"/>
          </p:cNvCxnSpPr>
          <p:nvPr/>
        </p:nvCxnSpPr>
        <p:spPr>
          <a:xfrm>
            <a:off x="773528" y="4581128"/>
            <a:ext cx="19800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ovéPole 50"/>
          <p:cNvSpPr txBox="1"/>
          <p:nvPr/>
        </p:nvSpPr>
        <p:spPr>
          <a:xfrm rot="10077002">
            <a:off x="849644" y="4752550"/>
            <a:ext cx="338554" cy="7200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52" name="Přímá spojovací šipka 51"/>
          <p:cNvCxnSpPr/>
          <p:nvPr/>
        </p:nvCxnSpPr>
        <p:spPr>
          <a:xfrm>
            <a:off x="899592" y="2996952"/>
            <a:ext cx="432048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ovéPole 53"/>
          <p:cNvSpPr txBox="1"/>
          <p:nvPr/>
        </p:nvSpPr>
        <p:spPr>
          <a:xfrm rot="2301422">
            <a:off x="1096693" y="2965400"/>
            <a:ext cx="2160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55" name="Přímá spojovací šipka 54"/>
          <p:cNvCxnSpPr/>
          <p:nvPr/>
        </p:nvCxnSpPr>
        <p:spPr>
          <a:xfrm>
            <a:off x="1187624" y="2996952"/>
            <a:ext cx="2232248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ovéPole 56"/>
          <p:cNvSpPr txBox="1"/>
          <p:nvPr/>
        </p:nvSpPr>
        <p:spPr>
          <a:xfrm rot="397747">
            <a:off x="1711509" y="2869943"/>
            <a:ext cx="4439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více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8" name="Zaoblený obdélník 57"/>
          <p:cNvSpPr/>
          <p:nvPr/>
        </p:nvSpPr>
        <p:spPr>
          <a:xfrm>
            <a:off x="1187624" y="4077072"/>
            <a:ext cx="72008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sp>
        <p:nvSpPr>
          <p:cNvPr id="59" name="Zaoblený obdélník 58"/>
          <p:cNvSpPr/>
          <p:nvPr/>
        </p:nvSpPr>
        <p:spPr>
          <a:xfrm>
            <a:off x="2051720" y="4077072"/>
            <a:ext cx="72008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sp>
        <p:nvSpPr>
          <p:cNvPr id="93" name="Zaoblený obdélník 92"/>
          <p:cNvSpPr/>
          <p:nvPr/>
        </p:nvSpPr>
        <p:spPr>
          <a:xfrm>
            <a:off x="773528" y="5661248"/>
            <a:ext cx="396000" cy="504000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Jedno-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výběro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vý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t-test</a:t>
            </a:r>
            <a:endParaRPr lang="cs-CZ" sz="700" dirty="0"/>
          </a:p>
        </p:txBody>
      </p:sp>
      <p:sp>
        <p:nvSpPr>
          <p:cNvPr id="94" name="Zaoblený obdélník 93"/>
          <p:cNvSpPr/>
          <p:nvPr/>
        </p:nvSpPr>
        <p:spPr>
          <a:xfrm>
            <a:off x="16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Párový t-test</a:t>
            </a:r>
            <a:endParaRPr lang="cs-CZ" sz="700" dirty="0"/>
          </a:p>
        </p:txBody>
      </p:sp>
      <p:sp>
        <p:nvSpPr>
          <p:cNvPr id="95" name="Zaoblený obdélník 94"/>
          <p:cNvSpPr/>
          <p:nvPr/>
        </p:nvSpPr>
        <p:spPr>
          <a:xfrm>
            <a:off x="2123312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sp>
        <p:nvSpPr>
          <p:cNvPr id="96" name="Zaoblený obdélník 95"/>
          <p:cNvSpPr/>
          <p:nvPr/>
        </p:nvSpPr>
        <p:spPr>
          <a:xfrm>
            <a:off x="25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Dvouvý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běrový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t-test</a:t>
            </a:r>
            <a:endParaRPr lang="cs-CZ" sz="700" dirty="0"/>
          </a:p>
        </p:txBody>
      </p:sp>
      <p:sp>
        <p:nvSpPr>
          <p:cNvPr id="97" name="Zaoblený obdélník 96"/>
          <p:cNvSpPr/>
          <p:nvPr/>
        </p:nvSpPr>
        <p:spPr>
          <a:xfrm>
            <a:off x="302336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Mann-</a:t>
            </a:r>
            <a:b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Whitney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U-test</a:t>
            </a:r>
            <a:endParaRPr lang="cs-CZ" sz="700" dirty="0"/>
          </a:p>
        </p:txBody>
      </p:sp>
      <p:sp>
        <p:nvSpPr>
          <p:cNvPr id="98" name="Zaoblený obdélník 97"/>
          <p:cNvSpPr/>
          <p:nvPr/>
        </p:nvSpPr>
        <p:spPr>
          <a:xfrm>
            <a:off x="34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Sada 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Pears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algn="ctr"/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koef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lang="cs-CZ" sz="700" dirty="0"/>
          </a:p>
        </p:txBody>
      </p:sp>
      <p:sp>
        <p:nvSpPr>
          <p:cNvPr id="100" name="Zaoblený obdélník 99"/>
          <p:cNvSpPr/>
          <p:nvPr/>
        </p:nvSpPr>
        <p:spPr>
          <a:xfrm>
            <a:off x="3923512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ANOVA</a:t>
            </a:r>
            <a:endParaRPr lang="cs-CZ" sz="700" dirty="0"/>
          </a:p>
        </p:txBody>
      </p:sp>
      <p:sp>
        <p:nvSpPr>
          <p:cNvPr id="101" name="Zaoblený obdélník 100"/>
          <p:cNvSpPr/>
          <p:nvPr/>
        </p:nvSpPr>
        <p:spPr>
          <a:xfrm>
            <a:off x="43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Kruskal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Wallisův</a:t>
            </a:r>
            <a:endParaRPr lang="cs-CZ" sz="700" b="0" i="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</a:t>
            </a:r>
            <a:endParaRPr lang="cs-CZ" sz="700" dirty="0"/>
          </a:p>
        </p:txBody>
      </p:sp>
      <p:sp>
        <p:nvSpPr>
          <p:cNvPr id="102" name="Zaoblený obdélník 101"/>
          <p:cNvSpPr/>
          <p:nvPr/>
        </p:nvSpPr>
        <p:spPr>
          <a:xfrm>
            <a:off x="482356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sp>
        <p:nvSpPr>
          <p:cNvPr id="103" name="Zaoblený obdélník 102"/>
          <p:cNvSpPr/>
          <p:nvPr/>
        </p:nvSpPr>
        <p:spPr>
          <a:xfrm>
            <a:off x="52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Wilco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xonův</a:t>
            </a:r>
            <a:endParaRPr lang="cs-CZ" sz="700" b="0" i="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</a:t>
            </a:r>
            <a:endParaRPr lang="cs-CZ" sz="700" dirty="0"/>
          </a:p>
        </p:txBody>
      </p:sp>
      <p:sp>
        <p:nvSpPr>
          <p:cNvPr id="104" name="Zaoblený obdélník 103"/>
          <p:cNvSpPr/>
          <p:nvPr/>
        </p:nvSpPr>
        <p:spPr>
          <a:xfrm>
            <a:off x="5723712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Spear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manův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/</a:t>
            </a:r>
            <a:b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spc="-4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Kendallův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k. k.</a:t>
            </a:r>
            <a:endParaRPr lang="cs-CZ" sz="700" dirty="0"/>
          </a:p>
        </p:txBody>
      </p:sp>
      <p:sp>
        <p:nvSpPr>
          <p:cNvPr id="105" name="Zaoblený obdélník 104"/>
          <p:cNvSpPr/>
          <p:nvPr/>
        </p:nvSpPr>
        <p:spPr>
          <a:xfrm>
            <a:off x="61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Wilco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xonův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test</a:t>
            </a:r>
            <a:endParaRPr lang="cs-CZ" sz="700" dirty="0"/>
          </a:p>
        </p:txBody>
      </p:sp>
      <p:sp>
        <p:nvSpPr>
          <p:cNvPr id="106" name="Zaoblený obdélník 105"/>
          <p:cNvSpPr/>
          <p:nvPr/>
        </p:nvSpPr>
        <p:spPr>
          <a:xfrm>
            <a:off x="842396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sp>
        <p:nvSpPr>
          <p:cNvPr id="108" name="Zaoblený obdélník 107"/>
          <p:cNvSpPr/>
          <p:nvPr/>
        </p:nvSpPr>
        <p:spPr>
          <a:xfrm>
            <a:off x="662376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sp>
        <p:nvSpPr>
          <p:cNvPr id="109" name="Zaoblený obdélník 108"/>
          <p:cNvSpPr/>
          <p:nvPr/>
        </p:nvSpPr>
        <p:spPr>
          <a:xfrm>
            <a:off x="79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Kuskal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Wallisův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test</a:t>
            </a:r>
            <a:endParaRPr lang="cs-CZ" sz="700" dirty="0"/>
          </a:p>
        </p:txBody>
      </p:sp>
      <p:sp>
        <p:nvSpPr>
          <p:cNvPr id="110" name="Zaoblený obdélník 109"/>
          <p:cNvSpPr/>
          <p:nvPr/>
        </p:nvSpPr>
        <p:spPr>
          <a:xfrm>
            <a:off x="122316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Pearso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nův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koef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lang="cs-CZ" sz="700" dirty="0"/>
          </a:p>
        </p:txBody>
      </p:sp>
      <p:cxnSp>
        <p:nvCxnSpPr>
          <p:cNvPr id="113" name="Přímá spojovací šipka 112"/>
          <p:cNvCxnSpPr/>
          <p:nvPr/>
        </p:nvCxnSpPr>
        <p:spPr>
          <a:xfrm>
            <a:off x="1691680" y="3789040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ovéPole 113"/>
          <p:cNvSpPr txBox="1"/>
          <p:nvPr/>
        </p:nvSpPr>
        <p:spPr>
          <a:xfrm>
            <a:off x="1187624" y="3789040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  <a:endParaRPr lang="cs-CZ" sz="1000" i="0" dirty="0">
              <a:solidFill>
                <a:srgbClr val="00B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15" name="Přímá spojovací šipka 114"/>
          <p:cNvCxnSpPr/>
          <p:nvPr/>
        </p:nvCxnSpPr>
        <p:spPr>
          <a:xfrm>
            <a:off x="1403648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ovéPole 115"/>
          <p:cNvSpPr txBox="1"/>
          <p:nvPr/>
        </p:nvSpPr>
        <p:spPr>
          <a:xfrm>
            <a:off x="1115616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17" name="Přímá spojovací šipka 116"/>
          <p:cNvCxnSpPr>
            <a:endCxn id="94" idx="0"/>
          </p:cNvCxnSpPr>
          <p:nvPr/>
        </p:nvCxnSpPr>
        <p:spPr>
          <a:xfrm>
            <a:off x="1691680" y="4581128"/>
            <a:ext cx="179848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ovéPole 117"/>
          <p:cNvSpPr txBox="1"/>
          <p:nvPr/>
        </p:nvSpPr>
        <p:spPr>
          <a:xfrm rot="10171862">
            <a:off x="1722571" y="4745777"/>
            <a:ext cx="338554" cy="7200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19" name="Přímá spojovací šipka 118"/>
          <p:cNvCxnSpPr/>
          <p:nvPr/>
        </p:nvCxnSpPr>
        <p:spPr>
          <a:xfrm>
            <a:off x="1907704" y="3789040"/>
            <a:ext cx="432048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ovéPole 119"/>
          <p:cNvSpPr txBox="1"/>
          <p:nvPr/>
        </p:nvSpPr>
        <p:spPr>
          <a:xfrm>
            <a:off x="2051720" y="3746571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  <a:endParaRPr lang="cs-CZ" sz="1000" i="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23" name="Přímá spojovací šipka 122"/>
          <p:cNvCxnSpPr/>
          <p:nvPr/>
        </p:nvCxnSpPr>
        <p:spPr>
          <a:xfrm>
            <a:off x="2322000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ovéPole 123"/>
          <p:cNvSpPr txBox="1"/>
          <p:nvPr/>
        </p:nvSpPr>
        <p:spPr>
          <a:xfrm>
            <a:off x="2051720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25" name="Přímá spojovací šipka 124"/>
          <p:cNvCxnSpPr/>
          <p:nvPr/>
        </p:nvCxnSpPr>
        <p:spPr>
          <a:xfrm>
            <a:off x="2699792" y="5373216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ovéPole 125"/>
          <p:cNvSpPr txBox="1"/>
          <p:nvPr/>
        </p:nvSpPr>
        <p:spPr>
          <a:xfrm>
            <a:off x="2267744" y="5373216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  <a:endParaRPr lang="cs-CZ" sz="1000" i="0" dirty="0">
              <a:solidFill>
                <a:srgbClr val="00B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27" name="Přímá spojovací šipka 126"/>
          <p:cNvCxnSpPr>
            <a:endCxn id="97" idx="0"/>
          </p:cNvCxnSpPr>
          <p:nvPr/>
        </p:nvCxnSpPr>
        <p:spPr>
          <a:xfrm>
            <a:off x="3023368" y="5373216"/>
            <a:ext cx="198000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ovéPole 127"/>
          <p:cNvSpPr txBox="1"/>
          <p:nvPr/>
        </p:nvSpPr>
        <p:spPr>
          <a:xfrm>
            <a:off x="3123905" y="5373216"/>
            <a:ext cx="3679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  <a:endParaRPr lang="cs-CZ" sz="1000" i="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31" name="Přímá spojovací šipka 130"/>
          <p:cNvCxnSpPr/>
          <p:nvPr/>
        </p:nvCxnSpPr>
        <p:spPr>
          <a:xfrm>
            <a:off x="2483768" y="4581128"/>
            <a:ext cx="144016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TextovéPole 133"/>
          <p:cNvSpPr txBox="1"/>
          <p:nvPr/>
        </p:nvSpPr>
        <p:spPr>
          <a:xfrm rot="5400000">
            <a:off x="2645933" y="4455261"/>
            <a:ext cx="492443" cy="47937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5" name="Zaoblený obdélník 134"/>
          <p:cNvSpPr/>
          <p:nvPr/>
        </p:nvSpPr>
        <p:spPr>
          <a:xfrm>
            <a:off x="3347865" y="3284984"/>
            <a:ext cx="864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Jsou data párová?</a:t>
            </a:r>
            <a:endParaRPr lang="cs-CZ" sz="1000" dirty="0"/>
          </a:p>
        </p:txBody>
      </p:sp>
      <p:cxnSp>
        <p:nvCxnSpPr>
          <p:cNvPr id="139" name="Přímá spojovací šipka 138"/>
          <p:cNvCxnSpPr/>
          <p:nvPr/>
        </p:nvCxnSpPr>
        <p:spPr>
          <a:xfrm>
            <a:off x="3707904" y="3789040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ovéPole 139"/>
          <p:cNvSpPr txBox="1"/>
          <p:nvPr/>
        </p:nvSpPr>
        <p:spPr>
          <a:xfrm>
            <a:off x="3203848" y="3789040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  <a:endParaRPr lang="cs-CZ" sz="1000" i="0" dirty="0">
              <a:solidFill>
                <a:srgbClr val="00B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41" name="Přímá spojovací šipka 140"/>
          <p:cNvCxnSpPr/>
          <p:nvPr/>
        </p:nvCxnSpPr>
        <p:spPr>
          <a:xfrm>
            <a:off x="3995936" y="3789040"/>
            <a:ext cx="432048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extovéPole 141"/>
          <p:cNvSpPr txBox="1"/>
          <p:nvPr/>
        </p:nvSpPr>
        <p:spPr>
          <a:xfrm>
            <a:off x="4139952" y="3758843"/>
            <a:ext cx="4625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  <a:endParaRPr lang="cs-CZ" sz="1000" i="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43" name="Zaoblený obdélník 142"/>
          <p:cNvSpPr/>
          <p:nvPr/>
        </p:nvSpPr>
        <p:spPr>
          <a:xfrm>
            <a:off x="4014000" y="4869160"/>
            <a:ext cx="648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Mají </a:t>
            </a:r>
            <a:r>
              <a:rPr lang="cs-CZ" sz="8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sku</a:t>
            </a:r>
            <a:r>
              <a:rPr lang="cs-CZ" sz="8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</a:t>
            </a:r>
            <a:r>
              <a:rPr lang="cs-CZ" sz="800" b="0" i="0" spc="-5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piny stejný </a:t>
            </a:r>
            <a:r>
              <a:rPr lang="cs-CZ" sz="8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rozptyl?</a:t>
            </a:r>
            <a:endParaRPr lang="cs-CZ" sz="800" dirty="0"/>
          </a:p>
        </p:txBody>
      </p:sp>
      <p:cxnSp>
        <p:nvCxnSpPr>
          <p:cNvPr id="144" name="Přímá spojovací šipka 143"/>
          <p:cNvCxnSpPr/>
          <p:nvPr/>
        </p:nvCxnSpPr>
        <p:spPr>
          <a:xfrm flipH="1">
            <a:off x="3672000" y="4581128"/>
            <a:ext cx="17992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Přímá spojovací šipka 145"/>
          <p:cNvCxnSpPr/>
          <p:nvPr/>
        </p:nvCxnSpPr>
        <p:spPr>
          <a:xfrm flipH="1">
            <a:off x="4139951" y="5373216"/>
            <a:ext cx="72008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ovéPole 146"/>
          <p:cNvSpPr txBox="1"/>
          <p:nvPr/>
        </p:nvSpPr>
        <p:spPr>
          <a:xfrm>
            <a:off x="3707904" y="5373216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  <a:endParaRPr lang="cs-CZ" sz="1000" i="0" dirty="0">
              <a:solidFill>
                <a:srgbClr val="00B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48" name="Přímá spojovací šipka 147"/>
          <p:cNvCxnSpPr/>
          <p:nvPr/>
        </p:nvCxnSpPr>
        <p:spPr>
          <a:xfrm>
            <a:off x="4437601" y="5373216"/>
            <a:ext cx="125991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TextovéPole 148"/>
          <p:cNvSpPr txBox="1"/>
          <p:nvPr/>
        </p:nvSpPr>
        <p:spPr>
          <a:xfrm>
            <a:off x="4492057" y="5373216"/>
            <a:ext cx="3679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  <a:endParaRPr lang="cs-CZ" sz="1000" i="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50" name="Přímá spojovací šipka 149"/>
          <p:cNvCxnSpPr/>
          <p:nvPr/>
        </p:nvCxnSpPr>
        <p:spPr>
          <a:xfrm>
            <a:off x="3942000" y="4581128"/>
            <a:ext cx="144016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TextovéPole 150"/>
          <p:cNvSpPr txBox="1"/>
          <p:nvPr/>
        </p:nvSpPr>
        <p:spPr>
          <a:xfrm rot="5400000">
            <a:off x="4086093" y="4464000"/>
            <a:ext cx="492443" cy="47937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2" name="Zaoblený obdélník 151"/>
          <p:cNvSpPr/>
          <p:nvPr/>
        </p:nvSpPr>
        <p:spPr>
          <a:xfrm>
            <a:off x="4355976" y="4077072"/>
            <a:ext cx="684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cxnSp>
        <p:nvCxnSpPr>
          <p:cNvPr id="153" name="Přímá spojovací šipka 152"/>
          <p:cNvCxnSpPr>
            <a:endCxn id="102" idx="0"/>
          </p:cNvCxnSpPr>
          <p:nvPr/>
        </p:nvCxnSpPr>
        <p:spPr>
          <a:xfrm>
            <a:off x="4860032" y="4581128"/>
            <a:ext cx="161536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ovéPole 153"/>
          <p:cNvSpPr txBox="1"/>
          <p:nvPr/>
        </p:nvSpPr>
        <p:spPr>
          <a:xfrm rot="21050346">
            <a:off x="4693804" y="4845883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56" name="Přímá spojovací šipka 155"/>
          <p:cNvCxnSpPr/>
          <p:nvPr/>
        </p:nvCxnSpPr>
        <p:spPr>
          <a:xfrm flipH="1">
            <a:off x="4572016" y="4581128"/>
            <a:ext cx="144000" cy="28800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Zaoblený obdélník 158"/>
          <p:cNvSpPr/>
          <p:nvPr/>
        </p:nvSpPr>
        <p:spPr>
          <a:xfrm>
            <a:off x="5076056" y="4077072"/>
            <a:ext cx="683992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cxnSp>
        <p:nvCxnSpPr>
          <p:cNvPr id="160" name="Přímá spojovací šipka 159"/>
          <p:cNvCxnSpPr>
            <a:endCxn id="102" idx="0"/>
          </p:cNvCxnSpPr>
          <p:nvPr/>
        </p:nvCxnSpPr>
        <p:spPr>
          <a:xfrm flipH="1">
            <a:off x="5021568" y="4581128"/>
            <a:ext cx="270512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Zaoblený obdélník 162"/>
          <p:cNvSpPr/>
          <p:nvPr/>
        </p:nvSpPr>
        <p:spPr>
          <a:xfrm>
            <a:off x="5076056" y="2492896"/>
            <a:ext cx="1008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Kolik je skupin?</a:t>
            </a:r>
            <a:endParaRPr lang="cs-CZ" sz="1000" dirty="0"/>
          </a:p>
        </p:txBody>
      </p:sp>
      <p:cxnSp>
        <p:nvCxnSpPr>
          <p:cNvPr id="164" name="Přímá spojovací šipka 163"/>
          <p:cNvCxnSpPr/>
          <p:nvPr/>
        </p:nvCxnSpPr>
        <p:spPr>
          <a:xfrm>
            <a:off x="3275856" y="1988840"/>
            <a:ext cx="1944216" cy="50405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TextovéPole 165"/>
          <p:cNvSpPr txBox="1"/>
          <p:nvPr/>
        </p:nvSpPr>
        <p:spPr>
          <a:xfrm rot="1012466">
            <a:off x="4166387" y="2045253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  <a:endParaRPr lang="cs-CZ" sz="1000" i="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67" name="Přímá spojovací šipka 166"/>
          <p:cNvCxnSpPr/>
          <p:nvPr/>
        </p:nvCxnSpPr>
        <p:spPr>
          <a:xfrm>
            <a:off x="5508104" y="2996952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TextovéPole 167"/>
          <p:cNvSpPr txBox="1"/>
          <p:nvPr/>
        </p:nvSpPr>
        <p:spPr>
          <a:xfrm rot="16200000">
            <a:off x="5276981" y="3053861"/>
            <a:ext cx="2160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69" name="TextovéPole 168"/>
          <p:cNvSpPr txBox="1"/>
          <p:nvPr/>
        </p:nvSpPr>
        <p:spPr>
          <a:xfrm rot="11682863">
            <a:off x="5101941" y="4835609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70" name="Přímá spojovací šipka 169"/>
          <p:cNvCxnSpPr/>
          <p:nvPr/>
        </p:nvCxnSpPr>
        <p:spPr>
          <a:xfrm>
            <a:off x="5472000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TextovéPole 170"/>
          <p:cNvSpPr txBox="1"/>
          <p:nvPr/>
        </p:nvSpPr>
        <p:spPr>
          <a:xfrm rot="10800000">
            <a:off x="5385574" y="4797151"/>
            <a:ext cx="338554" cy="7200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72" name="Zaoblený obdélník 171"/>
          <p:cNvSpPr/>
          <p:nvPr/>
        </p:nvSpPr>
        <p:spPr>
          <a:xfrm>
            <a:off x="5868144" y="4077072"/>
            <a:ext cx="683992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cxnSp>
        <p:nvCxnSpPr>
          <p:cNvPr id="173" name="Přímá spojovací šipka 172"/>
          <p:cNvCxnSpPr>
            <a:endCxn id="104" idx="0"/>
          </p:cNvCxnSpPr>
          <p:nvPr/>
        </p:nvCxnSpPr>
        <p:spPr>
          <a:xfrm flipH="1">
            <a:off x="5921712" y="4581128"/>
            <a:ext cx="90448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TextovéPole 173"/>
          <p:cNvSpPr txBox="1"/>
          <p:nvPr/>
        </p:nvSpPr>
        <p:spPr>
          <a:xfrm rot="299125">
            <a:off x="5707939" y="4776244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77" name="Přímá spojovací šipka 176"/>
          <p:cNvCxnSpPr>
            <a:endCxn id="105" idx="0"/>
          </p:cNvCxnSpPr>
          <p:nvPr/>
        </p:nvCxnSpPr>
        <p:spPr>
          <a:xfrm flipH="1">
            <a:off x="6371528" y="4581128"/>
            <a:ext cx="672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TextovéPole 178"/>
          <p:cNvSpPr txBox="1"/>
          <p:nvPr/>
        </p:nvSpPr>
        <p:spPr>
          <a:xfrm rot="10800000">
            <a:off x="6300192" y="4797151"/>
            <a:ext cx="338554" cy="7200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0" name="Zaoblený obdélník 179"/>
          <p:cNvSpPr/>
          <p:nvPr/>
        </p:nvSpPr>
        <p:spPr>
          <a:xfrm>
            <a:off x="5940248" y="3284984"/>
            <a:ext cx="864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Jsou data párová?</a:t>
            </a:r>
            <a:endParaRPr lang="cs-CZ" sz="1000" dirty="0"/>
          </a:p>
        </p:txBody>
      </p:sp>
      <p:sp>
        <p:nvSpPr>
          <p:cNvPr id="181" name="TextovéPole 180"/>
          <p:cNvSpPr txBox="1"/>
          <p:nvPr/>
        </p:nvSpPr>
        <p:spPr>
          <a:xfrm rot="2301422">
            <a:off x="5921229" y="2965399"/>
            <a:ext cx="2160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82" name="Přímá spojovací šipka 181"/>
          <p:cNvCxnSpPr/>
          <p:nvPr/>
        </p:nvCxnSpPr>
        <p:spPr>
          <a:xfrm>
            <a:off x="6300192" y="3789040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TextovéPole 182"/>
          <p:cNvSpPr txBox="1"/>
          <p:nvPr/>
        </p:nvSpPr>
        <p:spPr>
          <a:xfrm>
            <a:off x="5796136" y="3789040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  <a:endParaRPr lang="cs-CZ" sz="1000" i="0" dirty="0">
              <a:solidFill>
                <a:srgbClr val="00B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84" name="Přímá spojovací šipka 183"/>
          <p:cNvCxnSpPr>
            <a:endCxn id="211" idx="0"/>
          </p:cNvCxnSpPr>
          <p:nvPr/>
        </p:nvCxnSpPr>
        <p:spPr>
          <a:xfrm>
            <a:off x="6588224" y="3789040"/>
            <a:ext cx="360040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TextovéPole 184"/>
          <p:cNvSpPr txBox="1"/>
          <p:nvPr/>
        </p:nvSpPr>
        <p:spPr>
          <a:xfrm>
            <a:off x="6868321" y="3789040"/>
            <a:ext cx="3679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  <a:endParaRPr lang="cs-CZ" sz="1000" i="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86" name="Přímá spojovací šipka 185"/>
          <p:cNvCxnSpPr/>
          <p:nvPr/>
        </p:nvCxnSpPr>
        <p:spPr>
          <a:xfrm>
            <a:off x="5724128" y="2996952"/>
            <a:ext cx="432048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Zaoblený obdélník 186"/>
          <p:cNvSpPr/>
          <p:nvPr/>
        </p:nvSpPr>
        <p:spPr>
          <a:xfrm>
            <a:off x="7380312" y="3284984"/>
            <a:ext cx="864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Jsou data párová?</a:t>
            </a:r>
            <a:endParaRPr lang="cs-CZ" sz="1000" dirty="0"/>
          </a:p>
        </p:txBody>
      </p:sp>
      <p:cxnSp>
        <p:nvCxnSpPr>
          <p:cNvPr id="188" name="Přímá spojovací šipka 187"/>
          <p:cNvCxnSpPr/>
          <p:nvPr/>
        </p:nvCxnSpPr>
        <p:spPr>
          <a:xfrm>
            <a:off x="6012160" y="2996952"/>
            <a:ext cx="1440160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TextovéPole 189"/>
          <p:cNvSpPr txBox="1"/>
          <p:nvPr/>
        </p:nvSpPr>
        <p:spPr>
          <a:xfrm rot="639236">
            <a:off x="6483907" y="2924225"/>
            <a:ext cx="4439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více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93" name="Zaoblený obdélník 192"/>
          <p:cNvSpPr/>
          <p:nvPr/>
        </p:nvSpPr>
        <p:spPr>
          <a:xfrm>
            <a:off x="7523912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sp>
        <p:nvSpPr>
          <p:cNvPr id="194" name="Zaoblený obdélník 193"/>
          <p:cNvSpPr/>
          <p:nvPr/>
        </p:nvSpPr>
        <p:spPr>
          <a:xfrm>
            <a:off x="70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Mann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Whitney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U-test</a:t>
            </a:r>
            <a:endParaRPr lang="cs-CZ" sz="700" dirty="0"/>
          </a:p>
        </p:txBody>
      </p:sp>
      <p:sp>
        <p:nvSpPr>
          <p:cNvPr id="211" name="Zaoblený obdélník 210"/>
          <p:cNvSpPr/>
          <p:nvPr/>
        </p:nvSpPr>
        <p:spPr>
          <a:xfrm>
            <a:off x="6588224" y="4077072"/>
            <a:ext cx="72008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cxnSp>
        <p:nvCxnSpPr>
          <p:cNvPr id="212" name="Přímá spojovací šipka 211"/>
          <p:cNvCxnSpPr/>
          <p:nvPr/>
        </p:nvCxnSpPr>
        <p:spPr>
          <a:xfrm>
            <a:off x="6804248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" name="TextovéPole 212"/>
          <p:cNvSpPr txBox="1"/>
          <p:nvPr/>
        </p:nvSpPr>
        <p:spPr>
          <a:xfrm>
            <a:off x="6537702" y="4776244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214" name="Přímá spojovací šipka 213"/>
          <p:cNvCxnSpPr>
            <a:endCxn id="194" idx="0"/>
          </p:cNvCxnSpPr>
          <p:nvPr/>
        </p:nvCxnSpPr>
        <p:spPr>
          <a:xfrm>
            <a:off x="7182312" y="4581128"/>
            <a:ext cx="89216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TextovéPole 214"/>
          <p:cNvSpPr txBox="1"/>
          <p:nvPr/>
        </p:nvSpPr>
        <p:spPr>
          <a:xfrm rot="10561092">
            <a:off x="7161181" y="4753179"/>
            <a:ext cx="338554" cy="7200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16" name="Zaoblený obdélník 215"/>
          <p:cNvSpPr/>
          <p:nvPr/>
        </p:nvSpPr>
        <p:spPr>
          <a:xfrm>
            <a:off x="7380312" y="4077072"/>
            <a:ext cx="72008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sp>
        <p:nvSpPr>
          <p:cNvPr id="217" name="Zaoblený obdélník 216"/>
          <p:cNvSpPr/>
          <p:nvPr/>
        </p:nvSpPr>
        <p:spPr>
          <a:xfrm>
            <a:off x="8172400" y="4077072"/>
            <a:ext cx="72008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cxnSp>
        <p:nvCxnSpPr>
          <p:cNvPr id="219" name="Přímá spojovací šipka 218"/>
          <p:cNvCxnSpPr/>
          <p:nvPr/>
        </p:nvCxnSpPr>
        <p:spPr>
          <a:xfrm>
            <a:off x="7740351" y="3789041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TextovéPole 219"/>
          <p:cNvSpPr txBox="1"/>
          <p:nvPr/>
        </p:nvSpPr>
        <p:spPr>
          <a:xfrm>
            <a:off x="7236295" y="3789041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  <a:endParaRPr lang="cs-CZ" sz="1000" i="0" dirty="0">
              <a:solidFill>
                <a:srgbClr val="00B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221" name="Přímá spojovací šipka 220"/>
          <p:cNvCxnSpPr/>
          <p:nvPr/>
        </p:nvCxnSpPr>
        <p:spPr>
          <a:xfrm>
            <a:off x="8028383" y="3789041"/>
            <a:ext cx="432048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2" name="TextovéPole 221"/>
          <p:cNvSpPr txBox="1"/>
          <p:nvPr/>
        </p:nvSpPr>
        <p:spPr>
          <a:xfrm>
            <a:off x="8316416" y="3758843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  <a:endParaRPr lang="cs-CZ" sz="1000" i="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224" name="Přímá spojovací šipka 223"/>
          <p:cNvCxnSpPr/>
          <p:nvPr/>
        </p:nvCxnSpPr>
        <p:spPr>
          <a:xfrm flipH="1">
            <a:off x="8172400" y="4581128"/>
            <a:ext cx="306056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Přímá spojovací šipka 224"/>
          <p:cNvCxnSpPr/>
          <p:nvPr/>
        </p:nvCxnSpPr>
        <p:spPr>
          <a:xfrm>
            <a:off x="7866400" y="4581128"/>
            <a:ext cx="30600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Přímá spojovací šipka 226"/>
          <p:cNvCxnSpPr/>
          <p:nvPr/>
        </p:nvCxnSpPr>
        <p:spPr>
          <a:xfrm>
            <a:off x="8604448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TextovéPole 227"/>
          <p:cNvSpPr txBox="1"/>
          <p:nvPr/>
        </p:nvSpPr>
        <p:spPr>
          <a:xfrm rot="10800000">
            <a:off x="8532440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229" name="Přímá spojovací šipka 228"/>
          <p:cNvCxnSpPr/>
          <p:nvPr/>
        </p:nvCxnSpPr>
        <p:spPr>
          <a:xfrm>
            <a:off x="7740352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0" name="TextovéPole 229"/>
          <p:cNvSpPr txBox="1"/>
          <p:nvPr/>
        </p:nvSpPr>
        <p:spPr>
          <a:xfrm>
            <a:off x="7452320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44" name="TextovéPole 243"/>
          <p:cNvSpPr txBox="1"/>
          <p:nvPr/>
        </p:nvSpPr>
        <p:spPr>
          <a:xfrm rot="5400000">
            <a:off x="7949840" y="4527269"/>
            <a:ext cx="492443" cy="47937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246" name="Přímá spojovací šipka 245"/>
          <p:cNvCxnSpPr/>
          <p:nvPr/>
        </p:nvCxnSpPr>
        <p:spPr>
          <a:xfrm>
            <a:off x="539552" y="1124744"/>
            <a:ext cx="216024" cy="576064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extovéPole 156"/>
          <p:cNvSpPr txBox="1"/>
          <p:nvPr/>
        </p:nvSpPr>
        <p:spPr>
          <a:xfrm>
            <a:off x="2627784" y="2494637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>
                    <a:lumMod val="95000"/>
                  </a:schemeClr>
                </a:solidFill>
              </a:rPr>
              <a:t>Parametrické testy</a:t>
            </a:r>
            <a:endParaRPr lang="cs-CZ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61" name="Zaoblený obdélníkový popisek 160"/>
          <p:cNvSpPr/>
          <p:nvPr/>
        </p:nvSpPr>
        <p:spPr>
          <a:xfrm>
            <a:off x="1547664" y="2348880"/>
            <a:ext cx="1080120" cy="432048"/>
          </a:xfrm>
          <a:prstGeom prst="wedgeRoundRectCallout">
            <a:avLst>
              <a:gd name="adj1" fmla="val -69602"/>
              <a:gd name="adj2" fmla="val -107671"/>
              <a:gd name="adj3" fmla="val 16667"/>
            </a:avLst>
          </a:prstGeom>
          <a:solidFill>
            <a:srgbClr val="F78E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cs-CZ" sz="800" i="0" dirty="0" err="1" smtClean="0">
                <a:solidFill>
                  <a:schemeClr val="bg1"/>
                </a:solidFill>
              </a:rPr>
              <a:t>Kolomogorovův</a:t>
            </a:r>
            <a:r>
              <a:rPr lang="cs-CZ" sz="800" i="0" dirty="0" smtClean="0">
                <a:solidFill>
                  <a:schemeClr val="bg1"/>
                </a:solidFill>
              </a:rPr>
              <a:t>-</a:t>
            </a:r>
            <a:r>
              <a:rPr lang="cs-CZ" sz="800" i="0" dirty="0" err="1" smtClean="0">
                <a:solidFill>
                  <a:schemeClr val="bg1"/>
                </a:solidFill>
              </a:rPr>
              <a:t>Smirnovův</a:t>
            </a:r>
            <a:r>
              <a:rPr lang="cs-CZ" sz="800" i="0" dirty="0" smtClean="0">
                <a:solidFill>
                  <a:schemeClr val="bg1"/>
                </a:solidFill>
              </a:rPr>
              <a:t> test</a:t>
            </a:r>
          </a:p>
          <a:p>
            <a:pPr algn="ctr"/>
            <a:r>
              <a:rPr lang="cs-CZ" sz="800" i="0" dirty="0" err="1" smtClean="0">
                <a:solidFill>
                  <a:schemeClr val="bg1"/>
                </a:solidFill>
              </a:rPr>
              <a:t>Shapiro</a:t>
            </a:r>
            <a:r>
              <a:rPr lang="cs-CZ" sz="800" i="0" dirty="0" smtClean="0">
                <a:solidFill>
                  <a:schemeClr val="bg1"/>
                </a:solidFill>
              </a:rPr>
              <a:t>-</a:t>
            </a:r>
            <a:r>
              <a:rPr lang="cs-CZ" sz="800" i="0" dirty="0" err="1" smtClean="0">
                <a:solidFill>
                  <a:schemeClr val="bg1"/>
                </a:solidFill>
              </a:rPr>
              <a:t>Wilkův</a:t>
            </a:r>
            <a:r>
              <a:rPr lang="cs-CZ" sz="800" i="0" dirty="0" smtClean="0">
                <a:solidFill>
                  <a:schemeClr val="bg1"/>
                </a:solidFill>
              </a:rPr>
              <a:t> test</a:t>
            </a:r>
            <a:endParaRPr lang="cs-CZ" sz="800" i="0" dirty="0">
              <a:solidFill>
                <a:schemeClr val="bg1"/>
              </a:solidFill>
            </a:endParaRPr>
          </a:p>
        </p:txBody>
      </p:sp>
      <p:sp>
        <p:nvSpPr>
          <p:cNvPr id="162" name="Zaoblený obdélníkový popisek 161"/>
          <p:cNvSpPr/>
          <p:nvPr/>
        </p:nvSpPr>
        <p:spPr>
          <a:xfrm>
            <a:off x="3203848" y="5085184"/>
            <a:ext cx="360040" cy="144016"/>
          </a:xfrm>
          <a:prstGeom prst="wedgeRoundRectCallout">
            <a:avLst>
              <a:gd name="adj1" fmla="val -98753"/>
              <a:gd name="adj2" fmla="val 93991"/>
              <a:gd name="adj3" fmla="val 16667"/>
            </a:avLst>
          </a:prstGeom>
          <a:solidFill>
            <a:srgbClr val="F78E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cs-CZ" sz="800" i="0" dirty="0" smtClean="0">
                <a:solidFill>
                  <a:schemeClr val="bg1"/>
                </a:solidFill>
              </a:rPr>
              <a:t>F test</a:t>
            </a:r>
            <a:endParaRPr lang="cs-CZ" sz="800" i="0" dirty="0">
              <a:solidFill>
                <a:schemeClr val="bg1"/>
              </a:solidFill>
            </a:endParaRPr>
          </a:p>
        </p:txBody>
      </p:sp>
      <p:sp>
        <p:nvSpPr>
          <p:cNvPr id="165" name="Zaoblený obdélníkový popisek 164"/>
          <p:cNvSpPr/>
          <p:nvPr/>
        </p:nvSpPr>
        <p:spPr>
          <a:xfrm>
            <a:off x="3203848" y="4653136"/>
            <a:ext cx="504056" cy="288032"/>
          </a:xfrm>
          <a:prstGeom prst="wedgeRoundRectCallout">
            <a:avLst>
              <a:gd name="adj1" fmla="val 130747"/>
              <a:gd name="adj2" fmla="val 46071"/>
              <a:gd name="adj3" fmla="val 16667"/>
            </a:avLst>
          </a:prstGeom>
          <a:solidFill>
            <a:srgbClr val="F78E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cs-CZ" sz="800" i="0" dirty="0" err="1" smtClean="0">
                <a:solidFill>
                  <a:schemeClr val="bg1"/>
                </a:solidFill>
              </a:rPr>
              <a:t>Levenův</a:t>
            </a:r>
            <a:r>
              <a:rPr lang="cs-CZ" sz="800" i="0" dirty="0" smtClean="0">
                <a:solidFill>
                  <a:schemeClr val="bg1"/>
                </a:solidFill>
              </a:rPr>
              <a:t> test</a:t>
            </a:r>
            <a:endParaRPr lang="cs-CZ" sz="800" i="0" dirty="0">
              <a:solidFill>
                <a:schemeClr val="bg1"/>
              </a:solidFill>
            </a:endParaRPr>
          </a:p>
        </p:txBody>
      </p:sp>
      <p:sp>
        <p:nvSpPr>
          <p:cNvPr id="138" name="Zaoblený obdélník 137"/>
          <p:cNvSpPr/>
          <p:nvPr/>
        </p:nvSpPr>
        <p:spPr>
          <a:xfrm>
            <a:off x="3635896" y="4077072"/>
            <a:ext cx="683992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sp>
        <p:nvSpPr>
          <p:cNvPr id="145" name="TextovéPole 144"/>
          <p:cNvSpPr txBox="1"/>
          <p:nvPr/>
        </p:nvSpPr>
        <p:spPr>
          <a:xfrm rot="502825">
            <a:off x="3532052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75" name="Zaoblený obdélníkový popisek 174"/>
          <p:cNvSpPr/>
          <p:nvPr/>
        </p:nvSpPr>
        <p:spPr>
          <a:xfrm>
            <a:off x="3635896" y="1556792"/>
            <a:ext cx="432048" cy="288032"/>
          </a:xfrm>
          <a:prstGeom prst="wedgeRoundRectCallout">
            <a:avLst>
              <a:gd name="adj1" fmla="val -156655"/>
              <a:gd name="adj2" fmla="val 72026"/>
              <a:gd name="adj3" fmla="val 16667"/>
            </a:avLst>
          </a:prstGeom>
          <a:solidFill>
            <a:srgbClr val="F78E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cs-CZ" sz="800" i="0" dirty="0" smtClean="0">
                <a:solidFill>
                  <a:schemeClr val="bg1"/>
                </a:solidFill>
              </a:rPr>
              <a:t>log</a:t>
            </a:r>
          </a:p>
          <a:p>
            <a:pPr algn="ctr"/>
            <a:r>
              <a:rPr lang="cs-CZ" sz="800" i="0" dirty="0" err="1" smtClean="0">
                <a:solidFill>
                  <a:schemeClr val="bg1"/>
                </a:solidFill>
              </a:rPr>
              <a:t>arcsin</a:t>
            </a:r>
            <a:endParaRPr lang="cs-CZ" sz="800" i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52227" name="Rectangle 2"/>
          <p:cNvSpPr>
            <a:spLocks noGrp="1"/>
          </p:cNvSpPr>
          <p:nvPr>
            <p:ph type="title" idx="4294967295"/>
          </p:nvPr>
        </p:nvSpPr>
        <p:spPr>
          <a:xfrm>
            <a:off x="688032" y="476672"/>
            <a:ext cx="7772400" cy="432048"/>
          </a:xfrm>
          <a:noFill/>
        </p:spPr>
        <p:txBody>
          <a:bodyPr/>
          <a:lstStyle/>
          <a:p>
            <a:r>
              <a:rPr lang="cs-CZ" dirty="0" err="1" smtClean="0"/>
              <a:t>Mann</a:t>
            </a:r>
            <a:r>
              <a:rPr lang="cs-CZ" dirty="0" smtClean="0"/>
              <a:t>-</a:t>
            </a:r>
            <a:r>
              <a:rPr lang="cs-CZ" dirty="0" err="1" smtClean="0"/>
              <a:t>Whitneyův</a:t>
            </a:r>
            <a:r>
              <a:rPr lang="cs-CZ" dirty="0" smtClean="0"/>
              <a:t> U test</a:t>
            </a:r>
          </a:p>
        </p:txBody>
      </p:sp>
      <p:sp>
        <p:nvSpPr>
          <p:cNvPr id="52239" name="Text Box 18"/>
          <p:cNvSpPr txBox="1">
            <a:spLocks noChangeArrowheads="1"/>
          </p:cNvSpPr>
          <p:nvPr/>
        </p:nvSpPr>
        <p:spPr bwMode="auto">
          <a:xfrm>
            <a:off x="395536" y="1412776"/>
            <a:ext cx="8568952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i="0" u="sng" dirty="0" err="1" smtClean="0">
                <a:latin typeface="Arial" pitchFamily="34" charset="0"/>
                <a:cs typeface="Arial" pitchFamily="34" charset="0"/>
              </a:rPr>
              <a:t>Neparametrická</a:t>
            </a:r>
            <a:r>
              <a:rPr lang="cs-CZ" b="0" i="0" dirty="0" smtClean="0">
                <a:latin typeface="Arial" pitchFamily="34" charset="0"/>
                <a:cs typeface="Arial" pitchFamily="34" charset="0"/>
              </a:rPr>
              <a:t> varianta t-testu se skoro stejnou silou v případě normálně rozdělených dat. Vždy pro dvě skupiny naměřených hodnot.</a:t>
            </a:r>
            <a:endParaRPr lang="cs-CZ" b="0" i="0" dirty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cs-CZ" b="0" i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r>
              <a:rPr lang="cs-CZ" i="0" dirty="0" smtClean="0">
                <a:latin typeface="Arial" pitchFamily="34" charset="0"/>
                <a:cs typeface="Arial" pitchFamily="34" charset="0"/>
              </a:rPr>
              <a:t>Předpoklad:</a:t>
            </a:r>
            <a:r>
              <a:rPr lang="cs-CZ" b="0" i="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cs-CZ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Pravděpodobnost že X &gt; Y = pravděpodobnosti, že Y &gt; X.</a:t>
            </a:r>
          </a:p>
          <a:p>
            <a:pPr eaLnBrk="0" hangingPunct="0"/>
            <a:r>
              <a:rPr lang="cs-CZ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				↓</a:t>
            </a:r>
          </a:p>
          <a:p>
            <a:pPr eaLnBrk="0" hangingPunct="0">
              <a:spcAft>
                <a:spcPts val="600"/>
              </a:spcAft>
            </a:pPr>
            <a:r>
              <a:rPr lang="cs-CZ" i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s-CZ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s-CZ" i="0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Vypočtená U statistika má přibližně normální rozdělení (pro 		malé počty jsou hodnoty tabelovány zvlášť).</a:t>
            </a:r>
          </a:p>
          <a:p>
            <a:pPr eaLnBrk="0" hangingPunct="0"/>
            <a:r>
              <a:rPr lang="cs-CZ" i="0" dirty="0" smtClean="0">
                <a:latin typeface="Arial" pitchFamily="34" charset="0"/>
                <a:cs typeface="Arial" pitchFamily="34" charset="0"/>
              </a:rPr>
              <a:t>Postup:		</a:t>
            </a:r>
            <a:r>
              <a:rPr lang="cs-CZ" b="0" i="0" dirty="0" smtClean="0">
                <a:latin typeface="Arial" pitchFamily="34" charset="0"/>
                <a:cs typeface="Arial" pitchFamily="34" charset="0"/>
              </a:rPr>
              <a:t>Hodnoty z obou sad měření se seřadí podle velikosti.</a:t>
            </a:r>
          </a:p>
          <a:p>
            <a:pPr eaLnBrk="0" hangingPunct="0"/>
            <a:r>
              <a:rPr lang="cs-CZ" b="0" i="0" dirty="0">
                <a:latin typeface="Arial" pitchFamily="34" charset="0"/>
                <a:cs typeface="Arial" pitchFamily="34" charset="0"/>
              </a:rPr>
              <a:t>	</a:t>
            </a:r>
            <a:r>
              <a:rPr lang="cs-CZ" b="0" i="0" dirty="0" smtClean="0">
                <a:latin typeface="Arial" pitchFamily="34" charset="0"/>
                <a:cs typeface="Arial" pitchFamily="34" charset="0"/>
              </a:rPr>
              <a:t>	Počítá se U statistika pro první nebo druhou sadu (obvykle pro 			tu s nižšími hodnotami)</a:t>
            </a:r>
          </a:p>
          <a:p>
            <a:pPr eaLnBrk="0" hangingPunct="0"/>
            <a:r>
              <a:rPr lang="cs-CZ" b="0" i="0" dirty="0">
                <a:latin typeface="Arial" pitchFamily="34" charset="0"/>
                <a:cs typeface="Arial" pitchFamily="34" charset="0"/>
              </a:rPr>
              <a:t>	</a:t>
            </a:r>
            <a:r>
              <a:rPr lang="cs-CZ" b="0" i="0" dirty="0" smtClean="0">
                <a:latin typeface="Arial" pitchFamily="34" charset="0"/>
                <a:cs typeface="Arial" pitchFamily="34" charset="0"/>
              </a:rPr>
              <a:t>	U</a:t>
            </a:r>
            <a:r>
              <a:rPr lang="cs-CZ" b="0" i="0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cs-CZ" b="0" i="0" dirty="0" smtClean="0">
                <a:latin typeface="Arial" pitchFamily="34" charset="0"/>
                <a:cs typeface="Arial" pitchFamily="34" charset="0"/>
              </a:rPr>
              <a:t> je součet počtů hodnot ze sady 2 nižších než jednotlivé prvky 		sady 1 (postupně se sčítá pro všechny prvky ze sady 1).</a:t>
            </a:r>
          </a:p>
          <a:p>
            <a:pPr eaLnBrk="0" hangingPunct="0"/>
            <a:r>
              <a:rPr lang="cs-CZ" b="0" i="0" dirty="0">
                <a:latin typeface="Arial" pitchFamily="34" charset="0"/>
                <a:cs typeface="Arial" pitchFamily="34" charset="0"/>
              </a:rPr>
              <a:t>	</a:t>
            </a:r>
            <a:r>
              <a:rPr lang="cs-CZ" b="0" i="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eaLnBrk="0" hangingPunct="0"/>
            <a:r>
              <a:rPr lang="cs-CZ" b="0" i="0" dirty="0">
                <a:latin typeface="Arial" pitchFamily="34" charset="0"/>
                <a:cs typeface="Arial" pitchFamily="34" charset="0"/>
              </a:rPr>
              <a:t>	</a:t>
            </a:r>
            <a:r>
              <a:rPr lang="cs-CZ" b="0" i="0" dirty="0" smtClean="0">
                <a:latin typeface="Arial" pitchFamily="34" charset="0"/>
                <a:cs typeface="Arial" pitchFamily="34" charset="0"/>
              </a:rPr>
              <a:t>	Alternativní výpočet:</a:t>
            </a:r>
          </a:p>
          <a:p>
            <a:pPr eaLnBrk="0" hangingPunct="0"/>
            <a:endParaRPr lang="cs-CZ" b="0" i="0" dirty="0">
              <a:latin typeface="Arial" pitchFamily="34" charset="0"/>
              <a:cs typeface="Arial" pitchFamily="34" charset="0"/>
            </a:endParaRPr>
          </a:p>
          <a:p>
            <a:pPr eaLnBrk="0" hangingPunct="0"/>
            <a:r>
              <a:rPr lang="cs-CZ" b="0" i="0" dirty="0" smtClean="0">
                <a:latin typeface="Arial" pitchFamily="34" charset="0"/>
                <a:cs typeface="Arial" pitchFamily="34" charset="0"/>
              </a:rPr>
              <a:t>			</a:t>
            </a:r>
          </a:p>
          <a:p>
            <a:pPr eaLnBrk="0" hangingPunct="0"/>
            <a:r>
              <a:rPr lang="cs-CZ" b="0" i="0" dirty="0">
                <a:latin typeface="Arial" pitchFamily="34" charset="0"/>
                <a:cs typeface="Arial" pitchFamily="34" charset="0"/>
              </a:rPr>
              <a:t>	</a:t>
            </a:r>
            <a:r>
              <a:rPr lang="cs-CZ" b="0" i="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eaLnBrk="0" hangingPunct="0"/>
            <a:r>
              <a:rPr lang="cs-CZ" b="0" i="0" dirty="0">
                <a:latin typeface="Arial" pitchFamily="34" charset="0"/>
                <a:cs typeface="Arial" pitchFamily="34" charset="0"/>
              </a:rPr>
              <a:t>	</a:t>
            </a:r>
            <a:r>
              <a:rPr lang="cs-CZ" b="0" i="0" dirty="0" smtClean="0">
                <a:latin typeface="Arial" pitchFamily="34" charset="0"/>
                <a:cs typeface="Arial" pitchFamily="34" charset="0"/>
              </a:rPr>
              <a:t>	</a:t>
            </a:r>
            <a:endParaRPr lang="cs-CZ" i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cs-CZ" i="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cs-CZ" i="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/>
            <a:r>
              <a:rPr lang="cs-CZ" i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s-CZ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eaLnBrk="0" hangingPunct="0"/>
            <a:endParaRPr lang="cs-CZ" b="0" i="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4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24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24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240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407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20072" y="5229200"/>
            <a:ext cx="2448272" cy="652873"/>
          </a:xfrm>
          <a:prstGeom prst="rect">
            <a:avLst/>
          </a:prstGeom>
          <a:noFill/>
        </p:spPr>
      </p:pic>
      <p:sp>
        <p:nvSpPr>
          <p:cNvPr id="15" name="Text Box 18"/>
          <p:cNvSpPr txBox="1">
            <a:spLocks noChangeArrowheads="1"/>
          </p:cNvSpPr>
          <p:nvPr/>
        </p:nvSpPr>
        <p:spPr bwMode="auto">
          <a:xfrm>
            <a:off x="5508104" y="5949280"/>
            <a:ext cx="334888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400" b="0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cs-CZ" sz="1400" b="0" i="0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cs-CZ" sz="1400" b="0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je součet pořadí skupiny 1.</a:t>
            </a:r>
            <a:r>
              <a:rPr lang="cs-CZ" sz="1400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eaLnBrk="0" hangingPunct="0"/>
            <a:endParaRPr lang="cs-CZ" sz="1400" b="0" i="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52227" name="Rectangle 2"/>
          <p:cNvSpPr>
            <a:spLocks noGrp="1"/>
          </p:cNvSpPr>
          <p:nvPr>
            <p:ph type="title" idx="4294967295"/>
          </p:nvPr>
        </p:nvSpPr>
        <p:spPr>
          <a:xfrm>
            <a:off x="688032" y="476672"/>
            <a:ext cx="7772400" cy="432048"/>
          </a:xfrm>
          <a:noFill/>
        </p:spPr>
        <p:txBody>
          <a:bodyPr/>
          <a:lstStyle/>
          <a:p>
            <a:r>
              <a:rPr lang="cs-CZ" dirty="0" err="1" smtClean="0"/>
              <a:t>Mann</a:t>
            </a:r>
            <a:r>
              <a:rPr lang="cs-CZ" dirty="0" smtClean="0"/>
              <a:t>-</a:t>
            </a:r>
            <a:r>
              <a:rPr lang="cs-CZ" dirty="0" err="1" smtClean="0"/>
              <a:t>Whitneyův</a:t>
            </a:r>
            <a:r>
              <a:rPr lang="cs-CZ" dirty="0" smtClean="0"/>
              <a:t> U test</a:t>
            </a:r>
          </a:p>
        </p:txBody>
      </p:sp>
      <p:sp>
        <p:nvSpPr>
          <p:cNvPr id="52239" name="Text Box 18"/>
          <p:cNvSpPr txBox="1">
            <a:spLocks noChangeArrowheads="1"/>
          </p:cNvSpPr>
          <p:nvPr/>
        </p:nvSpPr>
        <p:spPr bwMode="auto">
          <a:xfrm>
            <a:off x="395536" y="1628800"/>
            <a:ext cx="8568952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1" eaLnBrk="0" hangingPunct="0"/>
            <a:r>
              <a:rPr lang="cs-CZ" i="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cs-CZ" b="0" i="0" dirty="0" smtClean="0">
                <a:latin typeface="Arial" pitchFamily="34" charset="0"/>
                <a:cs typeface="Arial" pitchFamily="34" charset="0"/>
              </a:rPr>
              <a:t>Provede se normalizace:</a:t>
            </a:r>
          </a:p>
          <a:p>
            <a:pPr lvl="1" eaLnBrk="0" hangingPunct="0"/>
            <a:endParaRPr lang="cs-CZ" b="0" i="0" dirty="0">
              <a:latin typeface="Arial" pitchFamily="34" charset="0"/>
              <a:cs typeface="Arial" pitchFamily="34" charset="0"/>
            </a:endParaRPr>
          </a:p>
          <a:p>
            <a:pPr lvl="1" eaLnBrk="0" hangingPunct="0"/>
            <a:endParaRPr lang="cs-CZ" b="0" i="0" dirty="0" smtClean="0">
              <a:latin typeface="Arial" pitchFamily="34" charset="0"/>
              <a:cs typeface="Arial" pitchFamily="34" charset="0"/>
            </a:endParaRPr>
          </a:p>
          <a:p>
            <a:pPr lvl="1" eaLnBrk="0" hangingPunct="0"/>
            <a:endParaRPr lang="cs-CZ" b="0" i="0" dirty="0">
              <a:latin typeface="Arial" pitchFamily="34" charset="0"/>
              <a:cs typeface="Arial" pitchFamily="34" charset="0"/>
            </a:endParaRPr>
          </a:p>
          <a:p>
            <a:pPr lvl="1" eaLnBrk="0" hangingPunct="0"/>
            <a:endParaRPr lang="cs-CZ" b="0" i="0" dirty="0" smtClean="0">
              <a:latin typeface="Arial" pitchFamily="34" charset="0"/>
              <a:cs typeface="Arial" pitchFamily="34" charset="0"/>
            </a:endParaRPr>
          </a:p>
          <a:p>
            <a:pPr lvl="1" eaLnBrk="0" hangingPunct="0"/>
            <a:endParaRPr lang="cs-CZ" b="0" i="0" dirty="0">
              <a:latin typeface="Arial" pitchFamily="34" charset="0"/>
              <a:cs typeface="Arial" pitchFamily="34" charset="0"/>
            </a:endParaRPr>
          </a:p>
          <a:p>
            <a:pPr lvl="1" eaLnBrk="0" hangingPunct="0"/>
            <a:endParaRPr lang="cs-CZ" b="0" i="0" dirty="0" smtClean="0">
              <a:latin typeface="Arial" pitchFamily="34" charset="0"/>
              <a:cs typeface="Arial" pitchFamily="34" charset="0"/>
            </a:endParaRPr>
          </a:p>
          <a:p>
            <a:pPr lvl="1" eaLnBrk="0" hangingPunct="0"/>
            <a:endParaRPr lang="cs-CZ" b="0" i="0" dirty="0">
              <a:latin typeface="Arial" pitchFamily="34" charset="0"/>
              <a:cs typeface="Arial" pitchFamily="34" charset="0"/>
            </a:endParaRPr>
          </a:p>
          <a:p>
            <a:pPr lvl="1" eaLnBrk="0" hangingPunct="0"/>
            <a:r>
              <a:rPr lang="cs-CZ" b="0" i="0" dirty="0" smtClean="0">
                <a:latin typeface="Arial" pitchFamily="34" charset="0"/>
                <a:cs typeface="Arial" pitchFamily="34" charset="0"/>
              </a:rPr>
              <a:t>	Vypočtená statistika z se porovná s tabelovanými hodnotami normálního 	rozdělení resp. pro nižší počty s tabelovanými hodnotami pro Mann-	</a:t>
            </a:r>
            <a:r>
              <a:rPr lang="cs-CZ" b="0" i="0" dirty="0" err="1" smtClean="0">
                <a:latin typeface="Arial" pitchFamily="34" charset="0"/>
                <a:cs typeface="Arial" pitchFamily="34" charset="0"/>
              </a:rPr>
              <a:t>Whitneův</a:t>
            </a:r>
            <a:r>
              <a:rPr lang="cs-CZ" b="0" i="0" dirty="0" smtClean="0">
                <a:latin typeface="Arial" pitchFamily="34" charset="0"/>
                <a:cs typeface="Arial" pitchFamily="34" charset="0"/>
              </a:rPr>
              <a:t> U test.</a:t>
            </a:r>
          </a:p>
          <a:p>
            <a:pPr eaLnBrk="0" hangingPunct="0"/>
            <a:endParaRPr lang="cs-CZ" b="0" i="0" dirty="0">
              <a:latin typeface="Arial" pitchFamily="34" charset="0"/>
              <a:cs typeface="Arial" pitchFamily="34" charset="0"/>
            </a:endParaRPr>
          </a:p>
          <a:p>
            <a:pPr eaLnBrk="0" hangingPunct="0"/>
            <a:r>
              <a:rPr lang="cs-CZ" b="0" i="0" dirty="0" smtClean="0">
                <a:latin typeface="Arial" pitchFamily="34" charset="0"/>
                <a:cs typeface="Arial" pitchFamily="34" charset="0"/>
              </a:rPr>
              <a:t>			</a:t>
            </a:r>
          </a:p>
          <a:p>
            <a:pPr eaLnBrk="0" hangingPunct="0"/>
            <a:r>
              <a:rPr lang="cs-CZ" b="0" i="0" dirty="0">
                <a:latin typeface="Arial" pitchFamily="34" charset="0"/>
                <a:cs typeface="Arial" pitchFamily="34" charset="0"/>
              </a:rPr>
              <a:t>	</a:t>
            </a:r>
            <a:r>
              <a:rPr lang="cs-CZ" b="0" i="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eaLnBrk="0" hangingPunct="0"/>
            <a:r>
              <a:rPr lang="cs-CZ" b="0" i="0" dirty="0">
                <a:latin typeface="Arial" pitchFamily="34" charset="0"/>
                <a:cs typeface="Arial" pitchFamily="34" charset="0"/>
              </a:rPr>
              <a:t>	</a:t>
            </a:r>
            <a:r>
              <a:rPr lang="cs-CZ" b="0" i="0" dirty="0" smtClean="0">
                <a:latin typeface="Arial" pitchFamily="34" charset="0"/>
                <a:cs typeface="Arial" pitchFamily="34" charset="0"/>
              </a:rPr>
              <a:t>	</a:t>
            </a:r>
            <a:endParaRPr lang="cs-CZ" i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cs-CZ" i="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cs-CZ" i="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/>
            <a:r>
              <a:rPr lang="cs-CZ" i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s-CZ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eaLnBrk="0" hangingPunct="0"/>
            <a:endParaRPr lang="cs-CZ" b="0" i="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4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401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79712" y="2204864"/>
            <a:ext cx="1296144" cy="673995"/>
          </a:xfrm>
          <a:prstGeom prst="rect">
            <a:avLst/>
          </a:prstGeom>
          <a:noFill/>
        </p:spPr>
      </p:pic>
      <p:sp>
        <p:nvSpPr>
          <p:cNvPr id="1024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24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405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24128" y="1988840"/>
            <a:ext cx="2841043" cy="1008112"/>
          </a:xfrm>
          <a:prstGeom prst="rect">
            <a:avLst/>
          </a:prstGeom>
          <a:noFill/>
        </p:spPr>
      </p:pic>
      <p:sp>
        <p:nvSpPr>
          <p:cNvPr id="11" name="Text Box 18"/>
          <p:cNvSpPr txBox="1">
            <a:spLocks noChangeArrowheads="1"/>
          </p:cNvSpPr>
          <p:nvPr/>
        </p:nvSpPr>
        <p:spPr bwMode="auto">
          <a:xfrm>
            <a:off x="1907704" y="2996952"/>
            <a:ext cx="334888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400" b="0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z je normalizovaná statistika</a:t>
            </a:r>
          </a:p>
          <a:p>
            <a:pPr eaLnBrk="0" hangingPunct="0"/>
            <a:r>
              <a:rPr lang="cs-CZ" sz="1400" b="0" i="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cs-CZ" sz="1400" b="0" i="0" baseline="-250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cs-CZ" sz="1400" b="0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je průměr statistiky U</a:t>
            </a:r>
          </a:p>
          <a:p>
            <a:pPr eaLnBrk="0" hangingPunct="0"/>
            <a:r>
              <a:rPr lang="cs-CZ" sz="1400" b="0" i="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σ</a:t>
            </a:r>
            <a:r>
              <a:rPr lang="cs-CZ" sz="1400" b="0" i="0" baseline="-250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cs-CZ" sz="1400" b="0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je směrodatná odchylka statistiky U</a:t>
            </a:r>
            <a:r>
              <a:rPr lang="cs-CZ" sz="1400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eaLnBrk="0" hangingPunct="0"/>
            <a:endParaRPr lang="cs-CZ" sz="1400" b="0" i="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2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32097" name="Picture 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79912" y="2207950"/>
            <a:ext cx="1368152" cy="644986"/>
          </a:xfrm>
          <a:prstGeom prst="rect">
            <a:avLst/>
          </a:prstGeom>
          <a:noFill/>
        </p:spPr>
      </p:pic>
      <p:sp>
        <p:nvSpPr>
          <p:cNvPr id="1095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52227" name="Rectangle 2"/>
          <p:cNvSpPr>
            <a:spLocks noGrp="1"/>
          </p:cNvSpPr>
          <p:nvPr>
            <p:ph type="title" idx="4294967295"/>
          </p:nvPr>
        </p:nvSpPr>
        <p:spPr>
          <a:xfrm>
            <a:off x="688032" y="476672"/>
            <a:ext cx="7772400" cy="432048"/>
          </a:xfrm>
          <a:noFill/>
        </p:spPr>
        <p:txBody>
          <a:bodyPr/>
          <a:lstStyle/>
          <a:p>
            <a:r>
              <a:rPr lang="cs-CZ" dirty="0" err="1" smtClean="0"/>
              <a:t>Mann</a:t>
            </a:r>
            <a:r>
              <a:rPr lang="cs-CZ" dirty="0" smtClean="0"/>
              <a:t>-</a:t>
            </a:r>
            <a:r>
              <a:rPr lang="cs-CZ" dirty="0" err="1" smtClean="0"/>
              <a:t>Whitneyův</a:t>
            </a:r>
            <a:r>
              <a:rPr lang="cs-CZ" dirty="0" smtClean="0"/>
              <a:t> U test</a:t>
            </a:r>
          </a:p>
        </p:txBody>
      </p:sp>
      <p:sp>
        <p:nvSpPr>
          <p:cNvPr id="52239" name="Text Box 18"/>
          <p:cNvSpPr txBox="1">
            <a:spLocks noChangeArrowheads="1"/>
          </p:cNvSpPr>
          <p:nvPr/>
        </p:nvSpPr>
        <p:spPr bwMode="auto">
          <a:xfrm>
            <a:off x="395536" y="1412776"/>
            <a:ext cx="8568952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i="0" u="sng" dirty="0" err="1" smtClean="0">
                <a:latin typeface="Arial" pitchFamily="34" charset="0"/>
                <a:cs typeface="Arial" pitchFamily="34" charset="0"/>
              </a:rPr>
              <a:t>Neparametrická</a:t>
            </a:r>
            <a:r>
              <a:rPr lang="cs-CZ" b="0" i="0" dirty="0" smtClean="0">
                <a:latin typeface="Arial" pitchFamily="34" charset="0"/>
                <a:cs typeface="Arial" pitchFamily="34" charset="0"/>
              </a:rPr>
              <a:t> varianta t-testu se skoro stejnou silou v případě normálně rozdělených dat. Vždy pro dvě skupiny naměřených hodnot.</a:t>
            </a:r>
            <a:endParaRPr lang="cs-CZ" b="0" i="0" dirty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cs-CZ" b="0" i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r>
              <a:rPr lang="cs-CZ" i="0" dirty="0" smtClean="0">
                <a:latin typeface="Arial" pitchFamily="34" charset="0"/>
                <a:cs typeface="Arial" pitchFamily="34" charset="0"/>
              </a:rPr>
              <a:t>Předpoklad:</a:t>
            </a:r>
            <a:r>
              <a:rPr lang="cs-CZ" b="0" i="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cs-CZ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Pravděpodobnost že X &gt; Y = pravděpodobnosti, že Y &gt; X.</a:t>
            </a:r>
          </a:p>
          <a:p>
            <a:pPr eaLnBrk="0" hangingPunct="0"/>
            <a:r>
              <a:rPr lang="cs-CZ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				↓</a:t>
            </a:r>
          </a:p>
          <a:p>
            <a:pPr eaLnBrk="0" hangingPunct="0">
              <a:spcAft>
                <a:spcPts val="600"/>
              </a:spcAft>
            </a:pPr>
            <a:r>
              <a:rPr lang="cs-CZ" i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s-CZ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s-CZ" i="0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Vypočtená U statistika má přibližně normální rozdělení (pro 		malé počty jsou hodnoty tabelovány zvlášť).</a:t>
            </a:r>
          </a:p>
          <a:p>
            <a:pPr eaLnBrk="0" hangingPunct="0"/>
            <a:r>
              <a:rPr lang="cs-CZ" i="0" dirty="0" smtClean="0">
                <a:latin typeface="Arial" pitchFamily="34" charset="0"/>
                <a:cs typeface="Arial" pitchFamily="34" charset="0"/>
              </a:rPr>
              <a:t>Postup:		</a:t>
            </a:r>
            <a:r>
              <a:rPr lang="cs-CZ" b="0" i="0" dirty="0" smtClean="0">
                <a:latin typeface="Arial" pitchFamily="34" charset="0"/>
                <a:cs typeface="Arial" pitchFamily="34" charset="0"/>
              </a:rPr>
              <a:t>Hodnoty z obou sad měření se seřadí podle velikosti.</a:t>
            </a:r>
          </a:p>
          <a:p>
            <a:pPr eaLnBrk="0" hangingPunct="0"/>
            <a:r>
              <a:rPr lang="cs-CZ" b="0" i="0" dirty="0">
                <a:latin typeface="Arial" pitchFamily="34" charset="0"/>
                <a:cs typeface="Arial" pitchFamily="34" charset="0"/>
              </a:rPr>
              <a:t>	</a:t>
            </a:r>
            <a:r>
              <a:rPr lang="cs-CZ" b="0" i="0" dirty="0" smtClean="0">
                <a:latin typeface="Arial" pitchFamily="34" charset="0"/>
                <a:cs typeface="Arial" pitchFamily="34" charset="0"/>
              </a:rPr>
              <a:t>	Počítá se U statistika pro první nebo druhou sadu (obvykle pro 			tu s nižšími hodnotami)</a:t>
            </a:r>
          </a:p>
          <a:p>
            <a:pPr eaLnBrk="0" hangingPunct="0"/>
            <a:r>
              <a:rPr lang="cs-CZ" b="0" i="0" dirty="0">
                <a:latin typeface="Arial" pitchFamily="34" charset="0"/>
                <a:cs typeface="Arial" pitchFamily="34" charset="0"/>
              </a:rPr>
              <a:t>	</a:t>
            </a:r>
            <a:r>
              <a:rPr lang="cs-CZ" b="0" i="0" dirty="0" smtClean="0">
                <a:latin typeface="Arial" pitchFamily="34" charset="0"/>
                <a:cs typeface="Arial" pitchFamily="34" charset="0"/>
              </a:rPr>
              <a:t>	U</a:t>
            </a:r>
            <a:r>
              <a:rPr lang="cs-CZ" b="0" i="0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cs-CZ" b="0" i="0" dirty="0" smtClean="0">
                <a:latin typeface="Arial" pitchFamily="34" charset="0"/>
                <a:cs typeface="Arial" pitchFamily="34" charset="0"/>
              </a:rPr>
              <a:t> je součet počtů hodnot ze sady 2 nižších než jednotlivé prvky 		sady 1 (postupně se sčítá pro všechny prvky ze sady 1).</a:t>
            </a:r>
          </a:p>
          <a:p>
            <a:pPr eaLnBrk="0" hangingPunct="0"/>
            <a:r>
              <a:rPr lang="cs-CZ" b="0" i="0" dirty="0">
                <a:latin typeface="Arial" pitchFamily="34" charset="0"/>
                <a:cs typeface="Arial" pitchFamily="34" charset="0"/>
              </a:rPr>
              <a:t>	</a:t>
            </a:r>
            <a:r>
              <a:rPr lang="cs-CZ" b="0" i="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eaLnBrk="0" hangingPunct="0"/>
            <a:r>
              <a:rPr lang="cs-CZ" b="0" i="0" dirty="0">
                <a:latin typeface="Arial" pitchFamily="34" charset="0"/>
                <a:cs typeface="Arial" pitchFamily="34" charset="0"/>
              </a:rPr>
              <a:t>	</a:t>
            </a:r>
            <a:r>
              <a:rPr lang="cs-CZ" b="0" i="0" dirty="0" smtClean="0">
                <a:latin typeface="Arial" pitchFamily="34" charset="0"/>
                <a:cs typeface="Arial" pitchFamily="34" charset="0"/>
              </a:rPr>
              <a:t>	Alternativní výpočet:</a:t>
            </a:r>
          </a:p>
          <a:p>
            <a:pPr eaLnBrk="0" hangingPunct="0"/>
            <a:endParaRPr lang="cs-CZ" b="0" i="0" dirty="0">
              <a:latin typeface="Arial" pitchFamily="34" charset="0"/>
              <a:cs typeface="Arial" pitchFamily="34" charset="0"/>
            </a:endParaRPr>
          </a:p>
          <a:p>
            <a:pPr eaLnBrk="0" hangingPunct="0"/>
            <a:r>
              <a:rPr lang="cs-CZ" b="0" i="0" dirty="0" smtClean="0">
                <a:latin typeface="Arial" pitchFamily="34" charset="0"/>
                <a:cs typeface="Arial" pitchFamily="34" charset="0"/>
              </a:rPr>
              <a:t>			</a:t>
            </a:r>
          </a:p>
          <a:p>
            <a:pPr eaLnBrk="0" hangingPunct="0"/>
            <a:r>
              <a:rPr lang="cs-CZ" b="0" i="0" dirty="0">
                <a:latin typeface="Arial" pitchFamily="34" charset="0"/>
                <a:cs typeface="Arial" pitchFamily="34" charset="0"/>
              </a:rPr>
              <a:t>	</a:t>
            </a:r>
            <a:r>
              <a:rPr lang="cs-CZ" b="0" i="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eaLnBrk="0" hangingPunct="0"/>
            <a:r>
              <a:rPr lang="cs-CZ" b="0" i="0" dirty="0">
                <a:latin typeface="Arial" pitchFamily="34" charset="0"/>
                <a:cs typeface="Arial" pitchFamily="34" charset="0"/>
              </a:rPr>
              <a:t>	</a:t>
            </a:r>
            <a:r>
              <a:rPr lang="cs-CZ" b="0" i="0" dirty="0" smtClean="0">
                <a:latin typeface="Arial" pitchFamily="34" charset="0"/>
                <a:cs typeface="Arial" pitchFamily="34" charset="0"/>
              </a:rPr>
              <a:t>	</a:t>
            </a:r>
            <a:endParaRPr lang="cs-CZ" i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cs-CZ" i="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cs-CZ" i="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/>
            <a:r>
              <a:rPr lang="cs-CZ" i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s-CZ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eaLnBrk="0" hangingPunct="0"/>
            <a:endParaRPr lang="cs-CZ" b="0" i="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4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24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24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240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407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20072" y="5229200"/>
            <a:ext cx="2448272" cy="652873"/>
          </a:xfrm>
          <a:prstGeom prst="rect">
            <a:avLst/>
          </a:prstGeom>
          <a:noFill/>
        </p:spPr>
      </p:pic>
      <p:sp>
        <p:nvSpPr>
          <p:cNvPr id="15" name="Text Box 18"/>
          <p:cNvSpPr txBox="1">
            <a:spLocks noChangeArrowheads="1"/>
          </p:cNvSpPr>
          <p:nvPr/>
        </p:nvSpPr>
        <p:spPr bwMode="auto">
          <a:xfrm>
            <a:off x="5508104" y="5949280"/>
            <a:ext cx="334888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400" b="0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cs-CZ" sz="1400" b="0" i="0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cs-CZ" sz="1400" b="0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je součet pořadí skupiny 1.</a:t>
            </a:r>
            <a:r>
              <a:rPr lang="cs-CZ" sz="1400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eaLnBrk="0" hangingPunct="0"/>
            <a:endParaRPr lang="cs-CZ" sz="1400" b="0" i="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52227" name="Rectangle 2"/>
          <p:cNvSpPr>
            <a:spLocks noGrp="1"/>
          </p:cNvSpPr>
          <p:nvPr>
            <p:ph type="title" idx="4294967295"/>
          </p:nvPr>
        </p:nvSpPr>
        <p:spPr>
          <a:xfrm>
            <a:off x="688032" y="476672"/>
            <a:ext cx="7772400" cy="432048"/>
          </a:xfrm>
          <a:noFill/>
        </p:spPr>
        <p:txBody>
          <a:bodyPr/>
          <a:lstStyle/>
          <a:p>
            <a:r>
              <a:rPr lang="cs-CZ" dirty="0" err="1" smtClean="0"/>
              <a:t>Mann</a:t>
            </a:r>
            <a:r>
              <a:rPr lang="cs-CZ" dirty="0" smtClean="0"/>
              <a:t>-</a:t>
            </a:r>
            <a:r>
              <a:rPr lang="cs-CZ" dirty="0" err="1" smtClean="0"/>
              <a:t>Whitneyův</a:t>
            </a:r>
            <a:r>
              <a:rPr lang="cs-CZ" dirty="0" smtClean="0"/>
              <a:t> U test</a:t>
            </a:r>
          </a:p>
        </p:txBody>
      </p:sp>
      <p:sp>
        <p:nvSpPr>
          <p:cNvPr id="52239" name="Text Box 18"/>
          <p:cNvSpPr txBox="1">
            <a:spLocks noChangeArrowheads="1"/>
          </p:cNvSpPr>
          <p:nvPr/>
        </p:nvSpPr>
        <p:spPr bwMode="auto">
          <a:xfrm>
            <a:off x="395536" y="1628800"/>
            <a:ext cx="8568952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1" eaLnBrk="0" hangingPunct="0"/>
            <a:r>
              <a:rPr lang="cs-CZ" i="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cs-CZ" b="0" i="0" dirty="0" smtClean="0">
                <a:latin typeface="Arial" pitchFamily="34" charset="0"/>
                <a:cs typeface="Arial" pitchFamily="34" charset="0"/>
              </a:rPr>
              <a:t>Provede se normalizace:</a:t>
            </a:r>
          </a:p>
          <a:p>
            <a:pPr lvl="1" eaLnBrk="0" hangingPunct="0"/>
            <a:endParaRPr lang="cs-CZ" b="0" i="0" dirty="0">
              <a:latin typeface="Arial" pitchFamily="34" charset="0"/>
              <a:cs typeface="Arial" pitchFamily="34" charset="0"/>
            </a:endParaRPr>
          </a:p>
          <a:p>
            <a:pPr lvl="1" eaLnBrk="0" hangingPunct="0"/>
            <a:endParaRPr lang="cs-CZ" b="0" i="0" dirty="0" smtClean="0">
              <a:latin typeface="Arial" pitchFamily="34" charset="0"/>
              <a:cs typeface="Arial" pitchFamily="34" charset="0"/>
            </a:endParaRPr>
          </a:p>
          <a:p>
            <a:pPr lvl="1" eaLnBrk="0" hangingPunct="0"/>
            <a:endParaRPr lang="cs-CZ" b="0" i="0" dirty="0">
              <a:latin typeface="Arial" pitchFamily="34" charset="0"/>
              <a:cs typeface="Arial" pitchFamily="34" charset="0"/>
            </a:endParaRPr>
          </a:p>
          <a:p>
            <a:pPr lvl="1" eaLnBrk="0" hangingPunct="0"/>
            <a:endParaRPr lang="cs-CZ" b="0" i="0" dirty="0" smtClean="0">
              <a:latin typeface="Arial" pitchFamily="34" charset="0"/>
              <a:cs typeface="Arial" pitchFamily="34" charset="0"/>
            </a:endParaRPr>
          </a:p>
          <a:p>
            <a:pPr lvl="1" eaLnBrk="0" hangingPunct="0"/>
            <a:endParaRPr lang="cs-CZ" b="0" i="0" dirty="0">
              <a:latin typeface="Arial" pitchFamily="34" charset="0"/>
              <a:cs typeface="Arial" pitchFamily="34" charset="0"/>
            </a:endParaRPr>
          </a:p>
          <a:p>
            <a:pPr lvl="1" eaLnBrk="0" hangingPunct="0"/>
            <a:endParaRPr lang="cs-CZ" b="0" i="0" dirty="0" smtClean="0">
              <a:latin typeface="Arial" pitchFamily="34" charset="0"/>
              <a:cs typeface="Arial" pitchFamily="34" charset="0"/>
            </a:endParaRPr>
          </a:p>
          <a:p>
            <a:pPr lvl="1" eaLnBrk="0" hangingPunct="0"/>
            <a:endParaRPr lang="cs-CZ" b="0" i="0" dirty="0">
              <a:latin typeface="Arial" pitchFamily="34" charset="0"/>
              <a:cs typeface="Arial" pitchFamily="34" charset="0"/>
            </a:endParaRPr>
          </a:p>
          <a:p>
            <a:pPr lvl="1" eaLnBrk="0" hangingPunct="0"/>
            <a:r>
              <a:rPr lang="cs-CZ" b="0" i="0" dirty="0" smtClean="0">
                <a:latin typeface="Arial" pitchFamily="34" charset="0"/>
                <a:cs typeface="Arial" pitchFamily="34" charset="0"/>
              </a:rPr>
              <a:t>	Vypočtená statistika z se porovná s tabelovanými hodnotami normálního 	rozdělení resp. pro nižší počty s tabelovanými hodnotami pro Mann-	</a:t>
            </a:r>
            <a:r>
              <a:rPr lang="cs-CZ" b="0" i="0" dirty="0" err="1" smtClean="0">
                <a:latin typeface="Arial" pitchFamily="34" charset="0"/>
                <a:cs typeface="Arial" pitchFamily="34" charset="0"/>
              </a:rPr>
              <a:t>Whitneův</a:t>
            </a:r>
            <a:r>
              <a:rPr lang="cs-CZ" b="0" i="0" dirty="0" smtClean="0">
                <a:latin typeface="Arial" pitchFamily="34" charset="0"/>
                <a:cs typeface="Arial" pitchFamily="34" charset="0"/>
              </a:rPr>
              <a:t> U test.</a:t>
            </a:r>
          </a:p>
          <a:p>
            <a:pPr eaLnBrk="0" hangingPunct="0"/>
            <a:endParaRPr lang="cs-CZ" b="0" i="0" dirty="0">
              <a:latin typeface="Arial" pitchFamily="34" charset="0"/>
              <a:cs typeface="Arial" pitchFamily="34" charset="0"/>
            </a:endParaRPr>
          </a:p>
          <a:p>
            <a:pPr eaLnBrk="0" hangingPunct="0"/>
            <a:r>
              <a:rPr lang="cs-CZ" b="0" i="0" dirty="0" smtClean="0">
                <a:latin typeface="Arial" pitchFamily="34" charset="0"/>
                <a:cs typeface="Arial" pitchFamily="34" charset="0"/>
              </a:rPr>
              <a:t>			</a:t>
            </a:r>
          </a:p>
          <a:p>
            <a:pPr eaLnBrk="0" hangingPunct="0"/>
            <a:r>
              <a:rPr lang="cs-CZ" b="0" i="0" dirty="0">
                <a:latin typeface="Arial" pitchFamily="34" charset="0"/>
                <a:cs typeface="Arial" pitchFamily="34" charset="0"/>
              </a:rPr>
              <a:t>	</a:t>
            </a:r>
            <a:r>
              <a:rPr lang="cs-CZ" b="0" i="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eaLnBrk="0" hangingPunct="0"/>
            <a:r>
              <a:rPr lang="cs-CZ" b="0" i="0" dirty="0">
                <a:latin typeface="Arial" pitchFamily="34" charset="0"/>
                <a:cs typeface="Arial" pitchFamily="34" charset="0"/>
              </a:rPr>
              <a:t>	</a:t>
            </a:r>
            <a:r>
              <a:rPr lang="cs-CZ" b="0" i="0" dirty="0" smtClean="0">
                <a:latin typeface="Arial" pitchFamily="34" charset="0"/>
                <a:cs typeface="Arial" pitchFamily="34" charset="0"/>
              </a:rPr>
              <a:t>	</a:t>
            </a:r>
            <a:endParaRPr lang="cs-CZ" i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cs-CZ" i="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cs-CZ" i="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/>
            <a:r>
              <a:rPr lang="cs-CZ" i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s-CZ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eaLnBrk="0" hangingPunct="0"/>
            <a:endParaRPr lang="cs-CZ" b="0" i="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4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401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79712" y="2204864"/>
            <a:ext cx="1296144" cy="673995"/>
          </a:xfrm>
          <a:prstGeom prst="rect">
            <a:avLst/>
          </a:prstGeom>
          <a:noFill/>
        </p:spPr>
      </p:pic>
      <p:sp>
        <p:nvSpPr>
          <p:cNvPr id="1024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24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405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24128" y="1988840"/>
            <a:ext cx="2841043" cy="1008112"/>
          </a:xfrm>
          <a:prstGeom prst="rect">
            <a:avLst/>
          </a:prstGeom>
          <a:noFill/>
        </p:spPr>
      </p:pic>
      <p:sp>
        <p:nvSpPr>
          <p:cNvPr id="11" name="Text Box 18"/>
          <p:cNvSpPr txBox="1">
            <a:spLocks noChangeArrowheads="1"/>
          </p:cNvSpPr>
          <p:nvPr/>
        </p:nvSpPr>
        <p:spPr bwMode="auto">
          <a:xfrm>
            <a:off x="1907704" y="2996952"/>
            <a:ext cx="334888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400" b="0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z je normalizovaná statistika</a:t>
            </a:r>
          </a:p>
          <a:p>
            <a:pPr eaLnBrk="0" hangingPunct="0"/>
            <a:r>
              <a:rPr lang="cs-CZ" sz="1400" b="0" i="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cs-CZ" sz="1400" b="0" i="0" baseline="-250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cs-CZ" sz="1400" b="0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je průměr statistiky U</a:t>
            </a:r>
          </a:p>
          <a:p>
            <a:pPr eaLnBrk="0" hangingPunct="0"/>
            <a:r>
              <a:rPr lang="cs-CZ" sz="1400" b="0" i="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σ</a:t>
            </a:r>
            <a:r>
              <a:rPr lang="cs-CZ" sz="1400" b="0" i="0" baseline="-250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cs-CZ" sz="1400" b="0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je směrodatná odchylka statistiky U</a:t>
            </a:r>
            <a:r>
              <a:rPr lang="cs-CZ" sz="1400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eaLnBrk="0" hangingPunct="0"/>
            <a:endParaRPr lang="cs-CZ" sz="1400" b="0" i="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2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32097" name="Picture 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79912" y="2207950"/>
            <a:ext cx="1368152" cy="644986"/>
          </a:xfrm>
          <a:prstGeom prst="rect">
            <a:avLst/>
          </a:prstGeom>
          <a:noFill/>
        </p:spPr>
      </p:pic>
      <p:sp>
        <p:nvSpPr>
          <p:cNvPr id="1095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5530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err="1" smtClean="0"/>
              <a:t>Neparametrická</a:t>
            </a:r>
            <a:r>
              <a:rPr lang="cs-CZ" dirty="0" smtClean="0"/>
              <a:t> obdoba párového t-testu</a:t>
            </a:r>
          </a:p>
        </p:txBody>
      </p:sp>
      <p:sp>
        <p:nvSpPr>
          <p:cNvPr id="55301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422400"/>
            <a:ext cx="8534400" cy="4598988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cs-CZ" sz="2000" b="1" smtClean="0"/>
              <a:t>Wilcoxon test</a:t>
            </a:r>
          </a:p>
          <a:p>
            <a:r>
              <a:rPr lang="cs-CZ" sz="1600" smtClean="0"/>
              <a:t>Jsou vytvořeny diference mezi soubory, je vytvořeno jejich pořadí bez ohledu na znaménko a poté je sečteno pořadí kladných a pořadí záporných rozdílů. Menší z těchto dvou hodnot je srovnána s kritickou hodnotou testu a pokud je menší než kritická hodnota testu, pak zamítáme hypotézu shody obou souborů hodnot. Pro test existuje aproximace na normální rozložení, ale pouze pro velká n&gt;25.</a:t>
            </a:r>
          </a:p>
        </p:txBody>
      </p:sp>
      <p:graphicFrame>
        <p:nvGraphicFramePr>
          <p:cNvPr id="471112" name="Group 72"/>
          <p:cNvGraphicFramePr>
            <a:graphicFrameLocks noGrp="1"/>
          </p:cNvGraphicFramePr>
          <p:nvPr/>
        </p:nvGraphicFramePr>
        <p:xfrm>
          <a:off x="4757738" y="2979738"/>
          <a:ext cx="3630612" cy="3200400"/>
        </p:xfrm>
        <a:graphic>
          <a:graphicData uri="http://schemas.openxmlformats.org/drawingml/2006/table">
            <a:tbl>
              <a:tblPr/>
              <a:tblGrid>
                <a:gridCol w="1041400"/>
                <a:gridCol w="809625"/>
                <a:gridCol w="627062"/>
                <a:gridCol w="1152525"/>
              </a:tblGrid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Před zásahem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Po zásahu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Změna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Absolutní pořadí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2,5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-0,5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1,5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6,3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1,3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8,1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9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-0,9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1,5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-0,5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1,5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3,4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-0,6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2,5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1,5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1,11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0,89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2,6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-1,4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-2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9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</a:tr>
            </a:tbl>
          </a:graphicData>
        </a:graphic>
      </p:graphicFrame>
      <p:sp>
        <p:nvSpPr>
          <p:cNvPr id="55364" name="Rectangle 66"/>
          <p:cNvSpPr>
            <a:spLocks noChangeArrowheads="1"/>
          </p:cNvSpPr>
          <p:nvPr/>
        </p:nvSpPr>
        <p:spPr bwMode="auto">
          <a:xfrm>
            <a:off x="0" y="30051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5298" name="Object 67"/>
          <p:cNvGraphicFramePr>
            <a:graphicFrameLocks noChangeAspect="1"/>
          </p:cNvGraphicFramePr>
          <p:nvPr/>
        </p:nvGraphicFramePr>
        <p:xfrm>
          <a:off x="539750" y="3500438"/>
          <a:ext cx="3600450" cy="1250950"/>
        </p:xfrm>
        <a:graphic>
          <a:graphicData uri="http://schemas.openxmlformats.org/presentationml/2006/ole">
            <p:oleObj spid="_x0000_s136194" r:id="rId3" imgW="2438400" imgH="8509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243715" name="Rectangle 2"/>
          <p:cNvSpPr>
            <a:spLocks noGrp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cs-CZ" smtClean="0"/>
              <a:t>Wilcoxonův test – příklad I</a:t>
            </a:r>
          </a:p>
        </p:txBody>
      </p:sp>
      <p:graphicFrame>
        <p:nvGraphicFramePr>
          <p:cNvPr id="472149" name="Group 85"/>
          <p:cNvGraphicFramePr>
            <a:graphicFrameLocks noGrp="1"/>
          </p:cNvGraphicFramePr>
          <p:nvPr/>
        </p:nvGraphicFramePr>
        <p:xfrm>
          <a:off x="450850" y="1311275"/>
          <a:ext cx="8153400" cy="2693991"/>
        </p:xfrm>
        <a:graphic>
          <a:graphicData uri="http://schemas.openxmlformats.org/drawingml/2006/table">
            <a:tbl>
              <a:tblPr/>
              <a:tblGrid>
                <a:gridCol w="1630363"/>
                <a:gridCol w="1631950"/>
                <a:gridCol w="1628775"/>
                <a:gridCol w="1631950"/>
                <a:gridCol w="1630362"/>
              </a:tblGrid>
              <a:tr h="250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člověk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diference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pořadí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142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138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4,5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136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4,5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144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147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-3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144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139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142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146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149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9,5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150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145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142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136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9,5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148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146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3790" name="Text Box 77"/>
          <p:cNvSpPr txBox="1">
            <a:spLocks noChangeArrowheads="1"/>
          </p:cNvSpPr>
          <p:nvPr/>
        </p:nvSpPr>
        <p:spPr bwMode="auto">
          <a:xfrm>
            <a:off x="238125" y="4087813"/>
            <a:ext cx="88392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cs-CZ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…….parametr krve před podáním léku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cs-CZ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…….parametr krve po podání léku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cs-CZ" sz="1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</a:t>
            </a:r>
            <a:r>
              <a:rPr lang="cs-CZ" sz="1400" b="1" baseline="-25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cs-CZ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…… </a:t>
            </a:r>
            <a:r>
              <a:rPr lang="cs-CZ" sz="1400" dirty="0" smtClean="0">
                <a:solidFill>
                  <a:prstClr val="black"/>
                </a:solidFill>
                <a:latin typeface="Symbol" pitchFamily="18" charset="2"/>
                <a:cs typeface="Arial" pitchFamily="34" charset="0"/>
                <a:sym typeface="Symbol"/>
              </a:rPr>
              <a:t></a:t>
            </a:r>
            <a:r>
              <a:rPr lang="cs-CZ" sz="1400" dirty="0" smtClean="0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  <a:t> </a:t>
            </a:r>
            <a:r>
              <a:rPr lang="cs-CZ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pořadí kladných rozdílů = 51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</a:t>
            </a:r>
            <a:r>
              <a:rPr lang="cs-CZ" sz="1400" b="1" baseline="-25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cs-CZ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…… = 4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cs-CZ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                     </a:t>
            </a: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 = min(W</a:t>
            </a:r>
            <a:r>
              <a:rPr lang="cs-CZ" sz="1400" b="1" baseline="-25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;W</a:t>
            </a:r>
            <a:r>
              <a:rPr lang="cs-CZ" sz="1400" b="1" baseline="-25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 = 4</a:t>
            </a:r>
            <a:b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                        počet párů = n = 10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cs-CZ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cs-CZ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Pokud je </a:t>
            </a: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</a:t>
            </a:r>
            <a:r>
              <a:rPr lang="cs-CZ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menší než kritická hodnota testu, pak zamítáme hypotézu shody distribučních funkcí obou skupin. 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cs-CZ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Administrativní">
  <a:themeElements>
    <a:clrScheme name="2_Administrativní 1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FFFFFF"/>
      </a:accent3>
      <a:accent4>
        <a:srgbClr val="000000"/>
      </a:accent4>
      <a:accent5>
        <a:srgbClr val="E5B7B1"/>
      </a:accent5>
      <a:accent6>
        <a:srgbClr val="B9A300"/>
      </a:accent6>
      <a:hlink>
        <a:srgbClr val="00A3D6"/>
      </a:hlink>
      <a:folHlink>
        <a:srgbClr val="694F07"/>
      </a:folHlink>
    </a:clrScheme>
    <a:fontScheme name="2_Administrativní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Administrativní 1">
        <a:dk1>
          <a:srgbClr val="000000"/>
        </a:dk1>
        <a:lt1>
          <a:srgbClr val="FFFFFF"/>
        </a:lt1>
        <a:dk2>
          <a:srgbClr val="646B86"/>
        </a:dk2>
        <a:lt2>
          <a:srgbClr val="C5D1D7"/>
        </a:lt2>
        <a:accent1>
          <a:srgbClr val="D16349"/>
        </a:accent1>
        <a:accent2>
          <a:srgbClr val="CCB400"/>
        </a:accent2>
        <a:accent3>
          <a:srgbClr val="FFFFFF"/>
        </a:accent3>
        <a:accent4>
          <a:srgbClr val="000000"/>
        </a:accent4>
        <a:accent5>
          <a:srgbClr val="E5B7B1"/>
        </a:accent5>
        <a:accent6>
          <a:srgbClr val="B9A300"/>
        </a:accent6>
        <a:hlink>
          <a:srgbClr val="00A3D6"/>
        </a:hlink>
        <a:folHlink>
          <a:srgbClr val="694F0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7_Administrativní">
  <a:themeElements>
    <a:clrScheme name="7_Administrativní 1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FFFFFF"/>
      </a:accent3>
      <a:accent4>
        <a:srgbClr val="000000"/>
      </a:accent4>
      <a:accent5>
        <a:srgbClr val="E5B7B1"/>
      </a:accent5>
      <a:accent6>
        <a:srgbClr val="B9A300"/>
      </a:accent6>
      <a:hlink>
        <a:srgbClr val="00A3D6"/>
      </a:hlink>
      <a:folHlink>
        <a:srgbClr val="694F07"/>
      </a:folHlink>
    </a:clrScheme>
    <a:fontScheme name="7_Administrativní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7_Administrativní 1">
        <a:dk1>
          <a:srgbClr val="000000"/>
        </a:dk1>
        <a:lt1>
          <a:srgbClr val="FFFFFF"/>
        </a:lt1>
        <a:dk2>
          <a:srgbClr val="646B86"/>
        </a:dk2>
        <a:lt2>
          <a:srgbClr val="C5D1D7"/>
        </a:lt2>
        <a:accent1>
          <a:srgbClr val="D16349"/>
        </a:accent1>
        <a:accent2>
          <a:srgbClr val="CCB400"/>
        </a:accent2>
        <a:accent3>
          <a:srgbClr val="FFFFFF"/>
        </a:accent3>
        <a:accent4>
          <a:srgbClr val="000000"/>
        </a:accent4>
        <a:accent5>
          <a:srgbClr val="E5B7B1"/>
        </a:accent5>
        <a:accent6>
          <a:srgbClr val="B9A300"/>
        </a:accent6>
        <a:hlink>
          <a:srgbClr val="00A3D6"/>
        </a:hlink>
        <a:folHlink>
          <a:srgbClr val="694F0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10525</TotalTime>
  <Words>1150</Words>
  <Application>Microsoft Office PowerPoint</Application>
  <PresentationFormat>Předvádění na obrazovce (4:3)</PresentationFormat>
  <Paragraphs>461</Paragraphs>
  <Slides>15</Slides>
  <Notes>8</Notes>
  <HiddenSlides>0</HiddenSlides>
  <MMClips>0</MMClips>
  <ScaleCrop>false</ScaleCrop>
  <HeadingPairs>
    <vt:vector size="6" baseType="variant">
      <vt:variant>
        <vt:lpstr>Motiv</vt:lpstr>
      </vt:variant>
      <vt:variant>
        <vt:i4>3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Administrativní</vt:lpstr>
      <vt:lpstr>2_Administrativní</vt:lpstr>
      <vt:lpstr>7_Administrativní</vt:lpstr>
      <vt:lpstr>Rovnice</vt:lpstr>
      <vt:lpstr>11. + 12. Neparametrické testy</vt:lpstr>
      <vt:lpstr>Shrnutí statistických testů</vt:lpstr>
      <vt:lpstr>Shrnutí statistických testů</vt:lpstr>
      <vt:lpstr>Mann-Whitneyův U test</vt:lpstr>
      <vt:lpstr>Mann-Whitneyův U test</vt:lpstr>
      <vt:lpstr>Mann-Whitneyův U test</vt:lpstr>
      <vt:lpstr>Mann-Whitneyův U test</vt:lpstr>
      <vt:lpstr>Neparametrická obdoba párového t-testu</vt:lpstr>
      <vt:lpstr>Wilcoxonův test – příklad I</vt:lpstr>
      <vt:lpstr>Wilcoxonův test – příklad II</vt:lpstr>
      <vt:lpstr>Test dobré shody - základní teorie</vt:lpstr>
      <vt:lpstr>Test dobré shody - základní teorie</vt:lpstr>
      <vt:lpstr>Očekávané četnosti</vt:lpstr>
      <vt:lpstr>Test dobré shody - základní teorie</vt:lpstr>
      <vt:lpstr>Znaménkový test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SustrRadim</dc:creator>
  <cp:lastModifiedBy>kalina</cp:lastModifiedBy>
  <cp:revision>703</cp:revision>
  <dcterms:created xsi:type="dcterms:W3CDTF">2008-06-20T05:41:33Z</dcterms:created>
  <dcterms:modified xsi:type="dcterms:W3CDTF">2014-09-11T18:43:45Z</dcterms:modified>
</cp:coreProperties>
</file>