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89" r:id="rId2"/>
    <p:sldId id="290" r:id="rId3"/>
    <p:sldId id="288" r:id="rId4"/>
    <p:sldId id="277" r:id="rId5"/>
    <p:sldId id="291" r:id="rId6"/>
    <p:sldId id="278" r:id="rId7"/>
    <p:sldId id="286" r:id="rId8"/>
    <p:sldId id="279" r:id="rId9"/>
    <p:sldId id="292" r:id="rId10"/>
    <p:sldId id="293" r:id="rId11"/>
    <p:sldId id="280" r:id="rId12"/>
    <p:sldId id="287" r:id="rId13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000"/>
    <a:srgbClr val="0033CC"/>
    <a:srgbClr val="FF00FF"/>
    <a:srgbClr val="FFCC00"/>
    <a:srgbClr val="FF9933"/>
    <a:srgbClr val="008000"/>
    <a:srgbClr val="9900CC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-204" y="-84"/>
      </p:cViewPr>
      <p:guideLst>
        <p:guide orient="horz" pos="4092"/>
        <p:guide pos="2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906"/>
    </p:cViewPr>
  </p:sorterViewPr>
  <p:notesViewPr>
    <p:cSldViewPr snapToGrid="0" showGuides="1">
      <p:cViewPr varScale="1">
        <p:scale>
          <a:sx n="37" d="100"/>
          <a:sy n="37" d="100"/>
        </p:scale>
        <p:origin x="-155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05253BAF-6381-4F0D-8A75-27DC844E59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57448-998C-4DC5-975A-EEF1F929AC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6512E-46F7-4F0B-9EE7-0A70C4D55D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87EC6-75D1-49A3-BB14-1C69A01E20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B3578-B749-4F65-AAF5-7360E9C713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2F4E7-BC1C-412C-9993-BA72088031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6F220-D25E-4405-8D3C-5B2D71092A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86EB0-3DF6-4837-B44A-5EF5E91977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06430-FE16-4A1E-B535-EF46097CBB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20E11-FF3F-46FD-80B0-484BFA3A11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728AB-B78B-47CF-858F-D929DCBF3B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3638B-86B8-4285-9AF4-DBBF0CF2A6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</a:defRPr>
            </a:lvl1pPr>
          </a:lstStyle>
          <a:p>
            <a:pPr>
              <a:defRPr/>
            </a:pPr>
            <a:fld id="{FB929E36-E47B-4D09-AE1E-6CAF6845FD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85800" y="1181100"/>
            <a:ext cx="77724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endParaRPr lang="cs-CZ" sz="2000" baseline="-25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Text Box 15"/>
          <p:cNvSpPr txBox="1">
            <a:spLocks noChangeArrowheads="1"/>
          </p:cNvSpPr>
          <p:nvPr/>
        </p:nvSpPr>
        <p:spPr bwMode="auto">
          <a:xfrm>
            <a:off x="0" y="5554663"/>
            <a:ext cx="9144000" cy="1308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 b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 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 b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 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 b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 </a:t>
            </a:r>
          </a:p>
        </p:txBody>
      </p:sp>
      <p:pic>
        <p:nvPicPr>
          <p:cNvPr id="2052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9075" y="5672138"/>
            <a:ext cx="6281738" cy="1057275"/>
          </a:xfrm>
          <a:prstGeom prst="rect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</p:pic>
      <p:sp>
        <p:nvSpPr>
          <p:cNvPr id="2053" name="Text Box 17"/>
          <p:cNvSpPr txBox="1">
            <a:spLocks noChangeArrowheads="1"/>
          </p:cNvSpPr>
          <p:nvPr/>
        </p:nvSpPr>
        <p:spPr bwMode="auto">
          <a:xfrm>
            <a:off x="0" y="0"/>
            <a:ext cx="9144000" cy="1249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 b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 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 b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 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 b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 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687513" y="381000"/>
            <a:ext cx="58928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1400" b="0">
                <a:solidFill>
                  <a:srgbClr val="006600"/>
                </a:solidFill>
                <a:latin typeface="Arial" charset="0"/>
                <a:ea typeface="SimSun" pitchFamily="2" charset="-122"/>
              </a:rPr>
              <a:t>MODULARIZACE VÝUKY EVOLUČNÍ A EKOLOGICKÉ BIOLOGIE</a:t>
            </a:r>
          </a:p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1400" b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CZ.1.07/2.2.00/15.0204</a:t>
            </a:r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 flipV="1">
            <a:off x="1336675" y="1054100"/>
            <a:ext cx="6480175" cy="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 flipV="1">
            <a:off x="1336675" y="1089025"/>
            <a:ext cx="6480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7" name="Picture 21" descr="PF_72_100_grey_t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133350"/>
            <a:ext cx="10112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2" descr="ubz_cz_black_transpar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2738" y="130175"/>
            <a:ext cx="10080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436563" y="1360054"/>
            <a:ext cx="8208336" cy="1261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4400" dirty="0">
                <a:ln w="3175">
                  <a:solidFill>
                    <a:schemeClr val="tx1"/>
                  </a:solidFill>
                </a:ln>
                <a:solidFill>
                  <a:srgbClr val="EB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ELEKTROFORÉZA</a:t>
            </a:r>
          </a:p>
          <a:p>
            <a:pPr algn="ctr">
              <a:defRPr/>
            </a:pPr>
            <a:r>
              <a:rPr lang="cs-CZ" dirty="0">
                <a:ln w="3175">
                  <a:solidFill>
                    <a:schemeClr val="tx1"/>
                  </a:solidFill>
                </a:ln>
                <a:solidFill>
                  <a:srgbClr val="EB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enzymů a neenzymatických bílkovin</a:t>
            </a:r>
          </a:p>
        </p:txBody>
      </p:sp>
      <p:pic>
        <p:nvPicPr>
          <p:cNvPr id="2060" name="Picture 2" descr="http://web.siumed.edu/~bbartholomew/images/chapter6/F06-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563" y="2876550"/>
            <a:ext cx="279717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4" descr="http://www.science-house.com/images/Tarsons/ElectrophoresisSubMid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8225" y="2800350"/>
            <a:ext cx="273050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6" descr="http://bio1151.nicerweb.com/Locked/media/ch20/20_09bGelElectrophoresis-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2650" y="3390900"/>
            <a:ext cx="2352675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138" y="1323975"/>
            <a:ext cx="7772400" cy="2720975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smtClean="0">
                <a:solidFill>
                  <a:srgbClr val="E10000"/>
                </a:solidFill>
                <a:latin typeface="Arial" charset="0"/>
                <a:cs typeface="Arial" charset="0"/>
              </a:rPr>
              <a:t>Schopnost separace proteinů krevní plazmy:</a:t>
            </a:r>
          </a:p>
          <a:p>
            <a:pPr>
              <a:buFontTx/>
              <a:buNone/>
            </a:pPr>
            <a:endParaRPr lang="cs-CZ" sz="1800" b="1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cs-CZ" sz="2000" smtClean="0">
                <a:latin typeface="Arial" charset="0"/>
                <a:cs typeface="Arial" charset="0"/>
              </a:rPr>
              <a:t>CAGE: 5 pruhů</a:t>
            </a:r>
          </a:p>
          <a:p>
            <a:pPr>
              <a:buFontTx/>
              <a:buNone/>
            </a:pPr>
            <a:r>
              <a:rPr lang="cs-CZ" sz="2000" smtClean="0">
                <a:latin typeface="Arial" charset="0"/>
                <a:cs typeface="Arial" charset="0"/>
              </a:rPr>
              <a:t>SGE: 15 </a:t>
            </a:r>
          </a:p>
          <a:p>
            <a:pPr>
              <a:buFontTx/>
              <a:buNone/>
            </a:pPr>
            <a:r>
              <a:rPr lang="cs-CZ" sz="2000" smtClean="0">
                <a:latin typeface="Arial" charset="0"/>
                <a:cs typeface="Arial" charset="0"/>
              </a:rPr>
              <a:t>PAGE: 19</a:t>
            </a:r>
          </a:p>
          <a:p>
            <a:pPr>
              <a:buFontTx/>
              <a:buNone/>
            </a:pPr>
            <a:r>
              <a:rPr lang="cs-CZ" sz="2000" smtClean="0">
                <a:latin typeface="Arial" charset="0"/>
                <a:cs typeface="Arial" charset="0"/>
              </a:rPr>
              <a:t>IEF </a:t>
            </a:r>
            <a:r>
              <a:rPr lang="en-US" sz="2000" smtClean="0">
                <a:latin typeface="Arial" charset="0"/>
                <a:cs typeface="Arial" charset="0"/>
              </a:rPr>
              <a:t>&gt; 30</a:t>
            </a:r>
            <a:endParaRPr lang="cs-CZ" sz="200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cs-CZ" sz="2000" smtClean="0">
                <a:latin typeface="Arial" charset="0"/>
                <a:cs typeface="Arial" charset="0"/>
              </a:rPr>
              <a:t>2-D ELFO ca. 300 skvrn </a:t>
            </a:r>
            <a:br>
              <a:rPr lang="cs-CZ" sz="2000" smtClean="0">
                <a:latin typeface="Arial" charset="0"/>
                <a:cs typeface="Arial" charset="0"/>
              </a:rPr>
            </a:br>
            <a:r>
              <a:rPr lang="cs-CZ" sz="2000" smtClean="0">
                <a:latin typeface="Arial" charset="0"/>
                <a:cs typeface="Arial" charset="0"/>
              </a:rPr>
              <a:t>~ 75-100 polypeptidů</a:t>
            </a:r>
            <a:endParaRPr lang="cs-CZ" sz="2800" smtClean="0"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71450"/>
            <a:ext cx="7772400" cy="706438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Metody elektroforézy</a:t>
            </a:r>
          </a:p>
        </p:txBody>
      </p:sp>
      <p:pic>
        <p:nvPicPr>
          <p:cNvPr id="11268" name="Picture 2" descr="http://www.prlog.org/10827617-2d-gel-electrophore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4588" y="1970088"/>
            <a:ext cx="5199062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3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2833688"/>
            <a:ext cx="4695825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" y="795338"/>
            <a:ext cx="8642350" cy="3181350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dirty="0" smtClean="0">
                <a:solidFill>
                  <a:srgbClr val="E10000"/>
                </a:solidFill>
                <a:latin typeface="Arial" charset="0"/>
                <a:cs typeface="Arial" charset="0"/>
              </a:rPr>
              <a:t>nespecifická:</a:t>
            </a:r>
            <a:r>
              <a:rPr lang="cs-CZ" sz="2400" dirty="0" smtClean="0">
                <a:latin typeface="Arial" charset="0"/>
                <a:cs typeface="Arial" charset="0"/>
              </a:rPr>
              <a:t> </a:t>
            </a:r>
            <a:r>
              <a:rPr lang="cs-CZ" sz="1800" dirty="0" err="1" smtClean="0">
                <a:latin typeface="Arial" charset="0"/>
                <a:cs typeface="Arial" charset="0"/>
              </a:rPr>
              <a:t>amidočerň</a:t>
            </a:r>
            <a:r>
              <a:rPr lang="cs-CZ" sz="1800" dirty="0" smtClean="0">
                <a:latin typeface="Arial" charset="0"/>
                <a:cs typeface="Arial" charset="0"/>
              </a:rPr>
              <a:t>, </a:t>
            </a:r>
            <a:r>
              <a:rPr lang="cs-CZ" sz="1800" dirty="0" err="1" smtClean="0">
                <a:latin typeface="Arial" charset="0"/>
                <a:cs typeface="Arial" charset="0"/>
              </a:rPr>
              <a:t>Coomassie</a:t>
            </a:r>
            <a:r>
              <a:rPr lang="cs-CZ" sz="1800" dirty="0" smtClean="0">
                <a:latin typeface="Arial" charset="0"/>
                <a:cs typeface="Arial" charset="0"/>
              </a:rPr>
              <a:t> </a:t>
            </a:r>
            <a:r>
              <a:rPr lang="cs-CZ" sz="1800" dirty="0" err="1" smtClean="0">
                <a:latin typeface="Arial" charset="0"/>
                <a:cs typeface="Arial" charset="0"/>
              </a:rPr>
              <a:t>Brilliant</a:t>
            </a:r>
            <a:r>
              <a:rPr lang="cs-CZ" sz="1800" dirty="0" smtClean="0">
                <a:latin typeface="Arial" charset="0"/>
                <a:cs typeface="Arial" charset="0"/>
              </a:rPr>
              <a:t> </a:t>
            </a:r>
            <a:r>
              <a:rPr lang="cs-CZ" sz="1800" dirty="0" err="1" smtClean="0">
                <a:latin typeface="Arial" charset="0"/>
                <a:cs typeface="Arial" charset="0"/>
              </a:rPr>
              <a:t>Blue</a:t>
            </a:r>
            <a:r>
              <a:rPr lang="cs-CZ" sz="1800" dirty="0" smtClean="0">
                <a:latin typeface="Arial" charset="0"/>
                <a:cs typeface="Arial" charset="0"/>
              </a:rPr>
              <a:t> R</a:t>
            </a:r>
          </a:p>
          <a:p>
            <a:pPr>
              <a:buFontTx/>
              <a:buNone/>
            </a:pPr>
            <a:r>
              <a:rPr lang="cs-CZ" sz="2400" dirty="0" smtClean="0">
                <a:solidFill>
                  <a:srgbClr val="E10000"/>
                </a:solidFill>
                <a:latin typeface="Arial" charset="0"/>
                <a:cs typeface="Arial" charset="0"/>
              </a:rPr>
              <a:t>specifická: 	</a:t>
            </a:r>
            <a:r>
              <a:rPr lang="cs-CZ" sz="1800" dirty="0" smtClean="0">
                <a:latin typeface="Arial" charset="0"/>
                <a:cs typeface="Arial" charset="0"/>
              </a:rPr>
              <a:t>barviva pro glykoproteiny, lipoproteiny</a:t>
            </a:r>
            <a:br>
              <a:rPr lang="cs-CZ" sz="1800" dirty="0" smtClean="0">
                <a:latin typeface="Arial" charset="0"/>
                <a:cs typeface="Arial" charset="0"/>
              </a:rPr>
            </a:br>
            <a:r>
              <a:rPr lang="cs-CZ" sz="1800" dirty="0" smtClean="0">
                <a:latin typeface="Arial" charset="0"/>
                <a:cs typeface="Arial" charset="0"/>
              </a:rPr>
              <a:t>	</a:t>
            </a:r>
            <a:r>
              <a:rPr lang="cs-CZ" sz="1800" smtClean="0">
                <a:latin typeface="Arial" charset="0"/>
                <a:cs typeface="Arial" charset="0"/>
              </a:rPr>
              <a:t>	</a:t>
            </a:r>
            <a:r>
              <a:rPr lang="cs-CZ" sz="1800" smtClean="0">
                <a:latin typeface="Arial" charset="0"/>
                <a:cs typeface="Arial" charset="0"/>
              </a:rPr>
              <a:t>histochemické </a:t>
            </a:r>
            <a:r>
              <a:rPr lang="cs-CZ" sz="1800" dirty="0" smtClean="0">
                <a:latin typeface="Arial" charset="0"/>
                <a:cs typeface="Arial" charset="0"/>
              </a:rPr>
              <a:t>barvení enzymů: spřažení katalýzy přeměny 			</a:t>
            </a:r>
            <a:r>
              <a:rPr lang="en-US" sz="1800" dirty="0" smtClean="0">
                <a:latin typeface="Arial" charset="0"/>
                <a:cs typeface="Arial" charset="0"/>
              </a:rPr>
              <a:t>    </a:t>
            </a:r>
            <a:r>
              <a:rPr lang="cs-CZ" sz="1800" dirty="0" smtClean="0">
                <a:latin typeface="Arial" charset="0"/>
                <a:cs typeface="Arial" charset="0"/>
              </a:rPr>
              <a:t>specifického </a:t>
            </a:r>
            <a:r>
              <a:rPr lang="cs-CZ" sz="1800" dirty="0" smtClean="0">
                <a:latin typeface="Arial" charset="0"/>
                <a:cs typeface="Arial" charset="0"/>
              </a:rPr>
              <a:t>substrátu s barvicí reakcí - </a:t>
            </a:r>
            <a:r>
              <a:rPr lang="cs-CZ" sz="1800" dirty="0" err="1" smtClean="0">
                <a:solidFill>
                  <a:srgbClr val="0033CC"/>
                </a:solidFill>
                <a:latin typeface="Arial" charset="0"/>
                <a:cs typeface="Arial" charset="0"/>
              </a:rPr>
              <a:t>nitrotetrazoliové</a:t>
            </a:r>
            <a:r>
              <a:rPr lang="cs-CZ" sz="1800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			</a:t>
            </a:r>
            <a:r>
              <a:rPr lang="en-US" sz="1800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   </a:t>
            </a:r>
            <a:r>
              <a:rPr lang="cs-CZ" sz="1800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soli </a:t>
            </a:r>
            <a:r>
              <a:rPr lang="cs-CZ" sz="1800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(MTT, NBT) + PMS (</a:t>
            </a:r>
            <a:r>
              <a:rPr lang="cs-CZ" sz="1800" dirty="0" err="1" smtClean="0">
                <a:solidFill>
                  <a:srgbClr val="0033CC"/>
                </a:solidFill>
                <a:latin typeface="Arial" charset="0"/>
                <a:cs typeface="Arial" charset="0"/>
              </a:rPr>
              <a:t>phenazin</a:t>
            </a:r>
            <a:r>
              <a:rPr lang="cs-CZ" sz="1800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cs-CZ" sz="1800" dirty="0" err="1" smtClean="0">
                <a:solidFill>
                  <a:srgbClr val="0033CC"/>
                </a:solidFill>
                <a:latin typeface="Arial" charset="0"/>
                <a:cs typeface="Arial" charset="0"/>
              </a:rPr>
              <a:t>methosulfát</a:t>
            </a:r>
            <a:r>
              <a:rPr lang="cs-CZ" sz="1800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)</a:t>
            </a:r>
            <a:r>
              <a:rPr lang="cs-CZ" sz="1800" dirty="0" smtClean="0">
                <a:latin typeface="Arial" charset="0"/>
                <a:cs typeface="Arial" charset="0"/>
              </a:rPr>
              <a:t>; </a:t>
            </a:r>
            <a:r>
              <a:rPr lang="cs-CZ" sz="1800" dirty="0" err="1" smtClean="0">
                <a:latin typeface="Arial" charset="0"/>
                <a:cs typeface="Arial" charset="0"/>
              </a:rPr>
              <a:t>Fast</a:t>
            </a:r>
            <a:r>
              <a:rPr lang="cs-CZ" sz="1800" dirty="0" smtClean="0">
                <a:latin typeface="Arial" charset="0"/>
                <a:cs typeface="Arial" charset="0"/>
              </a:rPr>
              <a:t> </a:t>
            </a:r>
            <a:r>
              <a:rPr lang="cs-CZ" sz="1800" dirty="0" err="1" smtClean="0">
                <a:latin typeface="Arial" charset="0"/>
                <a:cs typeface="Arial" charset="0"/>
              </a:rPr>
              <a:t>Blue</a:t>
            </a:r>
            <a:r>
              <a:rPr lang="cs-CZ" sz="1800" dirty="0" smtClean="0">
                <a:latin typeface="Arial" charset="0"/>
                <a:cs typeface="Arial" charset="0"/>
              </a:rPr>
              <a:t> </a:t>
            </a:r>
            <a:r>
              <a:rPr lang="cs-CZ" sz="1800" dirty="0" smtClean="0">
                <a:latin typeface="Arial" charset="0"/>
                <a:cs typeface="Arial" charset="0"/>
              </a:rPr>
              <a:t>RR;</a:t>
            </a:r>
            <a:r>
              <a:rPr lang="en-US" sz="1800" dirty="0" smtClean="0">
                <a:latin typeface="Arial" charset="0"/>
                <a:cs typeface="Arial" charset="0"/>
              </a:rPr>
              <a:t>           		    </a:t>
            </a:r>
            <a:r>
              <a:rPr lang="cs-CZ" sz="1800" dirty="0" err="1" smtClean="0">
                <a:latin typeface="Arial" charset="0"/>
                <a:cs typeface="Arial" charset="0"/>
              </a:rPr>
              <a:t>Fast</a:t>
            </a:r>
            <a:r>
              <a:rPr lang="cs-CZ" sz="1800" dirty="0" smtClean="0">
                <a:latin typeface="Arial" charset="0"/>
                <a:cs typeface="Arial" charset="0"/>
              </a:rPr>
              <a:t> </a:t>
            </a:r>
            <a:r>
              <a:rPr lang="cs-CZ" sz="1800" dirty="0" err="1" smtClean="0">
                <a:latin typeface="Arial" charset="0"/>
                <a:cs typeface="Arial" charset="0"/>
              </a:rPr>
              <a:t>Garnett</a:t>
            </a:r>
            <a:r>
              <a:rPr lang="cs-CZ" sz="1800" dirty="0" smtClean="0">
                <a:latin typeface="Arial" charset="0"/>
                <a:cs typeface="Arial" charset="0"/>
              </a:rPr>
              <a:t> GBC, </a:t>
            </a:r>
            <a:r>
              <a:rPr lang="cs-CZ" sz="1800" dirty="0" err="1" smtClean="0">
                <a:latin typeface="Arial" charset="0"/>
                <a:cs typeface="Arial" charset="0"/>
              </a:rPr>
              <a:t>Fast</a:t>
            </a:r>
            <a:r>
              <a:rPr lang="cs-CZ" sz="1800" dirty="0" smtClean="0">
                <a:latin typeface="Arial" charset="0"/>
                <a:cs typeface="Arial" charset="0"/>
              </a:rPr>
              <a:t> </a:t>
            </a:r>
            <a:r>
              <a:rPr lang="cs-CZ" sz="1800" dirty="0" err="1" smtClean="0">
                <a:latin typeface="Arial" charset="0"/>
                <a:cs typeface="Arial" charset="0"/>
              </a:rPr>
              <a:t>Black</a:t>
            </a:r>
            <a:r>
              <a:rPr lang="cs-CZ" sz="1800" dirty="0" smtClean="0">
                <a:latin typeface="Arial" charset="0"/>
                <a:cs typeface="Arial" charset="0"/>
              </a:rPr>
              <a:t> K</a:t>
            </a:r>
            <a:br>
              <a:rPr lang="cs-CZ" sz="1800" dirty="0" smtClean="0">
                <a:latin typeface="Arial" charset="0"/>
                <a:cs typeface="Arial" charset="0"/>
              </a:rPr>
            </a:br>
            <a:r>
              <a:rPr lang="cs-CZ" sz="1800" dirty="0" smtClean="0">
                <a:latin typeface="Arial" charset="0"/>
                <a:cs typeface="Arial" charset="0"/>
              </a:rPr>
              <a:t>			             	</a:t>
            </a:r>
            <a:r>
              <a:rPr lang="en-US" sz="1800" dirty="0" smtClean="0">
                <a:latin typeface="Arial" charset="0"/>
                <a:cs typeface="Arial" charset="0"/>
              </a:rPr>
              <a:t>	</a:t>
            </a:r>
            <a:r>
              <a:rPr lang="cs-CZ" sz="1800" dirty="0" smtClean="0">
                <a:latin typeface="Arial" charset="0"/>
                <a:cs typeface="Arial" charset="0"/>
              </a:rPr>
              <a:t>- redukce NAD</a:t>
            </a:r>
            <a:r>
              <a:rPr lang="cs-CZ" sz="1800" baseline="30000" dirty="0" smtClean="0">
                <a:latin typeface="Arial" charset="0"/>
                <a:cs typeface="Arial" charset="0"/>
              </a:rPr>
              <a:t>+</a:t>
            </a:r>
            <a:r>
              <a:rPr lang="cs-CZ" sz="1800" dirty="0" smtClean="0">
                <a:latin typeface="Arial" charset="0"/>
                <a:cs typeface="Arial" charset="0"/>
              </a:rPr>
              <a:t>, NADP</a:t>
            </a:r>
            <a:r>
              <a:rPr lang="cs-CZ" sz="1800" baseline="30000" dirty="0" smtClean="0">
                <a:latin typeface="Arial" charset="0"/>
                <a:cs typeface="Arial" charset="0"/>
              </a:rPr>
              <a:t>+</a:t>
            </a:r>
            <a:r>
              <a:rPr lang="cs-CZ" sz="1800" dirty="0" smtClean="0">
                <a:latin typeface="Arial" charset="0"/>
                <a:cs typeface="Arial" charset="0"/>
              </a:rPr>
              <a:t/>
            </a:r>
            <a:br>
              <a:rPr lang="cs-CZ" sz="1800" dirty="0" smtClean="0">
                <a:latin typeface="Arial" charset="0"/>
                <a:cs typeface="Arial" charset="0"/>
              </a:rPr>
            </a:br>
            <a:r>
              <a:rPr lang="cs-CZ" sz="1800" dirty="0" smtClean="0">
                <a:latin typeface="Arial" charset="0"/>
                <a:cs typeface="Arial" charset="0"/>
              </a:rPr>
              <a:t>			             	</a:t>
            </a:r>
            <a:r>
              <a:rPr lang="en-US" sz="1800" dirty="0" smtClean="0">
                <a:latin typeface="Arial" charset="0"/>
                <a:cs typeface="Arial" charset="0"/>
              </a:rPr>
              <a:t>	</a:t>
            </a:r>
            <a:r>
              <a:rPr lang="cs-CZ" sz="1800" dirty="0" smtClean="0">
                <a:latin typeface="Arial" charset="0"/>
                <a:cs typeface="Arial" charset="0"/>
              </a:rPr>
              <a:t>- někdy nutno dodat další enzymy</a:t>
            </a:r>
            <a:r>
              <a:rPr lang="cs-CZ" sz="1800" baseline="30000" dirty="0" smtClean="0">
                <a:latin typeface="Arial" charset="0"/>
                <a:cs typeface="Arial" charset="0"/>
              </a:rPr>
              <a:t>		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622550" y="157163"/>
            <a:ext cx="35083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Detekce proteinů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501650" y="331788"/>
            <a:ext cx="7485063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b="0">
                <a:latin typeface="Arial" charset="0"/>
                <a:cs typeface="Arial" charset="0"/>
              </a:rPr>
              <a:t>obarvený gel = obecně </a:t>
            </a:r>
            <a:r>
              <a:rPr lang="cs-CZ" sz="2400" b="0">
                <a:solidFill>
                  <a:srgbClr val="E10000"/>
                </a:solidFill>
                <a:latin typeface="Arial" charset="0"/>
                <a:cs typeface="Arial" charset="0"/>
              </a:rPr>
              <a:t>elektroforetogram</a:t>
            </a:r>
            <a:r>
              <a:rPr lang="cs-CZ" sz="2400" b="0">
                <a:latin typeface="Arial" charset="0"/>
                <a:cs typeface="Arial" charset="0"/>
              </a:rPr>
              <a:t>, </a:t>
            </a:r>
            <a:br>
              <a:rPr lang="cs-CZ" sz="2400" b="0">
                <a:latin typeface="Arial" charset="0"/>
                <a:cs typeface="Arial" charset="0"/>
              </a:rPr>
            </a:br>
            <a:r>
              <a:rPr lang="cs-CZ" sz="2400" b="0">
                <a:latin typeface="Arial" charset="0"/>
                <a:cs typeface="Arial" charset="0"/>
              </a:rPr>
              <a:t>jestliže obarveny enzymy = </a:t>
            </a:r>
            <a:r>
              <a:rPr lang="cs-CZ" sz="2400" b="0">
                <a:solidFill>
                  <a:srgbClr val="E10000"/>
                </a:solidFill>
                <a:latin typeface="Arial" charset="0"/>
                <a:cs typeface="Arial" charset="0"/>
              </a:rPr>
              <a:t>zymogram</a:t>
            </a:r>
            <a:r>
              <a:rPr lang="cs-CZ" sz="2400" b="0">
                <a:latin typeface="Arial" charset="0"/>
                <a:cs typeface="Arial" charset="0"/>
              </a:rPr>
              <a:t> (enzymogram)</a:t>
            </a:r>
            <a:endParaRPr lang="cs-CZ" sz="2400" b="0" baseline="30000"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r>
              <a:rPr lang="cs-CZ" sz="2400" b="0">
                <a:latin typeface="Arial" charset="0"/>
                <a:cs typeface="Arial" charset="0"/>
              </a:rPr>
              <a:t>proužky = „elektromorfy“, „alely“, „alelomorfy“</a:t>
            </a:r>
          </a:p>
          <a:p>
            <a:pPr>
              <a:lnSpc>
                <a:spcPct val="160000"/>
              </a:lnSpc>
              <a:spcAft>
                <a:spcPts val="1200"/>
              </a:spcAft>
            </a:pPr>
            <a:r>
              <a:rPr lang="cs-CZ" sz="2400" b="0">
                <a:solidFill>
                  <a:srgbClr val="E10000"/>
                </a:solidFill>
                <a:latin typeface="Arial" charset="0"/>
                <a:cs typeface="Arial" charset="0"/>
              </a:rPr>
              <a:t>izozymy, alozymy</a:t>
            </a:r>
            <a:r>
              <a:rPr lang="cs-CZ" sz="2400" b="0" baseline="30000">
                <a:latin typeface="Arial" charset="0"/>
                <a:cs typeface="Arial" charset="0"/>
              </a:rPr>
              <a:t>		 	</a:t>
            </a:r>
          </a:p>
        </p:txBody>
      </p:sp>
      <p:pic>
        <p:nvPicPr>
          <p:cNvPr id="13315" name="Picture 8" descr="3_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2697163"/>
            <a:ext cx="2998788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9" descr="3_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9488" y="2814638"/>
            <a:ext cx="5465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563" y="928688"/>
            <a:ext cx="8366125" cy="40655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2400" smtClean="0">
                <a:solidFill>
                  <a:srgbClr val="E10000"/>
                </a:solidFill>
                <a:latin typeface="Arial" charset="0"/>
                <a:cs typeface="Arial" charset="0"/>
              </a:rPr>
              <a:t>elektroforéza</a:t>
            </a:r>
            <a:r>
              <a:rPr lang="cs-CZ" sz="2400" smtClean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cs-CZ" sz="2400" smtClean="0">
                <a:latin typeface="Arial" charset="0"/>
                <a:cs typeface="Arial" charset="0"/>
              </a:rPr>
              <a:t>z řečtiny = transport pomocí elektřiny</a:t>
            </a:r>
            <a:br>
              <a:rPr lang="cs-CZ" sz="2400" smtClean="0">
                <a:latin typeface="Arial" charset="0"/>
                <a:cs typeface="Arial" charset="0"/>
              </a:rPr>
            </a:br>
            <a:r>
              <a:rPr lang="cs-CZ" sz="2400" smtClean="0">
                <a:latin typeface="Arial" charset="0"/>
                <a:cs typeface="Arial" charset="0"/>
              </a:rPr>
              <a:t>obecně = pohyb nabitých částic v médiu vlivem el. pole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40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smtClean="0">
                <a:latin typeface="Arial" charset="0"/>
                <a:cs typeface="Arial" charset="0"/>
              </a:rPr>
              <a:t>do konce 50. let genetická proměnlivost v populacích studována pouze na základě mendelovských morfologických znaků nebo polytenních chromozomů </a:t>
            </a:r>
            <a:r>
              <a:rPr lang="cs-CZ" sz="2400" smtClean="0">
                <a:latin typeface="Arial" charset="0"/>
                <a:cs typeface="Arial" charset="0"/>
                <a:sym typeface="Symbol" pitchFamily="18" charset="2"/>
              </a:rPr>
              <a:t></a:t>
            </a:r>
            <a:r>
              <a:rPr lang="cs-CZ" sz="2400" smtClean="0">
                <a:latin typeface="Arial" charset="0"/>
                <a:cs typeface="Arial" charset="0"/>
              </a:rPr>
              <a:t>  </a:t>
            </a:r>
            <a:r>
              <a:rPr lang="cs-CZ" sz="2400" smtClean="0">
                <a:solidFill>
                  <a:srgbClr val="0033CC"/>
                </a:solidFill>
                <a:latin typeface="Arial" charset="0"/>
                <a:cs typeface="Arial" charset="0"/>
              </a:rPr>
              <a:t>otázka, do jaké míry tyto jevy reprezentují skutečnou míru genetické proměnlivosti v přírodě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400" smtClean="0">
              <a:solidFill>
                <a:srgbClr val="FFCC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smtClean="0">
                <a:latin typeface="Arial" charset="0"/>
                <a:cs typeface="Arial" charset="0"/>
              </a:rPr>
              <a:t>substituce aminokyselin můžeme zjistit sekvenováním – pokud to není možné, lze nahradit elektroforézou proteinů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563" y="928688"/>
            <a:ext cx="8366125" cy="40655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sz="2400" smtClean="0">
                <a:latin typeface="Arial" charset="0"/>
                <a:cs typeface="Arial" charset="0"/>
              </a:rPr>
              <a:t>z 20 AA 3 nesou kladný náboj (Arg, Lys, His), 2 záporný náboj (Asp, Glu)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240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sz="2400" smtClean="0">
                <a:latin typeface="Arial" charset="0"/>
                <a:cs typeface="Arial" charset="0"/>
              </a:rPr>
              <a:t>kromě náboje i velikost a konformace makromolekuly (-S-S- můstky, van der Waalsovy síly, vodíkové vazby, elektrostatické síly); pH pufru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240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sz="2400" smtClean="0">
                <a:latin typeface="Arial" charset="0"/>
                <a:cs typeface="Arial" charset="0"/>
              </a:rPr>
              <a:t>stabilizace el. náboje → specifický pufr s vysokou iontovou silou a pH co nerozdílnější od pI daného proteinu: pH 3-10, nejčastěji 6,5-9,5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2400" smtClean="0">
              <a:solidFill>
                <a:srgbClr val="FFCC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sz="2400" smtClean="0">
                <a:solidFill>
                  <a:srgbClr val="0033CC"/>
                </a:solidFill>
                <a:latin typeface="Arial" charset="0"/>
                <a:cs typeface="Arial" charset="0"/>
              </a:rPr>
              <a:t>náboj většiny proteinů při pH 8-9 záporný </a:t>
            </a:r>
            <a:r>
              <a:rPr lang="cs-CZ" sz="2400" smtClean="0">
                <a:solidFill>
                  <a:srgbClr val="0033CC"/>
                </a:solidFill>
                <a:latin typeface="Arial" charset="0"/>
                <a:cs typeface="Arial" charset="0"/>
                <a:sym typeface="Symbol" pitchFamily="18" charset="2"/>
              </a:rPr>
              <a:t></a:t>
            </a:r>
            <a:r>
              <a:rPr lang="cs-CZ" sz="2400" smtClean="0">
                <a:solidFill>
                  <a:srgbClr val="0033CC"/>
                </a:solidFill>
                <a:latin typeface="Arial" charset="0"/>
                <a:cs typeface="Arial" charset="0"/>
              </a:rPr>
              <a:t> migrace k anodě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3413" y="258763"/>
            <a:ext cx="7772400" cy="577215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cs-CZ" sz="2400" smtClean="0">
                <a:latin typeface="Arial" charset="0"/>
                <a:cs typeface="Arial" charset="0"/>
              </a:rPr>
              <a:t>Princip ELFO znám již od konce 19. stol.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40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sz="2400" smtClean="0">
                <a:latin typeface="Arial" charset="0"/>
                <a:cs typeface="Arial" charset="0"/>
              </a:rPr>
              <a:t>1937 - Thisselius: metoda „pohyblivého rozhraní“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40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sz="2400" smtClean="0">
                <a:latin typeface="Arial" charset="0"/>
                <a:cs typeface="Arial" charset="0"/>
              </a:rPr>
              <a:t>1949 - Linus P</a:t>
            </a:r>
            <a:r>
              <a:rPr lang="en-US" sz="2400" smtClean="0">
                <a:latin typeface="Arial" charset="0"/>
                <a:cs typeface="Arial" charset="0"/>
              </a:rPr>
              <a:t>a</a:t>
            </a:r>
            <a:r>
              <a:rPr lang="cs-CZ" sz="2400" smtClean="0">
                <a:latin typeface="Arial" charset="0"/>
                <a:cs typeface="Arial" charset="0"/>
              </a:rPr>
              <a:t>uling: papírový nosič - abnormální Hb srpkovité anémie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40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sz="2400" smtClean="0">
                <a:latin typeface="Arial" charset="0"/>
                <a:cs typeface="Arial" charset="0"/>
              </a:rPr>
              <a:t>1955 - O. Smithies: škrob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40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sz="2400" smtClean="0">
                <a:latin typeface="Arial" charset="0"/>
                <a:cs typeface="Arial" charset="0"/>
              </a:rPr>
              <a:t>1957 - Hunter a Moeller: užití katalytických shopností enzymů (histochemické barvení)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40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sz="2400" smtClean="0">
                <a:latin typeface="Arial" charset="0"/>
                <a:cs typeface="Arial" charset="0"/>
              </a:rPr>
              <a:t>1966 - aplikace ELFO na přírodní populace: Harry Harris (člověk), Richard Lewontin a John Hubby (octomilka)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40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sz="2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3413" y="258763"/>
            <a:ext cx="8067675" cy="57721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smtClean="0">
                <a:solidFill>
                  <a:srgbClr val="E10000"/>
                </a:solidFill>
                <a:latin typeface="Arial" charset="0"/>
                <a:cs typeface="Arial" charset="0"/>
              </a:rPr>
              <a:t>Úroveň genetické proměnlivosti v přírodních populacích: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smtClean="0">
                <a:latin typeface="Arial" charset="0"/>
                <a:cs typeface="Arial" charset="0"/>
              </a:rPr>
              <a:t>20-50% lokusů polymorfních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smtClean="0">
                <a:latin typeface="Arial" charset="0"/>
                <a:cs typeface="Arial" charset="0"/>
              </a:rPr>
              <a:t>průměrná heterozygotnost: savci - ca. 5%, bezobratlí a rostliny - 15-20%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cs-CZ" sz="2400" u="sng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smtClean="0">
                <a:solidFill>
                  <a:srgbClr val="E10000"/>
                </a:solidFill>
                <a:latin typeface="Arial" charset="0"/>
                <a:cs typeface="Arial" charset="0"/>
              </a:rPr>
              <a:t>Nosiče (média):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smtClean="0">
                <a:latin typeface="Arial" charset="0"/>
                <a:cs typeface="Arial" charset="0"/>
              </a:rPr>
              <a:t>škrob (starch gel el., SGE): velikost molekuly + velikost náboje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smtClean="0">
                <a:latin typeface="Arial" charset="0"/>
                <a:cs typeface="Arial" charset="0"/>
              </a:rPr>
              <a:t>celulózoacetát (CAGE): náboj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smtClean="0">
                <a:latin typeface="Arial" charset="0"/>
                <a:cs typeface="Arial" charset="0"/>
              </a:rPr>
              <a:t>agar, agaróza (AGE): náboj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smtClean="0">
                <a:latin typeface="Arial" charset="0"/>
                <a:cs typeface="Arial" charset="0"/>
              </a:rPr>
              <a:t>polyakrylamid (PAGE): velikost molekuly + náboj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71450"/>
            <a:ext cx="7772400" cy="706438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Metody elektroforézy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14450"/>
            <a:ext cx="7772400" cy="1219200"/>
          </a:xfrm>
        </p:spPr>
        <p:txBody>
          <a:bodyPr/>
          <a:lstStyle/>
          <a:p>
            <a:r>
              <a:rPr lang="cs-CZ" sz="2400" smtClean="0">
                <a:latin typeface="Arial" charset="0"/>
                <a:cs typeface="Arial" charset="0"/>
              </a:rPr>
              <a:t>horizontální</a:t>
            </a:r>
          </a:p>
          <a:p>
            <a:r>
              <a:rPr lang="cs-CZ" sz="2400" smtClean="0">
                <a:latin typeface="Arial" charset="0"/>
                <a:cs typeface="Arial" charset="0"/>
              </a:rPr>
              <a:t>vertikální</a:t>
            </a:r>
          </a:p>
          <a:p>
            <a:r>
              <a:rPr lang="cs-CZ" sz="2400" smtClean="0">
                <a:latin typeface="Arial" charset="0"/>
                <a:cs typeface="Arial" charset="0"/>
              </a:rPr>
              <a:t>kapilárová</a:t>
            </a:r>
          </a:p>
          <a:p>
            <a:endParaRPr lang="cs-CZ" sz="2400" smtClean="0">
              <a:latin typeface="Arial" charset="0"/>
              <a:cs typeface="Arial" charset="0"/>
            </a:endParaRPr>
          </a:p>
          <a:p>
            <a:endParaRPr lang="cs-CZ" sz="2400" smtClean="0">
              <a:latin typeface="Arial" charset="0"/>
              <a:cs typeface="Arial" charset="0"/>
            </a:endParaRPr>
          </a:p>
        </p:txBody>
      </p:sp>
      <p:pic>
        <p:nvPicPr>
          <p:cNvPr id="7172" name="Picture 6" descr="3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5163" y="1303338"/>
            <a:ext cx="316706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3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3719513"/>
            <a:ext cx="540226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138" y="1397000"/>
            <a:ext cx="8059737" cy="4191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cs-CZ" sz="2400" b="1" dirty="0" smtClean="0">
                <a:solidFill>
                  <a:srgbClr val="E10000"/>
                </a:solidFill>
                <a:latin typeface="Arial" pitchFamily="34" charset="0"/>
                <a:cs typeface="Arial" pitchFamily="34" charset="0"/>
              </a:rPr>
              <a:t>1. ELFO v kontinuálním pufru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endParaRPr lang="cs-CZ" sz="2400" b="1" dirty="0" smtClean="0">
              <a:solidFill>
                <a:srgbClr val="E1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cs-CZ" sz="2400" b="1" dirty="0" smtClean="0">
                <a:solidFill>
                  <a:srgbClr val="E10000"/>
                </a:solidFill>
                <a:latin typeface="Arial" pitchFamily="34" charset="0"/>
                <a:cs typeface="Arial" pitchFamily="34" charset="0"/>
              </a:rPr>
              <a:t>2. ELFO v diskontinuálním pufru (</a:t>
            </a:r>
            <a:r>
              <a:rPr lang="cs-CZ" sz="2400" b="1" dirty="0" err="1" smtClean="0">
                <a:solidFill>
                  <a:srgbClr val="E10000"/>
                </a:solidFill>
                <a:latin typeface="Arial" pitchFamily="34" charset="0"/>
                <a:cs typeface="Arial" pitchFamily="34" charset="0"/>
              </a:rPr>
              <a:t>multifázická</a:t>
            </a:r>
            <a:r>
              <a:rPr lang="cs-CZ" sz="2400" b="1" dirty="0" smtClean="0">
                <a:solidFill>
                  <a:srgbClr val="E10000"/>
                </a:solidFill>
                <a:latin typeface="Arial" pitchFamily="34" charset="0"/>
                <a:cs typeface="Arial" pitchFamily="34" charset="0"/>
              </a:rPr>
              <a:t> ELFO):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2 gely o různých koncentracích - koncentrující a separující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na rozhraní „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sendvičování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“ proteinů mezi „vedoucím“ a „taženým“ iontem; pokud jen tento krok = </a:t>
            </a:r>
            <a:r>
              <a:rPr lang="cs-CZ" sz="20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izotachoforéza</a:t>
            </a:r>
            <a:endParaRPr lang="cs-CZ" sz="2000" u="sng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71450"/>
            <a:ext cx="7772400" cy="706438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Metody elektroforézy</a:t>
            </a:r>
          </a:p>
        </p:txBody>
      </p:sp>
      <p:pic>
        <p:nvPicPr>
          <p:cNvPr id="8196" name="Picture 2" descr="http://web.siumed.edu/~bbartholomew/images/chapter6/F06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3860800"/>
            <a:ext cx="352107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1028700"/>
            <a:ext cx="7772400" cy="18256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sz="2400" b="1" smtClean="0">
                <a:solidFill>
                  <a:srgbClr val="E10000"/>
                </a:solidFill>
                <a:latin typeface="Arial" charset="0"/>
                <a:cs typeface="Arial" charset="0"/>
              </a:rPr>
              <a:t>3. Izoelektrická fokusace (isoelectric focusing, IEF):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cs-CZ" sz="2000" smtClean="0">
                <a:latin typeface="Arial" charset="0"/>
                <a:cs typeface="Arial" charset="0"/>
              </a:rPr>
              <a:t>v gelu syntetické polyamino polykarbonátové skupiny = nosné amfolyty s rozsahem pI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cs-CZ" sz="2000" smtClean="0">
                <a:latin typeface="Arial" charset="0"/>
                <a:cs typeface="Arial" charset="0"/>
              </a:rPr>
              <a:t>připojením el. pole </a:t>
            </a:r>
            <a:r>
              <a:rPr lang="cs-CZ" sz="2000" smtClean="0">
                <a:latin typeface="Arial" charset="0"/>
                <a:cs typeface="Arial" charset="0"/>
                <a:sym typeface="Symbol" pitchFamily="18" charset="2"/>
              </a:rPr>
              <a:t> </a:t>
            </a:r>
            <a:r>
              <a:rPr lang="cs-CZ" sz="2000" smtClean="0">
                <a:latin typeface="Arial" charset="0"/>
                <a:cs typeface="Arial" charset="0"/>
              </a:rPr>
              <a:t> stabilní gradient pH; amfolyty drženy v gelu silnou kyselinou při anodě a silnou zásadou při katodě</a:t>
            </a:r>
          </a:p>
          <a:p>
            <a:pPr>
              <a:buFontTx/>
              <a:buNone/>
            </a:pPr>
            <a:endParaRPr lang="cs-CZ" sz="2000" b="1" smtClean="0">
              <a:solidFill>
                <a:srgbClr val="E1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71450"/>
            <a:ext cx="7772400" cy="706438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Metody elektroforézy</a:t>
            </a:r>
          </a:p>
        </p:txBody>
      </p:sp>
      <p:pic>
        <p:nvPicPr>
          <p:cNvPr id="9220" name="Picture 4" descr="http://www.fda.gov/ucm/groups/fdagov-public/documents/image/ucm059972.jpg"/>
          <p:cNvPicPr>
            <a:picLocks noChangeAspect="1" noChangeArrowheads="1"/>
          </p:cNvPicPr>
          <p:nvPr/>
        </p:nvPicPr>
        <p:blipFill>
          <a:blip r:embed="rId2" cstate="print"/>
          <a:srcRect l="45518" t="5640" b="14272"/>
          <a:stretch>
            <a:fillRect/>
          </a:stretch>
        </p:blipFill>
        <p:spPr bwMode="auto">
          <a:xfrm>
            <a:off x="6061075" y="3344863"/>
            <a:ext cx="2759075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http://www.channelwolf.com/lvv/sem6/index_files/image1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138" y="2886075"/>
            <a:ext cx="54864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1028700"/>
            <a:ext cx="7772400" cy="5467350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b="1" smtClean="0">
                <a:solidFill>
                  <a:srgbClr val="E10000"/>
                </a:solidFill>
                <a:latin typeface="Arial" charset="0"/>
                <a:cs typeface="Arial" charset="0"/>
              </a:rPr>
              <a:t>4. ELFO v močovině a SDS:</a:t>
            </a:r>
          </a:p>
          <a:p>
            <a:pPr>
              <a:buFontTx/>
              <a:buNone/>
            </a:pPr>
            <a:r>
              <a:rPr lang="cs-CZ" sz="2000" smtClean="0">
                <a:latin typeface="Arial" charset="0"/>
                <a:cs typeface="Arial" charset="0"/>
              </a:rPr>
              <a:t>SDS = sodium dodecyl sulphate (= aniontový detergent):</a:t>
            </a:r>
            <a:br>
              <a:rPr lang="cs-CZ" sz="2000" smtClean="0">
                <a:latin typeface="Arial" charset="0"/>
                <a:cs typeface="Arial" charset="0"/>
              </a:rPr>
            </a:br>
            <a:r>
              <a:rPr lang="cs-CZ" sz="2000" smtClean="0">
                <a:latin typeface="Arial" charset="0"/>
                <a:cs typeface="Arial" charset="0"/>
              </a:rPr>
              <a:t>schopnost rozpouštět některé proteiny a štěpit některé polymery</a:t>
            </a:r>
            <a:br>
              <a:rPr lang="cs-CZ" sz="2000" smtClean="0">
                <a:latin typeface="Arial" charset="0"/>
                <a:cs typeface="Arial" charset="0"/>
              </a:rPr>
            </a:br>
            <a:r>
              <a:rPr lang="cs-CZ" sz="2000" smtClean="0">
                <a:latin typeface="Arial" charset="0"/>
                <a:cs typeface="Arial" charset="0"/>
              </a:rPr>
              <a:t>SDS způsobuje silný záporný náboj proteinů</a:t>
            </a:r>
            <a:r>
              <a:rPr lang="en-US" sz="2000" smtClean="0">
                <a:latin typeface="Arial" charset="0"/>
                <a:cs typeface="Arial" charset="0"/>
              </a:rPr>
              <a:t>, </a:t>
            </a:r>
            <a:r>
              <a:rPr lang="cs-CZ" sz="2000" smtClean="0">
                <a:latin typeface="Arial" charset="0"/>
                <a:cs typeface="Arial" charset="0"/>
              </a:rPr>
              <a:t>migrace jen podle hmotnosti molekuly</a:t>
            </a:r>
          </a:p>
          <a:p>
            <a:pPr>
              <a:buFontTx/>
              <a:buNone/>
            </a:pPr>
            <a:r>
              <a:rPr lang="cs-CZ" sz="2000" smtClean="0">
                <a:latin typeface="Arial" charset="0"/>
                <a:cs typeface="Arial" charset="0"/>
              </a:rPr>
              <a:t>močovina: podobně jako SDS, ale náboj proteinů normální - migrace podle celkového náboje</a:t>
            </a:r>
          </a:p>
          <a:p>
            <a:pPr>
              <a:buFontTx/>
              <a:buNone/>
            </a:pPr>
            <a:r>
              <a:rPr lang="cs-CZ" sz="2000" smtClean="0">
                <a:latin typeface="Arial" charset="0"/>
                <a:cs typeface="Arial" charset="0"/>
              </a:rPr>
              <a:t>(podobně možnost tepelné denaturace proteinů a následná ELFO)</a:t>
            </a:r>
          </a:p>
          <a:p>
            <a:pPr>
              <a:buFontTx/>
              <a:buNone/>
            </a:pPr>
            <a:endParaRPr lang="cs-CZ" sz="2400" b="1" u="sng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cs-CZ" sz="2400" b="1" smtClean="0">
                <a:solidFill>
                  <a:srgbClr val="E10000"/>
                </a:solidFill>
                <a:latin typeface="Arial" charset="0"/>
                <a:cs typeface="Arial" charset="0"/>
              </a:rPr>
              <a:t>5. Dvousměrná (2-D) ELFO:</a:t>
            </a:r>
          </a:p>
          <a:p>
            <a:pPr>
              <a:buFontTx/>
              <a:buNone/>
            </a:pPr>
            <a:r>
              <a:rPr lang="cs-CZ" sz="2000" smtClean="0">
                <a:latin typeface="Arial" charset="0"/>
                <a:cs typeface="Arial" charset="0"/>
              </a:rPr>
              <a:t>připojení el. pole postupně ve dvou na sebe kolmých směrech</a:t>
            </a:r>
            <a:br>
              <a:rPr lang="cs-CZ" sz="2000" smtClean="0">
                <a:latin typeface="Arial" charset="0"/>
                <a:cs typeface="Arial" charset="0"/>
              </a:rPr>
            </a:br>
            <a:r>
              <a:rPr lang="cs-CZ" sz="2000" smtClean="0">
                <a:latin typeface="Arial" charset="0"/>
                <a:cs typeface="Arial" charset="0"/>
              </a:rPr>
              <a:t>např. 1. fáze = IEF, 2. fáze = SDS ELFO - kombinace pI a molekulové hmotnosti</a:t>
            </a:r>
            <a:endParaRPr lang="cs-CZ" sz="2400" b="1" smtClean="0"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71450"/>
            <a:ext cx="7772400" cy="706438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Metody elektroforézy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404</Words>
  <Application>Microsoft Office PowerPoint</Application>
  <PresentationFormat>Předvádění na obrazovce (4:3)</PresentationFormat>
  <Paragraphs>78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Times New Roman</vt:lpstr>
      <vt:lpstr>Arial</vt:lpstr>
      <vt:lpstr>SimSun</vt:lpstr>
      <vt:lpstr>Symbol</vt:lpstr>
      <vt:lpstr>Výchozí návrh</vt:lpstr>
      <vt:lpstr>Snímek 1</vt:lpstr>
      <vt:lpstr>Snímek 2</vt:lpstr>
      <vt:lpstr>Snímek 3</vt:lpstr>
      <vt:lpstr>Snímek 4</vt:lpstr>
      <vt:lpstr>Snímek 5</vt:lpstr>
      <vt:lpstr>Metody elektroforézy</vt:lpstr>
      <vt:lpstr>Metody elektroforézy</vt:lpstr>
      <vt:lpstr>Metody elektroforézy</vt:lpstr>
      <vt:lpstr>Metody elektroforézy</vt:lpstr>
      <vt:lpstr>Metody elektroforézy</vt:lpstr>
      <vt:lpstr>Snímek 11</vt:lpstr>
      <vt:lpstr>Snímek 12</vt:lpstr>
    </vt:vector>
  </TitlesOfParts>
  <Company>LGE ÚŽFG AV ČR Brno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GENETICKÉ METODY  V ZOOLOGII</dc:title>
  <dc:creator>Miloš Macholán</dc:creator>
  <cp:lastModifiedBy>Milos Macholan</cp:lastModifiedBy>
  <cp:revision>65</cp:revision>
  <dcterms:created xsi:type="dcterms:W3CDTF">2001-04-09T07:08:00Z</dcterms:created>
  <dcterms:modified xsi:type="dcterms:W3CDTF">2014-09-18T07:27:42Z</dcterms:modified>
</cp:coreProperties>
</file>