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activeX/activeX1.xml" ContentType="application/vnd.ms-office.activeX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activeX/activeX2.xml" ContentType="application/vnd.ms-office.activeX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embeddings/oleObject1.bin" ContentType="application/vnd.openxmlformats-officedocument.oleObject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22"/>
  </p:notesMasterIdLst>
  <p:handoutMasterIdLst>
    <p:handoutMasterId r:id="rId12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372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374" r:id="rId31"/>
    <p:sldId id="375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4" r:id="rId61"/>
    <p:sldId id="312" r:id="rId62"/>
    <p:sldId id="313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5" r:id="rId72"/>
    <p:sldId id="323" r:id="rId73"/>
    <p:sldId id="324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  <p:sldId id="362" r:id="rId111"/>
    <p:sldId id="363" r:id="rId112"/>
    <p:sldId id="364" r:id="rId113"/>
    <p:sldId id="365" r:id="rId114"/>
    <p:sldId id="366" r:id="rId115"/>
    <p:sldId id="367" r:id="rId116"/>
    <p:sldId id="368" r:id="rId117"/>
    <p:sldId id="369" r:id="rId118"/>
    <p:sldId id="370" r:id="rId119"/>
    <p:sldId id="373" r:id="rId120"/>
    <p:sldId id="371" r:id="rId121"/>
  </p:sldIdLst>
  <p:sldSz cx="9144000" cy="6858000" type="screen4x3"/>
  <p:notesSz cx="6784975" cy="99298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FC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21" autoAdjust="0"/>
  </p:normalViewPr>
  <p:slideViewPr>
    <p:cSldViewPr>
      <p:cViewPr varScale="1">
        <p:scale>
          <a:sx n="100" d="100"/>
          <a:sy n="100" d="100"/>
        </p:scale>
        <p:origin x="69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0358" cy="497492"/>
          </a:xfrm>
          <a:prstGeom prst="rect">
            <a:avLst/>
          </a:prstGeom>
        </p:spPr>
        <p:txBody>
          <a:bodyPr vert="horz" lIns="88166" tIns="44083" rIns="88166" bIns="44083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3101" y="1"/>
            <a:ext cx="2940358" cy="497492"/>
          </a:xfrm>
          <a:prstGeom prst="rect">
            <a:avLst/>
          </a:prstGeom>
        </p:spPr>
        <p:txBody>
          <a:bodyPr vert="horz" lIns="88166" tIns="44083" rIns="88166" bIns="44083" rtlCol="0"/>
          <a:lstStyle>
            <a:lvl1pPr algn="r">
              <a:defRPr sz="1200"/>
            </a:lvl1pPr>
          </a:lstStyle>
          <a:p>
            <a:fld id="{8AAA3706-793B-4621-8651-8426B3710853}" type="datetimeFigureOut">
              <a:rPr lang="cs-CZ" smtClean="0"/>
              <a:t>7. 10. 2014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9432321"/>
            <a:ext cx="2940358" cy="497492"/>
          </a:xfrm>
          <a:prstGeom prst="rect">
            <a:avLst/>
          </a:prstGeom>
        </p:spPr>
        <p:txBody>
          <a:bodyPr vert="horz" lIns="88166" tIns="44083" rIns="88166" bIns="44083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3101" y="9432321"/>
            <a:ext cx="2940358" cy="497492"/>
          </a:xfrm>
          <a:prstGeom prst="rect">
            <a:avLst/>
          </a:prstGeom>
        </p:spPr>
        <p:txBody>
          <a:bodyPr vert="horz" lIns="88166" tIns="44083" rIns="88166" bIns="44083" rtlCol="0" anchor="b"/>
          <a:lstStyle>
            <a:lvl1pPr algn="r">
              <a:defRPr sz="1200"/>
            </a:lvl1pPr>
          </a:lstStyle>
          <a:p>
            <a:fld id="{EDC0E60D-619C-4CC1-B2BE-C3AB92FB40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22149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0358" cy="495952"/>
          </a:xfrm>
          <a:prstGeom prst="rect">
            <a:avLst/>
          </a:prstGeom>
        </p:spPr>
        <p:txBody>
          <a:bodyPr vert="horz" lIns="88166" tIns="44083" rIns="88166" bIns="44083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3101" y="0"/>
            <a:ext cx="2940358" cy="495952"/>
          </a:xfrm>
          <a:prstGeom prst="rect">
            <a:avLst/>
          </a:prstGeom>
        </p:spPr>
        <p:txBody>
          <a:bodyPr vert="horz" lIns="88166" tIns="44083" rIns="88166" bIns="44083" rtlCol="0"/>
          <a:lstStyle>
            <a:lvl1pPr algn="r">
              <a:defRPr sz="1200"/>
            </a:lvl1pPr>
          </a:lstStyle>
          <a:p>
            <a:fld id="{84570DF0-3E05-4F39-8D5D-74F1C499F003}" type="datetimeFigureOut">
              <a:rPr lang="cs-CZ" smtClean="0"/>
              <a:t>7. 10. 2014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1225" y="746125"/>
            <a:ext cx="4962525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66" tIns="44083" rIns="88166" bIns="44083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8195" y="4716160"/>
            <a:ext cx="5428587" cy="4468185"/>
          </a:xfrm>
          <a:prstGeom prst="rect">
            <a:avLst/>
          </a:prstGeom>
        </p:spPr>
        <p:txBody>
          <a:bodyPr vert="horz" lIns="88166" tIns="44083" rIns="88166" bIns="44083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432321"/>
            <a:ext cx="2940358" cy="495952"/>
          </a:xfrm>
          <a:prstGeom prst="rect">
            <a:avLst/>
          </a:prstGeom>
        </p:spPr>
        <p:txBody>
          <a:bodyPr vert="horz" lIns="88166" tIns="44083" rIns="88166" bIns="44083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3101" y="9432321"/>
            <a:ext cx="2940358" cy="495952"/>
          </a:xfrm>
          <a:prstGeom prst="rect">
            <a:avLst/>
          </a:prstGeom>
        </p:spPr>
        <p:txBody>
          <a:bodyPr vert="horz" lIns="88166" tIns="44083" rIns="88166" bIns="44083" rtlCol="0" anchor="b"/>
          <a:lstStyle>
            <a:lvl1pPr algn="r">
              <a:defRPr sz="1200"/>
            </a:lvl1pPr>
          </a:lstStyle>
          <a:p>
            <a:fld id="{79268D60-DB8E-40B4-9BDC-4725D36159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08259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7956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3257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>
              <a:cs typeface="Times New Roman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2969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094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4976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9505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17984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0555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9954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6526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3231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5031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21669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34754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76590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i="1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79594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46035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88747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i="1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30052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cs-CZ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06927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75250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3048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4033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664"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78554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25053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63908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664"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64654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29784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34255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57812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70665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57836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70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9992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3960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8878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72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45149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58878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54753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75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84055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76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14150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77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217469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78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92156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664"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79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23192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0416" indent="-220416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80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3288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0416" indent="-220416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98582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82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0357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84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374840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85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463067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86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949451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88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671966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89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440927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90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10459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91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591004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92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559911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93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1541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936235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94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225003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98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141813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100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881098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101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29571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664"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102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074026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103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434826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104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104473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106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250434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109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9473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9765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1548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8D60-DB8E-40B4-9BDC-4725D361591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6106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mailto:repkova@sci.muni.cz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1500166" y="935164"/>
            <a:ext cx="72866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Bi8240 GENETIKA ROSTLIN</a:t>
            </a:r>
            <a:endParaRPr lang="cs-CZ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délník 8"/>
          <p:cNvSpPr/>
          <p:nvPr userDrawn="1"/>
        </p:nvSpPr>
        <p:spPr>
          <a:xfrm>
            <a:off x="5236711" y="4714884"/>
            <a:ext cx="3621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800" b="1" dirty="0" smtClean="0">
                <a:latin typeface="Arial" pitchFamily="34" charset="0"/>
                <a:cs typeface="Arial" pitchFamily="34" charset="0"/>
              </a:rPr>
              <a:t>doc. RNDr. Jana Řepková, CSc.</a:t>
            </a:r>
            <a:endParaRPr lang="cs-CZ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bdélník 9"/>
          <p:cNvSpPr/>
          <p:nvPr userDrawn="1"/>
        </p:nvSpPr>
        <p:spPr>
          <a:xfrm>
            <a:off x="5778558" y="5072074"/>
            <a:ext cx="2537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800" b="1" dirty="0" err="1" smtClean="0">
                <a:latin typeface="Arial" pitchFamily="34" charset="0"/>
                <a:cs typeface="Arial" pitchFamily="34" charset="0"/>
                <a:hlinkClick r:id="rId2"/>
              </a:rPr>
              <a:t>repkova</a:t>
            </a:r>
            <a:r>
              <a:rPr lang="cs-CZ" sz="1800" b="1" dirty="0" smtClean="0">
                <a:latin typeface="Arial" pitchFamily="34" charset="0"/>
                <a:cs typeface="Arial" pitchFamily="34" charset="0"/>
                <a:hlinkClick r:id="rId2"/>
              </a:rPr>
              <a:t>@</a:t>
            </a:r>
            <a:r>
              <a:rPr lang="cs-CZ" sz="1800" b="1" dirty="0" err="1" smtClean="0">
                <a:latin typeface="Arial" pitchFamily="34" charset="0"/>
                <a:cs typeface="Arial" pitchFamily="34" charset="0"/>
                <a:hlinkClick r:id="rId2"/>
              </a:rPr>
              <a:t>sci.muni.cz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2267744" y="2286000"/>
            <a:ext cx="5400599" cy="1077913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2518597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ednořádkový +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548680"/>
            <a:ext cx="7128791" cy="504056"/>
          </a:xfrm>
        </p:spPr>
        <p:txBody>
          <a:bodyPr anchor="t"/>
          <a:lstStyle>
            <a:lvl1pPr algn="ctr">
              <a:defRPr sz="2800" b="1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1196752"/>
            <a:ext cx="7560840" cy="5112567"/>
          </a:xfrm>
        </p:spPr>
        <p:txBody>
          <a:bodyPr/>
          <a:lstStyle>
            <a:lvl1pPr marL="269875" indent="-26987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Tx/>
              <a:buBlip>
                <a:blip r:embed="rId2"/>
              </a:buBlip>
              <a:defRPr sz="2400">
                <a:latin typeface="Arial" pitchFamily="34" charset="0"/>
                <a:cs typeface="Arial" pitchFamily="34" charset="0"/>
              </a:defRPr>
            </a:lvl1pPr>
            <a:lvl2pPr marL="541338" indent="-271463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3275" indent="-261938">
              <a:lnSpc>
                <a:spcPct val="100000"/>
              </a:lnSpc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985838" indent="-182563">
              <a:tabLst/>
              <a:defRPr sz="1400">
                <a:latin typeface="Arial" pitchFamily="34" charset="0"/>
                <a:cs typeface="Arial" pitchFamily="34" charset="0"/>
              </a:defRPr>
            </a:lvl4pPr>
            <a:lvl5pPr marL="1168400" indent="-182563">
              <a:defRPr sz="1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403648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980656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369497" y="6356350"/>
            <a:ext cx="1450975" cy="365125"/>
          </a:xfrm>
        </p:spPr>
        <p:txBody>
          <a:bodyPr/>
          <a:lstStyle>
            <a:lvl1pPr>
              <a:defRPr/>
            </a:lvl1pPr>
          </a:lstStyle>
          <a:p>
            <a:fld id="{2154F9FF-90BC-4A97-9346-3D84A29128C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765888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ouřádkový +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1691680" y="476672"/>
            <a:ext cx="7128791" cy="936104"/>
          </a:xfrm>
        </p:spPr>
        <p:txBody>
          <a:bodyPr anchor="t"/>
          <a:lstStyle>
            <a:lvl1pPr algn="ctr">
              <a:defRPr sz="2800" b="1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1331640" y="1628800"/>
            <a:ext cx="7560840" cy="4680519"/>
          </a:xfrm>
        </p:spPr>
        <p:txBody>
          <a:bodyPr/>
          <a:lstStyle>
            <a:lvl1pPr marL="269875" indent="-26987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Tx/>
              <a:buBlip>
                <a:blip r:embed="rId2"/>
              </a:buBlip>
              <a:defRPr sz="2400">
                <a:latin typeface="Arial" pitchFamily="34" charset="0"/>
                <a:cs typeface="Arial" pitchFamily="34" charset="0"/>
              </a:defRPr>
            </a:lvl1pPr>
            <a:lvl2pPr marL="541338" indent="-271463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3275" indent="-261938">
              <a:lnSpc>
                <a:spcPct val="100000"/>
              </a:lnSpc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985838" indent="-182563">
              <a:tabLst/>
              <a:defRPr sz="1400">
                <a:latin typeface="Arial" pitchFamily="34" charset="0"/>
                <a:cs typeface="Arial" pitchFamily="34" charset="0"/>
              </a:defRPr>
            </a:lvl4pPr>
            <a:lvl5pPr marL="1168400" indent="-182563">
              <a:defRPr sz="1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 smtClean="0"/>
          </a:p>
        </p:txBody>
      </p:sp>
      <p:sp>
        <p:nvSpPr>
          <p:cNvPr id="9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403648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980656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369497" y="6356350"/>
            <a:ext cx="1450975" cy="365125"/>
          </a:xfrm>
        </p:spPr>
        <p:txBody>
          <a:bodyPr/>
          <a:lstStyle>
            <a:lvl1pPr>
              <a:defRPr/>
            </a:lvl1pPr>
          </a:lstStyle>
          <a:p>
            <a:fld id="{2154F9FF-90BC-4A97-9346-3D84A29128C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883289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 obsah (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54F9FF-90BC-4A97-9346-3D84A29128C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1547664" y="836712"/>
            <a:ext cx="7272808" cy="5472607"/>
          </a:xfrm>
        </p:spPr>
        <p:txBody>
          <a:bodyPr/>
          <a:lstStyle>
            <a:lvl1pPr marL="269875" indent="-26987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Tx/>
              <a:buBlip>
                <a:blip r:embed="rId2"/>
              </a:buBlip>
              <a:defRPr sz="2400">
                <a:latin typeface="Arial" pitchFamily="34" charset="0"/>
                <a:cs typeface="Arial" pitchFamily="34" charset="0"/>
              </a:defRPr>
            </a:lvl1pPr>
            <a:lvl2pPr marL="541338" indent="-271463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3275" indent="-261938">
              <a:lnSpc>
                <a:spcPct val="100000"/>
              </a:lnSpc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985838" indent="-182563">
              <a:tabLst/>
              <a:defRPr sz="1400">
                <a:latin typeface="Arial" pitchFamily="34" charset="0"/>
                <a:cs typeface="Arial" pitchFamily="34" charset="0"/>
              </a:defRPr>
            </a:lvl4pPr>
            <a:lvl5pPr marL="1168400" indent="-182563">
              <a:defRPr sz="1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1141422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F9D134-4F58-4AB9-881F-5706A0F7AB2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41308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bez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1052735"/>
            <a:ext cx="7128791" cy="504057"/>
          </a:xfrm>
        </p:spPr>
        <p:txBody>
          <a:bodyPr anchor="t"/>
          <a:lstStyle>
            <a:lvl1pPr>
              <a:defRPr sz="24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54F9FF-90BC-4A97-9346-3D84A29128C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1331640" y="1628800"/>
            <a:ext cx="7560840" cy="4680519"/>
          </a:xfrm>
        </p:spPr>
        <p:txBody>
          <a:bodyPr/>
          <a:lstStyle>
            <a:lvl1pPr marL="269875" indent="-26987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Tx/>
              <a:buBlip>
                <a:blip r:embed="rId2"/>
              </a:buBlip>
              <a:defRPr sz="2400">
                <a:latin typeface="Arial" pitchFamily="34" charset="0"/>
                <a:cs typeface="Arial" pitchFamily="34" charset="0"/>
              </a:defRPr>
            </a:lvl1pPr>
            <a:lvl2pPr marL="541338" indent="-271463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3275" indent="-261938">
              <a:lnSpc>
                <a:spcPct val="100000"/>
              </a:lnSpc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985838" indent="-182563">
              <a:tabLst/>
              <a:defRPr sz="1400">
                <a:latin typeface="Arial" pitchFamily="34" charset="0"/>
                <a:cs typeface="Arial" pitchFamily="34" charset="0"/>
              </a:defRPr>
            </a:lvl4pPr>
            <a:lvl5pPr marL="1168400" indent="-182563">
              <a:defRPr sz="1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 smtClean="0"/>
          </a:p>
        </p:txBody>
      </p:sp>
      <p:sp>
        <p:nvSpPr>
          <p:cNvPr id="17" name="Zástupný symbol pro text 15"/>
          <p:cNvSpPr>
            <a:spLocks noGrp="1"/>
          </p:cNvSpPr>
          <p:nvPr>
            <p:ph type="body" sz="quarter" idx="13"/>
          </p:nvPr>
        </p:nvSpPr>
        <p:spPr>
          <a:xfrm>
            <a:off x="1692275" y="549275"/>
            <a:ext cx="7127875" cy="503238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0086451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vouřádkový bez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54F9FF-90BC-4A97-9346-3D84A29128C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1619672" y="1340769"/>
            <a:ext cx="7200799" cy="576064"/>
          </a:xfrm>
        </p:spPr>
        <p:txBody>
          <a:bodyPr anchor="t"/>
          <a:lstStyle>
            <a:lvl1pPr>
              <a:defRPr sz="24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1331640" y="1988840"/>
            <a:ext cx="7560840" cy="4320479"/>
          </a:xfrm>
        </p:spPr>
        <p:txBody>
          <a:bodyPr/>
          <a:lstStyle>
            <a:lvl1pPr marL="269875" indent="-26987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Tx/>
              <a:buBlip>
                <a:blip r:embed="rId2"/>
              </a:buBlip>
              <a:defRPr sz="2400">
                <a:latin typeface="Arial" pitchFamily="34" charset="0"/>
                <a:cs typeface="Arial" pitchFamily="34" charset="0"/>
              </a:defRPr>
            </a:lvl1pPr>
            <a:lvl2pPr marL="541338" indent="-271463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3275" indent="-261938">
              <a:lnSpc>
                <a:spcPct val="100000"/>
              </a:lnSpc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985838" indent="-182563">
              <a:tabLst/>
              <a:defRPr sz="1400">
                <a:latin typeface="Arial" pitchFamily="34" charset="0"/>
                <a:cs typeface="Arial" pitchFamily="34" charset="0"/>
              </a:defRPr>
            </a:lvl4pPr>
            <a:lvl5pPr marL="1168400" indent="-182563">
              <a:defRPr sz="1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 smtClean="0"/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3"/>
          </p:nvPr>
        </p:nvSpPr>
        <p:spPr>
          <a:xfrm>
            <a:off x="1619672" y="476672"/>
            <a:ext cx="7200478" cy="864096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2000210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l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54F9FF-90BC-4A97-9346-3D84A29128C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898971" y="1746821"/>
            <a:ext cx="8137525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/>
            </a:pPr>
            <a:r>
              <a:rPr lang="cs-CZ" sz="2400" dirty="0">
                <a:solidFill>
                  <a:schemeClr val="tx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Výukovou pomůcku zpracovalo </a:t>
            </a:r>
            <a:br>
              <a:rPr lang="cs-CZ" sz="2400" dirty="0">
                <a:solidFill>
                  <a:schemeClr val="tx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</a:br>
            <a:r>
              <a:rPr lang="cs-CZ" sz="2400" b="1" dirty="0">
                <a:solidFill>
                  <a:schemeClr val="tx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Servisní středisko pro e-</a:t>
            </a:r>
            <a:r>
              <a:rPr lang="cs-CZ" sz="2400" b="1" dirty="0" err="1">
                <a:solidFill>
                  <a:schemeClr val="tx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learning</a:t>
            </a:r>
            <a:r>
              <a:rPr lang="cs-CZ" sz="2400" b="1" dirty="0">
                <a:solidFill>
                  <a:schemeClr val="tx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na MU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/>
            </a:pPr>
            <a:r>
              <a:rPr lang="cs-CZ" sz="2400" u="sng" dirty="0">
                <a:solidFill>
                  <a:srgbClr val="CC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http://is.muni.cz/stech/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77072"/>
            <a:ext cx="59055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4958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1547813" y="908050"/>
            <a:ext cx="7127875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1547813" y="1844675"/>
            <a:ext cx="7138987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64623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52888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235825" y="6356350"/>
            <a:ext cx="1450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2154F9FF-90BC-4A97-9346-3D84A29128C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5" r:id="rId2"/>
    <p:sldLayoutId id="2147483676" r:id="rId3"/>
    <p:sldLayoutId id="2147483679" r:id="rId4"/>
    <p:sldLayoutId id="2147483683" r:id="rId5"/>
    <p:sldLayoutId id="2147483681" r:id="rId6"/>
    <p:sldLayoutId id="2147483682" r:id="rId7"/>
    <p:sldLayoutId id="2147483674" r:id="rId8"/>
  </p:sldLayoutIdLst>
  <p:transition>
    <p:fade thruBlk="1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5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9pPr>
    </p:titleStyle>
    <p:bodyStyle>
      <a:lvl1pPr marL="270000" indent="-270000" algn="l" rtl="0" eaLnBrk="1" fontAlgn="base" hangingPunct="1">
        <a:spcBef>
          <a:spcPts val="1800"/>
        </a:spcBef>
        <a:spcAft>
          <a:spcPts val="0"/>
        </a:spcAft>
        <a:buBlip>
          <a:blip r:embed="rId11"/>
        </a:buBlip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49263" indent="-265113" algn="l" rtl="0" eaLnBrk="1" fontAlgn="base" hangingPunct="1">
        <a:spcBef>
          <a:spcPts val="400"/>
        </a:spcBef>
        <a:spcAft>
          <a:spcPct val="0"/>
        </a:spcAft>
        <a:buFont typeface="Arial" charset="0"/>
        <a:buChar char="–"/>
        <a:defRPr sz="2200" kern="1200">
          <a:solidFill>
            <a:srgbClr val="E46C0A"/>
          </a:solidFill>
          <a:latin typeface="Arial" pitchFamily="34" charset="0"/>
          <a:ea typeface="+mn-ea"/>
          <a:cs typeface="Arial" pitchFamily="34" charset="0"/>
        </a:defRPr>
      </a:lvl2pPr>
      <a:lvl3pPr marL="449263" indent="266700" algn="l" rtl="0" eaLnBrk="1" fontAlgn="base" hangingPunct="1">
        <a:spcBef>
          <a:spcPts val="400"/>
        </a:spcBef>
        <a:spcAft>
          <a:spcPct val="0"/>
        </a:spcAft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82663" indent="-2667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346200" indent="-26828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newhallmill.org.uk/wht-evol.htm" TargetMode="Externa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0.png"/><Relationship Id="rId4" Type="http://schemas.openxmlformats.org/officeDocument/2006/relationships/image" Target="../media/image139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1.w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5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wmf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wm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13.png"/><Relationship Id="rId2" Type="http://schemas.openxmlformats.org/officeDocument/2006/relationships/hyperlink" Target="http://www.newhallmill.org.uk/wht-evol.htm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hyperlink" Target="javascript:history.go(-1)" TargetMode="Externa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emf"/><Relationship Id="rId5" Type="http://schemas.openxmlformats.org/officeDocument/2006/relationships/image" Target="../media/image2.pn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ature.com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png"/><Relationship Id="rId4" Type="http://schemas.openxmlformats.org/officeDocument/2006/relationships/image" Target="../media/image73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9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3.wmf"/><Relationship Id="rId4" Type="http://schemas.openxmlformats.org/officeDocument/2006/relationships/notesSlide" Target="../notesSlides/notesSlide3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3.wmf"/><Relationship Id="rId4" Type="http://schemas.openxmlformats.org/officeDocument/2006/relationships/notesSlide" Target="../notesSlides/notesSlide4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tphysiol.org/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w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2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>
              <a:spcBef>
                <a:spcPct val="0"/>
              </a:spcBef>
              <a:spcAft>
                <a:spcPct val="0"/>
              </a:spcAft>
            </a:pPr>
            <a:r>
              <a:rPr lang="cs-CZ">
                <a:solidFill>
                  <a:srgbClr val="1F497D"/>
                </a:solidFill>
              </a:rPr>
              <a:t>Prezentace 01</a:t>
            </a:r>
          </a:p>
          <a:p>
            <a:pPr lvl="0">
              <a:spcBef>
                <a:spcPct val="0"/>
              </a:spcBef>
              <a:spcAft>
                <a:spcPct val="0"/>
              </a:spcAft>
            </a:pPr>
            <a:r>
              <a:rPr lang="cs-CZ">
                <a:solidFill>
                  <a:srgbClr val="1F497D"/>
                </a:solidFill>
              </a:rPr>
              <a:t>Rostlinný genom</a:t>
            </a:r>
            <a:endParaRPr lang="cs-CZ" dirty="0">
              <a:solidFill>
                <a:srgbClr val="1F497D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979" y="4000505"/>
            <a:ext cx="2666993" cy="233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2405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404664"/>
            <a:ext cx="7128791" cy="504056"/>
          </a:xfrm>
        </p:spPr>
        <p:txBody>
          <a:bodyPr/>
          <a:lstStyle/>
          <a:p>
            <a:r>
              <a:rPr lang="cs-CZ" smtClean="0"/>
              <a:t>Pšenice </a:t>
            </a:r>
            <a:r>
              <a:rPr lang="cs-CZ" i="1" smtClean="0"/>
              <a:t>Triticum aestivum</a:t>
            </a:r>
            <a:endParaRPr lang="cs-CZ" i="1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81698" y="6501168"/>
            <a:ext cx="4762302" cy="432047"/>
          </a:xfrm>
        </p:spPr>
        <p:txBody>
          <a:bodyPr/>
          <a:lstStyle/>
          <a:p>
            <a:r>
              <a:rPr lang="cs-CZ" sz="1800">
                <a:hlinkClick r:id="rId2"/>
              </a:rPr>
              <a:t>http://</a:t>
            </a:r>
            <a:r>
              <a:rPr lang="cs-CZ" sz="1800" smtClean="0">
                <a:hlinkClick r:id="rId2"/>
              </a:rPr>
              <a:t>www.newhallmill.org.uk/wht-evol.htm</a:t>
            </a:r>
            <a:r>
              <a:rPr lang="cs-CZ" sz="1800" smtClean="0"/>
              <a:t> </a:t>
            </a:r>
            <a:endParaRPr lang="cs-CZ" sz="1800"/>
          </a:p>
        </p:txBody>
      </p:sp>
      <p:pic>
        <p:nvPicPr>
          <p:cNvPr id="30" name="Picture 6" descr="2012 evoluce pšenice sché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487" y="864319"/>
            <a:ext cx="513080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2900650" y="1459632"/>
            <a:ext cx="52770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/>
              <a:t>AA</a:t>
            </a: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5637500" y="1459632"/>
            <a:ext cx="52770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/>
              <a:t>BB</a:t>
            </a: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3549937" y="2540719"/>
            <a:ext cx="8707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/>
              <a:t>AABB</a:t>
            </a: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5781962" y="2540719"/>
            <a:ext cx="5565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/>
              <a:t>DD</a:t>
            </a:r>
          </a:p>
        </p:txBody>
      </p:sp>
      <p:sp>
        <p:nvSpPr>
          <p:cNvPr id="35" name="Text Box 12"/>
          <p:cNvSpPr txBox="1">
            <a:spLocks noChangeArrowheads="1"/>
          </p:cNvSpPr>
          <p:nvPr/>
        </p:nvSpPr>
        <p:spPr bwMode="auto">
          <a:xfrm>
            <a:off x="3065750" y="3744044"/>
            <a:ext cx="8707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/>
              <a:t>AABB</a:t>
            </a:r>
          </a:p>
        </p:txBody>
      </p:sp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5997862" y="4988644"/>
            <a:ext cx="12426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/>
              <a:t>AABBDD</a:t>
            </a:r>
          </a:p>
        </p:txBody>
      </p: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2468850" y="5420444"/>
            <a:ext cx="8707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/>
              <a:t>AABB</a:t>
            </a:r>
          </a:p>
        </p:txBody>
      </p:sp>
      <p:sp>
        <p:nvSpPr>
          <p:cNvPr id="38" name="Text Box 15"/>
          <p:cNvSpPr txBox="1">
            <a:spLocks noChangeArrowheads="1"/>
          </p:cNvSpPr>
          <p:nvPr/>
        </p:nvSpPr>
        <p:spPr bwMode="auto">
          <a:xfrm>
            <a:off x="6142325" y="5491882"/>
            <a:ext cx="12426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/>
              <a:t>AABBDD</a:t>
            </a:r>
          </a:p>
        </p:txBody>
      </p:sp>
      <p:sp>
        <p:nvSpPr>
          <p:cNvPr id="39" name="Rectangle 16"/>
          <p:cNvSpPr>
            <a:spLocks noChangeArrowheads="1"/>
          </p:cNvSpPr>
          <p:nvPr/>
        </p:nvSpPr>
        <p:spPr bwMode="auto">
          <a:xfrm>
            <a:off x="2849850" y="1080219"/>
            <a:ext cx="1368425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sz="1600" b="1"/>
              <a:t>Planá jednozrnka</a:t>
            </a:r>
          </a:p>
        </p:txBody>
      </p:sp>
      <p:sp>
        <p:nvSpPr>
          <p:cNvPr id="40" name="Rectangle 17"/>
          <p:cNvSpPr>
            <a:spLocks noChangeArrowheads="1"/>
          </p:cNvSpPr>
          <p:nvPr/>
        </p:nvSpPr>
        <p:spPr bwMode="auto">
          <a:xfrm>
            <a:off x="4937412" y="1080219"/>
            <a:ext cx="1368425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" name="Rectangle 18"/>
          <p:cNvSpPr>
            <a:spLocks noChangeArrowheads="1"/>
          </p:cNvSpPr>
          <p:nvPr/>
        </p:nvSpPr>
        <p:spPr bwMode="auto">
          <a:xfrm>
            <a:off x="5874037" y="2159719"/>
            <a:ext cx="1368425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2" name="Rectangle 19"/>
          <p:cNvSpPr>
            <a:spLocks noChangeArrowheads="1"/>
          </p:cNvSpPr>
          <p:nvPr/>
        </p:nvSpPr>
        <p:spPr bwMode="auto">
          <a:xfrm>
            <a:off x="3857912" y="2159719"/>
            <a:ext cx="1368425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" name="Rectangle 20"/>
          <p:cNvSpPr>
            <a:spLocks noChangeArrowheads="1"/>
          </p:cNvSpPr>
          <p:nvPr/>
        </p:nvSpPr>
        <p:spPr bwMode="auto">
          <a:xfrm>
            <a:off x="3784887" y="3312244"/>
            <a:ext cx="1549400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sz="1600" b="1"/>
              <a:t>Kulturní dvouzrnka</a:t>
            </a:r>
          </a:p>
        </p:txBody>
      </p:sp>
      <p:sp>
        <p:nvSpPr>
          <p:cNvPr id="44" name="Rectangle 21"/>
          <p:cNvSpPr>
            <a:spLocks noChangeArrowheads="1"/>
          </p:cNvSpPr>
          <p:nvPr/>
        </p:nvSpPr>
        <p:spPr bwMode="auto">
          <a:xfrm>
            <a:off x="5226337" y="4536207"/>
            <a:ext cx="1368425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sz="1600" b="1"/>
              <a:t>Pšenice</a:t>
            </a:r>
          </a:p>
        </p:txBody>
      </p:sp>
      <p:sp>
        <p:nvSpPr>
          <p:cNvPr id="45" name="Rectangle 22"/>
          <p:cNvSpPr>
            <a:spLocks noChangeArrowheads="1"/>
          </p:cNvSpPr>
          <p:nvPr/>
        </p:nvSpPr>
        <p:spPr bwMode="auto">
          <a:xfrm>
            <a:off x="2849850" y="5904632"/>
            <a:ext cx="1368425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sz="1600" b="1"/>
              <a:t>Pšenice tvrdá</a:t>
            </a:r>
          </a:p>
        </p:txBody>
      </p:sp>
      <p:sp>
        <p:nvSpPr>
          <p:cNvPr id="46" name="Rectangle 23"/>
          <p:cNvSpPr>
            <a:spLocks noChangeArrowheads="1"/>
          </p:cNvSpPr>
          <p:nvPr/>
        </p:nvSpPr>
        <p:spPr bwMode="auto">
          <a:xfrm>
            <a:off x="5226337" y="5904632"/>
            <a:ext cx="1368425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sz="1600" b="1"/>
              <a:t>Pšenice setá</a:t>
            </a:r>
          </a:p>
        </p:txBody>
      </p:sp>
      <p:sp>
        <p:nvSpPr>
          <p:cNvPr id="47" name="Text Box 25"/>
          <p:cNvSpPr txBox="1">
            <a:spLocks noChangeArrowheads="1"/>
          </p:cNvSpPr>
          <p:nvPr/>
        </p:nvSpPr>
        <p:spPr bwMode="auto">
          <a:xfrm>
            <a:off x="4865975" y="1008782"/>
            <a:ext cx="1381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/>
              <a:t>Mnohoštět 1</a:t>
            </a:r>
          </a:p>
        </p:txBody>
      </p:sp>
      <p:sp>
        <p:nvSpPr>
          <p:cNvPr id="48" name="Rectangle 26"/>
          <p:cNvSpPr>
            <a:spLocks noChangeArrowheads="1"/>
          </p:cNvSpPr>
          <p:nvPr/>
        </p:nvSpPr>
        <p:spPr bwMode="auto">
          <a:xfrm>
            <a:off x="5729575" y="2088282"/>
            <a:ext cx="165539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sz="1600" b="1" dirty="0" smtClean="0"/>
              <a:t>Mnohoštět 2</a:t>
            </a:r>
            <a:endParaRPr lang="cs-CZ" sz="1600" b="1" dirty="0"/>
          </a:p>
        </p:txBody>
      </p:sp>
      <p:sp>
        <p:nvSpPr>
          <p:cNvPr id="49" name="Text Box 27"/>
          <p:cNvSpPr txBox="1">
            <a:spLocks noChangeArrowheads="1"/>
          </p:cNvSpPr>
          <p:nvPr/>
        </p:nvSpPr>
        <p:spPr bwMode="auto">
          <a:xfrm>
            <a:off x="3692812" y="2059707"/>
            <a:ext cx="1797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/>
              <a:t>Planá dvouzrnka</a:t>
            </a:r>
          </a:p>
        </p:txBody>
      </p:sp>
      <p:sp>
        <p:nvSpPr>
          <p:cNvPr id="50" name="Text Box 33"/>
          <p:cNvSpPr txBox="1">
            <a:spLocks noChangeArrowheads="1"/>
          </p:cNvSpPr>
          <p:nvPr/>
        </p:nvSpPr>
        <p:spPr bwMode="auto">
          <a:xfrm>
            <a:off x="2633950" y="2520082"/>
            <a:ext cx="7921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/>
          </a:p>
        </p:txBody>
      </p:sp>
      <p:sp>
        <p:nvSpPr>
          <p:cNvPr id="51" name="Rectangle 35"/>
          <p:cNvSpPr>
            <a:spLocks noChangeArrowheads="1"/>
          </p:cNvSpPr>
          <p:nvPr/>
        </p:nvSpPr>
        <p:spPr bwMode="auto">
          <a:xfrm>
            <a:off x="2849850" y="2591519"/>
            <a:ext cx="503237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2" name="Rectangle 36"/>
          <p:cNvSpPr>
            <a:spLocks noChangeArrowheads="1"/>
          </p:cNvSpPr>
          <p:nvPr/>
        </p:nvSpPr>
        <p:spPr bwMode="auto">
          <a:xfrm>
            <a:off x="2705387" y="2951882"/>
            <a:ext cx="863600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" name="Text Box 37"/>
          <p:cNvSpPr txBox="1">
            <a:spLocks noChangeArrowheads="1"/>
          </p:cNvSpPr>
          <p:nvPr/>
        </p:nvSpPr>
        <p:spPr bwMode="auto">
          <a:xfrm>
            <a:off x="2468850" y="2467694"/>
            <a:ext cx="116730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 b="1">
                <a:solidFill>
                  <a:srgbClr val="FF3300"/>
                </a:solidFill>
              </a:rPr>
              <a:t>Plané</a:t>
            </a:r>
          </a:p>
          <a:p>
            <a:pPr eaLnBrk="1" hangingPunct="1"/>
            <a:endParaRPr lang="cs-CZ" sz="2000" b="1">
              <a:solidFill>
                <a:srgbClr val="FF3300"/>
              </a:solidFill>
            </a:endParaRPr>
          </a:p>
          <a:p>
            <a:pPr eaLnBrk="1" hangingPunct="1"/>
            <a:r>
              <a:rPr lang="cs-CZ" sz="2000" b="1">
                <a:solidFill>
                  <a:srgbClr val="FF3300"/>
                </a:solidFill>
              </a:rPr>
              <a:t>Kulturní</a:t>
            </a:r>
          </a:p>
        </p:txBody>
      </p:sp>
    </p:spTree>
    <p:extLst>
      <p:ext uri="{BB962C8B-B14F-4D97-AF65-F5344CB8AC3E}">
        <p14:creationId xmlns:p14="http://schemas.microsoft.com/office/powerpoint/2010/main" val="51121981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Klasická mutageneze </a:t>
            </a:r>
            <a:r>
              <a:rPr lang="cs-CZ" dirty="0" smtClean="0"/>
              <a:t>– </a:t>
            </a:r>
            <a:r>
              <a:rPr lang="cs-CZ" dirty="0" err="1"/>
              <a:t>chemomutageny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TILLIN</a:t>
            </a:r>
            <a:r>
              <a:rPr lang="cs-CZ" b="1" dirty="0" smtClean="0"/>
              <a:t>G</a:t>
            </a:r>
            <a:r>
              <a:rPr lang="cs-CZ" dirty="0" smtClean="0"/>
              <a:t> (</a:t>
            </a:r>
            <a:r>
              <a:rPr lang="en-US" i="1" dirty="0" smtClean="0"/>
              <a:t>Targeting </a:t>
            </a:r>
            <a:r>
              <a:rPr lang="en-US" i="1" dirty="0"/>
              <a:t>Induced Local Lesions in </a:t>
            </a:r>
            <a:r>
              <a:rPr lang="en-US" i="1" dirty="0" smtClean="0"/>
              <a:t>Genome</a:t>
            </a:r>
            <a:r>
              <a:rPr lang="cs-CZ" dirty="0" smtClean="0"/>
              <a:t>)</a:t>
            </a:r>
          </a:p>
          <a:p>
            <a:r>
              <a:rPr lang="cs-CZ" b="1" dirty="0">
                <a:latin typeface="Arial" charset="0"/>
                <a:cs typeface="Arial" charset="0"/>
              </a:rPr>
              <a:t>Detekce bodových mutací</a:t>
            </a:r>
          </a:p>
          <a:p>
            <a:r>
              <a:rPr lang="cs-CZ" b="1" dirty="0">
                <a:latin typeface="Arial" charset="0"/>
                <a:cs typeface="Arial" charset="0"/>
              </a:rPr>
              <a:t>Detekce konkrétních genů </a:t>
            </a:r>
          </a:p>
          <a:p>
            <a:r>
              <a:rPr lang="cs-CZ" b="1" dirty="0">
                <a:latin typeface="Arial" charset="0"/>
                <a:cs typeface="Arial" charset="0"/>
              </a:rPr>
              <a:t>Metodický přístup reverzní genetiky</a:t>
            </a:r>
          </a:p>
          <a:p>
            <a:r>
              <a:rPr lang="cs-CZ" b="1" dirty="0">
                <a:latin typeface="Arial" charset="0"/>
                <a:cs typeface="Arial" charset="0"/>
              </a:rPr>
              <a:t>Detekce polymorfizmů v přírodních populacích (</a:t>
            </a:r>
            <a:r>
              <a:rPr lang="cs-CZ" b="1" dirty="0" err="1">
                <a:latin typeface="Arial" charset="0"/>
                <a:cs typeface="Arial" charset="0"/>
              </a:rPr>
              <a:t>ekotilling</a:t>
            </a:r>
            <a:r>
              <a:rPr lang="cs-CZ" b="1" dirty="0">
                <a:latin typeface="Arial" charset="0"/>
                <a:cs typeface="Arial" charset="0"/>
              </a:rPr>
              <a:t>)</a:t>
            </a:r>
          </a:p>
          <a:p>
            <a:r>
              <a:rPr lang="cs-CZ" b="1" i="1" dirty="0" err="1">
                <a:latin typeface="Arial" charset="0"/>
                <a:cs typeface="Arial" charset="0"/>
              </a:rPr>
              <a:t>Arabidopsis</a:t>
            </a:r>
            <a:r>
              <a:rPr lang="cs-CZ" b="1" i="1" dirty="0">
                <a:latin typeface="Arial" charset="0"/>
                <a:cs typeface="Arial" charset="0"/>
              </a:rPr>
              <a:t> </a:t>
            </a:r>
            <a:r>
              <a:rPr lang="cs-CZ" b="1" i="1" dirty="0" err="1">
                <a:latin typeface="Arial" charset="0"/>
                <a:cs typeface="Arial" charset="0"/>
              </a:rPr>
              <a:t>thaliana</a:t>
            </a:r>
            <a:r>
              <a:rPr lang="cs-CZ" b="1" dirty="0">
                <a:latin typeface="Arial" charset="0"/>
                <a:cs typeface="Arial" charset="0"/>
              </a:rPr>
              <a:t>, kulturní plodiny (ječmen</a:t>
            </a:r>
            <a:r>
              <a:rPr lang="cs-CZ" b="1" dirty="0" smtClean="0">
                <a:latin typeface="Arial" charset="0"/>
                <a:cs typeface="Arial" charset="0"/>
              </a:rPr>
              <a:t>)</a:t>
            </a:r>
            <a:endParaRPr lang="cs-CZ" b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2551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LLI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64704"/>
            <a:ext cx="6768752" cy="577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89764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metody identifikace funkcí </a:t>
            </a:r>
            <a:br>
              <a:rPr lang="cs-CZ" dirty="0"/>
            </a:br>
            <a:r>
              <a:rPr lang="cs-CZ" dirty="0"/>
              <a:t>rostlinných genů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1628801"/>
            <a:ext cx="7560840" cy="1224136"/>
          </a:xfrm>
        </p:spPr>
        <p:txBody>
          <a:bodyPr/>
          <a:lstStyle/>
          <a:p>
            <a:r>
              <a:rPr lang="cs-CZ" dirty="0"/>
              <a:t>Homologní rekombinace „</a:t>
            </a:r>
            <a:r>
              <a:rPr lang="cs-CZ" i="1" dirty="0"/>
              <a:t>Gene </a:t>
            </a:r>
            <a:r>
              <a:rPr lang="cs-CZ" i="1" dirty="0" err="1"/>
              <a:t>targeting</a:t>
            </a:r>
            <a:r>
              <a:rPr lang="cs-CZ" dirty="0"/>
              <a:t>“</a:t>
            </a:r>
          </a:p>
          <a:p>
            <a:r>
              <a:rPr lang="cs-CZ" dirty="0" smtClean="0"/>
              <a:t>U </a:t>
            </a:r>
            <a:r>
              <a:rPr lang="cs-CZ" dirty="0"/>
              <a:t>rostlin se využívá v menším rozsahu </a:t>
            </a:r>
          </a:p>
        </p:txBody>
      </p:sp>
      <p:pic>
        <p:nvPicPr>
          <p:cNvPr id="5" name="Picture 4" descr="gene targeting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898" y="3552775"/>
            <a:ext cx="4466577" cy="326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ma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052736"/>
            <a:ext cx="1298575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9" r="10387"/>
          <a:stretch>
            <a:fillRect/>
          </a:stretch>
        </p:blipFill>
        <p:spPr bwMode="auto">
          <a:xfrm>
            <a:off x="1189484" y="3068960"/>
            <a:ext cx="3670548" cy="1835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5997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Techniky založené na umlčování specifických genů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1628801"/>
            <a:ext cx="7344816" cy="576063"/>
          </a:xfrm>
        </p:spPr>
        <p:txBody>
          <a:bodyPr/>
          <a:lstStyle/>
          <a:p>
            <a:r>
              <a:rPr lang="cs-CZ" b="1" dirty="0" smtClean="0"/>
              <a:t>Především RNA interference</a:t>
            </a:r>
            <a:endParaRPr lang="cs-CZ" b="1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 bwMode="auto">
          <a:xfrm>
            <a:off x="899592" y="2348880"/>
            <a:ext cx="489654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1463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3275" indent="-261938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84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i="1" dirty="0"/>
              <a:t>A. </a:t>
            </a:r>
            <a:r>
              <a:rPr lang="cs-CZ" sz="2000" i="1" dirty="0" err="1"/>
              <a:t>thaliana</a:t>
            </a:r>
            <a:r>
              <a:rPr lang="cs-CZ" sz="2000" i="1" dirty="0"/>
              <a:t> </a:t>
            </a:r>
            <a:r>
              <a:rPr lang="cs-CZ" sz="2000" dirty="0"/>
              <a:t>– Projekt AGRIKOLA</a:t>
            </a:r>
          </a:p>
          <a:p>
            <a:pPr lvl="1"/>
            <a:r>
              <a:rPr lang="cs-CZ" sz="2000" i="1" dirty="0" err="1">
                <a:solidFill>
                  <a:srgbClr val="FF0000"/>
                </a:solidFill>
              </a:rPr>
              <a:t>A</a:t>
            </a:r>
            <a:r>
              <a:rPr lang="cs-CZ" sz="2000" i="1" dirty="0" err="1"/>
              <a:t>rabidopsis</a:t>
            </a:r>
            <a:endParaRPr lang="cs-CZ" sz="2000" i="1" dirty="0"/>
          </a:p>
          <a:p>
            <a:pPr lvl="1"/>
            <a:r>
              <a:rPr lang="cs-CZ" sz="2000" dirty="0" err="1">
                <a:solidFill>
                  <a:srgbClr val="FF0000"/>
                </a:solidFill>
              </a:rPr>
              <a:t>G</a:t>
            </a:r>
            <a:r>
              <a:rPr lang="cs-CZ" sz="2000" dirty="0" err="1"/>
              <a:t>enomic</a:t>
            </a:r>
            <a:endParaRPr lang="cs-CZ" sz="2000" dirty="0"/>
          </a:p>
          <a:p>
            <a:pPr lvl="1"/>
            <a:r>
              <a:rPr lang="cs-CZ" sz="2000" dirty="0">
                <a:solidFill>
                  <a:srgbClr val="FF0000"/>
                </a:solidFill>
              </a:rPr>
              <a:t>R</a:t>
            </a:r>
            <a:r>
              <a:rPr lang="cs-CZ" sz="2000" dirty="0"/>
              <a:t>NA </a:t>
            </a:r>
            <a:r>
              <a:rPr lang="cs-CZ" sz="2000" dirty="0">
                <a:solidFill>
                  <a:srgbClr val="FF0000"/>
                </a:solidFill>
              </a:rPr>
              <a:t>I</a:t>
            </a:r>
            <a:r>
              <a:rPr lang="cs-CZ" sz="2000" dirty="0"/>
              <a:t>nterference </a:t>
            </a:r>
          </a:p>
          <a:p>
            <a:pPr lvl="1"/>
            <a:r>
              <a:rPr lang="cs-CZ" sz="2000" dirty="0" err="1">
                <a:solidFill>
                  <a:srgbClr val="FF0000"/>
                </a:solidFill>
              </a:rPr>
              <a:t>K</a:t>
            </a:r>
            <a:r>
              <a:rPr lang="cs-CZ" sz="2000" dirty="0" err="1"/>
              <a:t>nock-</a:t>
            </a:r>
            <a:r>
              <a:rPr lang="cs-CZ" sz="2000" dirty="0" err="1">
                <a:solidFill>
                  <a:srgbClr val="FF0000"/>
                </a:solidFill>
              </a:rPr>
              <a:t>O</a:t>
            </a:r>
            <a:r>
              <a:rPr lang="cs-CZ" sz="2000" dirty="0" err="1"/>
              <a:t>ut</a:t>
            </a:r>
            <a:endParaRPr lang="cs-CZ" sz="2000" dirty="0"/>
          </a:p>
          <a:p>
            <a:pPr lvl="1"/>
            <a:r>
              <a:rPr lang="cs-CZ" sz="2000" dirty="0">
                <a:solidFill>
                  <a:srgbClr val="FF0000"/>
                </a:solidFill>
              </a:rPr>
              <a:t>L</a:t>
            </a:r>
            <a:r>
              <a:rPr lang="cs-CZ" sz="2000" dirty="0"/>
              <a:t>ine </a:t>
            </a:r>
            <a:r>
              <a:rPr lang="cs-CZ" sz="2000" dirty="0" err="1">
                <a:solidFill>
                  <a:srgbClr val="FF0000"/>
                </a:solidFill>
              </a:rPr>
              <a:t>A</a:t>
            </a:r>
            <a:r>
              <a:rPr lang="cs-CZ" sz="2000" dirty="0" err="1"/>
              <a:t>nalysis</a:t>
            </a:r>
            <a:endParaRPr lang="cs-CZ" sz="20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8" b="41867"/>
          <a:stretch>
            <a:fillRect/>
          </a:stretch>
        </p:blipFill>
        <p:spPr bwMode="auto">
          <a:xfrm>
            <a:off x="3707904" y="2780928"/>
            <a:ext cx="3024807" cy="2043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71"/>
          <a:stretch>
            <a:fillRect/>
          </a:stretch>
        </p:blipFill>
        <p:spPr bwMode="auto">
          <a:xfrm>
            <a:off x="1835696" y="5012580"/>
            <a:ext cx="6326188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983459" y="4796680"/>
            <a:ext cx="6591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800" b="1" i="1">
                <a:latin typeface="Arial" pitchFamily="34" charset="0"/>
                <a:cs typeface="Arial" pitchFamily="34" charset="0"/>
              </a:rPr>
              <a:t>GST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294984" y="4868118"/>
            <a:ext cx="6591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800" b="1" i="1" dirty="0">
                <a:latin typeface="Arial" pitchFamily="34" charset="0"/>
                <a:cs typeface="Arial" pitchFamily="34" charset="0"/>
              </a:rPr>
              <a:t>GST</a:t>
            </a: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 bwMode="auto">
          <a:xfrm>
            <a:off x="6588224" y="2276872"/>
            <a:ext cx="2519439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1463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3275" indent="-261938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84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Tvorba 20 </a:t>
            </a:r>
            <a:r>
              <a:rPr lang="sv-SE" sz="2000" dirty="0" smtClean="0"/>
              <a:t>tisíc</a:t>
            </a:r>
            <a:r>
              <a:rPr lang="cs-CZ" sz="2000" dirty="0" smtClean="0"/>
              <a:t> </a:t>
            </a:r>
            <a:r>
              <a:rPr lang="sv-SE" sz="2000" dirty="0" smtClean="0"/>
              <a:t>RNAi konstruktů</a:t>
            </a:r>
            <a:endParaRPr lang="cs-CZ" sz="2000" dirty="0"/>
          </a:p>
          <a:p>
            <a:r>
              <a:rPr lang="sv-SE" sz="2000" dirty="0" smtClean="0"/>
              <a:t>Z kolekce</a:t>
            </a:r>
            <a:r>
              <a:rPr lang="cs-CZ" sz="2000" dirty="0" smtClean="0"/>
              <a:t> </a:t>
            </a:r>
            <a:r>
              <a:rPr lang="sv-SE" sz="2000" dirty="0" smtClean="0"/>
              <a:t>21 </a:t>
            </a:r>
            <a:r>
              <a:rPr lang="sv-SE" sz="2000" dirty="0"/>
              <a:t>120 </a:t>
            </a:r>
            <a:r>
              <a:rPr lang="sv-SE" sz="2000" dirty="0" smtClean="0"/>
              <a:t>GST</a:t>
            </a:r>
            <a:r>
              <a:rPr lang="cs-CZ" sz="2000" dirty="0" smtClean="0"/>
              <a:t> </a:t>
            </a:r>
            <a:r>
              <a:rPr lang="sv-SE" sz="2000" dirty="0" smtClean="0"/>
              <a:t>(Gene </a:t>
            </a:r>
            <a:r>
              <a:rPr lang="sv-SE" sz="2000" dirty="0"/>
              <a:t>Specific Tag) Arabidopsis</a:t>
            </a:r>
          </a:p>
        </p:txBody>
      </p:sp>
    </p:spTree>
    <p:extLst>
      <p:ext uri="{BB962C8B-B14F-4D97-AF65-F5344CB8AC3E}">
        <p14:creationId xmlns:p14="http://schemas.microsoft.com/office/powerpoint/2010/main" val="26562359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404664"/>
            <a:ext cx="7128791" cy="504056"/>
          </a:xfrm>
        </p:spPr>
        <p:txBody>
          <a:bodyPr/>
          <a:lstStyle/>
          <a:p>
            <a:r>
              <a:rPr lang="cs-CZ" dirty="0"/>
              <a:t>Schéma RNA </a:t>
            </a:r>
            <a:r>
              <a:rPr lang="cs-CZ" dirty="0" smtClean="0"/>
              <a:t>interference</a:t>
            </a:r>
            <a:endParaRPr lang="cs-CZ" dirty="0"/>
          </a:p>
        </p:txBody>
      </p:sp>
      <p:pic>
        <p:nvPicPr>
          <p:cNvPr id="4" name="Picture 4" descr="metoda RNAi zák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" b="3728"/>
          <a:stretch>
            <a:fillRect/>
          </a:stretch>
        </p:blipFill>
        <p:spPr bwMode="auto">
          <a:xfrm>
            <a:off x="3024336" y="908720"/>
            <a:ext cx="4139952" cy="589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6516216" y="6177498"/>
            <a:ext cx="26642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cs-CZ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Genetika: </a:t>
            </a:r>
            <a:r>
              <a:rPr lang="cs-CZ" sz="20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Snustad</a:t>
            </a:r>
            <a:r>
              <a:rPr lang="cs-CZ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</a:t>
            </a:r>
            <a:br>
              <a:rPr lang="cs-CZ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Simmons</a:t>
            </a:r>
            <a:r>
              <a:rPr lang="cs-CZ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Kap</a:t>
            </a:r>
            <a:r>
              <a:rPr lang="cs-CZ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20</a:t>
            </a:r>
          </a:p>
        </p:txBody>
      </p:sp>
    </p:spTree>
    <p:extLst>
      <p:ext uri="{BB962C8B-B14F-4D97-AF65-F5344CB8AC3E}">
        <p14:creationId xmlns:p14="http://schemas.microsoft.com/office/powerpoint/2010/main" val="75841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etoda RNA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0" b="18147"/>
          <a:stretch>
            <a:fillRect/>
          </a:stretch>
        </p:blipFill>
        <p:spPr bwMode="auto">
          <a:xfrm>
            <a:off x="2915816" y="400803"/>
            <a:ext cx="3960440" cy="641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6579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83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61792"/>
            <a:ext cx="3686881" cy="275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1124743"/>
            <a:ext cx="7128791" cy="504057"/>
          </a:xfrm>
        </p:spPr>
        <p:txBody>
          <a:bodyPr/>
          <a:lstStyle/>
          <a:p>
            <a:r>
              <a:rPr lang="cs-CZ" smtClean="0">
                <a:latin typeface="Arial" charset="0"/>
                <a:cs typeface="Arial" charset="0"/>
              </a:rPr>
              <a:t>Srovnávání genomů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Srovnávací genomika:</a:t>
            </a:r>
            <a:endParaRPr lang="cs-CZ" dirty="0"/>
          </a:p>
          <a:p>
            <a:pPr lvl="1"/>
            <a:r>
              <a:rPr lang="cs-CZ" i="1" dirty="0" err="1" smtClean="0"/>
              <a:t>Brassicaceae</a:t>
            </a:r>
            <a:r>
              <a:rPr lang="cs-CZ" dirty="0"/>
              <a:t>: </a:t>
            </a:r>
            <a:endParaRPr lang="cs-CZ" dirty="0" smtClean="0"/>
          </a:p>
          <a:p>
            <a:pPr lvl="2"/>
            <a:r>
              <a:rPr lang="cs-CZ" i="1" dirty="0" err="1" smtClean="0"/>
              <a:t>Arabidopsis</a:t>
            </a:r>
            <a:endParaRPr lang="cs-CZ" i="1" dirty="0" smtClean="0"/>
          </a:p>
          <a:p>
            <a:pPr lvl="3"/>
            <a:r>
              <a:rPr lang="cs-CZ" sz="1600" i="1" dirty="0" err="1" smtClean="0"/>
              <a:t>Brassica</a:t>
            </a:r>
            <a:r>
              <a:rPr lang="cs-CZ" sz="1600" i="1" dirty="0" smtClean="0"/>
              <a:t> </a:t>
            </a:r>
            <a:r>
              <a:rPr lang="cs-CZ" sz="1600" i="1" dirty="0" err="1"/>
              <a:t>oleracea</a:t>
            </a:r>
            <a:r>
              <a:rPr lang="cs-CZ" sz="1600" i="1" dirty="0"/>
              <a:t>  </a:t>
            </a:r>
            <a:r>
              <a:rPr lang="cs-CZ" sz="1600" dirty="0"/>
              <a:t>57</a:t>
            </a:r>
            <a:r>
              <a:rPr lang="cs-CZ" sz="1600" dirty="0" smtClean="0"/>
              <a:t>%</a:t>
            </a:r>
          </a:p>
          <a:p>
            <a:pPr lvl="3"/>
            <a:r>
              <a:rPr lang="cs-CZ" sz="1600" i="1" dirty="0" err="1" smtClean="0"/>
              <a:t>Capsella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rubella</a:t>
            </a:r>
            <a:r>
              <a:rPr lang="cs-CZ" sz="1600" dirty="0" smtClean="0"/>
              <a:t> 85</a:t>
            </a:r>
            <a:r>
              <a:rPr lang="cs-CZ" sz="1600" dirty="0"/>
              <a:t>%  </a:t>
            </a:r>
          </a:p>
          <a:p>
            <a:pPr lvl="1"/>
            <a:r>
              <a:rPr lang="cs-CZ" i="1" dirty="0" err="1" smtClean="0"/>
              <a:t>Solanaceae</a:t>
            </a:r>
            <a:r>
              <a:rPr lang="cs-CZ" dirty="0"/>
              <a:t>: </a:t>
            </a:r>
          </a:p>
          <a:p>
            <a:pPr lvl="2"/>
            <a:r>
              <a:rPr lang="cs-CZ" dirty="0"/>
              <a:t>rajče – brambor, také </a:t>
            </a:r>
            <a:r>
              <a:rPr lang="cs-CZ" dirty="0" smtClean="0"/>
              <a:t>tabák, paprika</a:t>
            </a:r>
            <a:endParaRPr lang="cs-CZ" dirty="0"/>
          </a:p>
          <a:p>
            <a:pPr lvl="1"/>
            <a:r>
              <a:rPr lang="cs-CZ" i="1" dirty="0" err="1" smtClean="0"/>
              <a:t>Poaceae</a:t>
            </a:r>
            <a:r>
              <a:rPr lang="cs-CZ" dirty="0"/>
              <a:t>: </a:t>
            </a:r>
          </a:p>
          <a:p>
            <a:pPr lvl="2"/>
            <a:r>
              <a:rPr lang="cs-CZ" dirty="0"/>
              <a:t>rýže – ječmen, pšenice, kukuřice        </a:t>
            </a:r>
          </a:p>
          <a:p>
            <a:pPr lvl="1"/>
            <a:r>
              <a:rPr lang="cs-CZ" i="1" dirty="0" err="1" smtClean="0"/>
              <a:t>Fabaceae</a:t>
            </a:r>
            <a:endParaRPr lang="cs-CZ" i="1" dirty="0"/>
          </a:p>
          <a:p>
            <a:pPr lvl="1"/>
            <a:r>
              <a:rPr lang="cs-CZ" i="1" dirty="0" err="1" smtClean="0"/>
              <a:t>Malvaceae</a:t>
            </a:r>
            <a:endParaRPr lang="cs-CZ" i="1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3200" u="sng" smtClean="0"/>
              <a:t>Genomika rostlin</a:t>
            </a:r>
            <a:endParaRPr lang="cs-CZ" u="sng"/>
          </a:p>
        </p:txBody>
      </p:sp>
    </p:spTree>
    <p:extLst>
      <p:ext uri="{BB962C8B-B14F-4D97-AF65-F5344CB8AC3E}">
        <p14:creationId xmlns:p14="http://schemas.microsoft.com/office/powerpoint/2010/main" val="265280430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>
                <a:latin typeface="Arial" charset="0"/>
                <a:cs typeface="Arial" charset="0"/>
              </a:rPr>
              <a:t>Genomy rostlin se podobají</a:t>
            </a:r>
            <a:endParaRPr lang="cs-CZ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9883086"/>
              </p:ext>
            </p:extLst>
          </p:nvPr>
        </p:nvGraphicFramePr>
        <p:xfrm>
          <a:off x="1279575" y="1556792"/>
          <a:ext cx="7684913" cy="4606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" name="PHOTO-PAINT" r:id="rId3" imgW="7485714" imgH="4904762" progId="CorelPhotoPaint.Image.12">
                  <p:embed/>
                </p:oleObj>
              </mc:Choice>
              <mc:Fallback>
                <p:oleObj name="PHOTO-PAINT" r:id="rId3" imgW="7485714" imgH="4904762" progId="CorelPhotoPaint.Image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365" b="5159"/>
                      <a:stretch>
                        <a:fillRect/>
                      </a:stretch>
                    </p:blipFill>
                    <p:spPr bwMode="auto">
                      <a:xfrm>
                        <a:off x="1279575" y="1556792"/>
                        <a:ext cx="7684913" cy="46069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419872" y="6453336"/>
            <a:ext cx="57241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Paterson et al., Plant Cell 12: </a:t>
            </a:r>
            <a:r>
              <a:rPr lang="fr-FR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1523</a:t>
            </a:r>
            <a:r>
              <a:rPr lang="cs-CZ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fr-FR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1539</a:t>
            </a:r>
            <a:r>
              <a:rPr lang="fr-FR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2000 </a:t>
            </a:r>
          </a:p>
        </p:txBody>
      </p:sp>
    </p:spTree>
    <p:extLst>
      <p:ext uri="{BB962C8B-B14F-4D97-AF65-F5344CB8AC3E}">
        <p14:creationId xmlns:p14="http://schemas.microsoft.com/office/powerpoint/2010/main" val="140944166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charset="0"/>
                <a:cs typeface="Arial" charset="0"/>
              </a:rPr>
              <a:t>Kolineární oblasti genomů </a:t>
            </a:r>
            <a:r>
              <a:rPr lang="cs-CZ" i="1" dirty="0" err="1">
                <a:latin typeface="Arial" charset="0"/>
                <a:cs typeface="Arial" charset="0"/>
              </a:rPr>
              <a:t>Arabidopsis</a:t>
            </a:r>
            <a:r>
              <a:rPr lang="cs-CZ" i="1" dirty="0">
                <a:latin typeface="Arial" charset="0"/>
                <a:cs typeface="Arial" charset="0"/>
              </a:rPr>
              <a:t> </a:t>
            </a:r>
            <a:r>
              <a:rPr lang="cs-CZ" i="1" dirty="0" err="1">
                <a:latin typeface="Arial" charset="0"/>
                <a:cs typeface="Arial" charset="0"/>
              </a:rPr>
              <a:t>thaliana</a:t>
            </a:r>
            <a:r>
              <a:rPr lang="cs-CZ" dirty="0">
                <a:latin typeface="Arial" charset="0"/>
                <a:cs typeface="Arial" charset="0"/>
              </a:rPr>
              <a:t> a </a:t>
            </a:r>
            <a:r>
              <a:rPr lang="cs-CZ" i="1" dirty="0" err="1">
                <a:latin typeface="Arial" charset="0"/>
                <a:cs typeface="Arial" charset="0"/>
              </a:rPr>
              <a:t>A</a:t>
            </a:r>
            <a:r>
              <a:rPr lang="cs-CZ" i="1" dirty="0">
                <a:latin typeface="Arial" charset="0"/>
                <a:cs typeface="Arial" charset="0"/>
              </a:rPr>
              <a:t>. </a:t>
            </a:r>
            <a:r>
              <a:rPr lang="cs-CZ" i="1" dirty="0" err="1">
                <a:latin typeface="Arial" charset="0"/>
                <a:cs typeface="Arial" charset="0"/>
              </a:rPr>
              <a:t>lyrata</a:t>
            </a:r>
            <a:endParaRPr lang="cs-CZ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" b="12717"/>
          <a:stretch>
            <a:fillRect/>
          </a:stretch>
        </p:blipFill>
        <p:spPr bwMode="auto">
          <a:xfrm>
            <a:off x="2125142" y="1484784"/>
            <a:ext cx="6047258" cy="5137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2744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598464" y="4444255"/>
            <a:ext cx="5626100" cy="22479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611164" y="1502792"/>
            <a:ext cx="5626100" cy="22479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48680" y="764704"/>
            <a:ext cx="7559824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Synten</a:t>
            </a:r>
            <a:r>
              <a:rPr lang="cs-CZ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ie</a:t>
            </a:r>
            <a:r>
              <a:rPr lang="cs-CZ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=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přítomnost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ortholog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ních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lokusů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u dvou druhů na stejném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chromo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zo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m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u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V="1">
            <a:off x="4498702" y="4809380"/>
            <a:ext cx="1120775" cy="85248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4535215" y="5661868"/>
            <a:ext cx="1109663" cy="59213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7084740" y="4502993"/>
            <a:ext cx="7938" cy="763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7000602" y="4633168"/>
            <a:ext cx="165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7013302" y="5141168"/>
            <a:ext cx="165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7200627" y="4447430"/>
            <a:ext cx="395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>
                <a:latin typeface="Arial" pitchFamily="34" charset="0"/>
                <a:cs typeface="Arial" pitchFamily="34" charset="0"/>
              </a:rPr>
              <a:t>A’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7200627" y="4695080"/>
            <a:ext cx="4143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>
                <a:latin typeface="Arial" pitchFamily="34" charset="0"/>
                <a:cs typeface="Arial" pitchFamily="34" charset="0"/>
              </a:rPr>
              <a:t>B’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702027" y="4599830"/>
            <a:ext cx="13255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Species A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5790927" y="6085730"/>
            <a:ext cx="13398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Species B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2628627" y="5323730"/>
            <a:ext cx="12541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Ancestral</a:t>
            </a:r>
          </a:p>
          <a:p>
            <a:r>
              <a: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Species</a:t>
            </a:r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>
            <a:off x="6994252" y="4887168"/>
            <a:ext cx="165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7200627" y="4968130"/>
            <a:ext cx="43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dirty="0">
                <a:latin typeface="Arial" pitchFamily="34" charset="0"/>
                <a:cs typeface="Arial" pitchFamily="34" charset="0"/>
              </a:rPr>
              <a:t>C’</a:t>
            </a:r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H="1">
            <a:off x="7108552" y="5879355"/>
            <a:ext cx="7938" cy="763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Line 20"/>
          <p:cNvSpPr>
            <a:spLocks noChangeShapeType="1"/>
          </p:cNvSpPr>
          <p:nvPr/>
        </p:nvSpPr>
        <p:spPr bwMode="auto">
          <a:xfrm>
            <a:off x="7024415" y="6009530"/>
            <a:ext cx="165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Line 21"/>
          <p:cNvSpPr>
            <a:spLocks noChangeShapeType="1"/>
          </p:cNvSpPr>
          <p:nvPr/>
        </p:nvSpPr>
        <p:spPr bwMode="auto">
          <a:xfrm>
            <a:off x="7037115" y="6517530"/>
            <a:ext cx="165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7224440" y="5823793"/>
            <a:ext cx="441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>
                <a:latin typeface="Arial" pitchFamily="34" charset="0"/>
                <a:cs typeface="Arial" pitchFamily="34" charset="0"/>
              </a:rPr>
              <a:t>A”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7224440" y="6071443"/>
            <a:ext cx="441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>
                <a:latin typeface="Arial" pitchFamily="34" charset="0"/>
                <a:cs typeface="Arial" pitchFamily="34" charset="0"/>
              </a:rPr>
              <a:t>B”</a:t>
            </a:r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>
            <a:off x="7018065" y="6263530"/>
            <a:ext cx="165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7224440" y="6344493"/>
            <a:ext cx="466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>
                <a:latin typeface="Arial" pitchFamily="34" charset="0"/>
                <a:cs typeface="Arial" pitchFamily="34" charset="0"/>
              </a:rPr>
              <a:t>C”</a:t>
            </a:r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 flipH="1">
            <a:off x="3865290" y="5274518"/>
            <a:ext cx="7938" cy="763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Line 27"/>
          <p:cNvSpPr>
            <a:spLocks noChangeShapeType="1"/>
          </p:cNvSpPr>
          <p:nvPr/>
        </p:nvSpPr>
        <p:spPr bwMode="auto">
          <a:xfrm>
            <a:off x="3781152" y="5404693"/>
            <a:ext cx="165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Line 28"/>
          <p:cNvSpPr>
            <a:spLocks noChangeShapeType="1"/>
          </p:cNvSpPr>
          <p:nvPr/>
        </p:nvSpPr>
        <p:spPr bwMode="auto">
          <a:xfrm>
            <a:off x="3793852" y="5912693"/>
            <a:ext cx="165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3981177" y="5218955"/>
            <a:ext cx="368300" cy="396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29" name="Text Box 30"/>
          <p:cNvSpPr txBox="1">
            <a:spLocks noChangeArrowheads="1"/>
          </p:cNvSpPr>
          <p:nvPr/>
        </p:nvSpPr>
        <p:spPr bwMode="auto">
          <a:xfrm>
            <a:off x="3981177" y="5466605"/>
            <a:ext cx="354013" cy="396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30" name="Line 31"/>
          <p:cNvSpPr>
            <a:spLocks noChangeShapeType="1"/>
          </p:cNvSpPr>
          <p:nvPr/>
        </p:nvSpPr>
        <p:spPr bwMode="auto">
          <a:xfrm>
            <a:off x="3774802" y="5658693"/>
            <a:ext cx="165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3981177" y="5739655"/>
            <a:ext cx="369888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1548680" y="3760004"/>
            <a:ext cx="7005662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Kolinearita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skupina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lokusů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je u dvou druhů přítomna ve stejném pořadí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Line 35"/>
          <p:cNvSpPr>
            <a:spLocks noChangeShapeType="1"/>
          </p:cNvSpPr>
          <p:nvPr/>
        </p:nvSpPr>
        <p:spPr bwMode="auto">
          <a:xfrm flipV="1">
            <a:off x="4562202" y="1804417"/>
            <a:ext cx="1120775" cy="85248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Line 36"/>
          <p:cNvSpPr>
            <a:spLocks noChangeShapeType="1"/>
          </p:cNvSpPr>
          <p:nvPr/>
        </p:nvSpPr>
        <p:spPr bwMode="auto">
          <a:xfrm>
            <a:off x="4598715" y="2656905"/>
            <a:ext cx="1109663" cy="59213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Line 37"/>
          <p:cNvSpPr>
            <a:spLocks noChangeShapeType="1"/>
          </p:cNvSpPr>
          <p:nvPr/>
        </p:nvSpPr>
        <p:spPr bwMode="auto">
          <a:xfrm flipH="1">
            <a:off x="7148240" y="1498030"/>
            <a:ext cx="7938" cy="763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Line 38"/>
          <p:cNvSpPr>
            <a:spLocks noChangeShapeType="1"/>
          </p:cNvSpPr>
          <p:nvPr/>
        </p:nvSpPr>
        <p:spPr bwMode="auto">
          <a:xfrm>
            <a:off x="7064102" y="1628205"/>
            <a:ext cx="165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Line 39"/>
          <p:cNvSpPr>
            <a:spLocks noChangeShapeType="1"/>
          </p:cNvSpPr>
          <p:nvPr/>
        </p:nvSpPr>
        <p:spPr bwMode="auto">
          <a:xfrm>
            <a:off x="7076802" y="2136205"/>
            <a:ext cx="165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 Box 40"/>
          <p:cNvSpPr txBox="1">
            <a:spLocks noChangeArrowheads="1"/>
          </p:cNvSpPr>
          <p:nvPr/>
        </p:nvSpPr>
        <p:spPr bwMode="auto">
          <a:xfrm>
            <a:off x="7264127" y="1442467"/>
            <a:ext cx="395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>
                <a:latin typeface="Arial" pitchFamily="34" charset="0"/>
                <a:cs typeface="Arial" pitchFamily="34" charset="0"/>
              </a:rPr>
              <a:t>A’</a:t>
            </a:r>
          </a:p>
        </p:txBody>
      </p:sp>
      <p:sp>
        <p:nvSpPr>
          <p:cNvPr id="40" name="Text Box 41"/>
          <p:cNvSpPr txBox="1">
            <a:spLocks noChangeArrowheads="1"/>
          </p:cNvSpPr>
          <p:nvPr/>
        </p:nvSpPr>
        <p:spPr bwMode="auto">
          <a:xfrm>
            <a:off x="7264127" y="1690117"/>
            <a:ext cx="43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>
                <a:latin typeface="Arial" pitchFamily="34" charset="0"/>
                <a:cs typeface="Arial" pitchFamily="34" charset="0"/>
              </a:rPr>
              <a:t>C’</a:t>
            </a:r>
          </a:p>
        </p:txBody>
      </p:sp>
      <p:sp>
        <p:nvSpPr>
          <p:cNvPr id="41" name="Text Box 42"/>
          <p:cNvSpPr txBox="1">
            <a:spLocks noChangeArrowheads="1"/>
          </p:cNvSpPr>
          <p:nvPr/>
        </p:nvSpPr>
        <p:spPr bwMode="auto">
          <a:xfrm>
            <a:off x="5765527" y="1594867"/>
            <a:ext cx="13255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Species A</a:t>
            </a:r>
          </a:p>
        </p:txBody>
      </p:sp>
      <p:sp>
        <p:nvSpPr>
          <p:cNvPr id="42" name="Text Box 43"/>
          <p:cNvSpPr txBox="1">
            <a:spLocks noChangeArrowheads="1"/>
          </p:cNvSpPr>
          <p:nvPr/>
        </p:nvSpPr>
        <p:spPr bwMode="auto">
          <a:xfrm>
            <a:off x="5854427" y="3080767"/>
            <a:ext cx="13398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Species B</a:t>
            </a:r>
          </a:p>
        </p:txBody>
      </p:sp>
      <p:sp>
        <p:nvSpPr>
          <p:cNvPr id="43" name="Text Box 44"/>
          <p:cNvSpPr txBox="1">
            <a:spLocks noChangeArrowheads="1"/>
          </p:cNvSpPr>
          <p:nvPr/>
        </p:nvSpPr>
        <p:spPr bwMode="auto">
          <a:xfrm>
            <a:off x="2692127" y="2318767"/>
            <a:ext cx="12541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Ancestral</a:t>
            </a:r>
          </a:p>
          <a:p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Species</a:t>
            </a:r>
          </a:p>
        </p:txBody>
      </p:sp>
      <p:sp>
        <p:nvSpPr>
          <p:cNvPr id="44" name="Line 45"/>
          <p:cNvSpPr>
            <a:spLocks noChangeShapeType="1"/>
          </p:cNvSpPr>
          <p:nvPr/>
        </p:nvSpPr>
        <p:spPr bwMode="auto">
          <a:xfrm>
            <a:off x="7057752" y="1882205"/>
            <a:ext cx="165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 Box 46"/>
          <p:cNvSpPr txBox="1">
            <a:spLocks noChangeArrowheads="1"/>
          </p:cNvSpPr>
          <p:nvPr/>
        </p:nvSpPr>
        <p:spPr bwMode="auto">
          <a:xfrm>
            <a:off x="7264127" y="1963167"/>
            <a:ext cx="4143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>
                <a:latin typeface="Arial" pitchFamily="34" charset="0"/>
                <a:cs typeface="Arial" pitchFamily="34" charset="0"/>
              </a:rPr>
              <a:t>B’</a:t>
            </a:r>
          </a:p>
        </p:txBody>
      </p:sp>
      <p:sp>
        <p:nvSpPr>
          <p:cNvPr id="46" name="Line 47"/>
          <p:cNvSpPr>
            <a:spLocks noChangeShapeType="1"/>
          </p:cNvSpPr>
          <p:nvPr/>
        </p:nvSpPr>
        <p:spPr bwMode="auto">
          <a:xfrm flipH="1">
            <a:off x="7172052" y="2874392"/>
            <a:ext cx="7938" cy="763588"/>
          </a:xfrm>
          <a:prstGeom prst="line">
            <a:avLst/>
          </a:prstGeom>
          <a:noFill/>
          <a:ln w="3810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Line 48"/>
          <p:cNvSpPr>
            <a:spLocks noChangeShapeType="1"/>
          </p:cNvSpPr>
          <p:nvPr/>
        </p:nvSpPr>
        <p:spPr bwMode="auto">
          <a:xfrm>
            <a:off x="7087915" y="3004567"/>
            <a:ext cx="165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Line 49"/>
          <p:cNvSpPr>
            <a:spLocks noChangeShapeType="1"/>
          </p:cNvSpPr>
          <p:nvPr/>
        </p:nvSpPr>
        <p:spPr bwMode="auto">
          <a:xfrm>
            <a:off x="7100615" y="3512567"/>
            <a:ext cx="165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 Box 50"/>
          <p:cNvSpPr txBox="1">
            <a:spLocks noChangeArrowheads="1"/>
          </p:cNvSpPr>
          <p:nvPr/>
        </p:nvSpPr>
        <p:spPr bwMode="auto">
          <a:xfrm>
            <a:off x="7287940" y="2818830"/>
            <a:ext cx="466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>
                <a:latin typeface="Arial" pitchFamily="34" charset="0"/>
                <a:cs typeface="Arial" pitchFamily="34" charset="0"/>
              </a:rPr>
              <a:t>C”</a:t>
            </a:r>
          </a:p>
        </p:txBody>
      </p:sp>
      <p:sp>
        <p:nvSpPr>
          <p:cNvPr id="50" name="Text Box 51"/>
          <p:cNvSpPr txBox="1">
            <a:spLocks noChangeArrowheads="1"/>
          </p:cNvSpPr>
          <p:nvPr/>
        </p:nvSpPr>
        <p:spPr bwMode="auto">
          <a:xfrm>
            <a:off x="7287940" y="3066480"/>
            <a:ext cx="441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>
                <a:latin typeface="Arial" pitchFamily="34" charset="0"/>
                <a:cs typeface="Arial" pitchFamily="34" charset="0"/>
              </a:rPr>
              <a:t>B”</a:t>
            </a:r>
          </a:p>
        </p:txBody>
      </p:sp>
      <p:sp>
        <p:nvSpPr>
          <p:cNvPr id="51" name="Line 52"/>
          <p:cNvSpPr>
            <a:spLocks noChangeShapeType="1"/>
          </p:cNvSpPr>
          <p:nvPr/>
        </p:nvSpPr>
        <p:spPr bwMode="auto">
          <a:xfrm>
            <a:off x="7081565" y="3258567"/>
            <a:ext cx="165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 Box 53"/>
          <p:cNvSpPr txBox="1">
            <a:spLocks noChangeArrowheads="1"/>
          </p:cNvSpPr>
          <p:nvPr/>
        </p:nvSpPr>
        <p:spPr bwMode="auto">
          <a:xfrm>
            <a:off x="7287940" y="3339530"/>
            <a:ext cx="441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>
                <a:latin typeface="Arial" pitchFamily="34" charset="0"/>
                <a:cs typeface="Arial" pitchFamily="34" charset="0"/>
              </a:rPr>
              <a:t>A”</a:t>
            </a:r>
          </a:p>
        </p:txBody>
      </p:sp>
      <p:sp>
        <p:nvSpPr>
          <p:cNvPr id="53" name="Line 54"/>
          <p:cNvSpPr>
            <a:spLocks noChangeShapeType="1"/>
          </p:cNvSpPr>
          <p:nvPr/>
        </p:nvSpPr>
        <p:spPr bwMode="auto">
          <a:xfrm flipH="1">
            <a:off x="3928790" y="2269555"/>
            <a:ext cx="7938" cy="763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Line 55"/>
          <p:cNvSpPr>
            <a:spLocks noChangeShapeType="1"/>
          </p:cNvSpPr>
          <p:nvPr/>
        </p:nvSpPr>
        <p:spPr bwMode="auto">
          <a:xfrm>
            <a:off x="3844652" y="2399730"/>
            <a:ext cx="165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Line 56"/>
          <p:cNvSpPr>
            <a:spLocks noChangeShapeType="1"/>
          </p:cNvSpPr>
          <p:nvPr/>
        </p:nvSpPr>
        <p:spPr bwMode="auto">
          <a:xfrm>
            <a:off x="3857352" y="2907730"/>
            <a:ext cx="165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 Box 57"/>
          <p:cNvSpPr txBox="1">
            <a:spLocks noChangeArrowheads="1"/>
          </p:cNvSpPr>
          <p:nvPr/>
        </p:nvSpPr>
        <p:spPr bwMode="auto">
          <a:xfrm>
            <a:off x="4044677" y="2213992"/>
            <a:ext cx="368300" cy="396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dirty="0"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57" name="Text Box 58"/>
          <p:cNvSpPr txBox="1">
            <a:spLocks noChangeArrowheads="1"/>
          </p:cNvSpPr>
          <p:nvPr/>
        </p:nvSpPr>
        <p:spPr bwMode="auto">
          <a:xfrm>
            <a:off x="4044677" y="2461642"/>
            <a:ext cx="354013" cy="396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58" name="Line 59"/>
          <p:cNvSpPr>
            <a:spLocks noChangeShapeType="1"/>
          </p:cNvSpPr>
          <p:nvPr/>
        </p:nvSpPr>
        <p:spPr bwMode="auto">
          <a:xfrm>
            <a:off x="3838302" y="2653730"/>
            <a:ext cx="165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 Box 60"/>
          <p:cNvSpPr txBox="1">
            <a:spLocks noChangeArrowheads="1"/>
          </p:cNvSpPr>
          <p:nvPr/>
        </p:nvSpPr>
        <p:spPr bwMode="auto">
          <a:xfrm>
            <a:off x="4044677" y="2734692"/>
            <a:ext cx="369888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>
                <a:latin typeface="Arial" pitchFamily="34" charset="0"/>
                <a:cs typeface="Arial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2824121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2012 evoluce pšenice jednozrn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753434"/>
            <a:ext cx="1879006" cy="25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012 T dicoccoid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003" y="3777528"/>
            <a:ext cx="2185045" cy="30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2012 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196" y="856233"/>
            <a:ext cx="1923108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2012 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768" y="3789040"/>
            <a:ext cx="2115552" cy="290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958031" y="1845029"/>
            <a:ext cx="3561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 b="1"/>
              <a:t>X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007900" y="4901098"/>
            <a:ext cx="3561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 b="1" smtClean="0"/>
              <a:t>X</a:t>
            </a:r>
            <a:endParaRPr lang="cs-CZ" sz="2000" b="1"/>
          </a:p>
        </p:txBody>
      </p:sp>
      <p:pic>
        <p:nvPicPr>
          <p:cNvPr id="8" name="Picture 11" descr="wht-map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04" y="2429842"/>
            <a:ext cx="2284796" cy="102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wht-map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213" y="2609209"/>
            <a:ext cx="2151291" cy="96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wht-map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190" y="5745959"/>
            <a:ext cx="2256690" cy="101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wht-map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083" y="5802154"/>
            <a:ext cx="2097421" cy="93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1349095" y="1700808"/>
            <a:ext cx="14398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2000" smtClean="0"/>
              <a:t>Planá</a:t>
            </a:r>
            <a:br>
              <a:rPr lang="cs-CZ" sz="2000" smtClean="0"/>
            </a:br>
            <a:r>
              <a:rPr lang="cs-CZ" sz="2000" smtClean="0"/>
              <a:t>jednozrnka</a:t>
            </a:r>
            <a:endParaRPr lang="cs-CZ" sz="2000"/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7452320" y="1978565"/>
            <a:ext cx="15937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/>
              <a:t>Mnohoštět 1</a:t>
            </a: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1385163" y="4889790"/>
            <a:ext cx="136768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2000" smtClean="0"/>
              <a:t>Planá</a:t>
            </a:r>
            <a:br>
              <a:rPr lang="cs-CZ" sz="2000" smtClean="0"/>
            </a:br>
            <a:r>
              <a:rPr lang="cs-CZ" sz="2000" smtClean="0"/>
              <a:t>dvouzrnka</a:t>
            </a:r>
            <a:endParaRPr lang="cs-CZ" sz="2000"/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7452320" y="5359639"/>
            <a:ext cx="15937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/>
              <a:t>Mnohoštět 2</a:t>
            </a:r>
          </a:p>
        </p:txBody>
      </p:sp>
    </p:spTree>
    <p:extLst>
      <p:ext uri="{BB962C8B-B14F-4D97-AF65-F5344CB8AC3E}">
        <p14:creationId xmlns:p14="http://schemas.microsoft.com/office/powerpoint/2010/main" val="387809041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Orthology</a:t>
            </a:r>
            <a:r>
              <a:rPr lang="cs-CZ" dirty="0"/>
              <a:t> vs. </a:t>
            </a:r>
            <a:r>
              <a:rPr lang="cs-CZ" dirty="0" err="1"/>
              <a:t>paralogy</a:t>
            </a:r>
            <a:endParaRPr lang="cs-CZ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31863" y="1699468"/>
            <a:ext cx="6121400" cy="22479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06463" y="4493468"/>
            <a:ext cx="7505700" cy="22479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313929" y="1023700"/>
            <a:ext cx="7794575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Ortholog</a:t>
            </a:r>
            <a:r>
              <a:rPr lang="cs-CZ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ní geny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geny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u různých organismů, které jsou přímými potomky genu přítomného u společného předka těchto organismů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313929" y="4109010"/>
            <a:ext cx="769823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Paralog</a:t>
            </a:r>
            <a:r>
              <a:rPr lang="cs-CZ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ní </a:t>
            </a:r>
            <a:r>
              <a:rPr lang="cs-CZ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geny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=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geny, které se duplikovali u daného druhu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3944863" y="2048718"/>
            <a:ext cx="1120775" cy="852487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3981376" y="2901206"/>
            <a:ext cx="1109663" cy="592137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148188" y="1839168"/>
            <a:ext cx="13255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Species A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5237088" y="3325068"/>
            <a:ext cx="13398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Species B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608063" y="2563068"/>
            <a:ext cx="12541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Ancestral</a:t>
            </a:r>
          </a:p>
          <a:p>
            <a:r>
              <a: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Species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2766938" y="2715468"/>
            <a:ext cx="1058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Gene A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6443588" y="1812181"/>
            <a:ext cx="1220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Gene A”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6443588" y="3307606"/>
            <a:ext cx="1220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Gene A’</a:t>
            </a: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flipV="1">
            <a:off x="3962326" y="4953843"/>
            <a:ext cx="1120775" cy="85248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4000426" y="5806331"/>
            <a:ext cx="1108075" cy="592137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5165651" y="4744293"/>
            <a:ext cx="13262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Species A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5254551" y="6230193"/>
            <a:ext cx="13404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Species B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1625526" y="5468193"/>
            <a:ext cx="125386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Ancestral</a:t>
            </a:r>
          </a:p>
          <a:p>
            <a:r>
              <a: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Species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2784401" y="5620593"/>
            <a:ext cx="1058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Gene A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6461051" y="4717306"/>
            <a:ext cx="2378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Gene A” Gene  A’”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6461051" y="6212731"/>
            <a:ext cx="1222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Gene A’</a:t>
            </a:r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>
            <a:off x="7118276" y="5044331"/>
            <a:ext cx="376237" cy="4651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 flipH="1">
            <a:off x="7524676" y="5072906"/>
            <a:ext cx="427037" cy="4460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6546776" y="5582493"/>
            <a:ext cx="225254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Paralogous genes</a:t>
            </a:r>
          </a:p>
        </p:txBody>
      </p:sp>
    </p:spTree>
    <p:extLst>
      <p:ext uri="{BB962C8B-B14F-4D97-AF65-F5344CB8AC3E}">
        <p14:creationId xmlns:p14="http://schemas.microsoft.com/office/powerpoint/2010/main" val="33650775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charset="0"/>
                <a:cs typeface="Arial" charset="0"/>
              </a:rPr>
              <a:t>Makrosyntenie</a:t>
            </a:r>
            <a:r>
              <a:rPr lang="en-US" dirty="0">
                <a:latin typeface="Arial" charset="0"/>
                <a:cs typeface="Arial" charset="0"/>
              </a:rPr>
              <a:t> vs. </a:t>
            </a:r>
            <a:r>
              <a:rPr lang="en-US" dirty="0" err="1">
                <a:latin typeface="Arial" charset="0"/>
                <a:cs typeface="Arial" charset="0"/>
              </a:rPr>
              <a:t>microsyntenie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24136" y="4941168"/>
            <a:ext cx="7740352" cy="1944216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 err="1"/>
              <a:t>Makrosyntenie</a:t>
            </a:r>
            <a:r>
              <a:rPr lang="cs-CZ" dirty="0"/>
              <a:t> (daná společným původem</a:t>
            </a:r>
            <a:r>
              <a:rPr lang="cs-CZ" dirty="0" smtClean="0"/>
              <a:t>), </a:t>
            </a:r>
            <a:r>
              <a:rPr lang="cs-CZ" b="1" dirty="0" err="1" smtClean="0"/>
              <a:t>makrokolinearita</a:t>
            </a:r>
            <a:endParaRPr lang="cs-CZ" b="1" dirty="0" smtClean="0"/>
          </a:p>
          <a:p>
            <a:pPr lvl="1"/>
            <a:r>
              <a:rPr lang="cs-CZ" dirty="0" smtClean="0"/>
              <a:t>konzervativní </a:t>
            </a:r>
            <a:r>
              <a:rPr lang="cs-CZ" dirty="0"/>
              <a:t>uspořádání genů v určité oblasti chromozomu v rozsahu mnoha </a:t>
            </a:r>
            <a:r>
              <a:rPr lang="cs-CZ" dirty="0" err="1"/>
              <a:t>Mb</a:t>
            </a:r>
            <a:r>
              <a:rPr lang="cs-CZ" dirty="0"/>
              <a:t>, geny A, B, C </a:t>
            </a:r>
            <a:endParaRPr lang="cs-CZ" dirty="0" smtClean="0"/>
          </a:p>
          <a:p>
            <a:pPr lvl="1"/>
            <a:r>
              <a:rPr lang="cs-CZ" dirty="0" smtClean="0"/>
              <a:t>může </a:t>
            </a:r>
            <a:r>
              <a:rPr lang="cs-CZ" dirty="0"/>
              <a:t>být maskována výraznými lokálními změnami v pořadí i zastoupení genů (</a:t>
            </a:r>
            <a:r>
              <a:rPr lang="cs-CZ" b="1" dirty="0" err="1"/>
              <a:t>mikrosyntenie</a:t>
            </a:r>
            <a:r>
              <a:rPr lang="cs-CZ" dirty="0"/>
              <a:t> není detekována), </a:t>
            </a:r>
            <a:r>
              <a:rPr lang="cs-CZ" b="1" dirty="0" err="1" smtClean="0"/>
              <a:t>mikrokolinearita</a:t>
            </a:r>
            <a:endParaRPr lang="cs-CZ" b="1" dirty="0"/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 flipH="1">
            <a:off x="7182172" y="1528763"/>
            <a:ext cx="0" cy="320198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H="1">
            <a:off x="7080572" y="1741488"/>
            <a:ext cx="20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H="1">
            <a:off x="7080572" y="2630488"/>
            <a:ext cx="20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H="1">
            <a:off x="7093272" y="4052888"/>
            <a:ext cx="20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 flipH="1">
            <a:off x="6775772" y="1625600"/>
            <a:ext cx="33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 flipH="1">
            <a:off x="6782122" y="2489200"/>
            <a:ext cx="319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 flipH="1">
            <a:off x="6782122" y="3898900"/>
            <a:ext cx="3321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V="1">
            <a:off x="7398072" y="1639888"/>
            <a:ext cx="762000" cy="101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7359972" y="2643188"/>
            <a:ext cx="800100" cy="228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 flipV="1">
            <a:off x="7359972" y="3938588"/>
            <a:ext cx="812800" cy="101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8350572" y="1528763"/>
            <a:ext cx="0" cy="32019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8248972" y="1639888"/>
            <a:ext cx="20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8248972" y="2884488"/>
            <a:ext cx="20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8248972" y="3913188"/>
            <a:ext cx="20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8410897" y="1524000"/>
            <a:ext cx="35054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Arial" pitchFamily="34" charset="0"/>
                <a:cs typeface="Arial" pitchFamily="34" charset="0"/>
              </a:rPr>
              <a:t>A’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8433122" y="2743200"/>
            <a:ext cx="36580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Arial" pitchFamily="34" charset="0"/>
                <a:cs typeface="Arial" pitchFamily="34" charset="0"/>
              </a:rPr>
              <a:t>B’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8433122" y="3759200"/>
            <a:ext cx="387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Arial" pitchFamily="34" charset="0"/>
                <a:cs typeface="Arial" pitchFamily="34" charset="0"/>
              </a:rPr>
              <a:t>C’</a:t>
            </a:r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 flipH="1">
            <a:off x="7080572" y="1970088"/>
            <a:ext cx="20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 flipH="1">
            <a:off x="7080572" y="2300288"/>
            <a:ext cx="20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 flipH="1">
            <a:off x="7080572" y="2871788"/>
            <a:ext cx="20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 flipH="1">
            <a:off x="7080572" y="3265488"/>
            <a:ext cx="20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 flipH="1">
            <a:off x="7080572" y="3659188"/>
            <a:ext cx="20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 flipH="1">
            <a:off x="8248972" y="3671888"/>
            <a:ext cx="20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Line 26"/>
          <p:cNvSpPr>
            <a:spLocks noChangeShapeType="1"/>
          </p:cNvSpPr>
          <p:nvPr/>
        </p:nvSpPr>
        <p:spPr bwMode="auto">
          <a:xfrm flipH="1">
            <a:off x="8248972" y="3455988"/>
            <a:ext cx="20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Line 27"/>
          <p:cNvSpPr>
            <a:spLocks noChangeShapeType="1"/>
          </p:cNvSpPr>
          <p:nvPr/>
        </p:nvSpPr>
        <p:spPr bwMode="auto">
          <a:xfrm flipH="1">
            <a:off x="8248972" y="3125788"/>
            <a:ext cx="20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 flipH="1">
            <a:off x="8248972" y="2427288"/>
            <a:ext cx="20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Line 29"/>
          <p:cNvSpPr>
            <a:spLocks noChangeShapeType="1"/>
          </p:cNvSpPr>
          <p:nvPr/>
        </p:nvSpPr>
        <p:spPr bwMode="auto">
          <a:xfrm flipH="1">
            <a:off x="8248972" y="2033588"/>
            <a:ext cx="20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 Box 30"/>
          <p:cNvSpPr txBox="1">
            <a:spLocks noChangeArrowheads="1"/>
          </p:cNvSpPr>
          <p:nvPr/>
        </p:nvSpPr>
        <p:spPr bwMode="auto">
          <a:xfrm>
            <a:off x="8453759" y="3267075"/>
            <a:ext cx="2984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Arial" pitchFamily="34" charset="0"/>
                <a:cs typeface="Arial" pitchFamily="34" charset="0"/>
              </a:rPr>
              <a:t>o</a:t>
            </a: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6790059" y="1793875"/>
            <a:ext cx="24237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Arial" pitchFamily="34" charset="0"/>
                <a:cs typeface="Arial" pitchFamily="34" charset="0"/>
              </a:rPr>
              <a:t>t</a:t>
            </a:r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6790059" y="2124075"/>
            <a:ext cx="2984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Arial" pitchFamily="34" charset="0"/>
                <a:cs typeface="Arial" pitchFamily="34" charset="0"/>
              </a:rPr>
              <a:t>u</a:t>
            </a:r>
          </a:p>
        </p:txBody>
      </p:sp>
      <p:sp>
        <p:nvSpPr>
          <p:cNvPr id="34" name="Text Box 33"/>
          <p:cNvSpPr txBox="1">
            <a:spLocks noChangeArrowheads="1"/>
          </p:cNvSpPr>
          <p:nvPr/>
        </p:nvSpPr>
        <p:spPr bwMode="auto">
          <a:xfrm>
            <a:off x="6790059" y="3089275"/>
            <a:ext cx="3321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Arial" pitchFamily="34" charset="0"/>
                <a:cs typeface="Arial" pitchFamily="34" charset="0"/>
              </a:rPr>
              <a:t>w</a:t>
            </a:r>
          </a:p>
        </p:txBody>
      </p:sp>
      <p:sp>
        <p:nvSpPr>
          <p:cNvPr id="35" name="Text Box 34"/>
          <p:cNvSpPr txBox="1">
            <a:spLocks noChangeArrowheads="1"/>
          </p:cNvSpPr>
          <p:nvPr/>
        </p:nvSpPr>
        <p:spPr bwMode="auto">
          <a:xfrm>
            <a:off x="6790059" y="3482975"/>
            <a:ext cx="28725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Arial" pitchFamily="34" charset="0"/>
                <a:cs typeface="Arial" pitchFamily="34" charset="0"/>
              </a:rPr>
              <a:t>x</a:t>
            </a:r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8466459" y="3482975"/>
            <a:ext cx="2984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Arial" pitchFamily="34" charset="0"/>
                <a:cs typeface="Arial" pitchFamily="34" charset="0"/>
              </a:rPr>
              <a:t>q</a:t>
            </a:r>
          </a:p>
        </p:txBody>
      </p:sp>
      <p:sp>
        <p:nvSpPr>
          <p:cNvPr id="37" name="Text Box 36"/>
          <p:cNvSpPr txBox="1">
            <a:spLocks noChangeArrowheads="1"/>
          </p:cNvSpPr>
          <p:nvPr/>
        </p:nvSpPr>
        <p:spPr bwMode="auto">
          <a:xfrm>
            <a:off x="8441059" y="2238375"/>
            <a:ext cx="2984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Arial" pitchFamily="34" charset="0"/>
                <a:cs typeface="Arial" pitchFamily="34" charset="0"/>
              </a:rPr>
              <a:t>n</a:t>
            </a:r>
          </a:p>
        </p:txBody>
      </p:sp>
      <p:sp>
        <p:nvSpPr>
          <p:cNvPr id="38" name="Text Box 37"/>
          <p:cNvSpPr txBox="1">
            <a:spLocks noChangeArrowheads="1"/>
          </p:cNvSpPr>
          <p:nvPr/>
        </p:nvSpPr>
        <p:spPr bwMode="auto">
          <a:xfrm>
            <a:off x="8441059" y="1882775"/>
            <a:ext cx="28725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Arial" pitchFamily="34" charset="0"/>
                <a:cs typeface="Arial" pitchFamily="34" charset="0"/>
              </a:rPr>
              <a:t>k</a:t>
            </a:r>
          </a:p>
        </p:txBody>
      </p:sp>
      <p:sp>
        <p:nvSpPr>
          <p:cNvPr id="39" name="Text Box 38"/>
          <p:cNvSpPr txBox="1">
            <a:spLocks noChangeArrowheads="1"/>
          </p:cNvSpPr>
          <p:nvPr/>
        </p:nvSpPr>
        <p:spPr bwMode="auto">
          <a:xfrm>
            <a:off x="6802759" y="2682875"/>
            <a:ext cx="2984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Arial" pitchFamily="34" charset="0"/>
                <a:cs typeface="Arial" pitchFamily="34" charset="0"/>
              </a:rPr>
              <a:t>v</a:t>
            </a:r>
          </a:p>
        </p:txBody>
      </p:sp>
      <p:sp>
        <p:nvSpPr>
          <p:cNvPr id="40" name="Text Box 39"/>
          <p:cNvSpPr txBox="1">
            <a:spLocks noChangeArrowheads="1"/>
          </p:cNvSpPr>
          <p:nvPr/>
        </p:nvSpPr>
        <p:spPr bwMode="auto">
          <a:xfrm>
            <a:off x="8453759" y="2949575"/>
            <a:ext cx="2984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Arial" pitchFamily="34" charset="0"/>
                <a:cs typeface="Arial" pitchFamily="34" charset="0"/>
              </a:rPr>
              <a:t>g</a:t>
            </a:r>
          </a:p>
        </p:txBody>
      </p:sp>
      <p:sp>
        <p:nvSpPr>
          <p:cNvPr id="42" name="Line 41"/>
          <p:cNvSpPr>
            <a:spLocks noChangeShapeType="1"/>
          </p:cNvSpPr>
          <p:nvPr/>
        </p:nvSpPr>
        <p:spPr bwMode="auto">
          <a:xfrm flipH="1">
            <a:off x="1495127" y="1579563"/>
            <a:ext cx="0" cy="320198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Line 42"/>
          <p:cNvSpPr>
            <a:spLocks noChangeShapeType="1"/>
          </p:cNvSpPr>
          <p:nvPr/>
        </p:nvSpPr>
        <p:spPr bwMode="auto">
          <a:xfrm flipH="1">
            <a:off x="1393527" y="1792288"/>
            <a:ext cx="20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Line 43"/>
          <p:cNvSpPr>
            <a:spLocks noChangeShapeType="1"/>
          </p:cNvSpPr>
          <p:nvPr/>
        </p:nvSpPr>
        <p:spPr bwMode="auto">
          <a:xfrm flipH="1">
            <a:off x="1393527" y="2681288"/>
            <a:ext cx="20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Line 44"/>
          <p:cNvSpPr>
            <a:spLocks noChangeShapeType="1"/>
          </p:cNvSpPr>
          <p:nvPr/>
        </p:nvSpPr>
        <p:spPr bwMode="auto">
          <a:xfrm flipH="1">
            <a:off x="1406227" y="4103688"/>
            <a:ext cx="20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 Box 45"/>
          <p:cNvSpPr txBox="1">
            <a:spLocks noChangeArrowheads="1"/>
          </p:cNvSpPr>
          <p:nvPr/>
        </p:nvSpPr>
        <p:spPr bwMode="auto">
          <a:xfrm flipH="1">
            <a:off x="1087140" y="1676400"/>
            <a:ext cx="33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47" name="Text Box 46"/>
          <p:cNvSpPr txBox="1">
            <a:spLocks noChangeArrowheads="1"/>
          </p:cNvSpPr>
          <p:nvPr/>
        </p:nvSpPr>
        <p:spPr bwMode="auto">
          <a:xfrm flipH="1">
            <a:off x="1093490" y="2540000"/>
            <a:ext cx="319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48" name="Text Box 47"/>
          <p:cNvSpPr txBox="1">
            <a:spLocks noChangeArrowheads="1"/>
          </p:cNvSpPr>
          <p:nvPr/>
        </p:nvSpPr>
        <p:spPr bwMode="auto">
          <a:xfrm flipH="1">
            <a:off x="1093490" y="3949700"/>
            <a:ext cx="3321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49" name="Line 48"/>
          <p:cNvSpPr>
            <a:spLocks noChangeShapeType="1"/>
          </p:cNvSpPr>
          <p:nvPr/>
        </p:nvSpPr>
        <p:spPr bwMode="auto">
          <a:xfrm flipV="1">
            <a:off x="1711027" y="1690688"/>
            <a:ext cx="762000" cy="101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Line 49"/>
          <p:cNvSpPr>
            <a:spLocks noChangeShapeType="1"/>
          </p:cNvSpPr>
          <p:nvPr/>
        </p:nvSpPr>
        <p:spPr bwMode="auto">
          <a:xfrm>
            <a:off x="1672927" y="2693988"/>
            <a:ext cx="800100" cy="228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Line 50"/>
          <p:cNvSpPr>
            <a:spLocks noChangeShapeType="1"/>
          </p:cNvSpPr>
          <p:nvPr/>
        </p:nvSpPr>
        <p:spPr bwMode="auto">
          <a:xfrm flipV="1">
            <a:off x="1672927" y="3989388"/>
            <a:ext cx="812800" cy="101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Line 51"/>
          <p:cNvSpPr>
            <a:spLocks noChangeShapeType="1"/>
          </p:cNvSpPr>
          <p:nvPr/>
        </p:nvSpPr>
        <p:spPr bwMode="auto">
          <a:xfrm>
            <a:off x="2663527" y="1579563"/>
            <a:ext cx="0" cy="32019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Line 52"/>
          <p:cNvSpPr>
            <a:spLocks noChangeShapeType="1"/>
          </p:cNvSpPr>
          <p:nvPr/>
        </p:nvSpPr>
        <p:spPr bwMode="auto">
          <a:xfrm>
            <a:off x="2561927" y="1690688"/>
            <a:ext cx="20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Line 53"/>
          <p:cNvSpPr>
            <a:spLocks noChangeShapeType="1"/>
          </p:cNvSpPr>
          <p:nvPr/>
        </p:nvSpPr>
        <p:spPr bwMode="auto">
          <a:xfrm>
            <a:off x="2561927" y="2935288"/>
            <a:ext cx="20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Line 54"/>
          <p:cNvSpPr>
            <a:spLocks noChangeShapeType="1"/>
          </p:cNvSpPr>
          <p:nvPr/>
        </p:nvSpPr>
        <p:spPr bwMode="auto">
          <a:xfrm>
            <a:off x="2561927" y="3963988"/>
            <a:ext cx="20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 Box 55"/>
          <p:cNvSpPr txBox="1">
            <a:spLocks noChangeArrowheads="1"/>
          </p:cNvSpPr>
          <p:nvPr/>
        </p:nvSpPr>
        <p:spPr bwMode="auto">
          <a:xfrm>
            <a:off x="2723852" y="1574800"/>
            <a:ext cx="35054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Arial" pitchFamily="34" charset="0"/>
                <a:cs typeface="Arial" pitchFamily="34" charset="0"/>
              </a:rPr>
              <a:t>A’</a:t>
            </a:r>
          </a:p>
        </p:txBody>
      </p:sp>
      <p:sp>
        <p:nvSpPr>
          <p:cNvPr id="57" name="Text Box 56"/>
          <p:cNvSpPr txBox="1">
            <a:spLocks noChangeArrowheads="1"/>
          </p:cNvSpPr>
          <p:nvPr/>
        </p:nvSpPr>
        <p:spPr bwMode="auto">
          <a:xfrm>
            <a:off x="2744490" y="2794000"/>
            <a:ext cx="36580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Arial" pitchFamily="34" charset="0"/>
                <a:cs typeface="Arial" pitchFamily="34" charset="0"/>
              </a:rPr>
              <a:t>B’</a:t>
            </a:r>
          </a:p>
        </p:txBody>
      </p:sp>
      <p:sp>
        <p:nvSpPr>
          <p:cNvPr id="58" name="Text Box 57"/>
          <p:cNvSpPr txBox="1">
            <a:spLocks noChangeArrowheads="1"/>
          </p:cNvSpPr>
          <p:nvPr/>
        </p:nvSpPr>
        <p:spPr bwMode="auto">
          <a:xfrm>
            <a:off x="2744490" y="3810000"/>
            <a:ext cx="387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Arial" pitchFamily="34" charset="0"/>
                <a:cs typeface="Arial" pitchFamily="34" charset="0"/>
              </a:rPr>
              <a:t>C’</a:t>
            </a:r>
          </a:p>
        </p:txBody>
      </p:sp>
      <p:sp>
        <p:nvSpPr>
          <p:cNvPr id="59" name="Line 58"/>
          <p:cNvSpPr>
            <a:spLocks noChangeShapeType="1"/>
          </p:cNvSpPr>
          <p:nvPr/>
        </p:nvSpPr>
        <p:spPr bwMode="auto">
          <a:xfrm flipH="1">
            <a:off x="1393527" y="2020888"/>
            <a:ext cx="20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Line 59"/>
          <p:cNvSpPr>
            <a:spLocks noChangeShapeType="1"/>
          </p:cNvSpPr>
          <p:nvPr/>
        </p:nvSpPr>
        <p:spPr bwMode="auto">
          <a:xfrm flipH="1">
            <a:off x="1393527" y="2351088"/>
            <a:ext cx="20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Line 60"/>
          <p:cNvSpPr>
            <a:spLocks noChangeShapeType="1"/>
          </p:cNvSpPr>
          <p:nvPr/>
        </p:nvSpPr>
        <p:spPr bwMode="auto">
          <a:xfrm flipH="1">
            <a:off x="1393527" y="2922588"/>
            <a:ext cx="20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Line 61"/>
          <p:cNvSpPr>
            <a:spLocks noChangeShapeType="1"/>
          </p:cNvSpPr>
          <p:nvPr/>
        </p:nvSpPr>
        <p:spPr bwMode="auto">
          <a:xfrm flipH="1">
            <a:off x="1393527" y="3316288"/>
            <a:ext cx="20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Line 62"/>
          <p:cNvSpPr>
            <a:spLocks noChangeShapeType="1"/>
          </p:cNvSpPr>
          <p:nvPr/>
        </p:nvSpPr>
        <p:spPr bwMode="auto">
          <a:xfrm flipH="1">
            <a:off x="1393527" y="3709988"/>
            <a:ext cx="20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Line 63"/>
          <p:cNvSpPr>
            <a:spLocks noChangeShapeType="1"/>
          </p:cNvSpPr>
          <p:nvPr/>
        </p:nvSpPr>
        <p:spPr bwMode="auto">
          <a:xfrm flipH="1">
            <a:off x="2561927" y="3722688"/>
            <a:ext cx="20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Line 64"/>
          <p:cNvSpPr>
            <a:spLocks noChangeShapeType="1"/>
          </p:cNvSpPr>
          <p:nvPr/>
        </p:nvSpPr>
        <p:spPr bwMode="auto">
          <a:xfrm flipH="1">
            <a:off x="2561927" y="3506788"/>
            <a:ext cx="20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Line 65"/>
          <p:cNvSpPr>
            <a:spLocks noChangeShapeType="1"/>
          </p:cNvSpPr>
          <p:nvPr/>
        </p:nvSpPr>
        <p:spPr bwMode="auto">
          <a:xfrm flipH="1">
            <a:off x="2561927" y="3176588"/>
            <a:ext cx="20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Line 66"/>
          <p:cNvSpPr>
            <a:spLocks noChangeShapeType="1"/>
          </p:cNvSpPr>
          <p:nvPr/>
        </p:nvSpPr>
        <p:spPr bwMode="auto">
          <a:xfrm flipH="1">
            <a:off x="2561927" y="2478088"/>
            <a:ext cx="20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Line 67"/>
          <p:cNvSpPr>
            <a:spLocks noChangeShapeType="1"/>
          </p:cNvSpPr>
          <p:nvPr/>
        </p:nvSpPr>
        <p:spPr bwMode="auto">
          <a:xfrm flipH="1">
            <a:off x="2561927" y="2084388"/>
            <a:ext cx="20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Text Box 68"/>
          <p:cNvSpPr txBox="1">
            <a:spLocks noChangeArrowheads="1"/>
          </p:cNvSpPr>
          <p:nvPr/>
        </p:nvSpPr>
        <p:spPr bwMode="auto">
          <a:xfrm>
            <a:off x="2766715" y="3317875"/>
            <a:ext cx="3321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Arial" pitchFamily="34" charset="0"/>
                <a:cs typeface="Arial" pitchFamily="34" charset="0"/>
              </a:rPr>
              <a:t>w</a:t>
            </a:r>
          </a:p>
        </p:txBody>
      </p:sp>
      <p:sp>
        <p:nvSpPr>
          <p:cNvPr id="70" name="Text Box 69"/>
          <p:cNvSpPr txBox="1">
            <a:spLocks noChangeArrowheads="1"/>
          </p:cNvSpPr>
          <p:nvPr/>
        </p:nvSpPr>
        <p:spPr bwMode="auto">
          <a:xfrm>
            <a:off x="1103015" y="1844675"/>
            <a:ext cx="24237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Arial" pitchFamily="34" charset="0"/>
                <a:cs typeface="Arial" pitchFamily="34" charset="0"/>
              </a:rPr>
              <a:t>t</a:t>
            </a:r>
          </a:p>
        </p:txBody>
      </p:sp>
      <p:sp>
        <p:nvSpPr>
          <p:cNvPr id="71" name="Text Box 70"/>
          <p:cNvSpPr txBox="1">
            <a:spLocks noChangeArrowheads="1"/>
          </p:cNvSpPr>
          <p:nvPr/>
        </p:nvSpPr>
        <p:spPr bwMode="auto">
          <a:xfrm>
            <a:off x="1103015" y="2174875"/>
            <a:ext cx="2984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Arial" pitchFamily="34" charset="0"/>
                <a:cs typeface="Arial" pitchFamily="34" charset="0"/>
              </a:rPr>
              <a:t>u</a:t>
            </a:r>
          </a:p>
        </p:txBody>
      </p:sp>
      <p:sp>
        <p:nvSpPr>
          <p:cNvPr id="72" name="Text Box 71"/>
          <p:cNvSpPr txBox="1">
            <a:spLocks noChangeArrowheads="1"/>
          </p:cNvSpPr>
          <p:nvPr/>
        </p:nvSpPr>
        <p:spPr bwMode="auto">
          <a:xfrm>
            <a:off x="1103015" y="3140075"/>
            <a:ext cx="3321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Arial" pitchFamily="34" charset="0"/>
                <a:cs typeface="Arial" pitchFamily="34" charset="0"/>
              </a:rPr>
              <a:t>w</a:t>
            </a:r>
          </a:p>
        </p:txBody>
      </p:sp>
      <p:sp>
        <p:nvSpPr>
          <p:cNvPr id="73" name="Text Box 72"/>
          <p:cNvSpPr txBox="1">
            <a:spLocks noChangeArrowheads="1"/>
          </p:cNvSpPr>
          <p:nvPr/>
        </p:nvSpPr>
        <p:spPr bwMode="auto">
          <a:xfrm>
            <a:off x="1103015" y="3533775"/>
            <a:ext cx="28725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Arial" pitchFamily="34" charset="0"/>
                <a:cs typeface="Arial" pitchFamily="34" charset="0"/>
              </a:rPr>
              <a:t>x</a:t>
            </a:r>
          </a:p>
        </p:txBody>
      </p:sp>
      <p:sp>
        <p:nvSpPr>
          <p:cNvPr id="74" name="Text Box 73"/>
          <p:cNvSpPr txBox="1">
            <a:spLocks noChangeArrowheads="1"/>
          </p:cNvSpPr>
          <p:nvPr/>
        </p:nvSpPr>
        <p:spPr bwMode="auto">
          <a:xfrm>
            <a:off x="2779415" y="3533775"/>
            <a:ext cx="28725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Arial" pitchFamily="34" charset="0"/>
                <a:cs typeface="Arial" pitchFamily="34" charset="0"/>
              </a:rPr>
              <a:t>x</a:t>
            </a:r>
          </a:p>
        </p:txBody>
      </p:sp>
      <p:sp>
        <p:nvSpPr>
          <p:cNvPr id="75" name="Text Box 74"/>
          <p:cNvSpPr txBox="1">
            <a:spLocks noChangeArrowheads="1"/>
          </p:cNvSpPr>
          <p:nvPr/>
        </p:nvSpPr>
        <p:spPr bwMode="auto">
          <a:xfrm>
            <a:off x="2754015" y="2289175"/>
            <a:ext cx="2984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Arial" pitchFamily="34" charset="0"/>
                <a:cs typeface="Arial" pitchFamily="34" charset="0"/>
              </a:rPr>
              <a:t>u</a:t>
            </a:r>
          </a:p>
        </p:txBody>
      </p:sp>
      <p:sp>
        <p:nvSpPr>
          <p:cNvPr id="76" name="Text Box 75"/>
          <p:cNvSpPr txBox="1">
            <a:spLocks noChangeArrowheads="1"/>
          </p:cNvSpPr>
          <p:nvPr/>
        </p:nvSpPr>
        <p:spPr bwMode="auto">
          <a:xfrm>
            <a:off x="2754015" y="1933575"/>
            <a:ext cx="24237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Arial" pitchFamily="34" charset="0"/>
                <a:cs typeface="Arial" pitchFamily="34" charset="0"/>
              </a:rPr>
              <a:t>t</a:t>
            </a:r>
          </a:p>
        </p:txBody>
      </p:sp>
      <p:sp>
        <p:nvSpPr>
          <p:cNvPr id="77" name="Text Box 76"/>
          <p:cNvSpPr txBox="1">
            <a:spLocks noChangeArrowheads="1"/>
          </p:cNvSpPr>
          <p:nvPr/>
        </p:nvSpPr>
        <p:spPr bwMode="auto">
          <a:xfrm>
            <a:off x="1115715" y="2733675"/>
            <a:ext cx="2984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Arial" pitchFamily="34" charset="0"/>
                <a:cs typeface="Arial" pitchFamily="34" charset="0"/>
              </a:rPr>
              <a:t>v</a:t>
            </a:r>
          </a:p>
        </p:txBody>
      </p:sp>
      <p:sp>
        <p:nvSpPr>
          <p:cNvPr id="78" name="Text Box 77"/>
          <p:cNvSpPr txBox="1">
            <a:spLocks noChangeArrowheads="1"/>
          </p:cNvSpPr>
          <p:nvPr/>
        </p:nvSpPr>
        <p:spPr bwMode="auto">
          <a:xfrm>
            <a:off x="2766715" y="3000375"/>
            <a:ext cx="28725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Arial" pitchFamily="34" charset="0"/>
                <a:cs typeface="Arial" pitchFamily="34" charset="0"/>
              </a:rPr>
              <a:t>v</a:t>
            </a:r>
          </a:p>
        </p:txBody>
      </p:sp>
      <p:sp>
        <p:nvSpPr>
          <p:cNvPr id="79" name="Line 78"/>
          <p:cNvSpPr>
            <a:spLocks noChangeShapeType="1"/>
          </p:cNvSpPr>
          <p:nvPr/>
        </p:nvSpPr>
        <p:spPr bwMode="auto">
          <a:xfrm>
            <a:off x="1728490" y="2020888"/>
            <a:ext cx="762000" cy="50800"/>
          </a:xfrm>
          <a:prstGeom prst="line">
            <a:avLst/>
          </a:prstGeom>
          <a:noFill/>
          <a:ln w="9525">
            <a:solidFill>
              <a:schemeClr val="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Line 79"/>
          <p:cNvSpPr>
            <a:spLocks noChangeShapeType="1"/>
          </p:cNvSpPr>
          <p:nvPr/>
        </p:nvSpPr>
        <p:spPr bwMode="auto">
          <a:xfrm>
            <a:off x="1664990" y="2351088"/>
            <a:ext cx="825500" cy="101600"/>
          </a:xfrm>
          <a:prstGeom prst="line">
            <a:avLst/>
          </a:prstGeom>
          <a:noFill/>
          <a:ln w="9525">
            <a:solidFill>
              <a:schemeClr val="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Line 80"/>
          <p:cNvSpPr>
            <a:spLocks noChangeShapeType="1"/>
          </p:cNvSpPr>
          <p:nvPr/>
        </p:nvSpPr>
        <p:spPr bwMode="auto">
          <a:xfrm>
            <a:off x="1652290" y="2922588"/>
            <a:ext cx="838200" cy="228600"/>
          </a:xfrm>
          <a:prstGeom prst="line">
            <a:avLst/>
          </a:prstGeom>
          <a:noFill/>
          <a:ln w="9525">
            <a:solidFill>
              <a:schemeClr val="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Line 81"/>
          <p:cNvSpPr>
            <a:spLocks noChangeShapeType="1"/>
          </p:cNvSpPr>
          <p:nvPr/>
        </p:nvSpPr>
        <p:spPr bwMode="auto">
          <a:xfrm>
            <a:off x="1664990" y="3316288"/>
            <a:ext cx="825500" cy="177800"/>
          </a:xfrm>
          <a:prstGeom prst="line">
            <a:avLst/>
          </a:prstGeom>
          <a:noFill/>
          <a:ln w="9525">
            <a:solidFill>
              <a:schemeClr val="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Line 82"/>
          <p:cNvSpPr>
            <a:spLocks noChangeShapeType="1"/>
          </p:cNvSpPr>
          <p:nvPr/>
        </p:nvSpPr>
        <p:spPr bwMode="auto">
          <a:xfrm>
            <a:off x="1677690" y="3709988"/>
            <a:ext cx="825500" cy="12700"/>
          </a:xfrm>
          <a:prstGeom prst="line">
            <a:avLst/>
          </a:prstGeom>
          <a:noFill/>
          <a:ln w="9525">
            <a:solidFill>
              <a:schemeClr val="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Zástupný symbol pro obsah 2"/>
          <p:cNvSpPr txBox="1">
            <a:spLocks/>
          </p:cNvSpPr>
          <p:nvPr/>
        </p:nvSpPr>
        <p:spPr bwMode="auto">
          <a:xfrm>
            <a:off x="3392760" y="1556792"/>
            <a:ext cx="3051448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69875" indent="-269875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1463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3275" indent="-261938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84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/>
              <a:t>Vlevo</a:t>
            </a:r>
            <a:r>
              <a:rPr lang="cs-CZ" sz="2000" b="1" dirty="0" smtClean="0"/>
              <a:t>:</a:t>
            </a:r>
          </a:p>
          <a:p>
            <a:pPr lvl="1"/>
            <a:r>
              <a:rPr lang="cs-CZ" sz="1800" dirty="0" smtClean="0"/>
              <a:t>nejen </a:t>
            </a:r>
            <a:r>
              <a:rPr lang="cs-CZ" sz="1800" dirty="0"/>
              <a:t>geny A, B, C   </a:t>
            </a:r>
            <a:r>
              <a:rPr lang="cs-CZ" sz="1800" dirty="0" err="1" smtClean="0"/>
              <a:t>syntenní</a:t>
            </a:r>
            <a:r>
              <a:rPr lang="cs-CZ" sz="1800" dirty="0" smtClean="0"/>
              <a:t>,</a:t>
            </a:r>
          </a:p>
          <a:p>
            <a:pPr lvl="1"/>
            <a:r>
              <a:rPr lang="cs-CZ" sz="1800" dirty="0" err="1" smtClean="0"/>
              <a:t>mikrosyntenie</a:t>
            </a:r>
            <a:endParaRPr lang="cs-CZ" sz="1800" dirty="0"/>
          </a:p>
          <a:p>
            <a:r>
              <a:rPr lang="cs-CZ" sz="2000" b="1" dirty="0" smtClean="0"/>
              <a:t>Vpravo:</a:t>
            </a:r>
          </a:p>
          <a:p>
            <a:pPr lvl="1"/>
            <a:r>
              <a:rPr lang="cs-CZ" sz="1800" dirty="0" smtClean="0"/>
              <a:t>pouze </a:t>
            </a:r>
            <a:r>
              <a:rPr lang="cs-CZ" sz="1800" dirty="0"/>
              <a:t>geny A, B, C   </a:t>
            </a:r>
            <a:r>
              <a:rPr lang="cs-CZ" sz="1800" dirty="0" err="1" smtClean="0"/>
              <a:t>syntenní</a:t>
            </a:r>
            <a:endParaRPr lang="cs-CZ" sz="1800" dirty="0" smtClean="0"/>
          </a:p>
          <a:p>
            <a:pPr lvl="1"/>
            <a:r>
              <a:rPr lang="cs-CZ" sz="1800" dirty="0" err="1" smtClean="0"/>
              <a:t>mikrosyntenie</a:t>
            </a:r>
            <a:r>
              <a:rPr lang="cs-CZ" sz="1800" dirty="0" smtClean="0"/>
              <a:t> není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9965632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charset="0"/>
                <a:cs typeface="Arial" charset="0"/>
              </a:rPr>
              <a:t>Porovnání genetické mapy rajčete a lilku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5949280"/>
            <a:ext cx="7560840" cy="864096"/>
          </a:xfrm>
        </p:spPr>
        <p:txBody>
          <a:bodyPr/>
          <a:lstStyle/>
          <a:p>
            <a:r>
              <a:rPr lang="cs-CZ" dirty="0" err="1"/>
              <a:t>Syntenní</a:t>
            </a:r>
            <a:r>
              <a:rPr lang="cs-CZ" dirty="0"/>
              <a:t> mapy rajčete a bramboru se liší 5 </a:t>
            </a:r>
            <a:r>
              <a:rPr lang="cs-CZ" dirty="0" err="1"/>
              <a:t>paracentrickými</a:t>
            </a:r>
            <a:r>
              <a:rPr lang="cs-CZ" dirty="0"/>
              <a:t> inverzemi</a:t>
            </a:r>
          </a:p>
        </p:txBody>
      </p:sp>
      <p:pic>
        <p:nvPicPr>
          <p:cNvPr id="4" name="Picture 3" descr="tomeg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393" y="1052736"/>
            <a:ext cx="4016871" cy="481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0928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Srovnávací genomika - </a:t>
            </a:r>
            <a:r>
              <a:rPr lang="cs-CZ" dirty="0" smtClean="0"/>
              <a:t>obiloviny</a:t>
            </a:r>
            <a:endParaRPr lang="cs-CZ" dirty="0"/>
          </a:p>
        </p:txBody>
      </p:sp>
      <p:pic>
        <p:nvPicPr>
          <p:cNvPr id="4" name="Picture 3" descr="O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009" y="1124744"/>
            <a:ext cx="5904383" cy="546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582958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Názorné </a:t>
            </a:r>
            <a:r>
              <a:rPr lang="cs-CZ" dirty="0"/>
              <a:t>přiřazení homologních bloků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6381329"/>
            <a:ext cx="7560840" cy="432047"/>
          </a:xfrm>
        </p:spPr>
        <p:txBody>
          <a:bodyPr/>
          <a:lstStyle/>
          <a:p>
            <a:r>
              <a:rPr lang="cs-CZ" dirty="0"/>
              <a:t>Vysoce konzervovaná struktura genomů obilovin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Srovnávací mapa genomů 7 </a:t>
            </a:r>
            <a:r>
              <a:rPr lang="cs-CZ" dirty="0" smtClean="0"/>
              <a:t>obilovin</a:t>
            </a:r>
            <a:endParaRPr lang="cs-CZ" dirty="0"/>
          </a:p>
        </p:txBody>
      </p:sp>
      <p:pic>
        <p:nvPicPr>
          <p:cNvPr id="5" name="Picture 4" descr="obiloviny genom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13" y="1609625"/>
            <a:ext cx="5400675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4643438" y="5114826"/>
            <a:ext cx="777838" cy="953209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421276" y="5898758"/>
            <a:ext cx="36872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 dirty="0">
                <a:latin typeface="Arial" pitchFamily="34" charset="0"/>
                <a:cs typeface="Arial" pitchFamily="34" charset="0"/>
              </a:rPr>
              <a:t>Přilehlé segmenty chromozomů žita</a:t>
            </a:r>
          </a:p>
        </p:txBody>
      </p:sp>
    </p:spTree>
    <p:extLst>
      <p:ext uri="{BB962C8B-B14F-4D97-AF65-F5344CB8AC3E}">
        <p14:creationId xmlns:p14="http://schemas.microsoft.com/office/powerpoint/2010/main" val="24962871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Kolinearita (</a:t>
            </a:r>
            <a:r>
              <a:rPr lang="cs-CZ" dirty="0" err="1"/>
              <a:t>syntenie</a:t>
            </a:r>
            <a:r>
              <a:rPr lang="cs-CZ" dirty="0"/>
              <a:t>) </a:t>
            </a:r>
            <a:r>
              <a:rPr lang="cs-CZ" dirty="0" smtClean="0"/>
              <a:t>genomů </a:t>
            </a:r>
            <a:r>
              <a:rPr lang="cs-CZ" dirty="0" err="1" smtClean="0"/>
              <a:t>lipnicovitých</a:t>
            </a:r>
            <a:endParaRPr lang="cs-CZ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28928"/>
            <a:ext cx="6120680" cy="516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635125" y="2414587"/>
            <a:ext cx="130195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telomery</a:t>
            </a:r>
            <a:endParaRPr lang="cs-CZ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cs-CZ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cs-CZ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centromery</a:t>
            </a:r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>
            <a:off x="2592386" y="2598737"/>
            <a:ext cx="1403549" cy="542231"/>
          </a:xfrm>
          <a:prstGeom prst="line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 flipV="1">
            <a:off x="2843808" y="2414586"/>
            <a:ext cx="1080119" cy="615950"/>
          </a:xfrm>
          <a:prstGeom prst="line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23184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Genomy </a:t>
            </a:r>
            <a:r>
              <a:rPr lang="it-IT" dirty="0" smtClean="0"/>
              <a:t>obilovin</a:t>
            </a:r>
            <a:r>
              <a:rPr lang="cs-CZ" dirty="0" smtClean="0"/>
              <a:t> </a:t>
            </a:r>
            <a:r>
              <a:rPr lang="it-IT" dirty="0" smtClean="0"/>
              <a:t>a </a:t>
            </a:r>
            <a:r>
              <a:rPr lang="it-IT" dirty="0"/>
              <a:t>asociované znaky</a:t>
            </a:r>
            <a:br>
              <a:rPr lang="it-IT" dirty="0"/>
            </a:br>
            <a:endParaRPr lang="cs-CZ" dirty="0"/>
          </a:p>
        </p:txBody>
      </p:sp>
      <p:pic>
        <p:nvPicPr>
          <p:cNvPr id="4" name="Picture 5" descr="Cercle_800_engli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9328"/>
            <a:ext cx="7524327" cy="575404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6660232" y="1059328"/>
            <a:ext cx="2448272" cy="929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755888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Kolineární úseky se liší především </a:t>
            </a:r>
            <a:r>
              <a:rPr lang="cs-CZ" dirty="0" smtClean="0"/>
              <a:t>zastoupením </a:t>
            </a:r>
            <a:r>
              <a:rPr lang="cs-CZ" dirty="0" err="1" smtClean="0"/>
              <a:t>repetitivní</a:t>
            </a:r>
            <a:r>
              <a:rPr lang="cs-CZ" dirty="0" smtClean="0"/>
              <a:t> </a:t>
            </a:r>
            <a:r>
              <a:rPr lang="cs-CZ" dirty="0"/>
              <a:t>DNA</a:t>
            </a:r>
            <a:br>
              <a:rPr lang="cs-CZ" dirty="0"/>
            </a:br>
            <a:endParaRPr lang="cs-CZ" dirty="0"/>
          </a:p>
        </p:txBody>
      </p:sp>
      <p:pic>
        <p:nvPicPr>
          <p:cNvPr id="4" name="Picture 3" descr="cropcir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4"/>
          <a:stretch>
            <a:fillRect/>
          </a:stretch>
        </p:blipFill>
        <p:spPr bwMode="auto">
          <a:xfrm>
            <a:off x="1187624" y="1916832"/>
            <a:ext cx="7699771" cy="329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6352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374346"/>
            <a:ext cx="5256584" cy="5295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Genomy „</a:t>
            </a:r>
            <a:r>
              <a:rPr lang="cs-CZ" dirty="0" err="1"/>
              <a:t>brasik</a:t>
            </a:r>
            <a:r>
              <a:rPr lang="cs-CZ" dirty="0"/>
              <a:t>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1196753"/>
            <a:ext cx="3312368" cy="1944216"/>
          </a:xfrm>
        </p:spPr>
        <p:txBody>
          <a:bodyPr/>
          <a:lstStyle/>
          <a:p>
            <a:r>
              <a:rPr lang="pt-BR" dirty="0">
                <a:solidFill>
                  <a:srgbClr val="92D050"/>
                </a:solidFill>
              </a:rPr>
              <a:t>B. nigra n=8</a:t>
            </a:r>
          </a:p>
          <a:p>
            <a:r>
              <a:rPr lang="pt-BR" dirty="0">
                <a:solidFill>
                  <a:srgbClr val="0070C0"/>
                </a:solidFill>
              </a:rPr>
              <a:t>B. oleracea </a:t>
            </a:r>
            <a:r>
              <a:rPr lang="pt-BR" dirty="0" smtClean="0">
                <a:solidFill>
                  <a:srgbClr val="0070C0"/>
                </a:solidFill>
              </a:rPr>
              <a:t>n=9</a:t>
            </a:r>
            <a:endParaRPr lang="pt-BR" dirty="0">
              <a:solidFill>
                <a:srgbClr val="0070C0"/>
              </a:solidFill>
            </a:endParaRPr>
          </a:p>
          <a:p>
            <a:r>
              <a:rPr lang="pt-BR" dirty="0">
                <a:solidFill>
                  <a:srgbClr val="FF0000"/>
                </a:solidFill>
              </a:rPr>
              <a:t>B. campestris </a:t>
            </a:r>
            <a:r>
              <a:rPr lang="pt-BR" dirty="0" smtClean="0">
                <a:solidFill>
                  <a:srgbClr val="FF0000"/>
                </a:solidFill>
              </a:rPr>
              <a:t>n=10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6799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Genom řepky olejky </a:t>
            </a:r>
            <a:r>
              <a:rPr lang="cs-CZ" i="1" dirty="0" smtClean="0"/>
              <a:t>B. </a:t>
            </a:r>
            <a:r>
              <a:rPr lang="cs-CZ" i="1" dirty="0" err="1" smtClean="0"/>
              <a:t>napus</a:t>
            </a:r>
            <a:endParaRPr lang="cs-CZ" i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780928"/>
            <a:ext cx="5073716" cy="352839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497" y="1340768"/>
            <a:ext cx="7510974" cy="115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19658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wht-spel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595" y="472006"/>
            <a:ext cx="2150541" cy="295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wht-durum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784374"/>
            <a:ext cx="2150541" cy="295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wht-bread">
            <a:hlinkClick r:id="rId2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784374"/>
            <a:ext cx="2150541" cy="295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2124075" y="0"/>
            <a:ext cx="35719" cy="3759272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 flipH="1">
            <a:off x="4787900" y="3429000"/>
            <a:ext cx="0" cy="36000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 sz="20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9" descr="O3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4" t="4268" r="15121" b="14168"/>
          <a:stretch>
            <a:fillRect/>
          </a:stretch>
        </p:blipFill>
        <p:spPr bwMode="auto">
          <a:xfrm>
            <a:off x="6012879" y="213912"/>
            <a:ext cx="2912191" cy="339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7164288" y="1485106"/>
            <a:ext cx="0" cy="287337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268214" y="764704"/>
            <a:ext cx="136768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2000" smtClean="0">
                <a:latin typeface="Arial" pitchFamily="34" charset="0"/>
                <a:cs typeface="Arial" pitchFamily="34" charset="0"/>
              </a:rPr>
              <a:t>Kulturní</a:t>
            </a:r>
            <a:br>
              <a:rPr lang="cs-CZ" sz="2000" smtClean="0">
                <a:latin typeface="Arial" pitchFamily="34" charset="0"/>
                <a:cs typeface="Arial" pitchFamily="34" charset="0"/>
              </a:rPr>
            </a:br>
            <a:r>
              <a:rPr lang="cs-CZ" sz="2000" smtClean="0">
                <a:latin typeface="Arial" pitchFamily="34" charset="0"/>
                <a:cs typeface="Arial" pitchFamily="34" charset="0"/>
              </a:rPr>
              <a:t>dvouzrnka</a:t>
            </a:r>
            <a:endParaRPr lang="cs-CZ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6084163" y="5062816"/>
            <a:ext cx="165301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>
                <a:latin typeface="Arial" pitchFamily="34" charset="0"/>
                <a:cs typeface="Arial" pitchFamily="34" charset="0"/>
              </a:rPr>
              <a:t>Pšenice setá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899592" y="3081154"/>
            <a:ext cx="109837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2000" smtClean="0">
                <a:latin typeface="Arial" pitchFamily="34" charset="0"/>
                <a:cs typeface="Arial" pitchFamily="34" charset="0"/>
              </a:rPr>
              <a:t>Pšenice</a:t>
            </a:r>
            <a:br>
              <a:rPr lang="cs-CZ" sz="2000" smtClean="0">
                <a:latin typeface="Arial" pitchFamily="34" charset="0"/>
                <a:cs typeface="Arial" pitchFamily="34" charset="0"/>
              </a:rPr>
            </a:br>
            <a:r>
              <a:rPr lang="cs-CZ" sz="2000" smtClean="0">
                <a:latin typeface="Arial" pitchFamily="34" charset="0"/>
                <a:cs typeface="Arial" pitchFamily="34" charset="0"/>
              </a:rPr>
              <a:t>tvrdá</a:t>
            </a:r>
            <a:endParaRPr lang="cs-CZ" sz="20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8048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321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691680" y="620688"/>
            <a:ext cx="7128791" cy="936104"/>
          </a:xfrm>
        </p:spPr>
        <p:txBody>
          <a:bodyPr/>
          <a:lstStyle/>
          <a:p>
            <a:r>
              <a:rPr lang="cs-CZ"/>
              <a:t>Šlechtění kulturních druhů je pokračující evoluce 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5507483" y="2492375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b="1">
              <a:solidFill>
                <a:schemeClr val="bg2"/>
              </a:solidFill>
              <a:latin typeface="Garamond" pitchFamily="18" charset="0"/>
            </a:endParaRPr>
          </a:p>
          <a:p>
            <a:pPr eaLnBrk="1" hangingPunct="1"/>
            <a:endParaRPr lang="cs-CZ">
              <a:latin typeface="Garamond" pitchFamily="18" charset="0"/>
            </a:endParaRPr>
          </a:p>
        </p:txBody>
      </p:sp>
      <p:pic>
        <p:nvPicPr>
          <p:cNvPr id="9" name="Picture 20" descr="pšenice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933840"/>
            <a:ext cx="21018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" descr="ži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564" y="2967177"/>
            <a:ext cx="2087562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2" descr="Tritic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276352"/>
            <a:ext cx="1535112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1775992" y="4357827"/>
            <a:ext cx="164519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 b="1" i="1">
                <a:latin typeface="Arial" pitchFamily="34" charset="0"/>
                <a:cs typeface="Arial" pitchFamily="34" charset="0"/>
              </a:rPr>
              <a:t>T. aestivum</a:t>
            </a:r>
            <a:r>
              <a:rPr lang="cs-CZ" sz="2000" b="1">
                <a:latin typeface="Arial" pitchFamily="34" charset="0"/>
                <a:cs typeface="Arial" pitchFamily="34" charset="0"/>
              </a:rPr>
              <a:t> </a:t>
            </a:r>
            <a:endParaRPr lang="cs-CZ" sz="2000" b="1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cs-CZ" sz="2000" b="1" smtClean="0">
                <a:latin typeface="Arial" pitchFamily="34" charset="0"/>
                <a:cs typeface="Arial" pitchFamily="34" charset="0"/>
              </a:rPr>
              <a:t>AABBDD</a:t>
            </a:r>
            <a:endParaRPr lang="cs-CZ" sz="2000" b="1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cs-CZ" sz="2000" b="1">
                <a:latin typeface="Arial" pitchFamily="34" charset="0"/>
                <a:cs typeface="Arial" pitchFamily="34" charset="0"/>
              </a:rPr>
              <a:t>AABB</a:t>
            </a: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6978301" y="4573851"/>
            <a:ext cx="184217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 b="1" smtClean="0">
                <a:latin typeface="Arial" pitchFamily="34" charset="0"/>
                <a:cs typeface="Arial" pitchFamily="34" charset="0"/>
              </a:rPr>
              <a:t>Triticale</a:t>
            </a:r>
            <a:endParaRPr lang="cs-CZ" sz="2000" b="1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cs-CZ" sz="2000" b="1">
                <a:latin typeface="Arial" pitchFamily="34" charset="0"/>
                <a:cs typeface="Arial" pitchFamily="34" charset="0"/>
              </a:rPr>
              <a:t>(AABBDDRR)</a:t>
            </a:r>
          </a:p>
          <a:p>
            <a:pPr eaLnBrk="1" hangingPunct="1"/>
            <a:r>
              <a:rPr lang="cs-CZ" sz="2000" b="1">
                <a:latin typeface="Arial" pitchFamily="34" charset="0"/>
                <a:cs typeface="Arial" pitchFamily="34" charset="0"/>
              </a:rPr>
              <a:t>(AABBRR)</a:t>
            </a:r>
          </a:p>
        </p:txBody>
      </p:sp>
      <p:sp>
        <p:nvSpPr>
          <p:cNvPr id="14" name="Text Box 27"/>
          <p:cNvSpPr txBox="1">
            <a:spLocks noChangeArrowheads="1"/>
          </p:cNvSpPr>
          <p:nvPr/>
        </p:nvSpPr>
        <p:spPr bwMode="auto">
          <a:xfrm>
            <a:off x="3779689" y="3381515"/>
            <a:ext cx="311150" cy="67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 b="1">
                <a:latin typeface="Garamond" pitchFamily="18" charset="0"/>
              </a:rPr>
              <a:t>x</a:t>
            </a:r>
          </a:p>
          <a:p>
            <a:pPr eaLnBrk="1" hangingPunct="1"/>
            <a:endParaRPr lang="cs-CZ">
              <a:latin typeface="Garamond" pitchFamily="18" charset="0"/>
            </a:endParaRPr>
          </a:p>
        </p:txBody>
      </p:sp>
      <p:sp>
        <p:nvSpPr>
          <p:cNvPr id="15" name="Line 28"/>
          <p:cNvSpPr>
            <a:spLocks noChangeShapeType="1"/>
          </p:cNvSpPr>
          <p:nvPr/>
        </p:nvSpPr>
        <p:spPr bwMode="auto">
          <a:xfrm>
            <a:off x="6300639" y="3686315"/>
            <a:ext cx="576262" cy="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3954716" y="4550733"/>
            <a:ext cx="26340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cs-CZ" sz="2000" b="1" i="1">
                <a:latin typeface="Arial" pitchFamily="34" charset="0"/>
                <a:cs typeface="Arial" pitchFamily="34" charset="0"/>
              </a:rPr>
              <a:t>Secale cereale</a:t>
            </a:r>
            <a:r>
              <a:rPr lang="cs-CZ" sz="2000" b="1">
                <a:latin typeface="Arial" pitchFamily="34" charset="0"/>
                <a:cs typeface="Arial" pitchFamily="34" charset="0"/>
              </a:rPr>
              <a:t> (RR)</a:t>
            </a:r>
            <a:r>
              <a:rPr lang="cs-CZ" sz="2000">
                <a:latin typeface="Arial" pitchFamily="34" charset="0"/>
                <a:cs typeface="Arial" pitchFamily="34" charset="0"/>
              </a:rPr>
              <a:t> </a:t>
            </a:r>
            <a:endParaRPr lang="cs-CZ" sz="20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5991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Hlavní domestikační znaky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1196752"/>
            <a:ext cx="7560840" cy="54006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cs-CZ" smtClean="0"/>
              <a:t>Omezení </a:t>
            </a:r>
            <a:r>
              <a:rPr lang="cs-CZ"/>
              <a:t>vypadávání semen </a:t>
            </a:r>
            <a:endParaRPr lang="cs-CZ" smtClean="0"/>
          </a:p>
          <a:p>
            <a:pPr lvl="1"/>
            <a:r>
              <a:rPr lang="cs-CZ" smtClean="0"/>
              <a:t>nerozpadavá </a:t>
            </a:r>
            <a:r>
              <a:rPr lang="cs-CZ"/>
              <a:t>vřetena klasu, nepukavost lusků</a:t>
            </a:r>
          </a:p>
          <a:p>
            <a:pPr marL="457200" indent="-457200">
              <a:buFont typeface="+mj-lt"/>
              <a:buAutoNum type="arabicPeriod"/>
            </a:pPr>
            <a:r>
              <a:rPr lang="cs-CZ" smtClean="0"/>
              <a:t>Synchronizace </a:t>
            </a:r>
            <a:r>
              <a:rPr lang="cs-CZ"/>
              <a:t>dozrávání</a:t>
            </a:r>
          </a:p>
          <a:p>
            <a:pPr marL="457200" indent="-457200">
              <a:buFont typeface="+mj-lt"/>
              <a:buAutoNum type="arabicPeriod"/>
            </a:pPr>
            <a:r>
              <a:rPr lang="cs-CZ" smtClean="0"/>
              <a:t>Minimalizace </a:t>
            </a:r>
            <a:r>
              <a:rPr lang="cs-CZ"/>
              <a:t>dormance         </a:t>
            </a:r>
          </a:p>
          <a:p>
            <a:pPr marL="457200" indent="-457200">
              <a:buFont typeface="+mj-lt"/>
              <a:buAutoNum type="arabicPeriod"/>
            </a:pPr>
            <a:r>
              <a:rPr lang="cs-CZ" smtClean="0"/>
              <a:t>Jednoletost</a:t>
            </a:r>
            <a:endParaRPr lang="cs-CZ"/>
          </a:p>
          <a:p>
            <a:pPr marL="457200" indent="-457200">
              <a:buFont typeface="+mj-lt"/>
              <a:buAutoNum type="arabicPeriod"/>
            </a:pPr>
            <a:r>
              <a:rPr lang="cs-CZ" smtClean="0"/>
              <a:t>Změny </a:t>
            </a:r>
            <a:r>
              <a:rPr lang="cs-CZ"/>
              <a:t>v </a:t>
            </a:r>
            <a:r>
              <a:rPr lang="cs-CZ" smtClean="0"/>
              <a:t>rozmnožování</a:t>
            </a:r>
          </a:p>
          <a:p>
            <a:pPr lvl="1"/>
            <a:r>
              <a:rPr lang="cs-CZ" smtClean="0"/>
              <a:t> ztráta </a:t>
            </a:r>
            <a:r>
              <a:rPr lang="cs-CZ"/>
              <a:t>alogamie</a:t>
            </a:r>
          </a:p>
          <a:p>
            <a:pPr marL="457200" indent="-457200">
              <a:buFont typeface="+mj-lt"/>
              <a:buAutoNum type="arabicPeriod"/>
            </a:pPr>
            <a:r>
              <a:rPr lang="cs-CZ" smtClean="0"/>
              <a:t>Změny </a:t>
            </a:r>
            <a:r>
              <a:rPr lang="cs-CZ"/>
              <a:t>v chemickém složení a kvalitě užitečných orgánů</a:t>
            </a:r>
          </a:p>
          <a:p>
            <a:pPr marL="457200" indent="-457200">
              <a:buFont typeface="+mj-lt"/>
              <a:buAutoNum type="arabicPeriod"/>
            </a:pPr>
            <a:r>
              <a:rPr lang="cs-CZ" smtClean="0"/>
              <a:t>Bezsemenné plody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92876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Kukuřice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1628801"/>
            <a:ext cx="4968552" cy="864096"/>
          </a:xfrm>
        </p:spPr>
        <p:txBody>
          <a:bodyPr/>
          <a:lstStyle/>
          <a:p>
            <a:r>
              <a:rPr lang="cs-CZ" sz="2000" i="1">
                <a:solidFill>
                  <a:schemeClr val="accent6">
                    <a:lumMod val="75000"/>
                  </a:schemeClr>
                </a:solidFill>
              </a:rPr>
              <a:t>Tga-1</a:t>
            </a:r>
            <a:r>
              <a:rPr lang="cs-CZ" sz="2000" i="1"/>
              <a:t> Teosinte glume architecture </a:t>
            </a:r>
            <a:r>
              <a:rPr lang="cs-CZ" sz="2000"/>
              <a:t>– tvorba pevného </a:t>
            </a:r>
            <a:r>
              <a:rPr lang="cs-CZ" sz="2000" smtClean="0"/>
              <a:t>osemení</a:t>
            </a:r>
            <a:endParaRPr lang="cs-CZ" sz="200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Některé geny pro domestikační znaky</a:t>
            </a:r>
          </a:p>
        </p:txBody>
      </p:sp>
      <p:pic>
        <p:nvPicPr>
          <p:cNvPr id="6" name="Picture 10" descr="tga1 kukuři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74"/>
          <a:stretch>
            <a:fillRect/>
          </a:stretch>
        </p:blipFill>
        <p:spPr bwMode="auto">
          <a:xfrm>
            <a:off x="6042572" y="1181984"/>
            <a:ext cx="2971551" cy="244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tga1 kukuři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0" b="24599"/>
          <a:stretch>
            <a:fillRect/>
          </a:stretch>
        </p:blipFill>
        <p:spPr bwMode="auto">
          <a:xfrm>
            <a:off x="6084168" y="4725144"/>
            <a:ext cx="2989262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6444208" y="4098558"/>
            <a:ext cx="21232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 smtClean="0">
                <a:latin typeface="Arial" pitchFamily="34" charset="0"/>
                <a:cs typeface="Arial" pitchFamily="34" charset="0"/>
              </a:rPr>
              <a:t>promotor 3 </a:t>
            </a:r>
            <a:r>
              <a:rPr lang="cs-CZ" sz="1600" b="1">
                <a:latin typeface="Arial" pitchFamily="34" charset="0"/>
                <a:cs typeface="Arial" pitchFamily="34" charset="0"/>
              </a:rPr>
              <a:t>exony</a:t>
            </a:r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>
            <a:off x="6732586" y="3037856"/>
            <a:ext cx="204277" cy="1060701"/>
          </a:xfrm>
          <a:prstGeom prst="line">
            <a:avLst/>
          </a:prstGeom>
          <a:noFill/>
          <a:ln w="1905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 flipH="1">
            <a:off x="7884368" y="3037856"/>
            <a:ext cx="273601" cy="1060702"/>
          </a:xfrm>
          <a:prstGeom prst="line">
            <a:avLst/>
          </a:prstGeom>
          <a:noFill/>
          <a:ln w="1905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Line 19"/>
          <p:cNvSpPr>
            <a:spLocks noChangeShapeType="1"/>
          </p:cNvSpPr>
          <p:nvPr/>
        </p:nvSpPr>
        <p:spPr bwMode="auto">
          <a:xfrm flipV="1">
            <a:off x="5724128" y="4941888"/>
            <a:ext cx="1079897" cy="1295424"/>
          </a:xfrm>
          <a:prstGeom prst="line">
            <a:avLst/>
          </a:prstGeom>
          <a:noFill/>
          <a:ln w="1905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3635896" y="4361036"/>
            <a:ext cx="26642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cs-CZ" sz="1800" b="1">
                <a:latin typeface="Arial" pitchFamily="34" charset="0"/>
                <a:cs typeface="Arial" pitchFamily="34" charset="0"/>
              </a:rPr>
              <a:t>Lokus </a:t>
            </a:r>
            <a:r>
              <a:rPr lang="cs-CZ" sz="1800" b="1" i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tga1 </a:t>
            </a:r>
            <a:r>
              <a:rPr lang="cs-CZ" sz="1800" b="1" smtClean="0">
                <a:latin typeface="Arial" pitchFamily="34" charset="0"/>
                <a:cs typeface="Arial" pitchFamily="34" charset="0"/>
              </a:rPr>
              <a:t>TF </a:t>
            </a:r>
            <a:r>
              <a:rPr lang="cs-CZ" sz="1800" b="1">
                <a:latin typeface="Arial" pitchFamily="34" charset="0"/>
                <a:cs typeface="Arial" pitchFamily="34" charset="0"/>
              </a:rPr>
              <a:t>SBP</a:t>
            </a:r>
          </a:p>
          <a:p>
            <a:pPr eaLnBrk="1" hangingPunct="1"/>
            <a:r>
              <a:rPr lang="cs-CZ" sz="1800">
                <a:latin typeface="Arial" pitchFamily="34" charset="0"/>
                <a:cs typeface="Arial" pitchFamily="34" charset="0"/>
              </a:rPr>
              <a:t>squamosa-promoter </a:t>
            </a:r>
          </a:p>
          <a:p>
            <a:pPr eaLnBrk="1" hangingPunct="1"/>
            <a:r>
              <a:rPr lang="cs-CZ" sz="1800">
                <a:latin typeface="Arial" pitchFamily="34" charset="0"/>
                <a:cs typeface="Arial" pitchFamily="34" charset="0"/>
              </a:rPr>
              <a:t>binding protein (</a:t>
            </a:r>
            <a:r>
              <a:rPr lang="cs-CZ" sz="1800">
                <a:solidFill>
                  <a:srgbClr val="014DF5"/>
                </a:solidFill>
                <a:latin typeface="Arial" pitchFamily="34" charset="0"/>
                <a:cs typeface="Arial" pitchFamily="34" charset="0"/>
              </a:rPr>
              <a:t>modře</a:t>
            </a:r>
            <a:r>
              <a:rPr lang="cs-CZ" sz="1800">
                <a:latin typeface="Arial" pitchFamily="34" charset="0"/>
                <a:cs typeface="Arial" pitchFamily="34" charset="0"/>
              </a:rPr>
              <a:t>)</a:t>
            </a:r>
          </a:p>
          <a:p>
            <a:pPr eaLnBrk="1" hangingPunct="1"/>
            <a:endParaRPr lang="cs-CZ" sz="1800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cs-CZ" sz="1800" smtClean="0">
                <a:latin typeface="Arial" pitchFamily="34" charset="0"/>
                <a:cs typeface="Arial" pitchFamily="34" charset="0"/>
              </a:rPr>
              <a:t>Protein</a:t>
            </a:r>
          </a:p>
          <a:p>
            <a:pPr eaLnBrk="1" hangingPunct="1"/>
            <a:r>
              <a:rPr lang="cs-CZ" sz="1800" smtClean="0">
                <a:latin typeface="Arial" pitchFamily="34" charset="0"/>
                <a:cs typeface="Arial" pitchFamily="34" charset="0"/>
              </a:rPr>
              <a:t>teosinta vs. kukuřice</a:t>
            </a:r>
          </a:p>
          <a:p>
            <a:pPr eaLnBrk="1" hangingPunct="1"/>
            <a:r>
              <a:rPr lang="cs-CZ" sz="1800" smtClean="0">
                <a:latin typeface="Arial" pitchFamily="34" charset="0"/>
                <a:cs typeface="Arial" pitchFamily="34" charset="0"/>
              </a:rPr>
              <a:t>Záměna K → N</a:t>
            </a:r>
          </a:p>
          <a:p>
            <a:pPr eaLnBrk="1" hangingPunct="1"/>
            <a:r>
              <a:rPr lang="cs-CZ" sz="1800" smtClean="0">
                <a:latin typeface="Arial" pitchFamily="34" charset="0"/>
                <a:cs typeface="Arial" pitchFamily="34" charset="0"/>
              </a:rPr>
              <a:t>           lysin    asparagin  </a:t>
            </a:r>
            <a:r>
              <a:rPr lang="cs-CZ" sz="1800" b="1" smtClean="0">
                <a:latin typeface="Arial" pitchFamily="34" charset="0"/>
                <a:cs typeface="Arial" pitchFamily="34" charset="0"/>
              </a:rPr>
              <a:t>           </a:t>
            </a:r>
            <a:r>
              <a:rPr lang="cs-CZ" sz="1800" smtClean="0">
                <a:latin typeface="Arial" pitchFamily="34" charset="0"/>
                <a:cs typeface="Arial" pitchFamily="34" charset="0"/>
              </a:rPr>
              <a:t> </a:t>
            </a:r>
            <a:endParaRPr lang="cs-CZ" sz="18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50" b="34445"/>
          <a:stretch>
            <a:fillRect/>
          </a:stretch>
        </p:blipFill>
        <p:spPr bwMode="auto">
          <a:xfrm>
            <a:off x="1224136" y="2600027"/>
            <a:ext cx="2267744" cy="2269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1234658" y="4869160"/>
            <a:ext cx="21852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 i="1">
                <a:solidFill>
                  <a:schemeClr val="accent6">
                    <a:lumMod val="75000"/>
                  </a:schemeClr>
                </a:solidFill>
              </a:rPr>
              <a:t>Tga1             tga1</a:t>
            </a:r>
          </a:p>
        </p:txBody>
      </p:sp>
    </p:spTree>
    <p:extLst>
      <p:ext uri="{BB962C8B-B14F-4D97-AF65-F5344CB8AC3E}">
        <p14:creationId xmlns:p14="http://schemas.microsoft.com/office/powerpoint/2010/main" val="201121137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547664" y="836713"/>
            <a:ext cx="7272808" cy="2736304"/>
          </a:xfrm>
        </p:spPr>
        <p:txBody>
          <a:bodyPr/>
          <a:lstStyle/>
          <a:p>
            <a:r>
              <a:rPr lang="cs-CZ" i="1" dirty="0" smtClean="0">
                <a:solidFill>
                  <a:schemeClr val="accent6">
                    <a:lumMod val="75000"/>
                  </a:schemeClr>
                </a:solidFill>
              </a:rPr>
              <a:t>Tb-1 </a:t>
            </a:r>
            <a:r>
              <a:rPr lang="cs-CZ" i="1" dirty="0" err="1" smtClean="0"/>
              <a:t>Teosinte</a:t>
            </a:r>
            <a:r>
              <a:rPr lang="cs-CZ" i="1" dirty="0" smtClean="0"/>
              <a:t> </a:t>
            </a:r>
            <a:r>
              <a:rPr lang="cs-CZ" i="1" dirty="0" err="1"/>
              <a:t>branched</a:t>
            </a:r>
            <a:r>
              <a:rPr lang="cs-CZ" i="1" dirty="0"/>
              <a:t> </a:t>
            </a:r>
            <a:r>
              <a:rPr lang="cs-CZ" dirty="0"/>
              <a:t>– architektura  rostliny</a:t>
            </a:r>
          </a:p>
          <a:p>
            <a:r>
              <a:rPr lang="cs-CZ" dirty="0"/>
              <a:t>Transkripční faktor TCP (pouze u vyšších </a:t>
            </a:r>
            <a:r>
              <a:rPr lang="cs-CZ" dirty="0" smtClean="0"/>
              <a:t>rostlin)</a:t>
            </a:r>
          </a:p>
          <a:p>
            <a:pPr lvl="1"/>
            <a:r>
              <a:rPr lang="cs-CZ" b="1" dirty="0" smtClean="0"/>
              <a:t>T</a:t>
            </a:r>
            <a:r>
              <a:rPr lang="cs-CZ" dirty="0" smtClean="0"/>
              <a:t> </a:t>
            </a:r>
            <a:r>
              <a:rPr lang="cs-CZ" i="1" dirty="0" err="1"/>
              <a:t>Teosinte</a:t>
            </a:r>
            <a:r>
              <a:rPr lang="cs-CZ" i="1" dirty="0"/>
              <a:t> </a:t>
            </a:r>
            <a:r>
              <a:rPr lang="cs-CZ" i="1" dirty="0" err="1" smtClean="0"/>
              <a:t>branched</a:t>
            </a:r>
            <a:r>
              <a:rPr lang="cs-CZ" dirty="0" smtClean="0"/>
              <a:t> – kukuřice </a:t>
            </a:r>
            <a:r>
              <a:rPr lang="cs-CZ" b="1" dirty="0"/>
              <a:t>C</a:t>
            </a:r>
            <a:r>
              <a:rPr lang="cs-CZ" dirty="0"/>
              <a:t> </a:t>
            </a:r>
            <a:r>
              <a:rPr lang="cs-CZ" i="1" dirty="0" err="1" smtClean="0"/>
              <a:t>Cycloidea</a:t>
            </a:r>
            <a:r>
              <a:rPr lang="cs-CZ" i="1" dirty="0" smtClean="0"/>
              <a:t> –</a:t>
            </a:r>
            <a:r>
              <a:rPr lang="cs-CZ" dirty="0" err="1" smtClean="0"/>
              <a:t>Antirrhinum</a:t>
            </a:r>
            <a:r>
              <a:rPr lang="cs-CZ" dirty="0" smtClean="0"/>
              <a:t> </a:t>
            </a:r>
            <a:r>
              <a:rPr lang="cs-CZ" b="1" dirty="0"/>
              <a:t>P</a:t>
            </a:r>
            <a:r>
              <a:rPr lang="cs-CZ" dirty="0"/>
              <a:t> </a:t>
            </a:r>
            <a:r>
              <a:rPr lang="cs-CZ" dirty="0" smtClean="0"/>
              <a:t>rýže</a:t>
            </a:r>
          </a:p>
          <a:p>
            <a:pPr lvl="1"/>
            <a:r>
              <a:rPr lang="cs-CZ" dirty="0" smtClean="0"/>
              <a:t>represe </a:t>
            </a:r>
            <a:r>
              <a:rPr lang="cs-CZ" dirty="0"/>
              <a:t>buněčného cyklu</a:t>
            </a:r>
          </a:p>
          <a:p>
            <a:r>
              <a:rPr lang="cs-CZ" dirty="0"/>
              <a:t>Dominantní mutace u kukuřice – potlačení </a:t>
            </a:r>
            <a:r>
              <a:rPr lang="cs-CZ" dirty="0" smtClean="0"/>
              <a:t>větvení</a:t>
            </a:r>
            <a:endParaRPr lang="cs-CZ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99518" y="3192622"/>
            <a:ext cx="2993706" cy="395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12794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Pšenice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7624" y="1556792"/>
            <a:ext cx="7560840" cy="504056"/>
          </a:xfrm>
        </p:spPr>
        <p:txBody>
          <a:bodyPr/>
          <a:lstStyle/>
          <a:p>
            <a:r>
              <a:rPr lang="pl-PL" sz="2000" b="1" dirty="0" smtClean="0"/>
              <a:t>Q</a:t>
            </a:r>
            <a:r>
              <a:rPr lang="pl-PL" sz="2000" dirty="0" smtClean="0"/>
              <a:t> – rozpadavost </a:t>
            </a:r>
            <a:r>
              <a:rPr lang="pl-PL" sz="2000" dirty="0"/>
              <a:t>klasu, volná </a:t>
            </a:r>
            <a:r>
              <a:rPr lang="pl-PL" sz="2000" dirty="0" smtClean="0"/>
              <a:t>obilka</a:t>
            </a:r>
            <a:endParaRPr lang="pl-PL" sz="20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Některé geny pro domestikační </a:t>
            </a:r>
            <a:r>
              <a:rPr lang="cs-CZ" dirty="0" smtClean="0"/>
              <a:t>znaky</a:t>
            </a:r>
            <a:endParaRPr lang="cs-CZ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821" y="2204864"/>
            <a:ext cx="3110147" cy="40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140968"/>
            <a:ext cx="4414947" cy="151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ástupný symbol pro obsah 2"/>
          <p:cNvSpPr txBox="1">
            <a:spLocks/>
          </p:cNvSpPr>
          <p:nvPr/>
        </p:nvSpPr>
        <p:spPr bwMode="auto">
          <a:xfrm>
            <a:off x="4427985" y="4725144"/>
            <a:ext cx="4608511" cy="1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1463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3275" indent="-261938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84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b="1" dirty="0" smtClean="0">
                <a:solidFill>
                  <a:srgbClr val="FF0000"/>
                </a:solidFill>
              </a:rPr>
              <a:t>Pleiotropie genu </a:t>
            </a:r>
            <a:r>
              <a:rPr lang="cs-CZ" sz="1800" b="1" i="1" dirty="0" smtClean="0">
                <a:solidFill>
                  <a:srgbClr val="FF0000"/>
                </a:solidFill>
              </a:rPr>
              <a:t>Q</a:t>
            </a:r>
          </a:p>
          <a:p>
            <a:pPr>
              <a:spcBef>
                <a:spcPts val="400"/>
              </a:spcBef>
            </a:pPr>
            <a:r>
              <a:rPr lang="cs-CZ" sz="1600" i="1" dirty="0" smtClean="0"/>
              <a:t>Rozpadavost vřetene klasu</a:t>
            </a:r>
          </a:p>
          <a:p>
            <a:pPr>
              <a:spcBef>
                <a:spcPts val="400"/>
              </a:spcBef>
            </a:pPr>
            <a:r>
              <a:rPr lang="cs-CZ" sz="1600" i="1" dirty="0" smtClean="0"/>
              <a:t>Tvar a pevnost plevy</a:t>
            </a:r>
          </a:p>
          <a:p>
            <a:pPr>
              <a:spcBef>
                <a:spcPts val="400"/>
              </a:spcBef>
            </a:pPr>
            <a:r>
              <a:rPr lang="cs-CZ" sz="1600" i="1" dirty="0" smtClean="0"/>
              <a:t>Délka klasu</a:t>
            </a:r>
          </a:p>
          <a:p>
            <a:pPr>
              <a:spcBef>
                <a:spcPts val="400"/>
              </a:spcBef>
            </a:pPr>
            <a:r>
              <a:rPr lang="cs-CZ" sz="1600" i="1" dirty="0" smtClean="0"/>
              <a:t>Výška rostliny</a:t>
            </a:r>
          </a:p>
          <a:p>
            <a:pPr>
              <a:spcBef>
                <a:spcPts val="400"/>
              </a:spcBef>
            </a:pPr>
            <a:r>
              <a:rPr lang="cs-CZ" sz="1600" i="1" dirty="0" smtClean="0"/>
              <a:t>Doba metání</a:t>
            </a: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 bwMode="auto">
          <a:xfrm>
            <a:off x="4309975" y="2132856"/>
            <a:ext cx="4834025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1463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3275" indent="-261938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84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pl-PL" sz="1600" dirty="0" smtClean="0"/>
              <a:t>Zelená intron, červená exon, modrá </a:t>
            </a:r>
            <a:r>
              <a:rPr lang="pl-PL" sz="1600" dirty="0"/>
              <a:t>3´UTR</a:t>
            </a:r>
          </a:p>
          <a:p>
            <a:pPr>
              <a:spcBef>
                <a:spcPts val="0"/>
              </a:spcBef>
            </a:pPr>
            <a:r>
              <a:rPr lang="pl-PL" sz="1600" dirty="0"/>
              <a:t>K</a:t>
            </a:r>
            <a:r>
              <a:rPr lang="pl-PL" sz="1600" dirty="0" smtClean="0"/>
              <a:t>ulturní genotyp	</a:t>
            </a:r>
            <a:r>
              <a:rPr lang="pl-PL" sz="1600" b="1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pl-PL" sz="1600" dirty="0" smtClean="0"/>
              <a:t> </a:t>
            </a:r>
            <a:r>
              <a:rPr lang="pl-PL" sz="1600" dirty="0"/>
              <a:t>Exon – isoleucin, pozice 329</a:t>
            </a:r>
          </a:p>
          <a:p>
            <a:pPr>
              <a:spcBef>
                <a:spcPts val="0"/>
              </a:spcBef>
            </a:pPr>
            <a:r>
              <a:rPr lang="pl-PL" sz="1600" dirty="0"/>
              <a:t>Planý </a:t>
            </a:r>
            <a:r>
              <a:rPr lang="pl-PL" sz="1600" dirty="0" smtClean="0"/>
              <a:t>genotyp	</a:t>
            </a:r>
            <a:r>
              <a:rPr lang="pl-PL" sz="1600" b="1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pl-PL" sz="1600" dirty="0"/>
              <a:t> </a:t>
            </a:r>
            <a:r>
              <a:rPr lang="pl-PL" sz="1600" dirty="0" smtClean="0"/>
              <a:t>valin</a:t>
            </a:r>
            <a:endParaRPr lang="pl-PL" sz="1600" dirty="0"/>
          </a:p>
          <a:p>
            <a:pPr>
              <a:spcBef>
                <a:spcPts val="0"/>
              </a:spcBef>
            </a:pP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29346940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Ječmen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187624" y="1196752"/>
            <a:ext cx="3600400" cy="1224136"/>
          </a:xfrm>
        </p:spPr>
        <p:txBody>
          <a:bodyPr/>
          <a:lstStyle/>
          <a:p>
            <a:r>
              <a:rPr lang="cs-CZ" sz="2000" dirty="0"/>
              <a:t>5 </a:t>
            </a:r>
            <a:r>
              <a:rPr lang="cs-CZ" sz="2000" dirty="0" smtClean="0"/>
              <a:t>genů:</a:t>
            </a:r>
          </a:p>
          <a:p>
            <a:pPr lvl="1"/>
            <a:r>
              <a:rPr lang="cs-CZ" sz="1800" i="1" dirty="0" smtClean="0">
                <a:solidFill>
                  <a:schemeClr val="accent6">
                    <a:lumMod val="75000"/>
                  </a:schemeClr>
                </a:solidFill>
              </a:rPr>
              <a:t>vrs1</a:t>
            </a:r>
            <a:r>
              <a:rPr lang="cs-CZ" sz="1800" dirty="0" smtClean="0"/>
              <a:t> </a:t>
            </a:r>
            <a:r>
              <a:rPr lang="cs-CZ" sz="1800" dirty="0"/>
              <a:t>– </a:t>
            </a:r>
            <a:r>
              <a:rPr lang="cs-CZ" sz="1800" dirty="0" err="1"/>
              <a:t>šestiřadost</a:t>
            </a:r>
            <a:r>
              <a:rPr lang="cs-CZ" sz="1800" dirty="0"/>
              <a:t> </a:t>
            </a:r>
            <a:r>
              <a:rPr lang="cs-CZ" sz="1800" dirty="0" smtClean="0"/>
              <a:t>klasu</a:t>
            </a:r>
          </a:p>
          <a:p>
            <a:pPr lvl="1"/>
            <a:r>
              <a:rPr lang="cs-CZ" sz="1800" i="1" dirty="0" smtClean="0">
                <a:solidFill>
                  <a:schemeClr val="accent6">
                    <a:lumMod val="75000"/>
                  </a:schemeClr>
                </a:solidFill>
              </a:rPr>
              <a:t>Vrs1</a:t>
            </a:r>
            <a:r>
              <a:rPr lang="cs-CZ" sz="1800" dirty="0" smtClean="0"/>
              <a:t> </a:t>
            </a:r>
            <a:r>
              <a:rPr lang="cs-CZ" sz="1800" dirty="0"/>
              <a:t>– </a:t>
            </a:r>
            <a:r>
              <a:rPr lang="cs-CZ" sz="1800" dirty="0" err="1" smtClean="0"/>
              <a:t>dvouřadost</a:t>
            </a:r>
            <a:r>
              <a:rPr lang="cs-CZ" sz="1800" dirty="0" smtClean="0"/>
              <a:t>, chromozom 2H</a:t>
            </a:r>
            <a:endParaRPr lang="cs-CZ" sz="18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Některé geny pro domestikační </a:t>
            </a:r>
            <a:r>
              <a:rPr lang="cs-CZ" dirty="0" smtClean="0"/>
              <a:t>znaky</a:t>
            </a:r>
            <a:endParaRPr lang="cs-CZ" dirty="0"/>
          </a:p>
        </p:txBody>
      </p:sp>
      <p:sp>
        <p:nvSpPr>
          <p:cNvPr id="7" name="Zástupný symbol pro obsah 4"/>
          <p:cNvSpPr txBox="1">
            <a:spLocks/>
          </p:cNvSpPr>
          <p:nvPr/>
        </p:nvSpPr>
        <p:spPr bwMode="auto">
          <a:xfrm>
            <a:off x="1187624" y="5301208"/>
            <a:ext cx="4269111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1463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3275" indent="-261938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84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cs-CZ" sz="1600" dirty="0"/>
              <a:t>Transkripční faktor – leucinový zip</a:t>
            </a:r>
          </a:p>
          <a:p>
            <a:pPr>
              <a:spcBef>
                <a:spcPts val="600"/>
              </a:spcBef>
            </a:pPr>
            <a:r>
              <a:rPr lang="cs-CZ" sz="1600" dirty="0"/>
              <a:t>Vrs1 exprese v laterálních primordiích</a:t>
            </a:r>
          </a:p>
          <a:p>
            <a:pPr>
              <a:spcBef>
                <a:spcPts val="600"/>
              </a:spcBef>
            </a:pPr>
            <a:r>
              <a:rPr lang="cs-CZ" sz="1600" dirty="0"/>
              <a:t>Vrs1 </a:t>
            </a:r>
            <a:r>
              <a:rPr lang="cs-CZ" sz="1600" dirty="0" err="1"/>
              <a:t>suprimuje</a:t>
            </a:r>
            <a:r>
              <a:rPr lang="cs-CZ" sz="1600" dirty="0"/>
              <a:t> vývoj laterálních větví</a:t>
            </a:r>
          </a:p>
          <a:p>
            <a:pPr>
              <a:spcBef>
                <a:spcPts val="600"/>
              </a:spcBef>
            </a:pPr>
            <a:r>
              <a:rPr lang="cs-CZ" sz="1600" dirty="0"/>
              <a:t>Mutace – tvorba fertilních klásků </a:t>
            </a:r>
            <a:r>
              <a:rPr lang="cs-CZ" sz="1600" dirty="0" smtClean="0"/>
              <a:t>v šestiřadém </a:t>
            </a:r>
            <a:r>
              <a:rPr lang="cs-CZ" sz="1600" dirty="0"/>
              <a:t>fenotypu</a:t>
            </a:r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9"/>
          <a:stretch>
            <a:fillRect/>
          </a:stretch>
        </p:blipFill>
        <p:spPr bwMode="auto">
          <a:xfrm>
            <a:off x="5001542" y="4953000"/>
            <a:ext cx="209073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36"/>
          <a:stretch>
            <a:fillRect/>
          </a:stretch>
        </p:blipFill>
        <p:spPr bwMode="auto">
          <a:xfrm>
            <a:off x="4859338" y="1628800"/>
            <a:ext cx="4284662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01" r="37231"/>
          <a:stretch>
            <a:fillRect/>
          </a:stretch>
        </p:blipFill>
        <p:spPr bwMode="auto">
          <a:xfrm>
            <a:off x="7020272" y="3547095"/>
            <a:ext cx="2050034" cy="20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03"/>
          <a:stretch>
            <a:fillRect/>
          </a:stretch>
        </p:blipFill>
        <p:spPr bwMode="auto">
          <a:xfrm>
            <a:off x="1115616" y="2564904"/>
            <a:ext cx="4142607" cy="270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0857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Rýže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1628801"/>
            <a:ext cx="5256584" cy="432048"/>
          </a:xfrm>
        </p:spPr>
        <p:txBody>
          <a:bodyPr/>
          <a:lstStyle/>
          <a:p>
            <a:r>
              <a:rPr lang="cs-CZ" sz="2000" i="1" dirty="0">
                <a:solidFill>
                  <a:schemeClr val="accent6">
                    <a:lumMod val="75000"/>
                  </a:schemeClr>
                </a:solidFill>
              </a:rPr>
              <a:t>Sh4</a:t>
            </a:r>
            <a:r>
              <a:rPr lang="cs-CZ" sz="2000" dirty="0"/>
              <a:t>, </a:t>
            </a:r>
            <a:r>
              <a:rPr lang="cs-CZ" sz="2000" i="1" dirty="0">
                <a:solidFill>
                  <a:schemeClr val="accent6">
                    <a:lumMod val="75000"/>
                  </a:schemeClr>
                </a:solidFill>
              </a:rPr>
              <a:t>qSh1</a:t>
            </a:r>
            <a:r>
              <a:rPr lang="cs-CZ" sz="2000" dirty="0"/>
              <a:t> </a:t>
            </a:r>
            <a:r>
              <a:rPr lang="cs-CZ" sz="2000" dirty="0" err="1"/>
              <a:t>Shattering</a:t>
            </a:r>
            <a:r>
              <a:rPr lang="cs-CZ" sz="2000" dirty="0"/>
              <a:t> – uvolňování </a:t>
            </a:r>
            <a:r>
              <a:rPr lang="cs-CZ" sz="2000" dirty="0" smtClean="0"/>
              <a:t>semen</a:t>
            </a:r>
            <a:endParaRPr lang="cs-CZ" sz="20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Některé geny pro domestikační </a:t>
            </a:r>
            <a:r>
              <a:rPr lang="cs-CZ" dirty="0" smtClean="0"/>
              <a:t>znaky</a:t>
            </a:r>
            <a:endParaRPr lang="cs-CZ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08"/>
          <a:stretch>
            <a:fillRect/>
          </a:stretch>
        </p:blipFill>
        <p:spPr bwMode="auto">
          <a:xfrm>
            <a:off x="1043608" y="2348880"/>
            <a:ext cx="5328592" cy="203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71" r="56361"/>
          <a:stretch>
            <a:fillRect/>
          </a:stretch>
        </p:blipFill>
        <p:spPr bwMode="auto">
          <a:xfrm>
            <a:off x="6458446" y="2060848"/>
            <a:ext cx="2434034" cy="24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45" b="53236"/>
          <a:stretch>
            <a:fillRect/>
          </a:stretch>
        </p:blipFill>
        <p:spPr bwMode="auto">
          <a:xfrm>
            <a:off x="2483768" y="4465079"/>
            <a:ext cx="3768029" cy="2348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7496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548680"/>
            <a:ext cx="7128791" cy="648072"/>
          </a:xfrm>
        </p:spPr>
        <p:txBody>
          <a:bodyPr/>
          <a:lstStyle/>
          <a:p>
            <a:r>
              <a:rPr lang="cs-CZ" sz="3200" u="sng" smtClean="0"/>
              <a:t>Rostlinný genom</a:t>
            </a:r>
            <a:endParaRPr lang="cs-CZ" sz="3200" u="sng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Evoluční aspekty</a:t>
            </a:r>
          </a:p>
          <a:p>
            <a:r>
              <a:rPr lang="cs-CZ"/>
              <a:t>Velikost rostlinného genomu</a:t>
            </a:r>
          </a:p>
          <a:p>
            <a:r>
              <a:rPr lang="cs-CZ"/>
              <a:t>Organizace rostlinného genomu</a:t>
            </a:r>
          </a:p>
          <a:p>
            <a:r>
              <a:rPr lang="cs-CZ"/>
              <a:t>Jaderný genom – kódující, repetitivní a mobilní sekvence</a:t>
            </a:r>
          </a:p>
          <a:p>
            <a:r>
              <a:rPr lang="cs-CZ"/>
              <a:t>Chloroplastový genom</a:t>
            </a:r>
          </a:p>
          <a:p>
            <a:r>
              <a:rPr lang="cs-CZ"/>
              <a:t>Mitochondriální genom</a:t>
            </a:r>
          </a:p>
          <a:p>
            <a:r>
              <a:rPr lang="cs-CZ"/>
              <a:t>Studium funkce genů</a:t>
            </a:r>
          </a:p>
          <a:p>
            <a:r>
              <a:rPr lang="cs-CZ"/>
              <a:t>Srovnání genomů jednotlivých druhů </a:t>
            </a:r>
            <a:r>
              <a:rPr lang="cs-CZ" smtClean="0"/>
              <a:t>rostlin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57813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Evoluce krytosemenných rostlin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Kdy vznikly</a:t>
            </a:r>
          </a:p>
          <a:p>
            <a:r>
              <a:rPr lang="cs-CZ" dirty="0" smtClean="0"/>
              <a:t>Jaká je jejich evoluční linie</a:t>
            </a:r>
          </a:p>
          <a:p>
            <a:r>
              <a:rPr lang="cs-CZ" dirty="0" smtClean="0"/>
              <a:t>Co bylo předpokladem jejich evoluce</a:t>
            </a:r>
          </a:p>
          <a:p>
            <a:r>
              <a:rPr lang="cs-CZ" dirty="0" smtClean="0"/>
              <a:t>Souvislost s evolucí živočichů a člověka</a:t>
            </a:r>
          </a:p>
          <a:p>
            <a:r>
              <a:rPr lang="cs-CZ" dirty="0" smtClean="0"/>
              <a:t>Významné časové body</a:t>
            </a:r>
          </a:p>
          <a:p>
            <a:r>
              <a:rPr lang="cs-CZ" dirty="0" smtClean="0"/>
              <a:t>Evoluce, domestikace, šlechtění</a:t>
            </a:r>
            <a:endParaRPr lang="cs-CZ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Shrnutí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5119330"/>
      </p:ext>
    </p:extLst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Rostlinné genomy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1196753"/>
            <a:ext cx="7560840" cy="1152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cs-CZ" dirty="0"/>
              <a:t>Velikost rostlinných genomů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Struktura rostlinných genomů a další </a:t>
            </a:r>
            <a:r>
              <a:rPr lang="cs-CZ" dirty="0" smtClean="0"/>
              <a:t>poznatky</a:t>
            </a:r>
            <a:endParaRPr lang="cs-CZ" dirty="0"/>
          </a:p>
        </p:txBody>
      </p:sp>
      <p:pic>
        <p:nvPicPr>
          <p:cNvPr id="50" name="Obrázek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01" y="2540798"/>
            <a:ext cx="7747570" cy="3266868"/>
          </a:xfrm>
          <a:prstGeom prst="rect">
            <a:avLst/>
          </a:prstGeom>
        </p:spPr>
      </p:pic>
      <p:sp>
        <p:nvSpPr>
          <p:cNvPr id="4" name="Ovál 3"/>
          <p:cNvSpPr/>
          <p:nvPr/>
        </p:nvSpPr>
        <p:spPr>
          <a:xfrm rot="18973141">
            <a:off x="2911853" y="3639708"/>
            <a:ext cx="1589783" cy="533879"/>
          </a:xfrm>
          <a:prstGeom prst="ellipse">
            <a:avLst/>
          </a:prstGeom>
          <a:noFill/>
          <a:ln>
            <a:solidFill>
              <a:srgbClr val="18F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 rot="18973141">
            <a:off x="3551991" y="3783812"/>
            <a:ext cx="1333892" cy="356040"/>
          </a:xfrm>
          <a:prstGeom prst="ellipse">
            <a:avLst/>
          </a:prstGeom>
          <a:noFill/>
          <a:ln>
            <a:solidFill>
              <a:srgbClr val="18F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638703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547664" y="836713"/>
            <a:ext cx="3600400" cy="504055"/>
          </a:xfrm>
        </p:spPr>
        <p:txBody>
          <a:bodyPr/>
          <a:lstStyle/>
          <a:p>
            <a:pPr algn="ctr"/>
            <a:r>
              <a:rPr lang="cs-CZ" i="1" dirty="0" err="1"/>
              <a:t>Arabidopsis</a:t>
            </a:r>
            <a:r>
              <a:rPr lang="cs-CZ" i="1" dirty="0"/>
              <a:t> </a:t>
            </a:r>
            <a:r>
              <a:rPr lang="cs-CZ" i="1" dirty="0" err="1" smtClean="0"/>
              <a:t>thaliana</a:t>
            </a:r>
            <a:endParaRPr lang="cs-CZ" i="1" dirty="0" smtClean="0"/>
          </a:p>
        </p:txBody>
      </p:sp>
      <p:sp>
        <p:nvSpPr>
          <p:cNvPr id="3" name="Zástupný symbol pro obsah 1"/>
          <p:cNvSpPr txBox="1">
            <a:spLocks/>
          </p:cNvSpPr>
          <p:nvPr/>
        </p:nvSpPr>
        <p:spPr bwMode="auto">
          <a:xfrm>
            <a:off x="5364088" y="836712"/>
            <a:ext cx="360040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1463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3275" indent="-261938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84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i="1" dirty="0" err="1" smtClean="0"/>
              <a:t>Fritillaria</a:t>
            </a:r>
            <a:r>
              <a:rPr lang="cs-CZ" i="1" dirty="0" smtClean="0"/>
              <a:t> </a:t>
            </a:r>
            <a:r>
              <a:rPr lang="cs-CZ" i="1" dirty="0" err="1" smtClean="0"/>
              <a:t>assyriaca</a:t>
            </a:r>
            <a:endParaRPr lang="cs-CZ" i="1" dirty="0"/>
          </a:p>
        </p:txBody>
      </p:sp>
      <p:pic>
        <p:nvPicPr>
          <p:cNvPr id="4" name="Picture 7" descr="fritilla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46932"/>
            <a:ext cx="2592288" cy="503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T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788" y="1420812"/>
            <a:ext cx="3508375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4189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159862"/>
              </p:ext>
            </p:extLst>
          </p:nvPr>
        </p:nvGraphicFramePr>
        <p:xfrm>
          <a:off x="1547664" y="869642"/>
          <a:ext cx="7056785" cy="52480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0280"/>
                <a:gridCol w="1440160"/>
                <a:gridCol w="720080"/>
                <a:gridCol w="1152128"/>
                <a:gridCol w="1224137"/>
              </a:tblGrid>
              <a:tr h="6760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Druh</a:t>
                      </a:r>
                      <a:endParaRPr lang="cs-CZ" sz="18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J/D</a:t>
                      </a:r>
                      <a:endParaRPr lang="cs-CZ" sz="18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endParaRPr lang="cs-CZ" sz="18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ploidie</a:t>
                      </a:r>
                      <a:endParaRPr lang="cs-CZ" sz="18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err="1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bp</a:t>
                      </a:r>
                      <a:endParaRPr lang="cs-CZ" sz="18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Arabidopsis</a:t>
                      </a:r>
                      <a:r>
                        <a:rPr kumimoji="0" 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cs-CZ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thaliana</a:t>
                      </a:r>
                      <a:endParaRPr kumimoji="0" lang="cs-CZ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1,25x10</a:t>
                      </a:r>
                      <a:r>
                        <a:rPr kumimoji="0" lang="cs-CZ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Oryza</a:t>
                      </a:r>
                      <a:r>
                        <a:rPr kumimoji="0" 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sativa</a:t>
                      </a:r>
                      <a:r>
                        <a:rPr kumimoji="0" 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4,50x10</a:t>
                      </a:r>
                      <a:r>
                        <a:rPr kumimoji="0" lang="cs-CZ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Brassica</a:t>
                      </a:r>
                      <a:r>
                        <a:rPr kumimoji="0" 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oleracea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6,00x10</a:t>
                      </a:r>
                      <a:r>
                        <a:rPr kumimoji="0" lang="cs-CZ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Lycopersicon</a:t>
                      </a:r>
                      <a:r>
                        <a:rPr kumimoji="0" 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esculentum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1,00x10</a:t>
                      </a:r>
                      <a:r>
                        <a:rPr kumimoji="0" lang="cs-CZ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Brassica</a:t>
                      </a:r>
                      <a:r>
                        <a:rPr kumimoji="0" 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napus</a:t>
                      </a:r>
                      <a:r>
                        <a:rPr kumimoji="0" 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1,23x10</a:t>
                      </a:r>
                      <a:r>
                        <a:rPr kumimoji="0" lang="cs-CZ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Antirrhinum</a:t>
                      </a:r>
                      <a:r>
                        <a:rPr kumimoji="0" 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majus</a:t>
                      </a:r>
                      <a:r>
                        <a:rPr kumimoji="0" 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1,54x10</a:t>
                      </a:r>
                      <a:r>
                        <a:rPr kumimoji="0" lang="cs-CZ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Vicia</a:t>
                      </a:r>
                      <a:r>
                        <a:rPr kumimoji="0" 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sativa</a:t>
                      </a:r>
                      <a:r>
                        <a:rPr kumimoji="0" 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1,60x10</a:t>
                      </a:r>
                      <a:r>
                        <a:rPr kumimoji="0" lang="cs-CZ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Solanum</a:t>
                      </a:r>
                      <a:r>
                        <a:rPr kumimoji="0" 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tuberosum</a:t>
                      </a:r>
                      <a:endParaRPr kumimoji="0" lang="cs-CZ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1,80x10</a:t>
                      </a:r>
                      <a:r>
                        <a:rPr kumimoji="0" lang="cs-CZ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Zea</a:t>
                      </a:r>
                      <a:r>
                        <a:rPr kumimoji="0" 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mays</a:t>
                      </a:r>
                      <a:r>
                        <a:rPr kumimoji="0" 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2,70x10</a:t>
                      </a:r>
                      <a:r>
                        <a:rPr kumimoji="0" lang="cs-CZ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Pisum</a:t>
                      </a:r>
                      <a:r>
                        <a:rPr kumimoji="0" 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sativum</a:t>
                      </a:r>
                      <a:r>
                        <a:rPr kumimoji="0" 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4,40x10</a:t>
                      </a:r>
                      <a:r>
                        <a:rPr kumimoji="0" lang="cs-CZ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Nicotiana</a:t>
                      </a:r>
                      <a:r>
                        <a:rPr kumimoji="0" 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tabacum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4,40x10</a:t>
                      </a:r>
                      <a:r>
                        <a:rPr kumimoji="0" lang="cs-CZ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Hordeum</a:t>
                      </a:r>
                      <a:r>
                        <a:rPr kumimoji="0" 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vulgare</a:t>
                      </a:r>
                      <a:r>
                        <a:rPr kumimoji="0" 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4,90x10</a:t>
                      </a:r>
                      <a:r>
                        <a:rPr kumimoji="0" lang="cs-CZ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Secale</a:t>
                      </a:r>
                      <a:r>
                        <a:rPr kumimoji="0" 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cereale</a:t>
                      </a:r>
                      <a:r>
                        <a:rPr kumimoji="0" 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9,50x10</a:t>
                      </a:r>
                      <a:r>
                        <a:rPr kumimoji="0" lang="cs-CZ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Triticum</a:t>
                      </a:r>
                      <a:r>
                        <a:rPr kumimoji="0" 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aestivum</a:t>
                      </a:r>
                      <a:r>
                        <a:rPr kumimoji="0" 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1,60x10</a:t>
                      </a:r>
                      <a:r>
                        <a:rPr kumimoji="0" lang="cs-CZ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Fritillaria</a:t>
                      </a:r>
                      <a:r>
                        <a:rPr kumimoji="0" 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cs-CZ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assyriaca</a:t>
                      </a:r>
                      <a:endParaRPr kumimoji="0" lang="cs-CZ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1,20x10</a:t>
                      </a:r>
                      <a:r>
                        <a:rPr kumimoji="0" lang="cs-CZ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2555776" y="6237312"/>
            <a:ext cx="511256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Záhada </a:t>
            </a:r>
            <a:r>
              <a:rPr lang="cs-CZ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C-hodnoty DNA </a:t>
            </a:r>
          </a:p>
        </p:txBody>
      </p:sp>
    </p:spTree>
    <p:extLst>
      <p:ext uri="{BB962C8B-B14F-4D97-AF65-F5344CB8AC3E}">
        <p14:creationId xmlns:p14="http://schemas.microsoft.com/office/powerpoint/2010/main" val="37447447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Extrémní počty chromozomů u rostlin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115616" y="2204864"/>
            <a:ext cx="4464496" cy="4464495"/>
          </a:xfrm>
        </p:spPr>
        <p:txBody>
          <a:bodyPr/>
          <a:lstStyle/>
          <a:p>
            <a:r>
              <a:rPr lang="cs-CZ" sz="2000" dirty="0"/>
              <a:t>Mitotická metafáze v </a:t>
            </a:r>
            <a:r>
              <a:rPr lang="cs-CZ" sz="2000" dirty="0" smtClean="0"/>
              <a:t>kořenových </a:t>
            </a:r>
            <a:r>
              <a:rPr lang="cs-CZ" sz="2000" dirty="0"/>
              <a:t>špičkách </a:t>
            </a:r>
          </a:p>
          <a:p>
            <a:r>
              <a:rPr lang="cs-CZ" sz="2000" dirty="0"/>
              <a:t>A) trávy </a:t>
            </a:r>
            <a:r>
              <a:rPr lang="cs-CZ" sz="2000" i="1" dirty="0" err="1" smtClean="0"/>
              <a:t>Zingeria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biebersteiniana</a:t>
            </a:r>
            <a:endParaRPr lang="cs-CZ" sz="2000" dirty="0"/>
          </a:p>
          <a:p>
            <a:pPr lvl="1"/>
            <a:r>
              <a:rPr lang="cs-CZ" sz="1800" dirty="0" smtClean="0"/>
              <a:t>2n=4</a:t>
            </a:r>
            <a:endParaRPr lang="cs-CZ" sz="1800" dirty="0"/>
          </a:p>
          <a:p>
            <a:r>
              <a:rPr lang="cs-CZ" sz="2000" dirty="0"/>
              <a:t>B) Palmy </a:t>
            </a:r>
            <a:r>
              <a:rPr lang="cs-CZ" sz="2000" i="1" dirty="0" err="1"/>
              <a:t>Voanioala</a:t>
            </a:r>
            <a:r>
              <a:rPr lang="cs-CZ" sz="2000" i="1" dirty="0"/>
              <a:t> </a:t>
            </a:r>
            <a:r>
              <a:rPr lang="cs-CZ" sz="2000" i="1" dirty="0" err="1" smtClean="0"/>
              <a:t>gerardii</a:t>
            </a:r>
            <a:endParaRPr lang="cs-CZ" sz="2000" i="1" dirty="0"/>
          </a:p>
          <a:p>
            <a:pPr lvl="1"/>
            <a:r>
              <a:rPr lang="cs-CZ" sz="1800" dirty="0" smtClean="0"/>
              <a:t>2n </a:t>
            </a:r>
            <a:r>
              <a:rPr lang="cs-CZ" sz="1800"/>
              <a:t>asi </a:t>
            </a:r>
            <a:r>
              <a:rPr lang="cs-CZ" sz="1800" smtClean="0"/>
              <a:t>600</a:t>
            </a:r>
          </a:p>
          <a:p>
            <a:r>
              <a:rPr lang="cs-CZ" sz="2000" i="1" smtClean="0"/>
              <a:t>Haplopappus </a:t>
            </a:r>
            <a:r>
              <a:rPr lang="cs-CZ" sz="2000" i="1" dirty="0" err="1"/>
              <a:t>gracilis</a:t>
            </a:r>
            <a:r>
              <a:rPr lang="cs-CZ" sz="2000" i="1" dirty="0"/>
              <a:t>: 2n </a:t>
            </a:r>
            <a:r>
              <a:rPr lang="cs-CZ" sz="2000" i="1"/>
              <a:t>= </a:t>
            </a:r>
            <a:r>
              <a:rPr lang="cs-CZ" sz="2000" i="1" smtClean="0"/>
              <a:t>4</a:t>
            </a:r>
          </a:p>
          <a:p>
            <a:r>
              <a:rPr lang="cs-CZ" sz="2000" i="1" smtClean="0"/>
              <a:t>Sedum </a:t>
            </a:r>
            <a:r>
              <a:rPr lang="cs-CZ" sz="2000" i="1" dirty="0" err="1"/>
              <a:t>suaveolens</a:t>
            </a:r>
            <a:r>
              <a:rPr lang="cs-CZ" sz="2000" i="1" dirty="0"/>
              <a:t>: 2n = </a:t>
            </a:r>
            <a:r>
              <a:rPr lang="cs-CZ" sz="2000" i="1"/>
              <a:t>cca </a:t>
            </a:r>
            <a:r>
              <a:rPr lang="cs-CZ" sz="2000" i="1" smtClean="0"/>
              <a:t>640</a:t>
            </a:r>
          </a:p>
          <a:p>
            <a:r>
              <a:rPr lang="cs-CZ" sz="2000" i="1" smtClean="0"/>
              <a:t>Velikost </a:t>
            </a:r>
            <a:r>
              <a:rPr lang="cs-CZ" sz="2000" i="1" dirty="0"/>
              <a:t>chromozomů se </a:t>
            </a:r>
            <a:r>
              <a:rPr lang="cs-CZ" sz="2000" i="1" dirty="0" smtClean="0"/>
              <a:t>mezi</a:t>
            </a:r>
            <a:br>
              <a:rPr lang="cs-CZ" sz="2000" i="1" dirty="0" smtClean="0"/>
            </a:br>
            <a:r>
              <a:rPr lang="cs-CZ" sz="2000" i="1" dirty="0" smtClean="0"/>
              <a:t>druhy </a:t>
            </a:r>
            <a:r>
              <a:rPr lang="cs-CZ" sz="2000" i="1" dirty="0"/>
              <a:t>liší až </a:t>
            </a:r>
            <a:r>
              <a:rPr lang="cs-CZ" sz="2000" i="1" dirty="0" smtClean="0"/>
              <a:t>60x</a:t>
            </a:r>
            <a:endParaRPr lang="cs-CZ" sz="2000" i="1" dirty="0"/>
          </a:p>
        </p:txBody>
      </p:sp>
      <p:pic>
        <p:nvPicPr>
          <p:cNvPr id="5" name="Picture 6" descr="chromozomy 2 pá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994" y="1124744"/>
            <a:ext cx="3675062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chromozomy hodně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72182"/>
            <a:ext cx="3605313" cy="496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27754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Evoluční</a:t>
            </a:r>
            <a:r>
              <a:rPr lang="en-US" dirty="0"/>
              <a:t> </a:t>
            </a:r>
            <a:r>
              <a:rPr lang="en-US" dirty="0" err="1"/>
              <a:t>mechanizmy</a:t>
            </a:r>
            <a:r>
              <a:rPr lang="en-US" dirty="0"/>
              <a:t> </a:t>
            </a:r>
            <a:r>
              <a:rPr lang="en-US" dirty="0" err="1"/>
              <a:t>ovlivňující</a:t>
            </a:r>
            <a:r>
              <a:rPr lang="en-US" dirty="0"/>
              <a:t> </a:t>
            </a:r>
            <a:r>
              <a:rPr lang="en-US" dirty="0" err="1"/>
              <a:t>velikost</a:t>
            </a:r>
            <a:r>
              <a:rPr lang="en-US" dirty="0"/>
              <a:t> </a:t>
            </a:r>
            <a:r>
              <a:rPr lang="en-US" dirty="0" err="1"/>
              <a:t>genomů</a:t>
            </a:r>
            <a:r>
              <a:rPr lang="en-US" dirty="0"/>
              <a:t> </a:t>
            </a:r>
            <a:r>
              <a:rPr lang="en-US" dirty="0" err="1"/>
              <a:t>rostlin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</a:t>
            </a:r>
            <a:r>
              <a:rPr lang="cs-CZ" dirty="0" smtClean="0"/>
              <a:t>uplikace </a:t>
            </a:r>
            <a:endParaRPr lang="cs-CZ" dirty="0"/>
          </a:p>
          <a:p>
            <a:r>
              <a:rPr lang="cs-CZ" dirty="0" smtClean="0"/>
              <a:t>Spontánní </a:t>
            </a:r>
            <a:r>
              <a:rPr lang="cs-CZ" dirty="0"/>
              <a:t>delece a inzerce </a:t>
            </a:r>
          </a:p>
          <a:p>
            <a:r>
              <a:rPr lang="cs-CZ" dirty="0" smtClean="0"/>
              <a:t>Aktivita </a:t>
            </a:r>
            <a:r>
              <a:rPr lang="cs-CZ" dirty="0" err="1"/>
              <a:t>transpozonů</a:t>
            </a:r>
            <a:endParaRPr lang="cs-CZ" dirty="0"/>
          </a:p>
          <a:p>
            <a:r>
              <a:rPr lang="cs-CZ" dirty="0" smtClean="0"/>
              <a:t>Přídatné </a:t>
            </a:r>
            <a:r>
              <a:rPr lang="cs-CZ" dirty="0"/>
              <a:t>chromozomy</a:t>
            </a:r>
          </a:p>
          <a:p>
            <a:r>
              <a:rPr lang="cs-CZ" dirty="0" smtClean="0"/>
              <a:t>Expanze </a:t>
            </a:r>
            <a:r>
              <a:rPr lang="cs-CZ" dirty="0" err="1"/>
              <a:t>mikrosatelitů</a:t>
            </a:r>
            <a:endParaRPr lang="cs-CZ" dirty="0"/>
          </a:p>
          <a:p>
            <a:r>
              <a:rPr lang="cs-CZ" dirty="0" smtClean="0"/>
              <a:t>Expanze </a:t>
            </a:r>
            <a:r>
              <a:rPr lang="cs-CZ" dirty="0"/>
              <a:t>heterochromatinu (např. centromer)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b="1" dirty="0" smtClean="0">
                <a:solidFill>
                  <a:srgbClr val="FF0000"/>
                </a:solidFill>
              </a:rPr>
              <a:t>Důsledky → redundance </a:t>
            </a:r>
            <a:r>
              <a:rPr lang="cs-CZ" b="1" dirty="0">
                <a:solidFill>
                  <a:srgbClr val="FF0000"/>
                </a:solidFill>
              </a:rPr>
              <a:t>genů u </a:t>
            </a:r>
            <a:r>
              <a:rPr lang="cs-CZ" b="1" dirty="0" smtClean="0">
                <a:solidFill>
                  <a:srgbClr val="FF0000"/>
                </a:solidFill>
              </a:rPr>
              <a:t>rostlin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6563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Arabidopsis</a:t>
            </a:r>
            <a:r>
              <a:rPr lang="cs-CZ" dirty="0"/>
              <a:t> je dávný </a:t>
            </a:r>
            <a:r>
              <a:rPr lang="cs-CZ" dirty="0" err="1"/>
              <a:t>tetraploid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1196752"/>
            <a:ext cx="7560840" cy="5544616"/>
          </a:xfrm>
        </p:spPr>
        <p:txBody>
          <a:bodyPr/>
          <a:lstStyle/>
          <a:p>
            <a:r>
              <a:rPr lang="cs-CZ" sz="2000" smtClean="0"/>
              <a:t>Jako </a:t>
            </a:r>
            <a:r>
              <a:rPr lang="cs-CZ" sz="2000" dirty="0"/>
              <a:t>zřejmě </a:t>
            </a:r>
            <a:r>
              <a:rPr lang="cs-CZ" sz="2000"/>
              <a:t>většina </a:t>
            </a:r>
            <a:r>
              <a:rPr lang="cs-CZ" sz="2000" smtClean="0"/>
              <a:t>rostlin</a:t>
            </a:r>
            <a:endParaRPr lang="cs-CZ" sz="2000" dirty="0" smtClean="0"/>
          </a:p>
          <a:p>
            <a:endParaRPr lang="cs-CZ" sz="2000" dirty="0" smtClean="0"/>
          </a:p>
          <a:p>
            <a:endParaRPr lang="cs-CZ" sz="2000" dirty="0"/>
          </a:p>
          <a:p>
            <a:endParaRPr lang="cs-CZ" sz="2000" dirty="0" smtClean="0"/>
          </a:p>
          <a:p>
            <a:endParaRPr lang="cs-CZ" sz="2000" dirty="0"/>
          </a:p>
          <a:p>
            <a:endParaRPr lang="cs-CZ" sz="2000" dirty="0" smtClean="0"/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 smtClean="0"/>
              <a:t>Duplikované </a:t>
            </a:r>
            <a:r>
              <a:rPr lang="cs-CZ" sz="2000" dirty="0"/>
              <a:t>úseky chromozomů tvoří 60 % genomu (67.9 </a:t>
            </a:r>
            <a:r>
              <a:rPr lang="cs-CZ" sz="2000" dirty="0" err="1"/>
              <a:t>Mb</a:t>
            </a:r>
            <a:r>
              <a:rPr lang="cs-CZ" sz="2000" dirty="0" smtClean="0"/>
              <a:t>)</a:t>
            </a:r>
          </a:p>
          <a:p>
            <a:r>
              <a:rPr lang="cs-CZ" sz="2000" dirty="0" err="1" smtClean="0"/>
              <a:t>Polyploidizace</a:t>
            </a:r>
            <a:r>
              <a:rPr lang="cs-CZ" sz="2000" dirty="0" smtClean="0"/>
              <a:t> </a:t>
            </a:r>
            <a:r>
              <a:rPr lang="cs-CZ" sz="2000" dirty="0"/>
              <a:t>výrazně zvyšuje plasticitu genomu a zřejmě hrála významnou roli v evoluci rostlin (rostlinných genomů</a:t>
            </a:r>
            <a:r>
              <a:rPr lang="cs-CZ" sz="2000" dirty="0" smtClean="0"/>
              <a:t>)</a:t>
            </a:r>
            <a:endParaRPr lang="cs-CZ" sz="2000" dirty="0"/>
          </a:p>
        </p:txBody>
      </p:sp>
      <p:pic>
        <p:nvPicPr>
          <p:cNvPr id="4" name="Picture 3" descr="408796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343"/>
            <a:ext cx="7344816" cy="352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2281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Četné duplikace jsou i v genomu </a:t>
            </a:r>
            <a:r>
              <a:rPr lang="cs-CZ" dirty="0" smtClean="0"/>
              <a:t>rýže</a:t>
            </a:r>
            <a:endParaRPr lang="cs-CZ" dirty="0"/>
          </a:p>
        </p:txBody>
      </p:sp>
      <p:pic>
        <p:nvPicPr>
          <p:cNvPr id="4" name="Picture 2" descr="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976" y="1240680"/>
            <a:ext cx="5613400" cy="55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4473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 chromozomy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3933056"/>
            <a:ext cx="7560840" cy="288032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lphaLcParenR"/>
            </a:pPr>
            <a:r>
              <a:rPr lang="cs-CZ" sz="2000" i="1" dirty="0" err="1" smtClean="0"/>
              <a:t>Brachycome</a:t>
            </a:r>
            <a:r>
              <a:rPr lang="cs-CZ" sz="2000" i="1" dirty="0" smtClean="0"/>
              <a:t> </a:t>
            </a:r>
            <a:r>
              <a:rPr lang="cs-CZ" sz="2000" i="1" dirty="0" err="1"/>
              <a:t>dichromosomatica</a:t>
            </a:r>
            <a:r>
              <a:rPr lang="cs-CZ" sz="2000" i="1" dirty="0"/>
              <a:t> </a:t>
            </a:r>
            <a:r>
              <a:rPr lang="cs-CZ" sz="2000" dirty="0"/>
              <a:t>(mitóza, 2 B a 2 mikro-B chromozomy)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000" i="1" dirty="0" err="1" smtClean="0"/>
              <a:t>Secale</a:t>
            </a:r>
            <a:r>
              <a:rPr lang="cs-CZ" sz="2000" i="1" dirty="0" smtClean="0"/>
              <a:t> </a:t>
            </a:r>
            <a:r>
              <a:rPr lang="cs-CZ" sz="2000" i="1" dirty="0" err="1"/>
              <a:t>cereale</a:t>
            </a:r>
            <a:r>
              <a:rPr lang="cs-CZ" sz="2000" i="1" dirty="0"/>
              <a:t> </a:t>
            </a:r>
            <a:r>
              <a:rPr lang="cs-CZ" sz="2000" dirty="0"/>
              <a:t>(metafáze, 2 B chromozomy)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000" i="1" dirty="0" err="1" smtClean="0"/>
              <a:t>Secale</a:t>
            </a:r>
            <a:r>
              <a:rPr lang="cs-CZ" sz="2000" i="1" dirty="0" smtClean="0"/>
              <a:t> </a:t>
            </a:r>
            <a:r>
              <a:rPr lang="cs-CZ" sz="2000" i="1" dirty="0" err="1"/>
              <a:t>cereale</a:t>
            </a:r>
            <a:r>
              <a:rPr lang="cs-CZ" sz="2000" i="1" dirty="0"/>
              <a:t> </a:t>
            </a:r>
            <a:r>
              <a:rPr lang="cs-CZ" sz="2000" dirty="0"/>
              <a:t>(metafáze I meiózy, 1 B chromozom, 7 </a:t>
            </a:r>
            <a:r>
              <a:rPr lang="cs-CZ" sz="2000" dirty="0" err="1"/>
              <a:t>bivalentů</a:t>
            </a:r>
            <a:r>
              <a:rPr lang="cs-CZ" sz="2000" dirty="0"/>
              <a:t>)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000" i="1" dirty="0" err="1" smtClean="0"/>
              <a:t>Secale</a:t>
            </a:r>
            <a:r>
              <a:rPr lang="cs-CZ" sz="2000" i="1" dirty="0" smtClean="0"/>
              <a:t> </a:t>
            </a:r>
            <a:r>
              <a:rPr lang="cs-CZ" sz="2000" i="1" dirty="0" err="1"/>
              <a:t>cereale</a:t>
            </a:r>
            <a:r>
              <a:rPr lang="cs-CZ" sz="2000" i="1" dirty="0"/>
              <a:t> </a:t>
            </a:r>
            <a:r>
              <a:rPr lang="cs-CZ" sz="2000" dirty="0"/>
              <a:t>(1. mitóza v pylovém zrnu, </a:t>
            </a:r>
            <a:r>
              <a:rPr lang="cs-CZ" sz="2000" dirty="0" err="1"/>
              <a:t>nondisjunkce</a:t>
            </a:r>
            <a:r>
              <a:rPr lang="cs-CZ" sz="2000" dirty="0"/>
              <a:t> B chromozomu</a:t>
            </a:r>
            <a:r>
              <a:rPr lang="cs-CZ" sz="2000" dirty="0" smtClean="0"/>
              <a:t>)</a:t>
            </a:r>
            <a:endParaRPr lang="cs-CZ" sz="2000" dirty="0"/>
          </a:p>
        </p:txBody>
      </p:sp>
      <p:pic>
        <p:nvPicPr>
          <p:cNvPr id="4" name="Picture 4" descr="B chromozomy1 vyre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469" y="1124744"/>
            <a:ext cx="6938963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3385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 chromozomy2 vyře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36712"/>
            <a:ext cx="4203452" cy="230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B chromozomy3 výře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836712"/>
            <a:ext cx="3031668" cy="380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1475656" y="3212976"/>
            <a:ext cx="4350892" cy="377967"/>
          </a:xfrm>
          <a:prstGeom prst="rect">
            <a:avLst/>
          </a:prstGeom>
        </p:spPr>
        <p:txBody>
          <a:bodyPr/>
          <a:lstStyle>
            <a:lvl1pPr marL="270000" indent="-270000" algn="l" rtl="0" eaLnBrk="1" fontAlgn="base" hangingPunct="1">
              <a:spcBef>
                <a:spcPts val="1800"/>
              </a:spcBef>
              <a:spcAft>
                <a:spcPts val="0"/>
              </a:spcAft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49263" indent="-2651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E46C0A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49263" indent="266700" algn="l" rtl="0" eaLnBrk="1" fontAlgn="base" hangingPunct="1">
              <a:spcBef>
                <a:spcPts val="400"/>
              </a:spcBef>
              <a:spcAft>
                <a:spcPct val="0"/>
              </a:spcAft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2663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46200" indent="-2682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dirty="0" smtClean="0"/>
              <a:t>B chromozom – struktura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259632" y="6021288"/>
            <a:ext cx="4566916" cy="1008112"/>
          </a:xfrm>
          <a:prstGeom prst="rect">
            <a:avLst/>
          </a:prstGeom>
        </p:spPr>
        <p:txBody>
          <a:bodyPr/>
          <a:lstStyle>
            <a:lvl1pPr marL="270000" indent="-270000" algn="l" rtl="0" eaLnBrk="1" fontAlgn="base" hangingPunct="1">
              <a:spcBef>
                <a:spcPts val="1800"/>
              </a:spcBef>
              <a:spcAft>
                <a:spcPts val="0"/>
              </a:spcAft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49263" indent="-2651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E46C0A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49263" indent="266700" algn="l" rtl="0" eaLnBrk="1" fontAlgn="base" hangingPunct="1">
              <a:spcBef>
                <a:spcPts val="400"/>
              </a:spcBef>
              <a:spcAft>
                <a:spcPct val="0"/>
              </a:spcAft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2663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46200" indent="-2682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cs-CZ" sz="2000" dirty="0" smtClean="0"/>
              <a:t>B chromozom </a:t>
            </a:r>
            <a:r>
              <a:rPr lang="cs-CZ" sz="2000" i="1" dirty="0" err="1" smtClean="0">
                <a:solidFill>
                  <a:srgbClr val="FF0000"/>
                </a:solidFill>
              </a:rPr>
              <a:t>Secale</a:t>
            </a:r>
            <a:r>
              <a:rPr lang="cs-CZ" sz="2000" i="1" dirty="0" smtClean="0">
                <a:solidFill>
                  <a:srgbClr val="FF0000"/>
                </a:solidFill>
              </a:rPr>
              <a:t> </a:t>
            </a:r>
            <a:r>
              <a:rPr lang="cs-CZ" sz="2000" i="1" dirty="0" err="1" smtClean="0">
                <a:solidFill>
                  <a:srgbClr val="FF0000"/>
                </a:solidFill>
              </a:rPr>
              <a:t>cereale</a:t>
            </a:r>
            <a:endParaRPr lang="cs-CZ" sz="2000" i="1" dirty="0" smtClean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cs-CZ" sz="2000" dirty="0" smtClean="0"/>
              <a:t>oblast nezbytná pro </a:t>
            </a:r>
            <a:r>
              <a:rPr lang="cs-CZ" sz="2000" dirty="0" err="1" smtClean="0"/>
              <a:t>nondisjunkci</a:t>
            </a:r>
            <a:endParaRPr lang="cs-CZ" sz="2000" dirty="0" smtClean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5963232" y="4725144"/>
            <a:ext cx="3073264" cy="1575792"/>
          </a:xfrm>
          <a:prstGeom prst="rect">
            <a:avLst/>
          </a:prstGeom>
        </p:spPr>
        <p:txBody>
          <a:bodyPr/>
          <a:lstStyle>
            <a:lvl1pPr marL="270000" indent="-270000" algn="l" rtl="0" eaLnBrk="1" fontAlgn="base" hangingPunct="1">
              <a:spcBef>
                <a:spcPts val="1800"/>
              </a:spcBef>
              <a:spcAft>
                <a:spcPts val="0"/>
              </a:spcAft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49263" indent="-2651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E46C0A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49263" indent="266700" algn="l" rtl="0" eaLnBrk="1" fontAlgn="base" hangingPunct="1">
              <a:spcBef>
                <a:spcPts val="400"/>
              </a:spcBef>
              <a:spcAft>
                <a:spcPct val="0"/>
              </a:spcAft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2663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46200" indent="-2682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cs-CZ" sz="2000" i="1" dirty="0" err="1" smtClean="0">
                <a:solidFill>
                  <a:srgbClr val="FF0000"/>
                </a:solidFill>
              </a:rPr>
              <a:t>Brachycome</a:t>
            </a:r>
            <a:r>
              <a:rPr lang="cs-CZ" sz="2000" i="1" dirty="0" smtClean="0">
                <a:solidFill>
                  <a:srgbClr val="FF0000"/>
                </a:solidFill>
              </a:rPr>
              <a:t> </a:t>
            </a:r>
            <a:r>
              <a:rPr lang="cs-CZ" sz="2000" i="1" dirty="0" err="1">
                <a:solidFill>
                  <a:srgbClr val="FF0000"/>
                </a:solidFill>
              </a:rPr>
              <a:t>dichromosomatica</a:t>
            </a:r>
            <a:endParaRPr lang="cs-CZ" sz="2000" i="1" dirty="0">
              <a:solidFill>
                <a:srgbClr val="FF0000"/>
              </a:solidFill>
            </a:endParaRPr>
          </a:p>
          <a:p>
            <a:pPr marL="457200" indent="-457200">
              <a:spcBef>
                <a:spcPts val="600"/>
              </a:spcBef>
              <a:buFont typeface="+mj-lt"/>
              <a:buAutoNum type="alphaLcParenR"/>
            </a:pPr>
            <a:r>
              <a:rPr lang="cs-CZ" sz="2000" dirty="0" smtClean="0"/>
              <a:t>B </a:t>
            </a:r>
            <a:r>
              <a:rPr lang="cs-CZ" sz="2000" dirty="0"/>
              <a:t>chromozom</a:t>
            </a:r>
          </a:p>
          <a:p>
            <a:pPr marL="457200" indent="-457200">
              <a:spcBef>
                <a:spcPts val="600"/>
              </a:spcBef>
              <a:buFont typeface="+mj-lt"/>
              <a:buAutoNum type="alphaLcParenR"/>
            </a:pPr>
            <a:r>
              <a:rPr lang="cs-CZ" sz="2000" dirty="0" smtClean="0"/>
              <a:t>Mikro-B </a:t>
            </a:r>
            <a:r>
              <a:rPr lang="cs-CZ" sz="2000" dirty="0"/>
              <a:t>chromozom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680" y="3613019"/>
            <a:ext cx="2144020" cy="24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3830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Rostlinná buňka a genetická informace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228184" y="1196752"/>
            <a:ext cx="2664296" cy="5300912"/>
          </a:xfrm>
        </p:spPr>
        <p:txBody>
          <a:bodyPr/>
          <a:lstStyle/>
          <a:p>
            <a:r>
              <a:rPr lang="cs-CZ" sz="1800"/>
              <a:t>800 mil. </a:t>
            </a:r>
            <a:r>
              <a:rPr lang="cs-CZ" sz="1800" smtClean="0"/>
              <a:t>let mnohobuněčné organizmy </a:t>
            </a:r>
          </a:p>
          <a:p>
            <a:endParaRPr lang="cs-CZ" sz="1800" smtClean="0"/>
          </a:p>
          <a:p>
            <a:r>
              <a:rPr lang="pl-PL" sz="1800" smtClean="0"/>
              <a:t>1</a:t>
            </a:r>
            <a:r>
              <a:rPr lang="pl-PL" sz="1800"/>
              <a:t>. a 2. </a:t>
            </a:r>
            <a:r>
              <a:rPr lang="pl-PL" sz="1800" smtClean="0"/>
              <a:t>endosymbióza 1,2 </a:t>
            </a:r>
            <a:r>
              <a:rPr lang="pl-PL" sz="1800"/>
              <a:t>miliardy </a:t>
            </a:r>
            <a:r>
              <a:rPr lang="pl-PL" sz="1800" smtClean="0"/>
              <a:t>let</a:t>
            </a:r>
          </a:p>
          <a:p>
            <a:endParaRPr lang="pl-PL" sz="1800" smtClean="0"/>
          </a:p>
          <a:p>
            <a:endParaRPr lang="pl-PL" sz="1800" smtClean="0"/>
          </a:p>
          <a:p>
            <a:endParaRPr lang="pl-PL" sz="1800"/>
          </a:p>
          <a:p>
            <a:pPr marL="0" indent="0">
              <a:buNone/>
            </a:pPr>
            <a:endParaRPr lang="pl-PL" sz="1800"/>
          </a:p>
          <a:p>
            <a:r>
              <a:rPr lang="pl-PL" sz="1800" smtClean="0"/>
              <a:t>3,8–4,2 </a:t>
            </a:r>
            <a:r>
              <a:rPr lang="pl-PL" sz="1800"/>
              <a:t>miliardy let </a:t>
            </a:r>
          </a:p>
        </p:txBody>
      </p:sp>
      <p:pic>
        <p:nvPicPr>
          <p:cNvPr id="5" name="Picture 2" descr="Evoluce2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4680768" cy="530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6084168" y="2564954"/>
            <a:ext cx="2879725" cy="1008062"/>
          </a:xfrm>
          <a:prstGeom prst="ellipse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cs-CZ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674809" y="3604954"/>
            <a:ext cx="159530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důsledek!</a:t>
            </a:r>
          </a:p>
        </p:txBody>
      </p:sp>
    </p:spTree>
    <p:extLst>
      <p:ext uri="{BB962C8B-B14F-4D97-AF65-F5344CB8AC3E}">
        <p14:creationId xmlns:p14="http://schemas.microsoft.com/office/powerpoint/2010/main" val="539667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267744" y="908720"/>
            <a:ext cx="100811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283968" y="908720"/>
            <a:ext cx="1944216" cy="223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6876256" y="908720"/>
            <a:ext cx="1440160" cy="223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6898754" y="3501008"/>
            <a:ext cx="100811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584" y="3420066"/>
            <a:ext cx="26831" cy="1786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984" y="3572466"/>
            <a:ext cx="26831" cy="1786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384" y="3724866"/>
            <a:ext cx="4097363" cy="272847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3" t="3911" r="21211" b="2729"/>
          <a:stretch/>
        </p:blipFill>
        <p:spPr>
          <a:xfrm>
            <a:off x="3779912" y="728150"/>
            <a:ext cx="5256584" cy="5688632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384" y="3724866"/>
            <a:ext cx="26831" cy="17867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784" y="3877266"/>
            <a:ext cx="26831" cy="17867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1442935" y="1268760"/>
            <a:ext cx="20826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 smtClean="0"/>
              <a:t>Secale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cereale</a:t>
            </a:r>
            <a:endParaRPr lang="cs-CZ" sz="2000" i="1" dirty="0" smtClean="0"/>
          </a:p>
          <a:p>
            <a:r>
              <a:rPr lang="cs-CZ" sz="2000" dirty="0" smtClean="0"/>
              <a:t>A 6 B </a:t>
            </a:r>
            <a:r>
              <a:rPr lang="cs-CZ" sz="2000" dirty="0" err="1" smtClean="0"/>
              <a:t>chr</a:t>
            </a:r>
            <a:r>
              <a:rPr lang="cs-CZ" sz="2000" dirty="0" smtClean="0"/>
              <a:t> </a:t>
            </a:r>
          </a:p>
          <a:p>
            <a:r>
              <a:rPr lang="cs-CZ" sz="2000" dirty="0" smtClean="0"/>
              <a:t>3 typy repeticí</a:t>
            </a:r>
          </a:p>
          <a:p>
            <a:r>
              <a:rPr lang="cs-CZ" sz="2000" dirty="0" smtClean="0"/>
              <a:t>F </a:t>
            </a:r>
            <a:r>
              <a:rPr lang="cs-CZ" sz="2000" dirty="0" err="1" smtClean="0"/>
              <a:t>mt</a:t>
            </a:r>
            <a:r>
              <a:rPr lang="cs-CZ" sz="2000" dirty="0" smtClean="0"/>
              <a:t> DNA modrá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  </a:t>
            </a:r>
            <a:r>
              <a:rPr lang="cs-CZ" sz="2000" dirty="0" err="1" smtClean="0"/>
              <a:t>cp</a:t>
            </a:r>
            <a:r>
              <a:rPr lang="cs-CZ" sz="2000" dirty="0" smtClean="0"/>
              <a:t> DNA zelená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  repetice žlutá</a:t>
            </a:r>
            <a:endParaRPr lang="cs-CZ" sz="20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1292887" y="4119605"/>
            <a:ext cx="251562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B </a:t>
            </a:r>
            <a:r>
              <a:rPr lang="cs-CZ" sz="2000" i="1" dirty="0" err="1" smtClean="0"/>
              <a:t>Brachycome</a:t>
            </a:r>
            <a:endParaRPr lang="cs-CZ" sz="2000" i="1" dirty="0" smtClean="0"/>
          </a:p>
          <a:p>
            <a:r>
              <a:rPr lang="cs-CZ" sz="2000" i="1" dirty="0" err="1"/>
              <a:t>d</a:t>
            </a:r>
            <a:r>
              <a:rPr lang="cs-CZ" sz="2000" i="1" dirty="0" err="1" smtClean="0"/>
              <a:t>ichromosomatica</a:t>
            </a:r>
            <a:endParaRPr lang="cs-CZ" sz="2000" i="1" dirty="0" smtClean="0"/>
          </a:p>
          <a:p>
            <a:r>
              <a:rPr lang="cs-CZ" sz="2000" dirty="0" smtClean="0"/>
              <a:t>45S </a:t>
            </a:r>
            <a:r>
              <a:rPr lang="cs-CZ" sz="2000" dirty="0" err="1" smtClean="0"/>
              <a:t>rDNA</a:t>
            </a:r>
            <a:r>
              <a:rPr lang="cs-CZ" sz="2000" dirty="0" smtClean="0"/>
              <a:t> zelená</a:t>
            </a:r>
          </a:p>
          <a:p>
            <a:r>
              <a:rPr lang="cs-CZ" sz="2000" dirty="0" smtClean="0"/>
              <a:t>C </a:t>
            </a:r>
            <a:r>
              <a:rPr lang="cs-CZ" sz="2000" i="1" dirty="0" err="1" smtClean="0"/>
              <a:t>Crepis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capilaris</a:t>
            </a:r>
            <a:endParaRPr lang="cs-CZ" sz="2000" i="1" dirty="0" smtClean="0"/>
          </a:p>
          <a:p>
            <a:r>
              <a:rPr lang="cs-CZ" sz="2000" dirty="0"/>
              <a:t> </a:t>
            </a:r>
            <a:r>
              <a:rPr lang="cs-CZ" sz="2000" dirty="0" smtClean="0"/>
              <a:t>45S </a:t>
            </a:r>
            <a:r>
              <a:rPr lang="cs-CZ" sz="2000" dirty="0" err="1" smtClean="0"/>
              <a:t>rDNA</a:t>
            </a:r>
            <a:r>
              <a:rPr lang="cs-CZ" sz="2000" dirty="0" smtClean="0"/>
              <a:t> červená</a:t>
            </a:r>
          </a:p>
          <a:p>
            <a:r>
              <a:rPr lang="cs-CZ" sz="2000" dirty="0"/>
              <a:t> </a:t>
            </a:r>
            <a:r>
              <a:rPr lang="cs-CZ" sz="2000" dirty="0" err="1" smtClean="0"/>
              <a:t>telomery</a:t>
            </a:r>
            <a:r>
              <a:rPr lang="cs-CZ" sz="2000" dirty="0" smtClean="0"/>
              <a:t> </a:t>
            </a:r>
            <a:r>
              <a:rPr lang="cs-CZ" sz="2000" dirty="0" err="1" smtClean="0"/>
              <a:t>Ath</a:t>
            </a:r>
            <a:r>
              <a:rPr lang="cs-CZ" sz="2000" dirty="0" smtClean="0"/>
              <a:t> zelená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67384710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206" y="2600882"/>
            <a:ext cx="6833026" cy="4225467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654324" y="692696"/>
            <a:ext cx="7128791" cy="576064"/>
          </a:xfrm>
        </p:spPr>
        <p:txBody>
          <a:bodyPr/>
          <a:lstStyle/>
          <a:p>
            <a:r>
              <a:rPr lang="cs-CZ" dirty="0" smtClean="0"/>
              <a:t>Evoluce vzniku B chromozomů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043608" y="1268760"/>
            <a:ext cx="80003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cs-CZ" sz="2000" dirty="0" smtClean="0"/>
              <a:t>Duplikace a částečná duplikace A </a:t>
            </a:r>
            <a:r>
              <a:rPr lang="cs-CZ" sz="2000" dirty="0" err="1" smtClean="0"/>
              <a:t>chr</a:t>
            </a:r>
            <a:r>
              <a:rPr lang="cs-CZ" sz="2000" dirty="0" smtClean="0"/>
              <a:t>., přeuspořádání/translokace</a:t>
            </a:r>
          </a:p>
          <a:p>
            <a:pPr marL="457200" indent="-457200">
              <a:buAutoNum type="arabicPeriod"/>
            </a:pPr>
            <a:r>
              <a:rPr lang="cs-CZ" sz="2000" dirty="0" smtClean="0"/>
              <a:t>Znemožnění párování A – B v meióze, vytváří se proto-B </a:t>
            </a:r>
          </a:p>
          <a:p>
            <a:r>
              <a:rPr lang="cs-CZ" sz="2000" dirty="0" smtClean="0"/>
              <a:t>3.   Akumulace organelové DNA a </a:t>
            </a:r>
            <a:r>
              <a:rPr lang="cs-CZ" sz="2000" dirty="0" err="1" smtClean="0"/>
              <a:t>fagmentů</a:t>
            </a:r>
            <a:r>
              <a:rPr lang="cs-CZ" sz="2000" dirty="0" smtClean="0"/>
              <a:t> z A (</a:t>
            </a:r>
            <a:r>
              <a:rPr lang="cs-CZ" sz="2000" dirty="0" err="1" smtClean="0"/>
              <a:t>genomická</a:t>
            </a:r>
            <a:r>
              <a:rPr lang="cs-CZ" sz="2000" dirty="0" smtClean="0"/>
              <a:t> houba)</a:t>
            </a:r>
          </a:p>
          <a:p>
            <a:r>
              <a:rPr lang="cs-CZ" sz="2000" dirty="0" smtClean="0"/>
              <a:t>amplifikace </a:t>
            </a:r>
            <a:r>
              <a:rPr lang="cs-CZ" sz="2000" dirty="0" err="1" smtClean="0"/>
              <a:t>spec</a:t>
            </a:r>
            <a:r>
              <a:rPr lang="cs-CZ" sz="2000" dirty="0" smtClean="0"/>
              <a:t>. sekvencí pro B </a:t>
            </a:r>
            <a:r>
              <a:rPr lang="cs-CZ" sz="2000" dirty="0" err="1" smtClean="0"/>
              <a:t>chr</a:t>
            </a:r>
            <a:r>
              <a:rPr lang="cs-CZ" sz="2000" dirty="0" smtClean="0"/>
              <a:t>.</a:t>
            </a:r>
          </a:p>
          <a:p>
            <a:r>
              <a:rPr lang="cs-CZ" sz="2000" dirty="0" smtClean="0"/>
              <a:t>inaktivace sekvencí z A </a:t>
            </a:r>
            <a:r>
              <a:rPr lang="cs-CZ" sz="2000" dirty="0" err="1" smtClean="0"/>
              <a:t>chr</a:t>
            </a:r>
            <a:r>
              <a:rPr lang="cs-CZ" sz="2000" dirty="0" smtClean="0"/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63343814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691680" y="1124743"/>
            <a:ext cx="7128791" cy="504057"/>
          </a:xfrm>
        </p:spPr>
        <p:txBody>
          <a:bodyPr/>
          <a:lstStyle/>
          <a:p>
            <a:r>
              <a:rPr lang="cs-CZ" smtClean="0"/>
              <a:t>Strukturní genomika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cs-CZ" b="1" dirty="0" smtClean="0"/>
              <a:t>Velikost </a:t>
            </a:r>
            <a:r>
              <a:rPr lang="cs-CZ" b="1" dirty="0"/>
              <a:t>rostlinných </a:t>
            </a:r>
            <a:r>
              <a:rPr lang="cs-CZ" b="1" dirty="0" smtClean="0"/>
              <a:t>genomů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cs-CZ" b="1" dirty="0" smtClean="0"/>
              <a:t>Struktura </a:t>
            </a:r>
            <a:r>
              <a:rPr lang="cs-CZ" b="1" dirty="0"/>
              <a:t>rostlinných genomů a další </a:t>
            </a:r>
            <a:r>
              <a:rPr lang="cs-CZ" b="1" dirty="0" smtClean="0"/>
              <a:t>poznatky</a:t>
            </a:r>
          </a:p>
          <a:p>
            <a:r>
              <a:rPr lang="cs-CZ" b="1" dirty="0"/>
              <a:t>Strukturní </a:t>
            </a:r>
            <a:r>
              <a:rPr lang="cs-CZ" b="1" dirty="0" smtClean="0"/>
              <a:t>genomika</a:t>
            </a:r>
          </a:p>
          <a:p>
            <a:pPr lvl="1"/>
            <a:r>
              <a:rPr lang="cs-CZ" sz="2000" dirty="0" smtClean="0"/>
              <a:t>Projekt   </a:t>
            </a:r>
            <a:r>
              <a:rPr lang="cs-CZ" sz="2000" b="1" dirty="0" err="1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cs-CZ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accent6">
                    <a:lumMod val="75000"/>
                  </a:schemeClr>
                </a:solidFill>
              </a:rPr>
              <a:t>Arabidopsis</a:t>
            </a:r>
            <a:r>
              <a:rPr lang="cs-CZ" sz="2000" b="1" dirty="0">
                <a:solidFill>
                  <a:schemeClr val="accent6">
                    <a:lumMod val="75000"/>
                  </a:schemeClr>
                </a:solidFill>
              </a:rPr>
              <a:t> Genome </a:t>
            </a:r>
            <a:r>
              <a:rPr lang="cs-CZ" sz="2000" b="1" dirty="0" err="1">
                <a:solidFill>
                  <a:schemeClr val="accent6">
                    <a:lumMod val="75000"/>
                  </a:schemeClr>
                </a:solidFill>
              </a:rPr>
              <a:t>Initiative</a:t>
            </a:r>
            <a:r>
              <a:rPr lang="cs-CZ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000" dirty="0" smtClean="0"/>
              <a:t>1996–2000 </a:t>
            </a:r>
            <a:r>
              <a:rPr lang="cs-CZ" sz="2000" dirty="0" err="1"/>
              <a:t>Nature</a:t>
            </a:r>
            <a:r>
              <a:rPr lang="cs-CZ" sz="2000" dirty="0"/>
              <a:t>, </a:t>
            </a:r>
            <a:r>
              <a:rPr lang="cs-CZ" sz="2000" dirty="0" err="1"/>
              <a:t>December</a:t>
            </a:r>
            <a:r>
              <a:rPr lang="cs-CZ" sz="2000" dirty="0"/>
              <a:t> 2000, Vol. 408, pp. </a:t>
            </a:r>
            <a:r>
              <a:rPr lang="cs-CZ" sz="2000" dirty="0" smtClean="0"/>
              <a:t>796–815</a:t>
            </a:r>
            <a:r>
              <a:rPr lang="cs-CZ" sz="2000" dirty="0"/>
              <a:t>, </a:t>
            </a:r>
            <a:r>
              <a:rPr lang="cs-CZ" sz="2000" dirty="0" smtClean="0">
                <a:hlinkClick r:id="rId3"/>
              </a:rPr>
              <a:t>www.nature.com</a:t>
            </a:r>
            <a:endParaRPr lang="cs-CZ" sz="2000" dirty="0" smtClean="0"/>
          </a:p>
          <a:p>
            <a:pPr lvl="2"/>
            <a:r>
              <a:rPr lang="cs-CZ" sz="1600" i="1" dirty="0" err="1" smtClean="0"/>
              <a:t>Arabidopsis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thaliana</a:t>
            </a:r>
            <a:r>
              <a:rPr lang="cs-CZ" sz="1600" i="1" dirty="0" smtClean="0"/>
              <a:t>	</a:t>
            </a:r>
            <a:r>
              <a:rPr lang="cs-CZ" sz="1600" dirty="0" smtClean="0"/>
              <a:t>(</a:t>
            </a:r>
            <a:r>
              <a:rPr lang="cs-CZ" sz="1600" dirty="0"/>
              <a:t>1,25 x </a:t>
            </a:r>
            <a:r>
              <a:rPr lang="cs-CZ" sz="1600" dirty="0" smtClean="0"/>
              <a:t>10</a:t>
            </a:r>
            <a:r>
              <a:rPr lang="cs-CZ" sz="1600" baseline="30000" dirty="0" smtClean="0"/>
              <a:t>8</a:t>
            </a:r>
            <a:r>
              <a:rPr lang="cs-CZ" sz="1600" dirty="0" smtClean="0"/>
              <a:t>)</a:t>
            </a:r>
          </a:p>
          <a:p>
            <a:pPr lvl="1"/>
            <a:r>
              <a:rPr lang="cs-CZ" sz="2000" dirty="0" smtClean="0"/>
              <a:t>Projekt </a:t>
            </a:r>
            <a:r>
              <a:rPr lang="cs-CZ" sz="2000" b="1" dirty="0" smtClean="0">
                <a:solidFill>
                  <a:schemeClr val="accent6">
                    <a:lumMod val="75000"/>
                  </a:schemeClr>
                </a:solidFill>
              </a:rPr>
              <a:t>International </a:t>
            </a:r>
            <a:r>
              <a:rPr lang="cs-CZ" sz="2000" b="1" dirty="0" err="1" smtClean="0">
                <a:solidFill>
                  <a:schemeClr val="accent6">
                    <a:lumMod val="75000"/>
                  </a:schemeClr>
                </a:solidFill>
              </a:rPr>
              <a:t>Rice</a:t>
            </a:r>
            <a:r>
              <a:rPr lang="cs-CZ" sz="2000" b="1" dirty="0" smtClean="0">
                <a:solidFill>
                  <a:schemeClr val="accent6">
                    <a:lumMod val="75000"/>
                  </a:schemeClr>
                </a:solidFill>
              </a:rPr>
              <a:t> Genome </a:t>
            </a:r>
            <a:r>
              <a:rPr lang="cs-CZ" sz="2000" b="1" dirty="0" err="1" smtClean="0">
                <a:solidFill>
                  <a:schemeClr val="accent6">
                    <a:lumMod val="75000"/>
                  </a:schemeClr>
                </a:solidFill>
              </a:rPr>
              <a:t>Sequencing</a:t>
            </a:r>
            <a:r>
              <a:rPr lang="cs-CZ" sz="2000" b="1" dirty="0" smtClean="0">
                <a:solidFill>
                  <a:schemeClr val="accent6">
                    <a:lumMod val="75000"/>
                  </a:schemeClr>
                </a:solidFill>
              </a:rPr>
              <a:t> Project</a:t>
            </a:r>
          </a:p>
          <a:p>
            <a:pPr lvl="2"/>
            <a:r>
              <a:rPr lang="cs-CZ" sz="1600" dirty="0" err="1" smtClean="0"/>
              <a:t>Oryza</a:t>
            </a:r>
            <a:r>
              <a:rPr lang="cs-CZ" sz="1600" dirty="0" smtClean="0"/>
              <a:t> </a:t>
            </a:r>
            <a:r>
              <a:rPr lang="cs-CZ" sz="1600" dirty="0" err="1" smtClean="0"/>
              <a:t>sativa</a:t>
            </a:r>
            <a:r>
              <a:rPr lang="cs-CZ" sz="1600" dirty="0" smtClean="0"/>
              <a:t>	(4,50 </a:t>
            </a:r>
            <a:r>
              <a:rPr lang="cs-CZ" sz="1600" dirty="0"/>
              <a:t>x 10</a:t>
            </a:r>
            <a:r>
              <a:rPr lang="cs-CZ" sz="1600" baseline="30000" dirty="0"/>
              <a:t>8</a:t>
            </a:r>
            <a:r>
              <a:rPr lang="cs-CZ" sz="1600" dirty="0"/>
              <a:t>) </a:t>
            </a:r>
          </a:p>
          <a:p>
            <a:pPr lvl="1"/>
            <a:r>
              <a:rPr lang="cs-CZ" sz="1800" i="1" dirty="0" err="1" smtClean="0"/>
              <a:t>Populus</a:t>
            </a:r>
            <a:r>
              <a:rPr lang="cs-CZ" sz="1800" i="1" dirty="0" smtClean="0"/>
              <a:t> </a:t>
            </a:r>
            <a:r>
              <a:rPr lang="cs-CZ" sz="1800" i="1" dirty="0" err="1"/>
              <a:t>trichocarpa</a:t>
            </a:r>
            <a:endParaRPr lang="cs-CZ" sz="1800" i="1" dirty="0"/>
          </a:p>
          <a:p>
            <a:pPr lvl="1">
              <a:spcBef>
                <a:spcPts val="600"/>
              </a:spcBef>
            </a:pPr>
            <a:r>
              <a:rPr lang="cs-CZ" sz="1800" i="1" dirty="0" err="1" smtClean="0"/>
              <a:t>Vitis</a:t>
            </a:r>
            <a:r>
              <a:rPr lang="cs-CZ" sz="1800" i="1" dirty="0" smtClean="0"/>
              <a:t> </a:t>
            </a:r>
            <a:r>
              <a:rPr lang="cs-CZ" sz="1800" i="1" dirty="0" err="1"/>
              <a:t>vinifera</a:t>
            </a:r>
            <a:endParaRPr lang="cs-CZ" sz="1800" i="1" dirty="0"/>
          </a:p>
          <a:p>
            <a:pPr lvl="1">
              <a:spcBef>
                <a:spcPts val="600"/>
              </a:spcBef>
            </a:pPr>
            <a:r>
              <a:rPr lang="cs-CZ" sz="1800" i="1" dirty="0" err="1" smtClean="0"/>
              <a:t>Zea</a:t>
            </a:r>
            <a:r>
              <a:rPr lang="cs-CZ" sz="1800" i="1" dirty="0" smtClean="0"/>
              <a:t> </a:t>
            </a:r>
            <a:r>
              <a:rPr lang="cs-CZ" sz="1800" i="1" dirty="0" err="1" smtClean="0"/>
              <a:t>mays</a:t>
            </a:r>
            <a:endParaRPr lang="cs-CZ" sz="1800" i="1" dirty="0" smtClean="0"/>
          </a:p>
          <a:p>
            <a:pPr lvl="1">
              <a:spcBef>
                <a:spcPts val="600"/>
              </a:spcBef>
            </a:pPr>
            <a:r>
              <a:rPr lang="cs-CZ" sz="1800" i="1" dirty="0" err="1" smtClean="0"/>
              <a:t>Brassica</a:t>
            </a:r>
            <a:r>
              <a:rPr lang="cs-CZ" sz="1800" i="1" dirty="0" smtClean="0"/>
              <a:t> </a:t>
            </a:r>
            <a:r>
              <a:rPr lang="cs-CZ" sz="1800" i="1" dirty="0" err="1" smtClean="0"/>
              <a:t>napus</a:t>
            </a:r>
            <a:endParaRPr lang="cs-CZ" sz="1800" i="1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3200" u="sng" dirty="0" smtClean="0"/>
              <a:t>Genomika rostlin</a:t>
            </a:r>
            <a:endParaRPr lang="cs-CZ" sz="3200" u="sng" dirty="0"/>
          </a:p>
        </p:txBody>
      </p:sp>
    </p:spTree>
    <p:extLst>
      <p:ext uri="{BB962C8B-B14F-4D97-AF65-F5344CB8AC3E}">
        <p14:creationId xmlns:p14="http://schemas.microsoft.com/office/powerpoint/2010/main" val="30165044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Genom </a:t>
            </a:r>
            <a:r>
              <a:rPr lang="cs-CZ" i="1" dirty="0" err="1"/>
              <a:t>Arabidopsis</a:t>
            </a:r>
            <a:r>
              <a:rPr lang="cs-CZ" i="1" dirty="0"/>
              <a:t> </a:t>
            </a:r>
            <a:r>
              <a:rPr lang="cs-CZ" i="1" dirty="0" err="1" smtClean="0"/>
              <a:t>thaliana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1196752"/>
            <a:ext cx="7560840" cy="554461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000" dirty="0" smtClean="0"/>
              <a:t>Projekt </a:t>
            </a:r>
            <a:r>
              <a:rPr lang="cs-CZ" sz="2000" b="1" dirty="0" err="1" smtClean="0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cs-CZ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000" b="1" i="1" dirty="0" err="1">
                <a:solidFill>
                  <a:schemeClr val="accent6">
                    <a:lumMod val="75000"/>
                  </a:schemeClr>
                </a:solidFill>
              </a:rPr>
              <a:t>Arabidopsis</a:t>
            </a:r>
            <a:r>
              <a:rPr lang="cs-CZ" sz="2000" b="1" dirty="0">
                <a:solidFill>
                  <a:schemeClr val="accent6">
                    <a:lumMod val="75000"/>
                  </a:schemeClr>
                </a:solidFill>
              </a:rPr>
              <a:t> Genome </a:t>
            </a:r>
            <a:r>
              <a:rPr lang="cs-CZ" sz="2000" b="1" dirty="0" err="1">
                <a:solidFill>
                  <a:schemeClr val="accent6">
                    <a:lumMod val="75000"/>
                  </a:schemeClr>
                </a:solidFill>
              </a:rPr>
              <a:t>Initiative</a:t>
            </a:r>
            <a:r>
              <a:rPr lang="cs-CZ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000" dirty="0" smtClean="0"/>
              <a:t>1996–2000</a:t>
            </a:r>
          </a:p>
          <a:p>
            <a:pPr lvl="1"/>
            <a:r>
              <a:rPr lang="cs-CZ" sz="2000" dirty="0" err="1" smtClean="0"/>
              <a:t>Nature</a:t>
            </a:r>
            <a:r>
              <a:rPr lang="cs-CZ" sz="2000" dirty="0"/>
              <a:t>, </a:t>
            </a:r>
            <a:r>
              <a:rPr lang="cs-CZ" sz="2000" dirty="0" err="1"/>
              <a:t>December</a:t>
            </a:r>
            <a:r>
              <a:rPr lang="cs-CZ" sz="2000" dirty="0"/>
              <a:t> 2000, Vol. 408, pp. 796-815, </a:t>
            </a:r>
            <a:r>
              <a:rPr lang="cs-CZ" sz="2000" dirty="0" smtClean="0">
                <a:hlinkClick r:id="rId2"/>
              </a:rPr>
              <a:t>www.nature.com</a:t>
            </a:r>
            <a:endParaRPr lang="cs-CZ" sz="2000" dirty="0"/>
          </a:p>
          <a:p>
            <a:r>
              <a:rPr lang="cs-CZ" sz="2000" dirty="0" smtClean="0"/>
              <a:t>Počet genů		25 </a:t>
            </a:r>
            <a:r>
              <a:rPr lang="cs-CZ" sz="2000" dirty="0"/>
              <a:t>498  </a:t>
            </a:r>
            <a:r>
              <a:rPr lang="cs-CZ" sz="2000" i="1" dirty="0"/>
              <a:t>D. </a:t>
            </a:r>
            <a:r>
              <a:rPr lang="cs-CZ" sz="2000" i="1" dirty="0" err="1"/>
              <a:t>melanogaster</a:t>
            </a:r>
            <a:r>
              <a:rPr lang="cs-CZ" sz="2000" i="1" dirty="0"/>
              <a:t> </a:t>
            </a:r>
            <a:r>
              <a:rPr lang="cs-CZ" sz="2000" dirty="0"/>
              <a:t>13 601 genů</a:t>
            </a:r>
          </a:p>
          <a:p>
            <a:pPr marL="0" indent="0">
              <a:buNone/>
            </a:pPr>
            <a:r>
              <a:rPr lang="cs-CZ" sz="2000" dirty="0" smtClean="0"/>
              <a:t>				</a:t>
            </a:r>
            <a:r>
              <a:rPr lang="cs-CZ" sz="2000" i="1" dirty="0" smtClean="0"/>
              <a:t>C</a:t>
            </a:r>
            <a:r>
              <a:rPr lang="cs-CZ" sz="2000" i="1" dirty="0"/>
              <a:t>. </a:t>
            </a:r>
            <a:r>
              <a:rPr lang="cs-CZ" sz="2000" i="1" dirty="0" err="1"/>
              <a:t>elegans</a:t>
            </a:r>
            <a:r>
              <a:rPr lang="cs-CZ" sz="2000" i="1" dirty="0"/>
              <a:t>  </a:t>
            </a:r>
            <a:r>
              <a:rPr lang="cs-CZ" sz="2000" dirty="0"/>
              <a:t>19 099 genů </a:t>
            </a:r>
          </a:p>
          <a:p>
            <a:r>
              <a:rPr lang="cs-CZ" sz="2000" dirty="0"/>
              <a:t>Počet typů </a:t>
            </a:r>
            <a:r>
              <a:rPr lang="cs-CZ" sz="2000" dirty="0" smtClean="0"/>
              <a:t>proteinů	11 </a:t>
            </a:r>
            <a:r>
              <a:rPr lang="cs-CZ" sz="2000" dirty="0"/>
              <a:t>601</a:t>
            </a:r>
          </a:p>
          <a:p>
            <a:r>
              <a:rPr lang="cs-CZ" sz="2000" dirty="0"/>
              <a:t>Jedinečné </a:t>
            </a:r>
            <a:r>
              <a:rPr lang="cs-CZ" sz="2000" dirty="0" smtClean="0"/>
              <a:t>geny	35 %</a:t>
            </a:r>
            <a:endParaRPr lang="cs-CZ" sz="2000" dirty="0"/>
          </a:p>
          <a:p>
            <a:r>
              <a:rPr lang="cs-CZ" sz="2000" dirty="0"/>
              <a:t>Genové </a:t>
            </a:r>
            <a:r>
              <a:rPr lang="cs-CZ" sz="2000" dirty="0" smtClean="0"/>
              <a:t>rodiny 	65 %</a:t>
            </a:r>
          </a:p>
          <a:p>
            <a:pPr lvl="1"/>
            <a:r>
              <a:rPr lang="cs-CZ" sz="1800" dirty="0" smtClean="0"/>
              <a:t>s</a:t>
            </a:r>
            <a:r>
              <a:rPr lang="cs-CZ" sz="1800" dirty="0"/>
              <a:t> více než </a:t>
            </a:r>
            <a:r>
              <a:rPr lang="cs-CZ" sz="1800" dirty="0" smtClean="0"/>
              <a:t>5 členy	37,4 %   </a:t>
            </a:r>
            <a:endParaRPr lang="cs-CZ" sz="1800" dirty="0"/>
          </a:p>
          <a:p>
            <a:r>
              <a:rPr lang="cs-CZ" sz="2000" dirty="0" err="1" smtClean="0"/>
              <a:t>Transpozony</a:t>
            </a:r>
            <a:r>
              <a:rPr lang="cs-CZ" sz="2000" dirty="0" smtClean="0"/>
              <a:t>			10 %</a:t>
            </a:r>
            <a:endParaRPr lang="cs-CZ" sz="2000" dirty="0"/>
          </a:p>
          <a:p>
            <a:r>
              <a:rPr lang="cs-CZ" sz="2000" dirty="0"/>
              <a:t>Nekódující </a:t>
            </a:r>
            <a:r>
              <a:rPr lang="cs-CZ" sz="2000" dirty="0" smtClean="0"/>
              <a:t>sekvence		14 %</a:t>
            </a:r>
            <a:endParaRPr lang="cs-CZ" sz="2000" dirty="0"/>
          </a:p>
          <a:p>
            <a:r>
              <a:rPr lang="cs-CZ" sz="2000" dirty="0"/>
              <a:t>Vzdálenost mezi geny </a:t>
            </a:r>
            <a:r>
              <a:rPr lang="cs-CZ" sz="2000" dirty="0" err="1"/>
              <a:t>prům</a:t>
            </a:r>
            <a:r>
              <a:rPr lang="cs-CZ" sz="2000" dirty="0" smtClean="0"/>
              <a:t>.	4,5 </a:t>
            </a:r>
            <a:r>
              <a:rPr lang="cs-CZ" sz="2000" dirty="0" err="1"/>
              <a:t>kb</a:t>
            </a:r>
            <a:endParaRPr lang="cs-CZ" sz="2000" dirty="0"/>
          </a:p>
          <a:p>
            <a:r>
              <a:rPr lang="cs-CZ" sz="2000" dirty="0"/>
              <a:t>1 gen </a:t>
            </a:r>
            <a:r>
              <a:rPr lang="cs-CZ" sz="2000" dirty="0" err="1"/>
              <a:t>prům</a:t>
            </a:r>
            <a:r>
              <a:rPr lang="cs-CZ" sz="2000" dirty="0" smtClean="0"/>
              <a:t>.			205 </a:t>
            </a:r>
            <a:r>
              <a:rPr lang="cs-CZ" sz="2000" dirty="0" err="1"/>
              <a:t>bp</a:t>
            </a:r>
            <a:r>
              <a:rPr lang="cs-CZ" sz="2000" dirty="0"/>
              <a:t> 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067944" y="2133600"/>
            <a:ext cx="936104" cy="35929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85547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Porovnání jaderného a </a:t>
            </a:r>
            <a:r>
              <a:rPr lang="cs-CZ" dirty="0" err="1"/>
              <a:t>mimojaderných</a:t>
            </a:r>
            <a:r>
              <a:rPr lang="cs-CZ" dirty="0"/>
              <a:t> genomů </a:t>
            </a:r>
            <a:r>
              <a:rPr lang="cs-CZ" i="1" dirty="0"/>
              <a:t>A. </a:t>
            </a:r>
            <a:r>
              <a:rPr lang="cs-CZ" i="1" dirty="0" err="1"/>
              <a:t>thaliana</a:t>
            </a:r>
            <a:endParaRPr lang="cs-CZ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5517232"/>
            <a:ext cx="7560840" cy="1224136"/>
          </a:xfrm>
        </p:spPr>
        <p:txBody>
          <a:bodyPr/>
          <a:lstStyle/>
          <a:p>
            <a:r>
              <a:rPr lang="en-US" i="1" dirty="0" err="1"/>
              <a:t>Oryza</a:t>
            </a:r>
            <a:r>
              <a:rPr lang="en-US" i="1" dirty="0"/>
              <a:t> sativa</a:t>
            </a:r>
          </a:p>
          <a:p>
            <a:r>
              <a:rPr lang="en-US" dirty="0"/>
              <a:t>Current Opinion in Plant Biology 6(2), </a:t>
            </a:r>
            <a:r>
              <a:rPr lang="en-US" dirty="0" smtClean="0"/>
              <a:t>2003</a:t>
            </a:r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654117"/>
              </p:ext>
            </p:extLst>
          </p:nvPr>
        </p:nvGraphicFramePr>
        <p:xfrm>
          <a:off x="1331640" y="1772816"/>
          <a:ext cx="7488831" cy="36004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0320"/>
                <a:gridCol w="1512168"/>
                <a:gridCol w="1584176"/>
                <a:gridCol w="1512167"/>
              </a:tblGrid>
              <a:tr h="509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cs-CZ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jádro</a:t>
                      </a:r>
                      <a:endParaRPr lang="cs-CZ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plastidy</a:t>
                      </a:r>
                      <a:endParaRPr lang="cs-CZ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mitochondrie</a:t>
                      </a:r>
                      <a:endParaRPr lang="cs-CZ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509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velikost</a:t>
                      </a:r>
                      <a:endParaRPr lang="cs-CZ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125 </a:t>
                      </a:r>
                      <a:r>
                        <a:rPr lang="cs-CZ" sz="1600" dirty="0" err="1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Mb</a:t>
                      </a:r>
                      <a:endParaRPr lang="cs-CZ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154 </a:t>
                      </a:r>
                      <a:r>
                        <a:rPr lang="cs-CZ" sz="1600" dirty="0" err="1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kb</a:t>
                      </a:r>
                      <a:endParaRPr lang="cs-CZ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367 </a:t>
                      </a:r>
                      <a:r>
                        <a:rPr lang="cs-CZ" sz="1600" dirty="0" err="1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kb</a:t>
                      </a:r>
                      <a:endParaRPr lang="cs-CZ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duplikace</a:t>
                      </a:r>
                      <a:endParaRPr lang="cs-CZ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60 %</a:t>
                      </a:r>
                      <a:endParaRPr lang="cs-CZ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17 %</a:t>
                      </a:r>
                      <a:endParaRPr lang="cs-CZ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10 %</a:t>
                      </a:r>
                      <a:endParaRPr lang="cs-CZ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počet genů</a:t>
                      </a:r>
                      <a:r>
                        <a:rPr lang="cs-CZ" sz="1600" baseline="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kód. proteiny</a:t>
                      </a:r>
                      <a:endParaRPr lang="cs-CZ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25 498</a:t>
                      </a:r>
                      <a:endParaRPr lang="cs-CZ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79</a:t>
                      </a:r>
                      <a:endParaRPr lang="cs-CZ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58</a:t>
                      </a:r>
                      <a:endParaRPr lang="cs-CZ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29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hustota genů – </a:t>
                      </a:r>
                      <a:r>
                        <a:rPr lang="cs-CZ" sz="1600" dirty="0" err="1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kb</a:t>
                      </a:r>
                      <a:r>
                        <a:rPr lang="cs-CZ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na 1 gen</a:t>
                      </a:r>
                      <a:endParaRPr lang="cs-CZ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4,5</a:t>
                      </a:r>
                      <a:endParaRPr lang="cs-CZ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cs-CZ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6,25</a:t>
                      </a:r>
                      <a:endParaRPr lang="cs-CZ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geny s introny</a:t>
                      </a:r>
                      <a:endParaRPr lang="cs-CZ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79 %</a:t>
                      </a:r>
                      <a:endParaRPr lang="cs-CZ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18,4 %</a:t>
                      </a:r>
                      <a:endParaRPr lang="cs-CZ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12 %</a:t>
                      </a:r>
                      <a:endParaRPr lang="cs-CZ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err="1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transpozony</a:t>
                      </a:r>
                      <a:endParaRPr lang="cs-CZ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10 %</a:t>
                      </a:r>
                      <a:endParaRPr lang="cs-CZ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cs-CZ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4 %</a:t>
                      </a:r>
                      <a:endParaRPr lang="cs-CZ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383125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1052735"/>
            <a:ext cx="7128791" cy="432049"/>
          </a:xfrm>
        </p:spPr>
        <p:txBody>
          <a:bodyPr/>
          <a:lstStyle/>
          <a:p>
            <a:r>
              <a:rPr lang="cs-CZ" dirty="0"/>
              <a:t>Sekvence jaderného </a:t>
            </a:r>
            <a:r>
              <a:rPr lang="cs-CZ" dirty="0" smtClean="0"/>
              <a:t>genomu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1556792"/>
            <a:ext cx="7776864" cy="475252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cs-CZ" b="1" dirty="0"/>
              <a:t>Kódující</a:t>
            </a:r>
            <a:r>
              <a:rPr lang="cs-CZ" dirty="0"/>
              <a:t> – geny a genové rodiny</a:t>
            </a:r>
          </a:p>
          <a:p>
            <a:pPr marL="457200" indent="-457200">
              <a:buFont typeface="+mj-lt"/>
              <a:buAutoNum type="arabicPeriod"/>
            </a:pPr>
            <a:r>
              <a:rPr lang="cs-CZ" b="1" dirty="0"/>
              <a:t>Nekódující</a:t>
            </a:r>
            <a:r>
              <a:rPr lang="cs-CZ" dirty="0"/>
              <a:t> – </a:t>
            </a:r>
            <a:r>
              <a:rPr lang="cs-CZ" dirty="0" err="1"/>
              <a:t>repetitivní</a:t>
            </a:r>
            <a:r>
              <a:rPr lang="cs-CZ" dirty="0"/>
              <a:t> a </a:t>
            </a:r>
            <a:r>
              <a:rPr lang="cs-CZ" dirty="0" smtClean="0"/>
              <a:t>mobilní</a:t>
            </a:r>
          </a:p>
          <a:p>
            <a:pPr marL="0" indent="0">
              <a:buNone/>
            </a:pPr>
            <a:r>
              <a:rPr lang="cs-CZ" dirty="0"/>
              <a:t>  </a:t>
            </a:r>
            <a:r>
              <a:rPr lang="cs-CZ" dirty="0" smtClean="0"/>
              <a:t>                       – RNA</a:t>
            </a:r>
            <a:r>
              <a:rPr lang="cs-CZ" dirty="0"/>
              <a:t> </a:t>
            </a:r>
            <a:r>
              <a:rPr lang="cs-CZ" dirty="0" smtClean="0"/>
              <a:t>není matrice pro syntézu bílkovin</a:t>
            </a:r>
            <a:endParaRPr lang="cs-CZ" dirty="0"/>
          </a:p>
          <a:p>
            <a:r>
              <a:rPr lang="cs-CZ" dirty="0" err="1" smtClean="0"/>
              <a:t>Repetitivní</a:t>
            </a:r>
            <a:endParaRPr lang="cs-CZ" dirty="0" smtClean="0"/>
          </a:p>
          <a:p>
            <a:pPr lvl="1"/>
            <a:r>
              <a:rPr lang="cs-CZ" dirty="0" smtClean="0"/>
              <a:t>centromery</a:t>
            </a:r>
          </a:p>
          <a:p>
            <a:pPr lvl="1"/>
            <a:r>
              <a:rPr lang="cs-CZ" dirty="0" err="1" smtClean="0"/>
              <a:t>telomery</a:t>
            </a:r>
            <a:endParaRPr lang="cs-CZ" dirty="0" smtClean="0"/>
          </a:p>
          <a:p>
            <a:pPr lvl="1"/>
            <a:r>
              <a:rPr lang="cs-CZ" dirty="0" smtClean="0"/>
              <a:t>satelity </a:t>
            </a:r>
            <a:r>
              <a:rPr lang="cs-CZ" dirty="0"/>
              <a:t>– tandemové </a:t>
            </a:r>
            <a:r>
              <a:rPr lang="cs-CZ" dirty="0" smtClean="0"/>
              <a:t>repetice</a:t>
            </a:r>
          </a:p>
          <a:p>
            <a:pPr lvl="2"/>
            <a:r>
              <a:rPr lang="cs-CZ" dirty="0" err="1" smtClean="0"/>
              <a:t>minisatelity</a:t>
            </a:r>
            <a:r>
              <a:rPr lang="cs-CZ" dirty="0" smtClean="0"/>
              <a:t> </a:t>
            </a:r>
            <a:r>
              <a:rPr lang="cs-CZ" dirty="0"/>
              <a:t>(motiv 9 až 20 </a:t>
            </a:r>
            <a:r>
              <a:rPr lang="cs-CZ" dirty="0" err="1" smtClean="0"/>
              <a:t>bp</a:t>
            </a:r>
            <a:r>
              <a:rPr lang="cs-CZ" dirty="0" smtClean="0"/>
              <a:t>)</a:t>
            </a:r>
          </a:p>
          <a:p>
            <a:pPr lvl="2"/>
            <a:r>
              <a:rPr lang="cs-CZ" dirty="0" err="1" smtClean="0"/>
              <a:t>mikrosatelity</a:t>
            </a:r>
            <a:r>
              <a:rPr lang="cs-CZ" dirty="0" smtClean="0"/>
              <a:t> </a:t>
            </a:r>
            <a:r>
              <a:rPr lang="cs-CZ" dirty="0"/>
              <a:t>(motiv 1 až 5bp)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Jaderný genom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49638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548680"/>
            <a:ext cx="7128791" cy="936104"/>
          </a:xfrm>
        </p:spPr>
        <p:txBody>
          <a:bodyPr/>
          <a:lstStyle/>
          <a:p>
            <a:r>
              <a:rPr lang="cs-CZ" dirty="0"/>
              <a:t>Zastoupení </a:t>
            </a:r>
            <a:r>
              <a:rPr lang="cs-CZ" dirty="0" err="1"/>
              <a:t>repetitivní</a:t>
            </a:r>
            <a:r>
              <a:rPr lang="cs-CZ" dirty="0"/>
              <a:t> DNA v rostlinných </a:t>
            </a:r>
            <a:r>
              <a:rPr lang="cs-CZ" dirty="0" smtClean="0"/>
              <a:t>genomech</a:t>
            </a: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6" t="2641" r="18182" b="25665"/>
          <a:stretch>
            <a:fillRect/>
          </a:stretch>
        </p:blipFill>
        <p:spPr bwMode="auto">
          <a:xfrm>
            <a:off x="1619672" y="1820217"/>
            <a:ext cx="6769880" cy="398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1525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980728"/>
            <a:ext cx="7128791" cy="504057"/>
          </a:xfrm>
        </p:spPr>
        <p:txBody>
          <a:bodyPr/>
          <a:lstStyle/>
          <a:p>
            <a:r>
              <a:rPr lang="cs-CZ" i="1" dirty="0"/>
              <a:t>Geny složek genetického aparátu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0" y="5373216"/>
            <a:ext cx="4320480" cy="129614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cs-CZ" sz="1400" dirty="0"/>
              <a:t>1 blok genů 10</a:t>
            </a:r>
            <a:r>
              <a:rPr lang="cs-CZ" sz="1400" baseline="30000" dirty="0"/>
              <a:t>3</a:t>
            </a:r>
            <a:r>
              <a:rPr lang="cs-CZ" sz="1400" dirty="0"/>
              <a:t> až 10</a:t>
            </a:r>
            <a:r>
              <a:rPr lang="cs-CZ" sz="1400" baseline="30000" dirty="0"/>
              <a:t>4</a:t>
            </a:r>
            <a:r>
              <a:rPr lang="cs-CZ" sz="1400" dirty="0"/>
              <a:t> kopií, 7800 až 185 tis. </a:t>
            </a:r>
            <a:r>
              <a:rPr lang="cs-CZ" sz="1400" dirty="0" err="1"/>
              <a:t>bp</a:t>
            </a:r>
            <a:endParaRPr lang="cs-CZ" sz="1400" dirty="0"/>
          </a:p>
          <a:p>
            <a:pPr>
              <a:spcBef>
                <a:spcPts val="600"/>
              </a:spcBef>
            </a:pPr>
            <a:r>
              <a:rPr lang="cs-CZ" sz="1400" dirty="0"/>
              <a:t>transkripce jako 1 prekurzor</a:t>
            </a:r>
          </a:p>
          <a:p>
            <a:pPr>
              <a:spcBef>
                <a:spcPts val="600"/>
              </a:spcBef>
            </a:pPr>
            <a:r>
              <a:rPr lang="cs-CZ" sz="1400" dirty="0" err="1"/>
              <a:t>postranslačními</a:t>
            </a:r>
            <a:r>
              <a:rPr lang="cs-CZ" sz="1400" dirty="0"/>
              <a:t> úpravami 3 typy </a:t>
            </a:r>
            <a:r>
              <a:rPr lang="cs-CZ" sz="1400" dirty="0" err="1" smtClean="0"/>
              <a:t>rRNA</a:t>
            </a:r>
            <a:endParaRPr lang="cs-CZ" sz="1400" dirty="0" smtClean="0"/>
          </a:p>
          <a:p>
            <a:pPr>
              <a:spcBef>
                <a:spcPts val="600"/>
              </a:spcBef>
            </a:pPr>
            <a:r>
              <a:rPr lang="cs-CZ" sz="1400" dirty="0"/>
              <a:t>pomerančovník 125 </a:t>
            </a:r>
            <a:r>
              <a:rPr lang="cs-CZ" sz="1400" dirty="0" smtClean="0"/>
              <a:t>kopií, hyacint </a:t>
            </a:r>
            <a:r>
              <a:rPr lang="cs-CZ" sz="1400" dirty="0"/>
              <a:t>32 tis. </a:t>
            </a:r>
            <a:r>
              <a:rPr lang="cs-CZ" sz="1400" dirty="0" smtClean="0"/>
              <a:t>kopií</a:t>
            </a:r>
            <a:endParaRPr lang="cs-CZ" sz="14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692275" y="476672"/>
            <a:ext cx="7127875" cy="503238"/>
          </a:xfrm>
        </p:spPr>
        <p:txBody>
          <a:bodyPr/>
          <a:lstStyle/>
          <a:p>
            <a:r>
              <a:rPr lang="cs-CZ" dirty="0"/>
              <a:t>Geny rostlinného genomu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53642"/>
            <a:ext cx="5833390" cy="3419574"/>
          </a:xfrm>
          <a:prstGeom prst="rect">
            <a:avLst/>
          </a:prstGeom>
        </p:spPr>
      </p:pic>
      <p:pic>
        <p:nvPicPr>
          <p:cNvPr id="9" name="Picture 6" descr="325telomery centromer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4"/>
          <a:stretch>
            <a:fillRect/>
          </a:stretch>
        </p:blipFill>
        <p:spPr bwMode="auto">
          <a:xfrm>
            <a:off x="7133073" y="2717849"/>
            <a:ext cx="1857375" cy="1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6949006" y="2370366"/>
            <a:ext cx="2159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i="1" dirty="0" smtClean="0">
                <a:latin typeface="Arial" pitchFamily="34" charset="0"/>
                <a:cs typeface="Arial" pitchFamily="34" charset="0"/>
              </a:rPr>
              <a:t>Organizátor jadérka</a:t>
            </a:r>
            <a:endParaRPr lang="cs-CZ" sz="1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1133872" y="1455167"/>
            <a:ext cx="6462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Geny kódující 18S – 5,8S – 28S </a:t>
            </a:r>
            <a:r>
              <a:rPr lang="cs-CZ" sz="24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rRNA</a:t>
            </a:r>
            <a:endParaRPr lang="cs-CZ" sz="24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Zástupný symbol pro obsah 3"/>
          <p:cNvSpPr txBox="1">
            <a:spLocks/>
          </p:cNvSpPr>
          <p:nvPr/>
        </p:nvSpPr>
        <p:spPr bwMode="auto">
          <a:xfrm>
            <a:off x="1547664" y="5373216"/>
            <a:ext cx="2664296" cy="136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69875" indent="-269875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1463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3275" indent="-261938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84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cs-CZ" sz="2000" smtClean="0"/>
              <a:t>Geny </a:t>
            </a:r>
            <a:r>
              <a:rPr lang="en-US" sz="2000"/>
              <a:t>pro 5S rRNA</a:t>
            </a:r>
          </a:p>
          <a:p>
            <a:pPr>
              <a:spcBef>
                <a:spcPts val="600"/>
              </a:spcBef>
            </a:pPr>
            <a:r>
              <a:rPr lang="en-US" sz="2000"/>
              <a:t>Geny tRNA</a:t>
            </a:r>
          </a:p>
          <a:p>
            <a:pPr>
              <a:spcBef>
                <a:spcPts val="600"/>
              </a:spcBef>
            </a:pPr>
            <a:r>
              <a:rPr lang="en-US" sz="2000"/>
              <a:t>Geny pro </a:t>
            </a:r>
            <a:r>
              <a:rPr lang="en-US" sz="2000" smtClean="0"/>
              <a:t>histony</a:t>
            </a:r>
            <a:endParaRPr lang="en-US" sz="2000"/>
          </a:p>
        </p:txBody>
      </p:sp>
      <p:sp>
        <p:nvSpPr>
          <p:cNvPr id="6" name="Obdélník 5"/>
          <p:cNvSpPr/>
          <p:nvPr/>
        </p:nvSpPr>
        <p:spPr>
          <a:xfrm>
            <a:off x="6534472" y="1917993"/>
            <a:ext cx="12778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50" b="1">
                <a:latin typeface="Arial" pitchFamily="34" charset="0"/>
                <a:cs typeface="Arial" pitchFamily="34" charset="0"/>
              </a:rPr>
              <a:t>Další jednotka </a:t>
            </a:r>
          </a:p>
          <a:p>
            <a:r>
              <a:rPr lang="cs-CZ" sz="1050" b="1">
                <a:latin typeface="Arial" pitchFamily="34" charset="0"/>
                <a:cs typeface="Arial" pitchFamily="34" charset="0"/>
              </a:rPr>
              <a:t>rDNA repetice</a:t>
            </a:r>
          </a:p>
        </p:txBody>
      </p:sp>
    </p:spTree>
    <p:extLst>
      <p:ext uri="{BB962C8B-B14F-4D97-AF65-F5344CB8AC3E}">
        <p14:creationId xmlns:p14="http://schemas.microsoft.com/office/powerpoint/2010/main" val="19543516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</a:t>
            </a:r>
            <a:r>
              <a:rPr lang="cs-CZ" dirty="0" smtClean="0"/>
              <a:t>eny kódující proteiny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Geny zásobních proteinů semen a hlíz – albuminy, globuliny, prolaminy, </a:t>
            </a:r>
            <a:r>
              <a:rPr lang="cs-CZ" dirty="0" err="1"/>
              <a:t>gluteliny</a:t>
            </a:r>
            <a:r>
              <a:rPr lang="cs-CZ" dirty="0"/>
              <a:t>, leguminy, </a:t>
            </a:r>
            <a:r>
              <a:rPr lang="cs-CZ" dirty="0" err="1"/>
              <a:t>viciliny</a:t>
            </a:r>
            <a:r>
              <a:rPr lang="cs-CZ" dirty="0"/>
              <a:t>, zeiny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 smtClean="0"/>
              <a:t>Geny </a:t>
            </a:r>
            <a:r>
              <a:rPr lang="cs-CZ" dirty="0"/>
              <a:t>pro enzymy fotosyntézy</a:t>
            </a:r>
          </a:p>
          <a:p>
            <a:r>
              <a:rPr lang="cs-CZ" dirty="0"/>
              <a:t>Geny pro stresové proteiny </a:t>
            </a:r>
          </a:p>
          <a:p>
            <a:r>
              <a:rPr lang="cs-CZ" dirty="0"/>
              <a:t>Geny pro </a:t>
            </a:r>
            <a:r>
              <a:rPr lang="cs-CZ" dirty="0" err="1" smtClean="0"/>
              <a:t>leghemoglobin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Geny rostlinného </a:t>
            </a:r>
            <a:r>
              <a:rPr lang="cs-CZ" dirty="0" smtClean="0"/>
              <a:t>genomu</a:t>
            </a:r>
            <a:endParaRPr lang="cs-CZ" dirty="0"/>
          </a:p>
        </p:txBody>
      </p:sp>
      <p:pic>
        <p:nvPicPr>
          <p:cNvPr id="5" name="Picture 4" descr="330 geny zei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26"/>
          <a:stretch>
            <a:fillRect/>
          </a:stretch>
        </p:blipFill>
        <p:spPr bwMode="auto">
          <a:xfrm>
            <a:off x="1075630" y="2910706"/>
            <a:ext cx="781685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Leghemoglobin_1FS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855" y="4149080"/>
            <a:ext cx="3095625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94739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403648" y="836713"/>
            <a:ext cx="3888432" cy="3240360"/>
          </a:xfrm>
        </p:spPr>
        <p:txBody>
          <a:bodyPr/>
          <a:lstStyle/>
          <a:p>
            <a:pPr marL="0" indent="0">
              <a:buNone/>
            </a:pPr>
            <a:r>
              <a:rPr lang="cs-CZ" sz="2600" b="1" dirty="0" err="1" smtClean="0">
                <a:solidFill>
                  <a:srgbClr val="FF0000"/>
                </a:solidFill>
              </a:rPr>
              <a:t>Telomery</a:t>
            </a:r>
            <a:endParaRPr lang="cs-CZ" sz="2600" b="1" dirty="0" smtClean="0">
              <a:solidFill>
                <a:srgbClr val="FF0000"/>
              </a:solidFill>
            </a:endParaRPr>
          </a:p>
          <a:p>
            <a:r>
              <a:rPr lang="cs-CZ" sz="2000" dirty="0"/>
              <a:t>DNA/proteinové struktury zajišťující </a:t>
            </a:r>
            <a:r>
              <a:rPr lang="cs-CZ" sz="2000" dirty="0" smtClean="0"/>
              <a:t>stabilitu chromozómových </a:t>
            </a:r>
            <a:r>
              <a:rPr lang="cs-CZ" sz="2000" dirty="0"/>
              <a:t>konců</a:t>
            </a:r>
          </a:p>
          <a:p>
            <a:pPr>
              <a:spcBef>
                <a:spcPts val="600"/>
              </a:spcBef>
            </a:pPr>
            <a:r>
              <a:rPr lang="cs-CZ" sz="2000" dirty="0"/>
              <a:t>žito – 12 až </a:t>
            </a:r>
            <a:r>
              <a:rPr lang="cs-CZ" sz="2000" dirty="0" smtClean="0"/>
              <a:t>18 % </a:t>
            </a:r>
            <a:r>
              <a:rPr lang="cs-CZ" sz="2000" dirty="0"/>
              <a:t>genomu</a:t>
            </a:r>
          </a:p>
          <a:p>
            <a:r>
              <a:rPr lang="cs-CZ" sz="2000" dirty="0" smtClean="0"/>
              <a:t>7 </a:t>
            </a:r>
            <a:r>
              <a:rPr lang="cs-CZ" sz="2000" dirty="0" err="1"/>
              <a:t>bp</a:t>
            </a:r>
            <a:r>
              <a:rPr lang="cs-CZ" sz="2000" dirty="0"/>
              <a:t> (TTTAGGG)</a:t>
            </a:r>
          </a:p>
          <a:p>
            <a:r>
              <a:rPr lang="cs-CZ" sz="2000" dirty="0"/>
              <a:t>6 </a:t>
            </a:r>
            <a:r>
              <a:rPr lang="cs-CZ" sz="2000" dirty="0" err="1"/>
              <a:t>bp</a:t>
            </a:r>
            <a:r>
              <a:rPr lang="cs-CZ" sz="2000" dirty="0"/>
              <a:t> (TTAGGG)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 bwMode="auto">
          <a:xfrm>
            <a:off x="5796136" y="836713"/>
            <a:ext cx="3240360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1463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3275" indent="-261938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84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600" b="1" dirty="0" smtClean="0">
                <a:solidFill>
                  <a:srgbClr val="FF0000"/>
                </a:solidFill>
              </a:rPr>
              <a:t>Centromery</a:t>
            </a:r>
          </a:p>
          <a:p>
            <a:r>
              <a:rPr lang="cs-CZ" sz="2000" dirty="0" smtClean="0"/>
              <a:t>Primární </a:t>
            </a:r>
            <a:r>
              <a:rPr lang="cs-CZ" sz="2000" dirty="0"/>
              <a:t>konstrikce</a:t>
            </a:r>
          </a:p>
          <a:p>
            <a:r>
              <a:rPr lang="cs-CZ" sz="2000" dirty="0"/>
              <a:t>funkce při segregaci    chromozomů</a:t>
            </a:r>
          </a:p>
          <a:p>
            <a:r>
              <a:rPr lang="cs-CZ" sz="2000" dirty="0"/>
              <a:t>rozpětí 30 až 140 </a:t>
            </a:r>
            <a:r>
              <a:rPr lang="cs-CZ" sz="2000" dirty="0" err="1"/>
              <a:t>bp</a:t>
            </a:r>
            <a:endParaRPr lang="cs-CZ" sz="2000" dirty="0"/>
          </a:p>
          <a:p>
            <a:r>
              <a:rPr lang="cs-CZ" sz="2000" dirty="0"/>
              <a:t>celková délka až 1 </a:t>
            </a:r>
            <a:r>
              <a:rPr lang="cs-CZ" sz="2000" dirty="0" err="1"/>
              <a:t>Mb</a:t>
            </a:r>
            <a:r>
              <a:rPr lang="cs-CZ" sz="2000" dirty="0"/>
              <a:t> </a:t>
            </a:r>
            <a:r>
              <a:rPr lang="cs-CZ" sz="2000" dirty="0" smtClean="0"/>
              <a:t>– </a:t>
            </a:r>
            <a:r>
              <a:rPr lang="cs-CZ" sz="2000" dirty="0"/>
              <a:t>kukuřice </a:t>
            </a:r>
          </a:p>
          <a:p>
            <a:endParaRPr lang="cs-CZ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007" y="3550878"/>
            <a:ext cx="2111129" cy="316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325telomery centromer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79"/>
          <a:stretch>
            <a:fillRect/>
          </a:stretch>
        </p:blipFill>
        <p:spPr bwMode="auto">
          <a:xfrm>
            <a:off x="1331640" y="4221089"/>
            <a:ext cx="2033384" cy="247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325telomery centromer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8" r="38634"/>
          <a:stretch>
            <a:fillRect/>
          </a:stretch>
        </p:blipFill>
        <p:spPr bwMode="auto">
          <a:xfrm>
            <a:off x="6588224" y="4209430"/>
            <a:ext cx="2178300" cy="247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00184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Evoluční linie rostlin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5616" y="5085184"/>
            <a:ext cx="8028384" cy="158417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cs-CZ" sz="1800" dirty="0"/>
              <a:t>Eukaryotické organizmy jsou stejně staré jako prokaryotické.</a:t>
            </a:r>
          </a:p>
          <a:p>
            <a:pPr>
              <a:spcBef>
                <a:spcPts val="600"/>
              </a:spcBef>
            </a:pPr>
            <a:r>
              <a:rPr lang="cs-CZ" sz="1800" dirty="0"/>
              <a:t>Podstatná část genů člověka a jiných savců vykazuje vysokou homologii.</a:t>
            </a:r>
          </a:p>
          <a:p>
            <a:pPr>
              <a:spcBef>
                <a:spcPts val="600"/>
              </a:spcBef>
            </a:pPr>
            <a:r>
              <a:rPr lang="cs-CZ" sz="1800" dirty="0"/>
              <a:t>Existuje určitý stupeň homologie mezi genomy různých </a:t>
            </a:r>
            <a:r>
              <a:rPr lang="cs-CZ" sz="1800" dirty="0" smtClean="0"/>
              <a:t>organizmů.</a:t>
            </a:r>
          </a:p>
          <a:p>
            <a:pPr>
              <a:spcBef>
                <a:spcPts val="600"/>
              </a:spcBef>
            </a:pPr>
            <a:r>
              <a:rPr lang="cs-CZ" sz="1800" dirty="0" smtClean="0"/>
              <a:t>Stupeň homologie </a:t>
            </a:r>
            <a:r>
              <a:rPr lang="cs-CZ" sz="1800" dirty="0"/>
              <a:t>závisí na jejich evoluční příbuznosti.</a:t>
            </a:r>
          </a:p>
        </p:txBody>
      </p:sp>
      <p:pic>
        <p:nvPicPr>
          <p:cNvPr id="4" name="Picture 4" descr="Evoluce1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272" y="1107800"/>
            <a:ext cx="6408340" cy="390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7249174" y="2325002"/>
            <a:ext cx="852135" cy="388419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775945" y="2449022"/>
            <a:ext cx="917127" cy="259898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2103799" y="2065104"/>
            <a:ext cx="1178545" cy="259898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112508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Kukuřice </a:t>
            </a:r>
            <a:r>
              <a:rPr lang="cs-CZ" i="1" dirty="0" err="1"/>
              <a:t>Ac</a:t>
            </a:r>
            <a:r>
              <a:rPr lang="cs-CZ" dirty="0"/>
              <a:t>/</a:t>
            </a:r>
            <a:r>
              <a:rPr lang="cs-CZ" i="1" dirty="0" err="1"/>
              <a:t>Ds</a:t>
            </a:r>
            <a:r>
              <a:rPr lang="cs-CZ" dirty="0"/>
              <a:t>  (rodina </a:t>
            </a:r>
            <a:r>
              <a:rPr lang="cs-CZ" dirty="0" err="1"/>
              <a:t>transpozonů</a:t>
            </a:r>
            <a:r>
              <a:rPr lang="cs-CZ" dirty="0"/>
              <a:t> </a:t>
            </a:r>
            <a:r>
              <a:rPr lang="cs-CZ" dirty="0" err="1"/>
              <a:t>hAT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1628801"/>
            <a:ext cx="7560840" cy="504056"/>
          </a:xfrm>
        </p:spPr>
        <p:txBody>
          <a:bodyPr/>
          <a:lstStyle/>
          <a:p>
            <a:r>
              <a:rPr lang="cs-CZ" dirty="0" smtClean="0"/>
              <a:t>Mechanismus transpozice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DNA </a:t>
            </a:r>
            <a:r>
              <a:rPr lang="cs-CZ" dirty="0" err="1" smtClean="0"/>
              <a:t>transpozony</a:t>
            </a:r>
            <a:r>
              <a:rPr lang="cs-CZ" dirty="0" smtClean="0"/>
              <a:t> (struktura a funkce)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146502"/>
            <a:ext cx="6845243" cy="4522858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7524328" y="3193812"/>
            <a:ext cx="14504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>
                <a:latin typeface="Arial" pitchFamily="34" charset="0"/>
                <a:cs typeface="Arial" pitchFamily="34" charset="0"/>
              </a:rPr>
              <a:t>Gen </a:t>
            </a:r>
            <a:r>
              <a:rPr lang="cs-CZ" sz="1400" b="1" i="1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Colorless</a:t>
            </a:r>
            <a:r>
              <a:rPr lang="cs-CZ" sz="14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cs-CZ" sz="1400" b="1" dirty="0" smtClean="0">
                <a:latin typeface="Arial" pitchFamily="34" charset="0"/>
                <a:cs typeface="Arial" pitchFamily="34" charset="0"/>
              </a:rPr>
              <a:t>chromozom 9</a:t>
            </a:r>
            <a:endParaRPr lang="cs-CZ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2074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Příčiny nestability </a:t>
            </a:r>
            <a:r>
              <a:rPr lang="cs-CZ" dirty="0" smtClean="0"/>
              <a:t>fenotypového</a:t>
            </a:r>
            <a:br>
              <a:rPr lang="cs-CZ" dirty="0" smtClean="0"/>
            </a:br>
            <a:r>
              <a:rPr lang="cs-CZ" dirty="0" smtClean="0"/>
              <a:t>projevu – shrnutí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25424"/>
            <a:ext cx="7992888" cy="519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2299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Struktura elementů </a:t>
            </a:r>
            <a:r>
              <a:rPr lang="pl-PL" i="1" dirty="0"/>
              <a:t>Ac</a:t>
            </a:r>
            <a:r>
              <a:rPr lang="pl-PL" dirty="0"/>
              <a:t> a </a:t>
            </a:r>
            <a:r>
              <a:rPr lang="pl-PL" i="1" dirty="0"/>
              <a:t>Ds</a:t>
            </a:r>
            <a:r>
              <a:rPr lang="pl-PL" dirty="0"/>
              <a:t> u </a:t>
            </a:r>
            <a:r>
              <a:rPr lang="pl-PL" dirty="0" smtClean="0"/>
              <a:t>kukuřice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2249"/>
            <a:ext cx="7936336" cy="504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391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620688"/>
            <a:ext cx="7128791" cy="504056"/>
          </a:xfrm>
        </p:spPr>
        <p:txBody>
          <a:bodyPr/>
          <a:lstStyle/>
          <a:p>
            <a:r>
              <a:rPr lang="pl-PL" dirty="0"/>
              <a:t>Struktura elementu </a:t>
            </a:r>
            <a:r>
              <a:rPr lang="pl-PL" i="1" dirty="0"/>
              <a:t>Ac </a:t>
            </a:r>
            <a:r>
              <a:rPr lang="pl-PL" dirty="0"/>
              <a:t>u </a:t>
            </a:r>
            <a:r>
              <a:rPr lang="pl-PL" dirty="0" smtClean="0"/>
              <a:t>kukuřice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132856"/>
            <a:ext cx="7929015" cy="289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2574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548680"/>
            <a:ext cx="7128791" cy="936104"/>
          </a:xfrm>
        </p:spPr>
        <p:txBody>
          <a:bodyPr/>
          <a:lstStyle/>
          <a:p>
            <a:r>
              <a:rPr lang="pl-PL" dirty="0"/>
              <a:t>Porovnání struktury elementu </a:t>
            </a:r>
            <a:r>
              <a:rPr lang="pl-PL" i="1" dirty="0"/>
              <a:t>Ac</a:t>
            </a:r>
            <a:r>
              <a:rPr lang="pl-PL" dirty="0"/>
              <a:t> s elementy </a:t>
            </a:r>
            <a:r>
              <a:rPr lang="pl-PL" i="1" dirty="0"/>
              <a:t>Ds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48" y="2130293"/>
            <a:ext cx="7917148" cy="331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424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Mechanismus </a:t>
            </a:r>
            <a:r>
              <a:rPr lang="cs-CZ" dirty="0" smtClean="0"/>
              <a:t>transpozice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871" y="1066441"/>
            <a:ext cx="7600617" cy="5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704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Přítomnost </a:t>
            </a:r>
            <a:r>
              <a:rPr lang="cs-CZ" dirty="0"/>
              <a:t>duplikace </a:t>
            </a:r>
            <a:r>
              <a:rPr lang="cs-CZ"/>
              <a:t>po </a:t>
            </a:r>
            <a:r>
              <a:rPr lang="cs-CZ" smtClean="0"/>
              <a:t>excizi </a:t>
            </a:r>
            <a:r>
              <a:rPr lang="cs-CZ" dirty="0"/>
              <a:t>elementu </a:t>
            </a:r>
            <a:r>
              <a:rPr lang="cs-CZ" i="1" dirty="0" err="1"/>
              <a:t>Ac</a:t>
            </a:r>
            <a:r>
              <a:rPr lang="cs-CZ" i="1" dirty="0"/>
              <a:t/>
            </a:r>
            <a:br>
              <a:rPr lang="cs-CZ" i="1" dirty="0"/>
            </a:br>
            <a:endParaRPr lang="cs-CZ" i="1" dirty="0"/>
          </a:p>
        </p:txBody>
      </p:sp>
      <p:pic>
        <p:nvPicPr>
          <p:cNvPr id="6" name="Picture 4" descr="TE duplika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5"/>
          <a:stretch>
            <a:fillRect/>
          </a:stretch>
        </p:blipFill>
        <p:spPr bwMode="auto">
          <a:xfrm>
            <a:off x="3163019" y="4077072"/>
            <a:ext cx="3137173" cy="269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Cílové inzerční místo v genu </a:t>
            </a:r>
            <a:r>
              <a:rPr lang="cs-CZ" i="1" dirty="0" err="1"/>
              <a:t>Wx</a:t>
            </a:r>
            <a:endParaRPr lang="cs-CZ" i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99" y="1412776"/>
            <a:ext cx="8146997" cy="292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318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9632" y="1052736"/>
            <a:ext cx="7560840" cy="4968551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Kukuřice  </a:t>
            </a:r>
            <a:r>
              <a:rPr lang="cs-CZ" b="1" i="1" dirty="0" err="1">
                <a:solidFill>
                  <a:srgbClr val="FF0000"/>
                </a:solidFill>
              </a:rPr>
              <a:t>Zea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mays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endParaRPr lang="cs-CZ" b="1" i="1" dirty="0" smtClean="0">
              <a:solidFill>
                <a:srgbClr val="FF0000"/>
              </a:solidFill>
            </a:endParaRPr>
          </a:p>
          <a:p>
            <a:r>
              <a:rPr lang="cs-CZ" sz="2000" dirty="0" smtClean="0"/>
              <a:t>Další </a:t>
            </a:r>
            <a:r>
              <a:rPr lang="cs-CZ" sz="2000" dirty="0"/>
              <a:t>identifikované </a:t>
            </a:r>
            <a:r>
              <a:rPr lang="cs-CZ" sz="2000" dirty="0" err="1"/>
              <a:t>transpozony</a:t>
            </a:r>
            <a:r>
              <a:rPr lang="cs-CZ" sz="2000" dirty="0"/>
              <a:t> </a:t>
            </a:r>
          </a:p>
          <a:p>
            <a:r>
              <a:rPr lang="cs-CZ" sz="2000" i="1" dirty="0" err="1"/>
              <a:t>Sp</a:t>
            </a:r>
            <a:r>
              <a:rPr lang="cs-CZ" sz="2000" i="1" dirty="0"/>
              <a:t>/m</a:t>
            </a:r>
            <a:r>
              <a:rPr lang="cs-CZ" sz="2000" dirty="0"/>
              <a:t> = </a:t>
            </a:r>
            <a:r>
              <a:rPr lang="cs-CZ" sz="2000" i="1" dirty="0" smtClean="0"/>
              <a:t>En/I</a:t>
            </a:r>
            <a:r>
              <a:rPr lang="cs-CZ" sz="2000" dirty="0" smtClean="0"/>
              <a:t> (</a:t>
            </a:r>
            <a:r>
              <a:rPr lang="cs-CZ" sz="2000" dirty="0"/>
              <a:t>rodina </a:t>
            </a:r>
            <a:r>
              <a:rPr lang="cs-CZ" sz="2000" dirty="0" err="1"/>
              <a:t>transpozonů</a:t>
            </a:r>
            <a:r>
              <a:rPr lang="cs-CZ" sz="2000" dirty="0"/>
              <a:t> CACTA)</a:t>
            </a:r>
          </a:p>
          <a:p>
            <a:r>
              <a:rPr lang="cs-CZ" sz="2000" i="1" dirty="0" smtClean="0"/>
              <a:t>Mu </a:t>
            </a:r>
            <a:r>
              <a:rPr lang="cs-CZ" sz="2000" dirty="0" smtClean="0"/>
              <a:t>(</a:t>
            </a:r>
            <a:r>
              <a:rPr lang="cs-CZ" sz="2000" dirty="0"/>
              <a:t>rodina TE </a:t>
            </a:r>
            <a:r>
              <a:rPr lang="cs-CZ" sz="2000" dirty="0" err="1"/>
              <a:t>Mutator</a:t>
            </a:r>
            <a:r>
              <a:rPr lang="cs-CZ" sz="2000" dirty="0" smtClean="0"/>
              <a:t>)</a:t>
            </a:r>
          </a:p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Hrách </a:t>
            </a:r>
            <a:r>
              <a:rPr lang="cs-CZ" b="1" i="1" dirty="0" err="1">
                <a:solidFill>
                  <a:srgbClr val="FF0000"/>
                </a:solidFill>
              </a:rPr>
              <a:t>Pisum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sativum</a:t>
            </a:r>
            <a:endParaRPr lang="cs-CZ" b="1" i="1" dirty="0">
              <a:solidFill>
                <a:srgbClr val="FF0000"/>
              </a:solidFill>
            </a:endParaRPr>
          </a:p>
          <a:p>
            <a:r>
              <a:rPr lang="cs-CZ" sz="2000" dirty="0" smtClean="0"/>
              <a:t>Gen </a:t>
            </a:r>
            <a:r>
              <a:rPr lang="cs-CZ" sz="2000" i="1" dirty="0">
                <a:solidFill>
                  <a:schemeClr val="accent6">
                    <a:lumMod val="75000"/>
                  </a:schemeClr>
                </a:solidFill>
              </a:rPr>
              <a:t>RUGOSUS</a:t>
            </a:r>
          </a:p>
          <a:p>
            <a:r>
              <a:rPr lang="cs-CZ" sz="2000" dirty="0" smtClean="0"/>
              <a:t>Produkt </a:t>
            </a:r>
            <a:r>
              <a:rPr lang="cs-CZ" sz="2000" dirty="0"/>
              <a:t>genu enzym </a:t>
            </a:r>
          </a:p>
          <a:p>
            <a:r>
              <a:rPr lang="cs-CZ" sz="2000" dirty="0"/>
              <a:t>SBEI </a:t>
            </a:r>
            <a:r>
              <a:rPr lang="cs-CZ" sz="2000" dirty="0" smtClean="0"/>
              <a:t>(</a:t>
            </a:r>
            <a:r>
              <a:rPr lang="cs-CZ" sz="2000" dirty="0" err="1"/>
              <a:t>S</a:t>
            </a:r>
            <a:r>
              <a:rPr lang="cs-CZ" sz="2000" dirty="0" err="1" smtClean="0"/>
              <a:t>tarch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 err="1" smtClean="0"/>
              <a:t>Branching</a:t>
            </a:r>
            <a:r>
              <a:rPr lang="cs-CZ" sz="2000" dirty="0" smtClean="0"/>
              <a:t> Enzyme</a:t>
            </a:r>
            <a:r>
              <a:rPr lang="cs-CZ" sz="2000" dirty="0"/>
              <a:t>) </a:t>
            </a:r>
          </a:p>
          <a:p>
            <a:endParaRPr lang="cs-CZ" sz="2000" dirty="0"/>
          </a:p>
        </p:txBody>
      </p:sp>
      <p:pic>
        <p:nvPicPr>
          <p:cNvPr id="7" name="Picture 2" descr="Transpozony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601" y="2636912"/>
            <a:ext cx="3850903" cy="349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GeneID_5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670" y="5411614"/>
            <a:ext cx="169545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GeneID_3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94370"/>
            <a:ext cx="15811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5125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547664" y="836712"/>
            <a:ext cx="7272808" cy="5832648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Hledík </a:t>
            </a:r>
            <a:r>
              <a:rPr lang="cs-CZ" b="1" i="1" dirty="0" err="1">
                <a:solidFill>
                  <a:srgbClr val="FF0000"/>
                </a:solidFill>
              </a:rPr>
              <a:t>Antirrhinum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 smtClean="0">
                <a:solidFill>
                  <a:srgbClr val="FF0000"/>
                </a:solidFill>
              </a:rPr>
              <a:t>majus</a:t>
            </a:r>
            <a:r>
              <a:rPr lang="cs-CZ" b="1" i="1" dirty="0" smtClean="0">
                <a:solidFill>
                  <a:srgbClr val="FF0000"/>
                </a:solidFill>
              </a:rPr>
              <a:t> </a:t>
            </a:r>
            <a:r>
              <a:rPr lang="cs-CZ" sz="2000" dirty="0" smtClean="0"/>
              <a:t>(rodina </a:t>
            </a:r>
            <a:r>
              <a:rPr lang="cs-CZ" sz="2000" dirty="0" err="1"/>
              <a:t>transpozonů</a:t>
            </a:r>
            <a:r>
              <a:rPr lang="cs-CZ" sz="2000" dirty="0"/>
              <a:t> </a:t>
            </a:r>
            <a:r>
              <a:rPr lang="cs-CZ" sz="2000" i="1" dirty="0" err="1"/>
              <a:t>hAT</a:t>
            </a:r>
            <a:r>
              <a:rPr lang="cs-CZ" sz="2000" dirty="0"/>
              <a:t>)</a:t>
            </a:r>
            <a:endParaRPr lang="cs-CZ" dirty="0"/>
          </a:p>
          <a:p>
            <a:r>
              <a:rPr lang="cs-CZ" sz="2000" dirty="0" err="1"/>
              <a:t>Transpozony</a:t>
            </a:r>
            <a:r>
              <a:rPr lang="cs-CZ" sz="2000" dirty="0"/>
              <a:t> v genech </a:t>
            </a:r>
            <a:r>
              <a:rPr lang="cs-CZ" sz="2000" i="1" dirty="0" err="1">
                <a:solidFill>
                  <a:schemeClr val="accent6">
                    <a:lumMod val="75000"/>
                  </a:schemeClr>
                </a:solidFill>
              </a:rPr>
              <a:t>pallida</a:t>
            </a:r>
            <a:r>
              <a:rPr lang="cs-CZ" sz="2000" dirty="0"/>
              <a:t>, </a:t>
            </a:r>
            <a:r>
              <a:rPr lang="cs-CZ" sz="2000" i="1" dirty="0" smtClean="0">
                <a:solidFill>
                  <a:schemeClr val="accent6">
                    <a:lumMod val="75000"/>
                  </a:schemeClr>
                </a:solidFill>
              </a:rPr>
              <a:t>nivea</a:t>
            </a:r>
          </a:p>
          <a:p>
            <a:pPr lvl="1"/>
            <a:r>
              <a:rPr lang="cs-CZ" sz="1800" i="1" dirty="0" smtClean="0"/>
              <a:t>Tam1</a:t>
            </a:r>
            <a:r>
              <a:rPr lang="cs-CZ" sz="1800" dirty="0" smtClean="0"/>
              <a:t> </a:t>
            </a:r>
            <a:r>
              <a:rPr lang="cs-CZ" sz="1800" dirty="0"/>
              <a:t>bílé pozadí, červené skvrny</a:t>
            </a:r>
          </a:p>
          <a:p>
            <a:pPr lvl="1"/>
            <a:r>
              <a:rPr lang="cs-CZ" sz="1800" i="1" dirty="0"/>
              <a:t>Tam2</a:t>
            </a:r>
            <a:r>
              <a:rPr lang="cs-CZ" sz="1800" dirty="0"/>
              <a:t> bílé </a:t>
            </a:r>
          </a:p>
          <a:p>
            <a:pPr lvl="1"/>
            <a:r>
              <a:rPr lang="cs-CZ" sz="1800" i="1" dirty="0"/>
              <a:t>Tam3</a:t>
            </a:r>
            <a:r>
              <a:rPr lang="cs-CZ" sz="1800" dirty="0"/>
              <a:t> slonovinové pozadí, červené skvrny</a:t>
            </a:r>
          </a:p>
          <a:p>
            <a:pPr lvl="1"/>
            <a:r>
              <a:rPr lang="cs-CZ" sz="1800" i="1" dirty="0" smtClean="0"/>
              <a:t>Tam7</a:t>
            </a:r>
            <a:r>
              <a:rPr lang="cs-CZ" sz="1800" dirty="0" smtClean="0"/>
              <a:t> </a:t>
            </a:r>
            <a:r>
              <a:rPr lang="cs-CZ" sz="1800" dirty="0"/>
              <a:t>regulační gen </a:t>
            </a:r>
            <a:r>
              <a:rPr lang="cs-CZ" sz="1800" i="1" dirty="0" err="1" smtClean="0"/>
              <a:t>Deficiens</a:t>
            </a:r>
            <a:endParaRPr lang="cs-CZ" sz="1800" i="1" dirty="0"/>
          </a:p>
          <a:p>
            <a:endParaRPr lang="cs-CZ" sz="2000" dirty="0" smtClean="0"/>
          </a:p>
          <a:p>
            <a:endParaRPr lang="cs-CZ" sz="2000" dirty="0"/>
          </a:p>
          <a:p>
            <a:endParaRPr lang="cs-CZ" sz="2000" dirty="0" smtClean="0"/>
          </a:p>
          <a:p>
            <a:endParaRPr lang="cs-CZ" sz="2000" dirty="0"/>
          </a:p>
          <a:p>
            <a:pPr marL="0" indent="0"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Heterologní </a:t>
            </a:r>
            <a:r>
              <a:rPr lang="cs-CZ" sz="2000" b="1" dirty="0">
                <a:solidFill>
                  <a:srgbClr val="FF0000"/>
                </a:solidFill>
              </a:rPr>
              <a:t>transpozice</a:t>
            </a:r>
          </a:p>
          <a:p>
            <a:r>
              <a:rPr lang="cs-CZ" sz="2000" i="1" dirty="0" err="1"/>
              <a:t>Arabidopsis</a:t>
            </a:r>
            <a:r>
              <a:rPr lang="cs-CZ" sz="2000" dirty="0"/>
              <a:t>, rýže, tabák, rajče, petúnie, len, </a:t>
            </a:r>
            <a:r>
              <a:rPr lang="cs-CZ" sz="2000" dirty="0" smtClean="0"/>
              <a:t>mrkev</a:t>
            </a:r>
            <a:r>
              <a:rPr lang="cs-CZ" sz="2000" dirty="0"/>
              <a:t>, brambor, </a:t>
            </a:r>
            <a:r>
              <a:rPr lang="cs-CZ" sz="2000" dirty="0" smtClean="0"/>
              <a:t>sója</a:t>
            </a:r>
            <a:endParaRPr lang="cs-CZ" sz="2000" dirty="0"/>
          </a:p>
        </p:txBody>
      </p:sp>
      <p:pic>
        <p:nvPicPr>
          <p:cNvPr id="3" name="Picture 4" descr="Antirrhinum_majus_ENBLA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97"/>
          <a:stretch>
            <a:fillRect/>
          </a:stretch>
        </p:blipFill>
        <p:spPr bwMode="auto">
          <a:xfrm>
            <a:off x="6798692" y="1412776"/>
            <a:ext cx="2309812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7"/>
          <a:stretch>
            <a:fillRect/>
          </a:stretch>
        </p:blipFill>
        <p:spPr bwMode="auto">
          <a:xfrm>
            <a:off x="5292080" y="2996952"/>
            <a:ext cx="1395412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363640"/>
            <a:ext cx="3327400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5868144" y="2847578"/>
            <a:ext cx="144016" cy="29339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8947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 a využití </a:t>
            </a:r>
            <a:r>
              <a:rPr lang="cs-CZ" dirty="0" err="1" smtClean="0"/>
              <a:t>transpozonů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1196753"/>
            <a:ext cx="7560840" cy="1224136"/>
          </a:xfrm>
        </p:spPr>
        <p:txBody>
          <a:bodyPr/>
          <a:lstStyle/>
          <a:p>
            <a:r>
              <a:rPr lang="cs-CZ" dirty="0" err="1"/>
              <a:t>Transpozonová</a:t>
            </a:r>
            <a:r>
              <a:rPr lang="cs-CZ" dirty="0"/>
              <a:t> inzerční mutageneze </a:t>
            </a:r>
          </a:p>
          <a:p>
            <a:r>
              <a:rPr lang="cs-CZ" dirty="0" err="1" smtClean="0"/>
              <a:t>Transpozonový</a:t>
            </a:r>
            <a:r>
              <a:rPr lang="cs-CZ" dirty="0" smtClean="0"/>
              <a:t> </a:t>
            </a:r>
            <a:r>
              <a:rPr lang="cs-CZ" dirty="0" err="1" smtClean="0"/>
              <a:t>tagging</a:t>
            </a:r>
            <a:endParaRPr lang="cs-CZ" dirty="0"/>
          </a:p>
        </p:txBody>
      </p:sp>
      <p:pic>
        <p:nvPicPr>
          <p:cNvPr id="4" name="Picture 3" descr="Transpozony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867284"/>
            <a:ext cx="3960440" cy="273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337 transpoz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455" y="1916832"/>
            <a:ext cx="3756025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obsah 2"/>
          <p:cNvSpPr txBox="1">
            <a:spLocks/>
          </p:cNvSpPr>
          <p:nvPr/>
        </p:nvSpPr>
        <p:spPr bwMode="auto">
          <a:xfrm>
            <a:off x="1547664" y="3429770"/>
            <a:ext cx="3168352" cy="55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1463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3275" indent="-261938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84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b="1" dirty="0" smtClean="0">
                <a:solidFill>
                  <a:srgbClr val="FF0000"/>
                </a:solidFill>
              </a:rPr>
              <a:t>Využití elementu </a:t>
            </a:r>
            <a:r>
              <a:rPr lang="cs-CZ" b="1" i="1" dirty="0" err="1" smtClean="0">
                <a:solidFill>
                  <a:srgbClr val="FF0000"/>
                </a:solidFill>
              </a:rPr>
              <a:t>Ac</a:t>
            </a:r>
            <a:endParaRPr lang="cs-CZ" b="1" i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 bwMode="auto">
          <a:xfrm>
            <a:off x="4824028" y="3933056"/>
            <a:ext cx="406845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1463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3275" indent="-261938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84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Transformace </a:t>
            </a:r>
            <a:r>
              <a:rPr lang="cs-CZ" i="1" dirty="0"/>
              <a:t>A. </a:t>
            </a:r>
            <a:r>
              <a:rPr lang="cs-CZ" i="1" dirty="0" err="1" smtClean="0"/>
              <a:t>thaliana</a:t>
            </a:r>
            <a:endParaRPr lang="cs-CZ" i="1" dirty="0" smtClean="0"/>
          </a:p>
          <a:p>
            <a:pPr lvl="1"/>
            <a:r>
              <a:rPr lang="cs-CZ" dirty="0" smtClean="0"/>
              <a:t>gen </a:t>
            </a:r>
            <a:r>
              <a:rPr lang="cs-CZ" dirty="0"/>
              <a:t>pro rezistenci k streptomycinu </a:t>
            </a:r>
            <a:r>
              <a:rPr lang="cs-CZ" dirty="0" smtClean="0"/>
              <a:t>inaktivován </a:t>
            </a:r>
            <a:r>
              <a:rPr lang="cs-CZ" i="1" dirty="0" err="1" smtClean="0"/>
              <a:t>Ac</a:t>
            </a:r>
            <a:r>
              <a:rPr lang="cs-CZ" dirty="0"/>
              <a:t>. Po somatickém </a:t>
            </a:r>
            <a:r>
              <a:rPr lang="cs-CZ" dirty="0" smtClean="0"/>
              <a:t>vyčlenění </a:t>
            </a:r>
            <a:r>
              <a:rPr lang="cs-CZ" i="1" dirty="0" err="1" smtClean="0"/>
              <a:t>Ac</a:t>
            </a:r>
            <a:r>
              <a:rPr lang="cs-CZ" dirty="0" smtClean="0"/>
              <a:t>  </a:t>
            </a:r>
            <a:r>
              <a:rPr lang="cs-CZ" dirty="0"/>
              <a:t>– aktivace genu </a:t>
            </a:r>
            <a:r>
              <a:rPr lang="cs-CZ" dirty="0" smtClean="0"/>
              <a:t>– zelené </a:t>
            </a:r>
            <a:r>
              <a:rPr lang="cs-CZ" dirty="0"/>
              <a:t>sektory.</a:t>
            </a:r>
          </a:p>
        </p:txBody>
      </p:sp>
    </p:spTree>
    <p:extLst>
      <p:ext uri="{BB962C8B-B14F-4D97-AF65-F5344CB8AC3E}">
        <p14:creationId xmlns:p14="http://schemas.microsoft.com/office/powerpoint/2010/main" val="13594321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Genetická informace rostlin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1196752"/>
            <a:ext cx="7560840" cy="5328592"/>
          </a:xfrm>
        </p:spPr>
        <p:txBody>
          <a:bodyPr/>
          <a:lstStyle/>
          <a:p>
            <a:endParaRPr lang="cs-CZ" smtClean="0"/>
          </a:p>
          <a:p>
            <a:endParaRPr lang="cs-CZ"/>
          </a:p>
          <a:p>
            <a:r>
              <a:rPr lang="cs-CZ" smtClean="0"/>
              <a:t>Jaderná</a:t>
            </a:r>
            <a:endParaRPr lang="cs-CZ"/>
          </a:p>
          <a:p>
            <a:r>
              <a:rPr lang="cs-CZ"/>
              <a:t>Chloroplastová</a:t>
            </a:r>
          </a:p>
          <a:p>
            <a:r>
              <a:rPr lang="cs-CZ" smtClean="0"/>
              <a:t>Mitochondriální</a:t>
            </a:r>
          </a:p>
          <a:p>
            <a:endParaRPr lang="cs-CZ"/>
          </a:p>
          <a:p>
            <a:pPr marL="0" indent="0">
              <a:buNone/>
            </a:pPr>
            <a:r>
              <a:rPr lang="cs-CZ" sz="2600" b="1">
                <a:solidFill>
                  <a:srgbClr val="FF0000"/>
                </a:solidFill>
              </a:rPr>
              <a:t>Specifické rysy</a:t>
            </a:r>
          </a:p>
          <a:p>
            <a:r>
              <a:rPr lang="cs-CZ"/>
              <a:t>Evoluční původ genomů</a:t>
            </a:r>
          </a:p>
          <a:p>
            <a:r>
              <a:rPr lang="cs-CZ"/>
              <a:t>Komunikace tří složek genetického </a:t>
            </a:r>
            <a:r>
              <a:rPr lang="cs-CZ" smtClean="0"/>
              <a:t>aparátu</a:t>
            </a:r>
            <a:endParaRPr lang="cs-CZ"/>
          </a:p>
        </p:txBody>
      </p:sp>
      <p:pic>
        <p:nvPicPr>
          <p:cNvPr id="4" name="Picture 6" descr="414 dna buň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390014"/>
            <a:ext cx="4968552" cy="340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4919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Ti </a:t>
            </a:r>
            <a:r>
              <a:rPr lang="cs-CZ" dirty="0" err="1"/>
              <a:t>plazmid</a:t>
            </a:r>
            <a:r>
              <a:rPr lang="cs-CZ" dirty="0"/>
              <a:t> </a:t>
            </a:r>
            <a:r>
              <a:rPr lang="cs-CZ" i="1" dirty="0" err="1"/>
              <a:t>Agrobacterium</a:t>
            </a:r>
            <a:r>
              <a:rPr lang="cs-CZ" i="1" dirty="0"/>
              <a:t> </a:t>
            </a:r>
            <a:r>
              <a:rPr lang="cs-CZ" i="1" dirty="0" err="1"/>
              <a:t>tumefaciens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a infekce rostlinné buňky</a:t>
            </a:r>
          </a:p>
        </p:txBody>
      </p:sp>
      <p:pic>
        <p:nvPicPr>
          <p:cNvPr id="4" name="Picture 4" descr="Plazm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07914"/>
            <a:ext cx="3615359" cy="3853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T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69343"/>
            <a:ext cx="4364683" cy="464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65910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328 retropozony kukuři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097" y="4842917"/>
            <a:ext cx="4900239" cy="189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Retroelementy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1196753"/>
            <a:ext cx="3096344" cy="504056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Schéma </a:t>
            </a:r>
            <a:r>
              <a:rPr lang="cs-CZ" b="1" dirty="0" err="1">
                <a:solidFill>
                  <a:srgbClr val="FF0000"/>
                </a:solidFill>
              </a:rPr>
              <a:t>retropozice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 bwMode="auto">
          <a:xfrm>
            <a:off x="1475656" y="4664297"/>
            <a:ext cx="309634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1463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3275" indent="-261938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84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Gen </a:t>
            </a:r>
            <a:r>
              <a:rPr lang="cs-CZ" b="1" i="1" dirty="0" err="1">
                <a:solidFill>
                  <a:srgbClr val="FF0000"/>
                </a:solidFill>
              </a:rPr>
              <a:t>Adh</a:t>
            </a:r>
            <a:r>
              <a:rPr lang="cs-CZ" b="1" dirty="0">
                <a:solidFill>
                  <a:srgbClr val="FF0000"/>
                </a:solidFill>
              </a:rPr>
              <a:t> u kukuřice</a:t>
            </a:r>
          </a:p>
        </p:txBody>
      </p:sp>
      <p:pic>
        <p:nvPicPr>
          <p:cNvPr id="5" name="Picture 6" descr="Retroelement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83" y="1556792"/>
            <a:ext cx="5491365" cy="310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3720566" y="6496347"/>
            <a:ext cx="675998" cy="229568"/>
          </a:xfrm>
          <a:prstGeom prst="ellipse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761458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Srovnání struktury jednotlivých skupin </a:t>
            </a:r>
            <a:br>
              <a:rPr lang="cs-CZ" dirty="0"/>
            </a:br>
            <a:r>
              <a:rPr lang="cs-CZ" dirty="0" err="1" smtClean="0"/>
              <a:t>retroelementů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84784"/>
            <a:ext cx="7253641" cy="488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8021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Struktura </a:t>
            </a:r>
            <a:r>
              <a:rPr lang="cs-CZ" dirty="0" err="1"/>
              <a:t>retrotranspozonů</a:t>
            </a:r>
            <a:r>
              <a:rPr lang="cs-CZ" dirty="0"/>
              <a:t> typu </a:t>
            </a:r>
            <a:r>
              <a:rPr lang="cs-CZ" i="1" dirty="0" err="1" smtClean="0"/>
              <a:t>copia</a:t>
            </a:r>
            <a:endParaRPr lang="cs-CZ" i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96" y="1628800"/>
            <a:ext cx="8316416" cy="401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7668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Výskyt </a:t>
            </a:r>
            <a:r>
              <a:rPr lang="cs-CZ" dirty="0" err="1" smtClean="0"/>
              <a:t>retrotranspozonů</a:t>
            </a:r>
            <a:r>
              <a:rPr lang="cs-CZ" dirty="0" smtClean="0"/>
              <a:t> a </a:t>
            </a:r>
            <a:r>
              <a:rPr lang="cs-CZ" dirty="0" err="1" smtClean="0"/>
              <a:t>retropozonů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7624" y="1196752"/>
            <a:ext cx="7956376" cy="5426506"/>
          </a:xfrm>
        </p:spPr>
        <p:txBody>
          <a:bodyPr>
            <a:noAutofit/>
          </a:bodyPr>
          <a:lstStyle/>
          <a:p>
            <a:r>
              <a:rPr lang="cs-CZ" b="1" dirty="0"/>
              <a:t>Výskyt </a:t>
            </a:r>
            <a:r>
              <a:rPr lang="cs-CZ" b="1" dirty="0" err="1" smtClean="0"/>
              <a:t>retrotranspozonů</a:t>
            </a:r>
            <a:endParaRPr lang="cs-CZ" b="1" dirty="0" smtClean="0"/>
          </a:p>
          <a:p>
            <a:pPr lvl="1"/>
            <a:r>
              <a:rPr lang="cs-CZ" dirty="0" smtClean="0"/>
              <a:t>Tabák		</a:t>
            </a:r>
            <a:r>
              <a:rPr lang="cs-CZ" i="1" dirty="0" smtClean="0"/>
              <a:t>Tnt1</a:t>
            </a:r>
            <a:r>
              <a:rPr lang="cs-CZ" dirty="0" smtClean="0"/>
              <a:t>		počet </a:t>
            </a:r>
            <a:r>
              <a:rPr lang="cs-CZ" dirty="0"/>
              <a:t>kopií 100</a:t>
            </a:r>
          </a:p>
          <a:p>
            <a:pPr lvl="1"/>
            <a:r>
              <a:rPr lang="cs-CZ" dirty="0" err="1" smtClean="0"/>
              <a:t>Huseníček</a:t>
            </a:r>
            <a:r>
              <a:rPr lang="cs-CZ" dirty="0" smtClean="0"/>
              <a:t>	</a:t>
            </a:r>
            <a:r>
              <a:rPr lang="cs-CZ" i="1" dirty="0" smtClean="0"/>
              <a:t>Ta1 </a:t>
            </a:r>
            <a:r>
              <a:rPr lang="cs-CZ" i="1" dirty="0" err="1" smtClean="0"/>
              <a:t>copia</a:t>
            </a:r>
            <a:r>
              <a:rPr lang="cs-CZ" dirty="0" smtClean="0"/>
              <a:t>	100</a:t>
            </a:r>
            <a:endParaRPr lang="cs-CZ" dirty="0"/>
          </a:p>
          <a:p>
            <a:pPr lvl="1"/>
            <a:r>
              <a:rPr lang="cs-CZ" dirty="0" smtClean="0"/>
              <a:t>Kukuřice         	</a:t>
            </a:r>
            <a:r>
              <a:rPr lang="cs-CZ" i="1" dirty="0" smtClean="0"/>
              <a:t>Ty1 </a:t>
            </a:r>
            <a:r>
              <a:rPr lang="cs-CZ" i="1" dirty="0" err="1" smtClean="0"/>
              <a:t>copia</a:t>
            </a:r>
            <a:r>
              <a:rPr lang="cs-CZ" dirty="0" smtClean="0"/>
              <a:t>	100 tis</a:t>
            </a:r>
            <a:r>
              <a:rPr lang="cs-CZ" dirty="0"/>
              <a:t>. </a:t>
            </a:r>
            <a:r>
              <a:rPr lang="cs-CZ" dirty="0" smtClean="0"/>
              <a:t>50–80 % genomu</a:t>
            </a:r>
            <a:endParaRPr lang="cs-CZ" dirty="0"/>
          </a:p>
          <a:p>
            <a:pPr lvl="1"/>
            <a:r>
              <a:rPr lang="cs-CZ" dirty="0" smtClean="0"/>
              <a:t>Rýže		</a:t>
            </a:r>
            <a:r>
              <a:rPr lang="cs-CZ" i="1" dirty="0" smtClean="0"/>
              <a:t>Tos17</a:t>
            </a:r>
            <a:r>
              <a:rPr lang="cs-CZ" dirty="0" smtClean="0"/>
              <a:t>                                             </a:t>
            </a:r>
            <a:endParaRPr lang="cs-CZ" dirty="0"/>
          </a:p>
          <a:p>
            <a:pPr lvl="1"/>
            <a:r>
              <a:rPr lang="cs-CZ" dirty="0"/>
              <a:t>Bob </a:t>
            </a:r>
            <a:r>
              <a:rPr lang="cs-CZ" dirty="0" smtClean="0"/>
              <a:t>setý		</a:t>
            </a:r>
            <a:r>
              <a:rPr lang="cs-CZ" i="1" dirty="0" smtClean="0"/>
              <a:t>Ty1 </a:t>
            </a:r>
            <a:r>
              <a:rPr lang="cs-CZ" i="1" dirty="0" err="1" smtClean="0"/>
              <a:t>copia</a:t>
            </a:r>
            <a:r>
              <a:rPr lang="cs-CZ" dirty="0" smtClean="0"/>
              <a:t>	1 mil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Hrách </a:t>
            </a:r>
            <a:r>
              <a:rPr lang="cs-CZ" dirty="0" smtClean="0"/>
              <a:t>setý	</a:t>
            </a:r>
            <a:r>
              <a:rPr lang="cs-CZ" i="1" dirty="0" smtClean="0"/>
              <a:t>Ty3 gypsy</a:t>
            </a:r>
            <a:r>
              <a:rPr lang="cs-CZ" dirty="0" smtClean="0"/>
              <a:t>	5 tis</a:t>
            </a:r>
            <a:r>
              <a:rPr lang="cs-CZ" dirty="0"/>
              <a:t>. </a:t>
            </a:r>
          </a:p>
          <a:p>
            <a:r>
              <a:rPr lang="cs-CZ" b="1" dirty="0" smtClean="0"/>
              <a:t>Výskyt </a:t>
            </a:r>
            <a:r>
              <a:rPr lang="cs-CZ" b="1" dirty="0" err="1"/>
              <a:t>retropozonů</a:t>
            </a:r>
            <a:endParaRPr lang="cs-CZ" b="1" dirty="0"/>
          </a:p>
          <a:p>
            <a:pPr lvl="1"/>
            <a:r>
              <a:rPr lang="cs-CZ" dirty="0"/>
              <a:t>LINE – long </a:t>
            </a:r>
            <a:r>
              <a:rPr lang="cs-CZ" dirty="0" err="1" smtClean="0"/>
              <a:t>interspersed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nuclear</a:t>
            </a:r>
            <a:r>
              <a:rPr lang="cs-CZ" dirty="0" smtClean="0"/>
              <a:t> element</a:t>
            </a:r>
          </a:p>
          <a:p>
            <a:pPr lvl="1"/>
            <a:r>
              <a:rPr lang="cs-CZ" dirty="0" smtClean="0"/>
              <a:t>kukuřice</a:t>
            </a:r>
            <a:r>
              <a:rPr lang="cs-CZ" dirty="0"/>
              <a:t>, rýže, </a:t>
            </a:r>
            <a:r>
              <a:rPr lang="cs-CZ" dirty="0" smtClean="0"/>
              <a:t>pšenice,</a:t>
            </a:r>
            <a:br>
              <a:rPr lang="cs-CZ" dirty="0" smtClean="0"/>
            </a:br>
            <a:r>
              <a:rPr lang="cs-CZ" dirty="0" err="1" smtClean="0"/>
              <a:t>huseníček</a:t>
            </a:r>
            <a:r>
              <a:rPr lang="cs-CZ" dirty="0"/>
              <a:t>, </a:t>
            </a:r>
            <a:r>
              <a:rPr lang="cs-CZ" dirty="0" smtClean="0"/>
              <a:t>tabák</a:t>
            </a:r>
          </a:p>
          <a:p>
            <a:pPr lvl="1"/>
            <a:r>
              <a:rPr lang="cs-CZ" dirty="0" smtClean="0"/>
              <a:t>SINE </a:t>
            </a:r>
            <a:r>
              <a:rPr lang="cs-CZ" dirty="0"/>
              <a:t>– </a:t>
            </a:r>
            <a:r>
              <a:rPr lang="cs-CZ" dirty="0" err="1"/>
              <a:t>short</a:t>
            </a:r>
            <a:r>
              <a:rPr lang="cs-CZ" dirty="0"/>
              <a:t> </a:t>
            </a:r>
            <a:r>
              <a:rPr lang="cs-CZ" dirty="0" err="1" smtClean="0"/>
              <a:t>interspersed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nuclear</a:t>
            </a:r>
            <a:r>
              <a:rPr lang="cs-CZ" dirty="0" smtClean="0"/>
              <a:t> </a:t>
            </a:r>
            <a:r>
              <a:rPr lang="cs-CZ" dirty="0"/>
              <a:t>element</a:t>
            </a:r>
          </a:p>
          <a:p>
            <a:endParaRPr lang="cs-CZ" dirty="0"/>
          </a:p>
        </p:txBody>
      </p:sp>
      <p:pic>
        <p:nvPicPr>
          <p:cNvPr id="4" name="Picture 3" descr="chromozom repet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05064"/>
            <a:ext cx="3240360" cy="2678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58216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u="sng" dirty="0"/>
              <a:t>Regulace exprese genů u rostlin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b="1" dirty="0" smtClean="0"/>
          </a:p>
          <a:p>
            <a:r>
              <a:rPr lang="cs-CZ" b="1" dirty="0" smtClean="0"/>
              <a:t>Podle </a:t>
            </a:r>
            <a:r>
              <a:rPr lang="cs-CZ" b="1" dirty="0"/>
              <a:t>vývojového </a:t>
            </a:r>
            <a:r>
              <a:rPr lang="cs-CZ" b="1" dirty="0" smtClean="0"/>
              <a:t>programu</a:t>
            </a:r>
          </a:p>
          <a:p>
            <a:pPr lvl="1"/>
            <a:r>
              <a:rPr lang="cs-CZ" dirty="0" smtClean="0"/>
              <a:t>geny </a:t>
            </a:r>
            <a:r>
              <a:rPr lang="cs-CZ" dirty="0"/>
              <a:t>jsou aktivní pouze v určitých pletivech a orgánech – orgánová a buněčná </a:t>
            </a:r>
            <a:r>
              <a:rPr lang="cs-CZ" dirty="0" smtClean="0"/>
              <a:t>regulace</a:t>
            </a:r>
          </a:p>
          <a:p>
            <a:pPr lvl="1"/>
            <a:endParaRPr lang="cs-CZ" dirty="0"/>
          </a:p>
          <a:p>
            <a:r>
              <a:rPr lang="cs-CZ" b="1" dirty="0" smtClean="0"/>
              <a:t>Vlivy prostředí</a:t>
            </a:r>
          </a:p>
          <a:p>
            <a:pPr lvl="1"/>
            <a:r>
              <a:rPr lang="cs-CZ" dirty="0" smtClean="0"/>
              <a:t>geny </a:t>
            </a:r>
            <a:r>
              <a:rPr lang="cs-CZ" dirty="0"/>
              <a:t>jsou aktivní na základě určitého podnětu </a:t>
            </a:r>
          </a:p>
        </p:txBody>
      </p:sp>
    </p:spTree>
    <p:extLst>
      <p:ext uri="{BB962C8B-B14F-4D97-AF65-F5344CB8AC3E}">
        <p14:creationId xmlns:p14="http://schemas.microsoft.com/office/powerpoint/2010/main" val="263080965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Orgánová a buněčná </a:t>
            </a:r>
            <a:r>
              <a:rPr lang="cs-CZ" dirty="0" smtClean="0"/>
              <a:t>regulace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61085" y="4653136"/>
            <a:ext cx="3312368" cy="504056"/>
          </a:xfrm>
        </p:spPr>
        <p:txBody>
          <a:bodyPr/>
          <a:lstStyle/>
          <a:p>
            <a:r>
              <a:rPr lang="cs-CZ" b="1" i="1" dirty="0"/>
              <a:t>Knotted1</a:t>
            </a:r>
            <a:r>
              <a:rPr lang="cs-CZ" dirty="0"/>
              <a:t> </a:t>
            </a:r>
            <a:r>
              <a:rPr lang="cs-CZ" dirty="0" smtClean="0"/>
              <a:t>kukuřice</a:t>
            </a: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 bwMode="auto">
          <a:xfrm>
            <a:off x="4580607" y="3594968"/>
            <a:ext cx="331236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1463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3275" indent="-261938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84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i="1" dirty="0"/>
              <a:t> Knat1 </a:t>
            </a:r>
            <a:r>
              <a:rPr lang="cs-CZ" i="1" dirty="0" err="1"/>
              <a:t>Arabidopsis</a:t>
            </a:r>
            <a:endParaRPr lang="cs-CZ" dirty="0"/>
          </a:p>
        </p:txBody>
      </p:sp>
      <p:pic>
        <p:nvPicPr>
          <p:cNvPr id="5" name="Picture 7" descr="338 kn1 kukuř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713633"/>
            <a:ext cx="1997075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339 knat arabidops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12776"/>
            <a:ext cx="505777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5156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Rostlinné hormony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Auxiny</a:t>
            </a:r>
            <a:r>
              <a:rPr lang="cs-CZ" dirty="0"/>
              <a:t> – buněčné dělení, prodlužování a diferenciace buněk</a:t>
            </a:r>
          </a:p>
          <a:p>
            <a:r>
              <a:rPr lang="cs-CZ" b="1" dirty="0"/>
              <a:t>Cytokininy</a:t>
            </a:r>
            <a:r>
              <a:rPr lang="cs-CZ" dirty="0"/>
              <a:t> – buněčné dělení, růst buněk, oddalují stárnutí buněk, otevírání průduchů</a:t>
            </a:r>
          </a:p>
          <a:p>
            <a:r>
              <a:rPr lang="cs-CZ" b="1" dirty="0"/>
              <a:t>Gibereliny</a:t>
            </a:r>
            <a:r>
              <a:rPr lang="cs-CZ" dirty="0"/>
              <a:t> – růst rostlin, regulace klíčení semen a kvetení</a:t>
            </a:r>
          </a:p>
          <a:p>
            <a:r>
              <a:rPr lang="cs-CZ" b="1" dirty="0"/>
              <a:t>Kyselina </a:t>
            </a:r>
            <a:r>
              <a:rPr lang="cs-CZ" b="1" dirty="0" err="1"/>
              <a:t>abscisová</a:t>
            </a:r>
            <a:r>
              <a:rPr lang="cs-CZ" b="1" dirty="0"/>
              <a:t> </a:t>
            </a:r>
            <a:r>
              <a:rPr lang="cs-CZ" dirty="0"/>
              <a:t>– regulace vývoje a klíčení semen, funkce průduchů, odpověď na vodní deficit</a:t>
            </a:r>
          </a:p>
          <a:p>
            <a:r>
              <a:rPr lang="cs-CZ" b="1" dirty="0"/>
              <a:t>Etylén</a:t>
            </a:r>
            <a:r>
              <a:rPr lang="cs-CZ" dirty="0"/>
              <a:t> – klíčení semen, růst klíčních rostlin, odpověď na poranění, zrání </a:t>
            </a:r>
            <a:r>
              <a:rPr lang="cs-CZ" dirty="0" smtClean="0"/>
              <a:t>plodů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17787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Podněty z prostředí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1196752"/>
            <a:ext cx="7560840" cy="1036141"/>
          </a:xfrm>
        </p:spPr>
        <p:txBody>
          <a:bodyPr/>
          <a:lstStyle/>
          <a:p>
            <a:r>
              <a:rPr lang="cs-CZ" sz="2000" dirty="0"/>
              <a:t>Charakterizace sekvencí potřebných pro expresi genu</a:t>
            </a:r>
          </a:p>
          <a:p>
            <a:r>
              <a:rPr lang="cs-CZ" sz="2000" dirty="0"/>
              <a:t>Reportér </a:t>
            </a:r>
            <a:r>
              <a:rPr lang="cs-CZ" sz="2000" i="1" dirty="0">
                <a:solidFill>
                  <a:schemeClr val="accent6">
                    <a:lumMod val="75000"/>
                  </a:schemeClr>
                </a:solidFill>
              </a:rPr>
              <a:t>GUS</a:t>
            </a:r>
          </a:p>
        </p:txBody>
      </p:sp>
      <p:pic>
        <p:nvPicPr>
          <p:cNvPr id="4" name="Picture 7" descr="339 stres suc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69852"/>
            <a:ext cx="6507162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707929" y="1628800"/>
            <a:ext cx="34228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 b="1">
                <a:latin typeface="Arial" pitchFamily="34" charset="0"/>
                <a:cs typeface="Arial" pitchFamily="34" charset="0"/>
              </a:rPr>
              <a:t>Sucho                        </a:t>
            </a:r>
            <a:r>
              <a:rPr lang="cs-CZ" sz="2000" b="1" smtClean="0">
                <a:latin typeface="Arial" pitchFamily="34" charset="0"/>
                <a:cs typeface="Arial" pitchFamily="34" charset="0"/>
              </a:rPr>
              <a:t>  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>ABA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417172" y="2196827"/>
            <a:ext cx="53142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 dirty="0">
                <a:latin typeface="Garamond" pitchFamily="18" charset="0"/>
              </a:rPr>
              <a:t>  </a:t>
            </a:r>
            <a:r>
              <a:rPr lang="cs-CZ" sz="2000" b="1" dirty="0">
                <a:latin typeface="Garamond" pitchFamily="18" charset="0"/>
              </a:rPr>
              <a:t>-                  </a:t>
            </a:r>
            <a:r>
              <a:rPr lang="cs-CZ" sz="2000" b="1" dirty="0" smtClean="0">
                <a:latin typeface="Garamond" pitchFamily="18" charset="0"/>
              </a:rPr>
              <a:t> </a:t>
            </a:r>
            <a:r>
              <a:rPr lang="cs-CZ" sz="2000" b="1" dirty="0">
                <a:latin typeface="Garamond" pitchFamily="18" charset="0"/>
              </a:rPr>
              <a:t>+                        </a:t>
            </a:r>
            <a:r>
              <a:rPr lang="cs-CZ" sz="2000" b="1" dirty="0" smtClean="0">
                <a:latin typeface="Garamond" pitchFamily="18" charset="0"/>
              </a:rPr>
              <a:t>  </a:t>
            </a:r>
            <a:r>
              <a:rPr lang="cs-CZ" sz="2000" b="1" dirty="0">
                <a:latin typeface="Garamond" pitchFamily="18" charset="0"/>
              </a:rPr>
              <a:t>-                     </a:t>
            </a:r>
            <a:r>
              <a:rPr lang="cs-CZ" sz="2000" b="1" dirty="0" smtClean="0">
                <a:latin typeface="Garamond" pitchFamily="18" charset="0"/>
              </a:rPr>
              <a:t>  </a:t>
            </a:r>
            <a:r>
              <a:rPr lang="cs-CZ" sz="2000" b="1" dirty="0">
                <a:latin typeface="Garamond" pitchFamily="18" charset="0"/>
              </a:rPr>
              <a:t>+</a:t>
            </a:r>
          </a:p>
        </p:txBody>
      </p:sp>
      <p:sp>
        <p:nvSpPr>
          <p:cNvPr id="7" name="Line 15"/>
          <p:cNvSpPr>
            <a:spLocks noChangeShapeType="1"/>
          </p:cNvSpPr>
          <p:nvPr/>
        </p:nvSpPr>
        <p:spPr bwMode="auto">
          <a:xfrm>
            <a:off x="4068291" y="1980927"/>
            <a:ext cx="0" cy="21590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 sz="2000"/>
          </a:p>
        </p:txBody>
      </p:sp>
      <p:sp>
        <p:nvSpPr>
          <p:cNvPr id="8" name="Line 16"/>
          <p:cNvSpPr>
            <a:spLocks noChangeShapeType="1"/>
          </p:cNvSpPr>
          <p:nvPr/>
        </p:nvSpPr>
        <p:spPr bwMode="auto">
          <a:xfrm>
            <a:off x="6803554" y="1980926"/>
            <a:ext cx="648766" cy="288925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 sz="2000"/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 bwMode="auto">
          <a:xfrm>
            <a:off x="1187624" y="5034483"/>
            <a:ext cx="3886685" cy="170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1463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3275" indent="-261938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84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Exprese </a:t>
            </a:r>
            <a:r>
              <a:rPr lang="cs-CZ" sz="1800" dirty="0" err="1"/>
              <a:t>transgenu</a:t>
            </a:r>
            <a:r>
              <a:rPr lang="cs-CZ" sz="1800" dirty="0"/>
              <a:t> </a:t>
            </a:r>
            <a:r>
              <a:rPr lang="cs-CZ" sz="1800" dirty="0" smtClean="0"/>
              <a:t>responzivního na </a:t>
            </a:r>
            <a:r>
              <a:rPr lang="cs-CZ" sz="1800" dirty="0"/>
              <a:t>podněty </a:t>
            </a:r>
            <a:r>
              <a:rPr lang="cs-CZ" sz="1800" dirty="0" smtClean="0"/>
              <a:t>sucha – </a:t>
            </a:r>
            <a:r>
              <a:rPr lang="cs-CZ" sz="1800" dirty="0"/>
              <a:t>fúze promotoru </a:t>
            </a:r>
            <a:r>
              <a:rPr lang="cs-CZ" sz="1800" dirty="0" smtClean="0"/>
              <a:t>genu </a:t>
            </a:r>
            <a:r>
              <a:rPr lang="cs-CZ" sz="1800" dirty="0"/>
              <a:t>s reportérovým </a:t>
            </a:r>
            <a:r>
              <a:rPr lang="cs-CZ" sz="1800" dirty="0" smtClean="0"/>
              <a:t>genem </a:t>
            </a:r>
            <a:r>
              <a:rPr lang="cs-CZ" sz="1800" i="1" dirty="0" smtClean="0">
                <a:solidFill>
                  <a:schemeClr val="accent6">
                    <a:lumMod val="75000"/>
                  </a:schemeClr>
                </a:solidFill>
              </a:rPr>
              <a:t>GUS</a:t>
            </a:r>
            <a:r>
              <a:rPr lang="cs-CZ" sz="1800" dirty="0" smtClean="0"/>
              <a:t> (detekovaný </a:t>
            </a:r>
            <a:r>
              <a:rPr lang="cs-CZ" sz="1800" dirty="0"/>
              <a:t>signál v průduchách</a:t>
            </a:r>
            <a:r>
              <a:rPr lang="cs-CZ" sz="1800" dirty="0" smtClean="0"/>
              <a:t>).</a:t>
            </a:r>
            <a:endParaRPr lang="cs-CZ" sz="1800" dirty="0"/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 bwMode="auto">
          <a:xfrm>
            <a:off x="5074309" y="5013176"/>
            <a:ext cx="3962187" cy="170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1463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3275" indent="-261938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84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Exprese tohoto </a:t>
            </a:r>
            <a:r>
              <a:rPr lang="cs-CZ" sz="1800" dirty="0" err="1"/>
              <a:t>transgenu</a:t>
            </a:r>
            <a:r>
              <a:rPr lang="cs-CZ" sz="1800" dirty="0"/>
              <a:t> je </a:t>
            </a:r>
            <a:r>
              <a:rPr lang="cs-CZ" sz="1800" dirty="0" smtClean="0"/>
              <a:t>indukována </a:t>
            </a:r>
            <a:r>
              <a:rPr lang="cs-CZ" sz="1800" dirty="0"/>
              <a:t>také ABA, která je součástí </a:t>
            </a:r>
            <a:r>
              <a:rPr lang="cs-CZ" sz="1800" dirty="0" smtClean="0"/>
              <a:t>dráhy </a:t>
            </a:r>
            <a:r>
              <a:rPr lang="cs-CZ" sz="1800" dirty="0"/>
              <a:t>přenosu signálu z jádra do průduchů </a:t>
            </a:r>
            <a:r>
              <a:rPr lang="cs-CZ" sz="1800" dirty="0" smtClean="0"/>
              <a:t>v </a:t>
            </a:r>
            <a:r>
              <a:rPr lang="cs-CZ" sz="1800" dirty="0"/>
              <a:t>podmínkách sucha</a:t>
            </a:r>
            <a:r>
              <a:rPr lang="cs-CZ" sz="1800" dirty="0" smtClean="0"/>
              <a:t>.</a:t>
            </a:r>
            <a:endParaRPr lang="cs-CZ" sz="1800" dirty="0"/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 bwMode="auto">
          <a:xfrm>
            <a:off x="3372466" y="4725144"/>
            <a:ext cx="3215758" cy="423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1463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3275" indent="-261938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84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800" b="1" dirty="0" smtClean="0">
                <a:solidFill>
                  <a:srgbClr val="FF0000"/>
                </a:solidFill>
              </a:rPr>
              <a:t>Transgenní </a:t>
            </a:r>
            <a:r>
              <a:rPr lang="cs-CZ" sz="1800" b="1" i="1" dirty="0" smtClean="0">
                <a:solidFill>
                  <a:srgbClr val="FF0000"/>
                </a:solidFill>
              </a:rPr>
              <a:t>A. </a:t>
            </a:r>
            <a:r>
              <a:rPr lang="cs-CZ" sz="1800" b="1" i="1" dirty="0" err="1" smtClean="0">
                <a:solidFill>
                  <a:srgbClr val="FF0000"/>
                </a:solidFill>
              </a:rPr>
              <a:t>thaliana</a:t>
            </a:r>
            <a:endParaRPr lang="cs-CZ" sz="1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0318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Světlo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1196752"/>
            <a:ext cx="7560840" cy="5661248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Funkce</a:t>
            </a:r>
            <a:r>
              <a:rPr lang="cs-CZ" dirty="0"/>
              <a:t>: </a:t>
            </a:r>
            <a:r>
              <a:rPr lang="cs-CZ" dirty="0" err="1"/>
              <a:t>absorbce</a:t>
            </a:r>
            <a:r>
              <a:rPr lang="cs-CZ" dirty="0"/>
              <a:t> světla cytoplazmatickým proteinem fytochromem</a:t>
            </a:r>
          </a:p>
          <a:p>
            <a:r>
              <a:rPr lang="cs-CZ" dirty="0"/>
              <a:t>Konformační změny fytochromu – biologická aktivace a změny v dalších proteinech, některé z nich aktivují gen </a:t>
            </a:r>
            <a:r>
              <a:rPr lang="cs-CZ" i="1" dirty="0" err="1">
                <a:solidFill>
                  <a:schemeClr val="accent6">
                    <a:lumMod val="75000"/>
                  </a:schemeClr>
                </a:solidFill>
              </a:rPr>
              <a:t>rbcS</a:t>
            </a:r>
            <a:endParaRPr lang="cs-CZ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dirty="0"/>
              <a:t>Aktivace </a:t>
            </a:r>
            <a:r>
              <a:rPr lang="cs-CZ" dirty="0" smtClean="0"/>
              <a:t>genů </a:t>
            </a:r>
            <a:r>
              <a:rPr lang="cs-CZ" dirty="0"/>
              <a:t>pro klíčové enzymy </a:t>
            </a:r>
            <a:r>
              <a:rPr lang="cs-CZ" dirty="0" smtClean="0"/>
              <a:t>fotosyntézy</a:t>
            </a:r>
          </a:p>
          <a:p>
            <a:endParaRPr lang="cs-CZ" dirty="0" smtClean="0"/>
          </a:p>
          <a:p>
            <a:r>
              <a:rPr lang="cs-CZ" dirty="0" smtClean="0"/>
              <a:t>RBC</a:t>
            </a:r>
          </a:p>
          <a:p>
            <a:pPr lvl="1"/>
            <a:r>
              <a:rPr lang="cs-CZ" dirty="0" smtClean="0"/>
              <a:t>Enzym ribulózo-1,5-bifosfát</a:t>
            </a:r>
            <a:br>
              <a:rPr lang="cs-CZ" dirty="0" smtClean="0"/>
            </a:br>
            <a:r>
              <a:rPr lang="cs-CZ" dirty="0" smtClean="0"/>
              <a:t>karboxyláza</a:t>
            </a:r>
            <a:endParaRPr lang="cs-CZ" dirty="0"/>
          </a:p>
          <a:p>
            <a:pPr lvl="1"/>
            <a:r>
              <a:rPr lang="cs-CZ" dirty="0" err="1"/>
              <a:t>Rubisco</a:t>
            </a:r>
            <a:endParaRPr lang="cs-CZ" dirty="0"/>
          </a:p>
          <a:p>
            <a:pPr lvl="1"/>
            <a:r>
              <a:rPr lang="cs-CZ" dirty="0" err="1"/>
              <a:t>Multiproteinový</a:t>
            </a:r>
            <a:r>
              <a:rPr lang="cs-CZ" dirty="0"/>
              <a:t> komplex</a:t>
            </a:r>
          </a:p>
          <a:p>
            <a:pPr lvl="1"/>
            <a:r>
              <a:rPr lang="cs-CZ" dirty="0"/>
              <a:t>Geny </a:t>
            </a:r>
            <a:r>
              <a:rPr lang="cs-CZ" i="1" dirty="0" err="1">
                <a:solidFill>
                  <a:schemeClr val="accent6">
                    <a:lumMod val="75000"/>
                  </a:schemeClr>
                </a:solidFill>
              </a:rPr>
              <a:t>rbcS</a:t>
            </a:r>
            <a:r>
              <a:rPr lang="cs-CZ" dirty="0"/>
              <a:t>, </a:t>
            </a:r>
            <a:r>
              <a:rPr lang="cs-CZ" i="1" dirty="0" err="1">
                <a:solidFill>
                  <a:schemeClr val="accent6">
                    <a:lumMod val="75000"/>
                  </a:schemeClr>
                </a:solidFill>
              </a:rPr>
              <a:t>rbcL</a:t>
            </a:r>
            <a:endParaRPr lang="cs-CZ" i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4" name="Picture 4" descr="613 rubisco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609" y="4264744"/>
            <a:ext cx="2263775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67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Evoluce rostlin a rostlinných genomů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043608" y="1773262"/>
            <a:ext cx="2520280" cy="2591842"/>
          </a:xfrm>
        </p:spPr>
        <p:txBody>
          <a:bodyPr/>
          <a:lstStyle/>
          <a:p>
            <a:r>
              <a:rPr lang="cs-CZ" sz="2000" dirty="0"/>
              <a:t>Nejstarší </a:t>
            </a:r>
            <a:r>
              <a:rPr lang="cs-CZ" sz="2000" dirty="0" smtClean="0"/>
              <a:t>fosilie rostlin cévnatých</a:t>
            </a:r>
          </a:p>
          <a:p>
            <a:pPr lvl="1"/>
            <a:r>
              <a:rPr lang="cs-CZ" sz="1800" dirty="0" smtClean="0"/>
              <a:t>410 </a:t>
            </a:r>
            <a:r>
              <a:rPr lang="cs-CZ" sz="1800" dirty="0"/>
              <a:t>mil. let </a:t>
            </a:r>
            <a:endParaRPr lang="cs-CZ" sz="1800" dirty="0" smtClean="0"/>
          </a:p>
          <a:p>
            <a:pPr marL="269875" lvl="1" indent="0">
              <a:buNone/>
            </a:pPr>
            <a:r>
              <a:rPr lang="cs-CZ" sz="1800" dirty="0" smtClean="0"/>
              <a:t>Ozonová vrstva</a:t>
            </a:r>
          </a:p>
          <a:p>
            <a:pPr marL="269875" lvl="1" indent="0">
              <a:buNone/>
            </a:pPr>
            <a:r>
              <a:rPr lang="cs-CZ" sz="1800" dirty="0" smtClean="0"/>
              <a:t>Tvorba kořenů</a:t>
            </a:r>
            <a:endParaRPr lang="cs-CZ" sz="1800" dirty="0"/>
          </a:p>
          <a:p>
            <a:r>
              <a:rPr lang="cs-CZ" sz="2000" dirty="0" smtClean="0"/>
              <a:t>Původ krytosemenných</a:t>
            </a:r>
          </a:p>
          <a:p>
            <a:pPr lvl="1"/>
            <a:r>
              <a:rPr lang="cs-CZ" sz="1800" dirty="0" smtClean="0"/>
              <a:t>200 </a:t>
            </a:r>
            <a:r>
              <a:rPr lang="cs-CZ" sz="1800" dirty="0"/>
              <a:t>až 250 mil. </a:t>
            </a:r>
            <a:r>
              <a:rPr lang="cs-CZ" sz="1800" dirty="0" smtClean="0"/>
              <a:t>let</a:t>
            </a:r>
          </a:p>
          <a:p>
            <a:pPr lvl="1"/>
            <a:r>
              <a:rPr lang="cs-CZ" sz="1800" dirty="0" smtClean="0"/>
              <a:t>140 mil. let</a:t>
            </a:r>
          </a:p>
          <a:p>
            <a:pPr marL="269875" lvl="1" indent="0">
              <a:buNone/>
            </a:pPr>
            <a:r>
              <a:rPr lang="cs-CZ" sz="1800" dirty="0" smtClean="0"/>
              <a:t>Mutace, bílé zbarvení, květy</a:t>
            </a:r>
          </a:p>
          <a:p>
            <a:pPr marL="269875" lvl="1" indent="0">
              <a:buNone/>
            </a:pPr>
            <a:endParaRPr lang="cs-CZ" sz="1800" dirty="0"/>
          </a:p>
        </p:txBody>
      </p:sp>
      <p:pic>
        <p:nvPicPr>
          <p:cNvPr id="6" name="Picture 4" descr="2012 PS evoluce angiospe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2"/>
          <a:stretch>
            <a:fillRect/>
          </a:stretch>
        </p:blipFill>
        <p:spPr bwMode="auto">
          <a:xfrm>
            <a:off x="3563888" y="1077939"/>
            <a:ext cx="5441950" cy="542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83250" y="1198589"/>
            <a:ext cx="2808288" cy="576262"/>
          </a:xfrm>
          <a:prstGeom prst="rect">
            <a:avLst/>
          </a:prstGeom>
          <a:solidFill>
            <a:schemeClr val="accent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cs-CZ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083250" y="1125564"/>
            <a:ext cx="28368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b="1"/>
              <a:t>Rostliny cévnaté                      Krytosemenné</a:t>
            </a:r>
          </a:p>
          <a:p>
            <a:pPr eaLnBrk="1" hangingPunct="1"/>
            <a:r>
              <a:rPr lang="cs-CZ" sz="1000" b="1"/>
              <a:t> </a:t>
            </a:r>
          </a:p>
          <a:p>
            <a:pPr eaLnBrk="1" hangingPunct="1"/>
            <a:r>
              <a:rPr lang="cs-CZ" sz="1000" b="1"/>
              <a:t>Kapradiny     Jehličnany            Kvetoucí</a:t>
            </a:r>
          </a:p>
          <a:p>
            <a:pPr eaLnBrk="1" hangingPunct="1"/>
            <a:r>
              <a:rPr lang="cs-CZ" sz="1000" b="1"/>
              <a:t>            Gingo                 Cykasy</a:t>
            </a:r>
          </a:p>
          <a:p>
            <a:pPr eaLnBrk="1" hangingPunct="1"/>
            <a:endParaRPr lang="cs-CZ" sz="1000" b="1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932313" y="1198589"/>
            <a:ext cx="1079500" cy="5762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000" b="1"/>
          </a:p>
          <a:p>
            <a:endParaRPr lang="cs-CZ" sz="1000" b="1"/>
          </a:p>
          <a:p>
            <a:r>
              <a:rPr lang="cs-CZ" sz="1000" b="1"/>
              <a:t>Řasy    Mechy</a:t>
            </a:r>
          </a:p>
        </p:txBody>
      </p:sp>
    </p:spTree>
    <p:extLst>
      <p:ext uri="{BB962C8B-B14F-4D97-AF65-F5344CB8AC3E}">
        <p14:creationId xmlns:p14="http://schemas.microsoft.com/office/powerpoint/2010/main" val="243144244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Molekulární řízení transkripce </a:t>
            </a:r>
            <a:r>
              <a:rPr lang="cs-CZ" dirty="0" smtClean="0"/>
              <a:t>genů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67" y="1155603"/>
            <a:ext cx="8208745" cy="551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113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547664" y="836712"/>
            <a:ext cx="7488832" cy="1008111"/>
          </a:xfrm>
        </p:spPr>
        <p:txBody>
          <a:bodyPr>
            <a:normAutofit fontScale="92500"/>
          </a:bodyPr>
          <a:lstStyle/>
          <a:p>
            <a:r>
              <a:rPr lang="cs-CZ" sz="1800" dirty="0"/>
              <a:t>Několik cis-elementů promotoru genu </a:t>
            </a:r>
            <a:r>
              <a:rPr lang="cs-CZ" sz="1800" i="1" dirty="0">
                <a:solidFill>
                  <a:schemeClr val="accent6">
                    <a:lumMod val="75000"/>
                  </a:schemeClr>
                </a:solidFill>
              </a:rPr>
              <a:t>Adh1</a:t>
            </a:r>
            <a:r>
              <a:rPr lang="cs-CZ" sz="1800" dirty="0"/>
              <a:t> </a:t>
            </a:r>
            <a:r>
              <a:rPr lang="cs-CZ" sz="1800" dirty="0" smtClean="0"/>
              <a:t>kukuřice</a:t>
            </a:r>
          </a:p>
          <a:p>
            <a:r>
              <a:rPr lang="cs-CZ" sz="1800" dirty="0" smtClean="0"/>
              <a:t>Regulují </a:t>
            </a:r>
            <a:r>
              <a:rPr lang="cs-CZ" sz="1800" dirty="0"/>
              <a:t>transkripci genu jako odpověď na nedostatek kyslíku v </a:t>
            </a:r>
            <a:r>
              <a:rPr lang="cs-CZ" sz="1800" dirty="0" smtClean="0"/>
              <a:t>prostředí</a:t>
            </a:r>
            <a:endParaRPr lang="cs-CZ" sz="1800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419872" y="1844824"/>
            <a:ext cx="54891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 b="1">
                <a:latin typeface="Arial" pitchFamily="34" charset="0"/>
                <a:cs typeface="Arial" pitchFamily="34" charset="0"/>
              </a:rPr>
              <a:t>Element ARE (anaerobic response element)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704" y="2276872"/>
            <a:ext cx="6554688" cy="374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5436096" y="2204864"/>
            <a:ext cx="720527" cy="864096"/>
          </a:xfrm>
          <a:prstGeom prst="line">
            <a:avLst/>
          </a:prstGeom>
          <a:noFill/>
          <a:ln w="1905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1598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Transkripční faktory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39132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chromatinu v genové expresi</a:t>
            </a:r>
          </a:p>
        </p:txBody>
      </p:sp>
      <p:pic>
        <p:nvPicPr>
          <p:cNvPr id="4" name="Picture 7" descr="348 exprese histo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324" y="1052513"/>
            <a:ext cx="6361112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349 exprese histony acetyl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500438"/>
            <a:ext cx="2466975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349 exprese histony hyperse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986" y="3448023"/>
            <a:ext cx="5329510" cy="322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255119" y="5260975"/>
            <a:ext cx="1861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histonová</a:t>
            </a:r>
          </a:p>
          <a:p>
            <a:pPr eaLnBrk="1" hangingPunct="1"/>
            <a:r>
              <a:rPr lang="cs-CZ" sz="1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acetyltransferáza</a:t>
            </a:r>
            <a:endParaRPr lang="cs-CZ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691680" y="5084763"/>
            <a:ext cx="133562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deacetyláza</a:t>
            </a:r>
            <a:endParaRPr lang="cs-CZ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661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Matrix </a:t>
            </a:r>
            <a:r>
              <a:rPr lang="cs-CZ" dirty="0" err="1"/>
              <a:t>attachement</a:t>
            </a:r>
            <a:r>
              <a:rPr lang="cs-CZ" dirty="0"/>
              <a:t> </a:t>
            </a:r>
            <a:r>
              <a:rPr lang="cs-CZ" dirty="0" err="1"/>
              <a:t>regions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1196753"/>
            <a:ext cx="5328592" cy="237626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cs-CZ" sz="2000" dirty="0"/>
              <a:t>Smyčkové domény chromatinu 5 až 200 </a:t>
            </a:r>
            <a:r>
              <a:rPr lang="cs-CZ" sz="2000" dirty="0" err="1"/>
              <a:t>kb</a:t>
            </a:r>
            <a:endParaRPr lang="cs-CZ" sz="2000" dirty="0"/>
          </a:p>
          <a:p>
            <a:pPr>
              <a:spcBef>
                <a:spcPts val="600"/>
              </a:spcBef>
            </a:pPr>
            <a:r>
              <a:rPr lang="cs-CZ" sz="2000" dirty="0"/>
              <a:t>MAR bohaté na motiv AT (200 až 1000 </a:t>
            </a:r>
            <a:r>
              <a:rPr lang="cs-CZ" sz="2000" dirty="0" err="1"/>
              <a:t>bp</a:t>
            </a:r>
            <a:r>
              <a:rPr lang="cs-CZ" sz="2000" dirty="0"/>
              <a:t>)</a:t>
            </a:r>
          </a:p>
          <a:p>
            <a:pPr>
              <a:spcBef>
                <a:spcPts val="600"/>
              </a:spcBef>
            </a:pPr>
            <a:r>
              <a:rPr lang="cs-CZ" sz="2000" dirty="0"/>
              <a:t>Funkce ve strukturní organizaci genomu</a:t>
            </a:r>
          </a:p>
          <a:p>
            <a:pPr>
              <a:spcBef>
                <a:spcPts val="600"/>
              </a:spcBef>
            </a:pPr>
            <a:r>
              <a:rPr lang="cs-CZ" sz="2000" dirty="0"/>
              <a:t>Usnadňují transkripci genů nebo skupin genů prostřednictvím tvorby </a:t>
            </a:r>
            <a:r>
              <a:rPr lang="cs-CZ" sz="2000" dirty="0" smtClean="0"/>
              <a:t>méně </a:t>
            </a:r>
            <a:r>
              <a:rPr lang="cs-CZ" sz="2000" dirty="0"/>
              <a:t>kondenzované struktury chromatinu</a:t>
            </a:r>
          </a:p>
        </p:txBody>
      </p:sp>
      <p:pic>
        <p:nvPicPr>
          <p:cNvPr id="4" name="Picture 6" descr="350 exprese M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86" y="3573016"/>
            <a:ext cx="4932040" cy="311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transport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509120"/>
            <a:ext cx="2885782" cy="213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obsah 2"/>
          <p:cNvSpPr txBox="1">
            <a:spLocks/>
          </p:cNvSpPr>
          <p:nvPr/>
        </p:nvSpPr>
        <p:spPr bwMode="auto">
          <a:xfrm>
            <a:off x="6220755" y="3140968"/>
            <a:ext cx="2813774" cy="140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1463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3275" indent="-261938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84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cs-CZ" sz="2000" dirty="0"/>
              <a:t>MAR obklopují </a:t>
            </a:r>
            <a:r>
              <a:rPr lang="cs-CZ" sz="2000" dirty="0" smtClean="0"/>
              <a:t>kódující oblasti genů, jsou </a:t>
            </a:r>
            <a:r>
              <a:rPr lang="cs-CZ" sz="2000" dirty="0"/>
              <a:t>spojeny s </a:t>
            </a:r>
            <a:r>
              <a:rPr lang="cs-CZ" sz="2000" dirty="0" smtClean="0"/>
              <a:t>regulačními </a:t>
            </a:r>
            <a:r>
              <a:rPr lang="cs-CZ" sz="2000" dirty="0"/>
              <a:t>elementy</a:t>
            </a:r>
          </a:p>
          <a:p>
            <a:pPr marL="0" indent="0">
              <a:spcBef>
                <a:spcPts val="600"/>
              </a:spcBef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102359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Chloroplastová DNA (</a:t>
            </a:r>
            <a:r>
              <a:rPr lang="cs-CZ" dirty="0" err="1"/>
              <a:t>cpDNA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331640" y="1628800"/>
            <a:ext cx="5544616" cy="2162299"/>
          </a:xfrm>
        </p:spPr>
        <p:txBody>
          <a:bodyPr/>
          <a:lstStyle/>
          <a:p>
            <a:r>
              <a:rPr lang="cs-CZ" sz="2000" dirty="0" err="1"/>
              <a:t>Dvouřetězcový</a:t>
            </a:r>
            <a:r>
              <a:rPr lang="cs-CZ" sz="2000" dirty="0"/>
              <a:t> kružnicový </a:t>
            </a:r>
            <a:r>
              <a:rPr lang="cs-CZ" sz="2000" dirty="0" smtClean="0"/>
              <a:t>chromozom</a:t>
            </a:r>
            <a:endParaRPr lang="cs-CZ" sz="2000" dirty="0"/>
          </a:p>
          <a:p>
            <a:r>
              <a:rPr lang="cs-CZ" sz="2000" dirty="0"/>
              <a:t>Lokalizace – chloroplasty v </a:t>
            </a:r>
            <a:r>
              <a:rPr lang="cs-CZ" sz="2000" dirty="0" smtClean="0"/>
              <a:t>mnoha </a:t>
            </a:r>
            <a:r>
              <a:rPr lang="cs-CZ" sz="2000" dirty="0"/>
              <a:t>kopiích</a:t>
            </a:r>
          </a:p>
          <a:p>
            <a:r>
              <a:rPr lang="cs-CZ" sz="2000" dirty="0"/>
              <a:t>Velikost 120 až 160 </a:t>
            </a:r>
            <a:r>
              <a:rPr lang="cs-CZ" sz="2000" dirty="0" err="1"/>
              <a:t>kb</a:t>
            </a:r>
            <a:endParaRPr lang="cs-CZ" sz="2000" dirty="0"/>
          </a:p>
          <a:p>
            <a:r>
              <a:rPr lang="cs-CZ" sz="2000" dirty="0"/>
              <a:t>Struktura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3200" u="sng" dirty="0" err="1"/>
              <a:t>Mimojaderný</a:t>
            </a:r>
            <a:r>
              <a:rPr lang="cs-CZ" sz="3200" u="sng" dirty="0"/>
              <a:t> genom</a:t>
            </a:r>
          </a:p>
        </p:txBody>
      </p:sp>
      <p:pic>
        <p:nvPicPr>
          <p:cNvPr id="7" name="Picture 4" descr="O13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806" y="3645024"/>
            <a:ext cx="3241178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hloropla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542" y="1542082"/>
            <a:ext cx="2166938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ástupný symbol pro obsah 4"/>
          <p:cNvSpPr txBox="1">
            <a:spLocks/>
          </p:cNvSpPr>
          <p:nvPr/>
        </p:nvSpPr>
        <p:spPr bwMode="auto">
          <a:xfrm>
            <a:off x="4211960" y="3717032"/>
            <a:ext cx="3024336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1463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3275" indent="-261938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84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cs-CZ" sz="1600" dirty="0" err="1"/>
              <a:t>Sekvenovaná</a:t>
            </a:r>
            <a:r>
              <a:rPr lang="cs-CZ" sz="1600" dirty="0"/>
              <a:t> </a:t>
            </a:r>
            <a:r>
              <a:rPr lang="cs-CZ" sz="1600" dirty="0" err="1"/>
              <a:t>cpDNA</a:t>
            </a:r>
            <a:endParaRPr lang="cs-CZ" sz="1600" dirty="0"/>
          </a:p>
          <a:p>
            <a:pPr lvl="1">
              <a:spcBef>
                <a:spcPts val="0"/>
              </a:spcBef>
            </a:pPr>
            <a:r>
              <a:rPr lang="cs-CZ" sz="1400" i="1" dirty="0" err="1"/>
              <a:t>Nicotiana</a:t>
            </a:r>
            <a:r>
              <a:rPr lang="cs-CZ" sz="1400" i="1" dirty="0"/>
              <a:t> </a:t>
            </a:r>
            <a:r>
              <a:rPr lang="cs-CZ" sz="1400" i="1" dirty="0" err="1"/>
              <a:t>tabacum</a:t>
            </a:r>
            <a:endParaRPr lang="cs-CZ" sz="1400" i="1" dirty="0"/>
          </a:p>
          <a:p>
            <a:pPr lvl="1">
              <a:spcBef>
                <a:spcPts val="0"/>
              </a:spcBef>
            </a:pPr>
            <a:r>
              <a:rPr lang="cs-CZ" sz="1400" i="1" err="1"/>
              <a:t>Marchantia</a:t>
            </a:r>
            <a:r>
              <a:rPr lang="cs-CZ" sz="1400" i="1"/>
              <a:t> </a:t>
            </a:r>
            <a:r>
              <a:rPr lang="cs-CZ" sz="1400" i="1" smtClean="0"/>
              <a:t>polymorpha</a:t>
            </a:r>
            <a:r>
              <a:rPr lang="cs-CZ" sz="1400" i="1"/>
              <a:t> </a:t>
            </a:r>
            <a:r>
              <a:rPr lang="cs-CZ" sz="1400" smtClean="0"/>
              <a:t>(porostnice </a:t>
            </a:r>
            <a:r>
              <a:rPr lang="cs-CZ" sz="1400" dirty="0"/>
              <a:t>mnohotvárná)</a:t>
            </a:r>
          </a:p>
          <a:p>
            <a:pPr lvl="1">
              <a:spcBef>
                <a:spcPts val="0"/>
              </a:spcBef>
            </a:pPr>
            <a:r>
              <a:rPr lang="cs-CZ" sz="1400" i="1" dirty="0" err="1"/>
              <a:t>Oryza</a:t>
            </a:r>
            <a:r>
              <a:rPr lang="cs-CZ" sz="1400" i="1" dirty="0"/>
              <a:t> </a:t>
            </a:r>
            <a:r>
              <a:rPr lang="cs-CZ" sz="1400" i="1" dirty="0" err="1"/>
              <a:t>sativa</a:t>
            </a:r>
            <a:endParaRPr lang="cs-CZ" sz="1400" i="1" dirty="0"/>
          </a:p>
          <a:p>
            <a:pPr lvl="1">
              <a:spcBef>
                <a:spcPts val="0"/>
              </a:spcBef>
            </a:pPr>
            <a:r>
              <a:rPr lang="cs-CZ" sz="1400" i="1" dirty="0" err="1"/>
              <a:t>Triticum</a:t>
            </a:r>
            <a:r>
              <a:rPr lang="cs-CZ" sz="1400" i="1" dirty="0"/>
              <a:t> </a:t>
            </a:r>
            <a:r>
              <a:rPr lang="cs-CZ" sz="1400" i="1" dirty="0" err="1"/>
              <a:t>aestivum</a:t>
            </a:r>
            <a:endParaRPr lang="cs-CZ" sz="1400" i="1" dirty="0"/>
          </a:p>
          <a:p>
            <a:pPr lvl="1">
              <a:spcBef>
                <a:spcPts val="0"/>
              </a:spcBef>
            </a:pPr>
            <a:r>
              <a:rPr lang="cs-CZ" sz="1400" i="1" dirty="0" err="1"/>
              <a:t>Zea</a:t>
            </a:r>
            <a:r>
              <a:rPr lang="cs-CZ" sz="1400" i="1" dirty="0"/>
              <a:t> </a:t>
            </a:r>
            <a:r>
              <a:rPr lang="cs-CZ" sz="1400" i="1" dirty="0" err="1"/>
              <a:t>mays</a:t>
            </a:r>
            <a:r>
              <a:rPr lang="cs-CZ" sz="1400" i="1" dirty="0"/>
              <a:t> </a:t>
            </a:r>
          </a:p>
          <a:p>
            <a:pPr lvl="1">
              <a:spcBef>
                <a:spcPts val="0"/>
              </a:spcBef>
            </a:pPr>
            <a:r>
              <a:rPr lang="cs-CZ" sz="1400" i="1" dirty="0" err="1"/>
              <a:t>Pinus</a:t>
            </a:r>
            <a:r>
              <a:rPr lang="cs-CZ" sz="1400" i="1" dirty="0"/>
              <a:t> </a:t>
            </a:r>
            <a:r>
              <a:rPr lang="cs-CZ" sz="1400" i="1" dirty="0" err="1"/>
              <a:t>thumbergii</a:t>
            </a:r>
            <a:endParaRPr lang="cs-CZ" sz="1400" i="1" dirty="0"/>
          </a:p>
          <a:p>
            <a:pPr lvl="1">
              <a:spcBef>
                <a:spcPts val="0"/>
              </a:spcBef>
            </a:pPr>
            <a:r>
              <a:rPr lang="cs-CZ" sz="1400" i="1" dirty="0" err="1"/>
              <a:t>Spinacia</a:t>
            </a:r>
            <a:r>
              <a:rPr lang="cs-CZ" sz="1400" i="1" dirty="0"/>
              <a:t> </a:t>
            </a:r>
            <a:r>
              <a:rPr lang="cs-CZ" sz="1400" i="1" dirty="0" err="1"/>
              <a:t>oleracea</a:t>
            </a:r>
            <a:endParaRPr lang="cs-CZ" sz="1400" i="1" dirty="0"/>
          </a:p>
          <a:p>
            <a:pPr lvl="1">
              <a:spcBef>
                <a:spcPts val="0"/>
              </a:spcBef>
            </a:pPr>
            <a:r>
              <a:rPr lang="cs-CZ" sz="1400" i="1" dirty="0" err="1"/>
              <a:t>Medicago</a:t>
            </a:r>
            <a:r>
              <a:rPr lang="cs-CZ" sz="1400" i="1" dirty="0"/>
              <a:t> </a:t>
            </a:r>
            <a:r>
              <a:rPr lang="cs-CZ" sz="1400" i="1" dirty="0" err="1"/>
              <a:t>truncatula</a:t>
            </a:r>
            <a:r>
              <a:rPr lang="cs-CZ" sz="1400" i="1" dirty="0"/>
              <a:t> </a:t>
            </a:r>
          </a:p>
          <a:p>
            <a:pPr lvl="1">
              <a:spcBef>
                <a:spcPts val="0"/>
              </a:spcBef>
            </a:pPr>
            <a:r>
              <a:rPr lang="cs-CZ" sz="1400" i="1" dirty="0"/>
              <a:t>Lotus </a:t>
            </a:r>
            <a:r>
              <a:rPr lang="cs-CZ" sz="1400" i="1" dirty="0" err="1"/>
              <a:t>japonicus</a:t>
            </a:r>
            <a:r>
              <a:rPr lang="cs-CZ" sz="1400" i="1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4013801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285 cpDNA oryz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713" y="836712"/>
            <a:ext cx="4104148" cy="371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85 cpDNA oryz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466930"/>
            <a:ext cx="4886531" cy="2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Epifagus virginiana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968" y="1745447"/>
            <a:ext cx="1522352" cy="240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Epifagus virginian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121" y="2550228"/>
            <a:ext cx="1626391" cy="159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911973" y="1052736"/>
            <a:ext cx="14764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 b="1" i="1" dirty="0" err="1" smtClean="0">
                <a:latin typeface="Arial" pitchFamily="34" charset="0"/>
                <a:cs typeface="Arial" pitchFamily="34" charset="0"/>
              </a:rPr>
              <a:t>Epifagus</a:t>
            </a:r>
            <a:endParaRPr lang="cs-CZ" sz="20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29292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Organizace </a:t>
            </a:r>
            <a:r>
              <a:rPr lang="cs-CZ" dirty="0" err="1"/>
              <a:t>cpDNA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7624" y="5805264"/>
            <a:ext cx="3816424" cy="864096"/>
          </a:xfrm>
        </p:spPr>
        <p:txBody>
          <a:bodyPr/>
          <a:lstStyle/>
          <a:p>
            <a:r>
              <a:rPr lang="cs-CZ" sz="1600" dirty="0"/>
              <a:t>Uspořádání </a:t>
            </a:r>
            <a:r>
              <a:rPr lang="cs-CZ" sz="1600" dirty="0" smtClean="0"/>
              <a:t>genů</a:t>
            </a:r>
            <a:br>
              <a:rPr lang="cs-CZ" sz="1600" dirty="0" smtClean="0"/>
            </a:br>
            <a:r>
              <a:rPr lang="cs-CZ" sz="1600" dirty="0" smtClean="0"/>
              <a:t>chloroplastového operonu</a:t>
            </a:r>
            <a:br>
              <a:rPr lang="cs-CZ" sz="1600" dirty="0" smtClean="0"/>
            </a:br>
            <a:r>
              <a:rPr lang="cs-CZ" sz="1600" dirty="0" smtClean="0"/>
              <a:t>a transkripce</a:t>
            </a:r>
            <a:endParaRPr lang="cs-CZ" sz="1600" dirty="0"/>
          </a:p>
        </p:txBody>
      </p:sp>
      <p:pic>
        <p:nvPicPr>
          <p:cNvPr id="4" name="Picture 4" descr="286 cpDN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569" y="5661248"/>
            <a:ext cx="5118935" cy="97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86 cpDN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17181"/>
            <a:ext cx="6192688" cy="45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2051720" y="1990725"/>
            <a:ext cx="1169377" cy="187088"/>
          </a:xfrm>
          <a:prstGeom prst="ellipse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1983468" y="2177812"/>
            <a:ext cx="1305879" cy="832087"/>
          </a:xfrm>
          <a:prstGeom prst="ellipse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1921854" y="3009899"/>
            <a:ext cx="1445415" cy="1228726"/>
          </a:xfrm>
          <a:prstGeom prst="ellipse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Oval 11"/>
          <p:cNvSpPr>
            <a:spLocks noChangeArrowheads="1"/>
          </p:cNvSpPr>
          <p:nvPr/>
        </p:nvSpPr>
        <p:spPr bwMode="auto">
          <a:xfrm>
            <a:off x="2123728" y="4686300"/>
            <a:ext cx="1375648" cy="299824"/>
          </a:xfrm>
          <a:prstGeom prst="ellipse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79343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Koordinace buněčných </a:t>
            </a:r>
            <a:r>
              <a:rPr lang="cs-CZ" dirty="0" err="1"/>
              <a:t>kompartmentů</a:t>
            </a:r>
            <a:endParaRPr lang="cs-CZ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153" name="ShockwaveFlash1" r:id="rId2" imgW="6502320" imgH="4444920"/>
        </mc:Choice>
        <mc:Fallback>
          <p:control name="ShockwaveFlash1" r:id="rId2" imgW="6502320" imgH="4444920">
            <p:pic>
              <p:nvPicPr>
                <p:cNvPr id="3" name="ShockwaveFlash1"/>
                <p:cNvPicPr preferRelativeResize="0">
                  <a:picLocks noChangeAspect="1" noChangeArrowheads="1" noChangeShapeType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1692275" y="1504950"/>
                  <a:ext cx="6502400" cy="4445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147527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Mitochondriální DNA (</a:t>
            </a:r>
            <a:r>
              <a:rPr lang="cs-CZ" dirty="0" err="1"/>
              <a:t>mt</a:t>
            </a:r>
            <a:r>
              <a:rPr lang="cs-CZ" dirty="0"/>
              <a:t> DNA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Několik </a:t>
            </a:r>
            <a:r>
              <a:rPr lang="cs-CZ" dirty="0" err="1"/>
              <a:t>subgenomových</a:t>
            </a:r>
            <a:r>
              <a:rPr lang="cs-CZ" dirty="0"/>
              <a:t> kružnicových struktur</a:t>
            </a:r>
          </a:p>
          <a:p>
            <a:r>
              <a:rPr lang="cs-CZ" dirty="0"/>
              <a:t>Velikost</a:t>
            </a:r>
          </a:p>
          <a:p>
            <a:r>
              <a:rPr lang="cs-CZ" dirty="0"/>
              <a:t>Lokalizace</a:t>
            </a:r>
          </a:p>
          <a:p>
            <a:r>
              <a:rPr lang="cs-CZ" dirty="0" smtClean="0"/>
              <a:t>Struktura</a:t>
            </a:r>
            <a:endParaRPr lang="cs-CZ" dirty="0"/>
          </a:p>
        </p:txBody>
      </p:sp>
      <p:pic>
        <p:nvPicPr>
          <p:cNvPr id="4" name="Picture 4" descr="289 mtDN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773238"/>
            <a:ext cx="5126037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4697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331640" y="1196752"/>
            <a:ext cx="7560840" cy="5472608"/>
          </a:xfrm>
        </p:spPr>
        <p:txBody>
          <a:bodyPr/>
          <a:lstStyle/>
          <a:p>
            <a:r>
              <a:rPr lang="cs-CZ" sz="2000" dirty="0"/>
              <a:t>Divergence 2 a </a:t>
            </a:r>
            <a:r>
              <a:rPr lang="cs-CZ" sz="2000" dirty="0" smtClean="0"/>
              <a:t>1děložné		160 </a:t>
            </a:r>
            <a:r>
              <a:rPr lang="cs-CZ" sz="2000" dirty="0"/>
              <a:t>až 240 </a:t>
            </a:r>
            <a:r>
              <a:rPr lang="cs-CZ" sz="2000" dirty="0" smtClean="0"/>
              <a:t>mil.</a:t>
            </a:r>
          </a:p>
          <a:p>
            <a:pPr lvl="1"/>
            <a:r>
              <a:rPr lang="cs-CZ" sz="1800" i="1" dirty="0" err="1" smtClean="0"/>
              <a:t>Arabidopsis</a:t>
            </a:r>
            <a:r>
              <a:rPr lang="cs-CZ" sz="1800" dirty="0" smtClean="0"/>
              <a:t> </a:t>
            </a:r>
            <a:r>
              <a:rPr lang="cs-CZ" sz="1800" dirty="0"/>
              <a:t>a </a:t>
            </a:r>
            <a:r>
              <a:rPr lang="cs-CZ" sz="1800" dirty="0" smtClean="0"/>
              <a:t>rýže			200 mil.</a:t>
            </a:r>
          </a:p>
          <a:p>
            <a:pPr lvl="1"/>
            <a:r>
              <a:rPr lang="cs-CZ" sz="1800" i="1" dirty="0" err="1" smtClean="0"/>
              <a:t>Arabidopsis</a:t>
            </a:r>
            <a:r>
              <a:rPr lang="cs-CZ" sz="1800" dirty="0" smtClean="0"/>
              <a:t> </a:t>
            </a:r>
            <a:r>
              <a:rPr lang="cs-CZ" sz="1800" dirty="0"/>
              <a:t>a </a:t>
            </a:r>
            <a:r>
              <a:rPr lang="cs-CZ" sz="1800" dirty="0" smtClean="0"/>
              <a:t>rajčete			150 </a:t>
            </a:r>
            <a:r>
              <a:rPr lang="cs-CZ" sz="1800" dirty="0"/>
              <a:t>mil.</a:t>
            </a:r>
          </a:p>
          <a:p>
            <a:r>
              <a:rPr lang="cs-CZ" sz="2000" dirty="0"/>
              <a:t>Původ </a:t>
            </a:r>
            <a:r>
              <a:rPr lang="cs-CZ" sz="2000" dirty="0" smtClean="0"/>
              <a:t>trav				100 </a:t>
            </a:r>
            <a:r>
              <a:rPr lang="cs-CZ" sz="2000" dirty="0"/>
              <a:t>až 65 mil.</a:t>
            </a:r>
          </a:p>
          <a:p>
            <a:r>
              <a:rPr lang="cs-CZ" sz="2000" dirty="0"/>
              <a:t>Nejstarší známé fosilie </a:t>
            </a:r>
            <a:r>
              <a:rPr lang="cs-CZ" sz="2000" dirty="0" smtClean="0"/>
              <a:t>trav		50 </a:t>
            </a:r>
            <a:r>
              <a:rPr lang="cs-CZ" sz="2000" dirty="0"/>
              <a:t>až 70 mil.</a:t>
            </a:r>
          </a:p>
          <a:p>
            <a:r>
              <a:rPr lang="cs-CZ" sz="2000" dirty="0"/>
              <a:t>Nejstarší fosilie linie </a:t>
            </a:r>
            <a:r>
              <a:rPr lang="cs-CZ" sz="2000" dirty="0" smtClean="0"/>
              <a:t>rýže		40 </a:t>
            </a:r>
            <a:r>
              <a:rPr lang="cs-CZ" sz="2000" dirty="0"/>
              <a:t>mil.</a:t>
            </a:r>
          </a:p>
          <a:p>
            <a:r>
              <a:rPr lang="cs-CZ" sz="2000" dirty="0"/>
              <a:t>Divergence v rámci </a:t>
            </a:r>
            <a:r>
              <a:rPr lang="cs-CZ" sz="2000" dirty="0" smtClean="0"/>
              <a:t>čeledí</a:t>
            </a:r>
          </a:p>
          <a:p>
            <a:pPr lvl="1"/>
            <a:r>
              <a:rPr lang="cs-CZ" sz="1800" dirty="0" smtClean="0"/>
              <a:t>pšenice </a:t>
            </a:r>
            <a:r>
              <a:rPr lang="cs-CZ" sz="1800" dirty="0"/>
              <a:t>a </a:t>
            </a:r>
            <a:r>
              <a:rPr lang="cs-CZ" sz="1800" dirty="0" smtClean="0"/>
              <a:t>žita			10 </a:t>
            </a:r>
            <a:r>
              <a:rPr lang="cs-CZ" sz="1800" dirty="0"/>
              <a:t>až </a:t>
            </a:r>
            <a:r>
              <a:rPr lang="cs-CZ" sz="1800" dirty="0" smtClean="0"/>
              <a:t>14 mil.</a:t>
            </a:r>
          </a:p>
          <a:p>
            <a:pPr lvl="1"/>
            <a:r>
              <a:rPr lang="cs-CZ" sz="1800" i="1" dirty="0" err="1" smtClean="0"/>
              <a:t>Arabidopsis</a:t>
            </a:r>
            <a:r>
              <a:rPr lang="cs-CZ" sz="1800" dirty="0" smtClean="0"/>
              <a:t> </a:t>
            </a:r>
            <a:r>
              <a:rPr lang="cs-CZ" sz="1800" dirty="0"/>
              <a:t>a </a:t>
            </a:r>
            <a:r>
              <a:rPr lang="cs-CZ" sz="1800" i="1" dirty="0" err="1" smtClean="0"/>
              <a:t>Brassica</a:t>
            </a:r>
            <a:r>
              <a:rPr lang="cs-CZ" sz="1800" dirty="0" smtClean="0"/>
              <a:t>		12 </a:t>
            </a:r>
            <a:r>
              <a:rPr lang="cs-CZ" sz="1800" dirty="0"/>
              <a:t>až 19 </a:t>
            </a:r>
            <a:r>
              <a:rPr lang="cs-CZ" sz="1800" dirty="0" smtClean="0"/>
              <a:t>mil.</a:t>
            </a:r>
          </a:p>
          <a:p>
            <a:pPr lvl="1"/>
            <a:r>
              <a:rPr lang="cs-CZ" sz="1800" i="1" dirty="0" err="1" smtClean="0"/>
              <a:t>Arabidopsis</a:t>
            </a:r>
            <a:r>
              <a:rPr lang="cs-CZ" sz="1800" dirty="0" smtClean="0"/>
              <a:t> </a:t>
            </a:r>
            <a:r>
              <a:rPr lang="cs-CZ" sz="1800" dirty="0"/>
              <a:t>a </a:t>
            </a:r>
            <a:r>
              <a:rPr lang="cs-CZ" sz="1800" i="1" dirty="0" err="1"/>
              <a:t>Capsella</a:t>
            </a:r>
            <a:r>
              <a:rPr lang="cs-CZ" sz="1800" i="1" dirty="0"/>
              <a:t> </a:t>
            </a:r>
            <a:r>
              <a:rPr lang="cs-CZ" sz="1800" i="1" dirty="0" err="1" smtClean="0"/>
              <a:t>rubella</a:t>
            </a:r>
            <a:r>
              <a:rPr lang="cs-CZ" sz="1800" dirty="0" smtClean="0"/>
              <a:t>		6 </a:t>
            </a:r>
            <a:r>
              <a:rPr lang="cs-CZ" sz="1800" dirty="0"/>
              <a:t>až 10 mil.</a:t>
            </a:r>
          </a:p>
          <a:p>
            <a:pPr marL="0" indent="0">
              <a:buNone/>
            </a:pPr>
            <a:r>
              <a:rPr lang="cs-CZ" sz="2200" b="1" dirty="0" smtClean="0">
                <a:solidFill>
                  <a:srgbClr val="FF0000"/>
                </a:solidFill>
              </a:rPr>
              <a:t>Navazuje </a:t>
            </a:r>
            <a:r>
              <a:rPr lang="cs-CZ" sz="2200" b="1" dirty="0">
                <a:solidFill>
                  <a:srgbClr val="FF0000"/>
                </a:solidFill>
              </a:rPr>
              <a:t>evoluce kulturních </a:t>
            </a:r>
            <a:r>
              <a:rPr lang="cs-CZ" sz="2200" b="1" dirty="0" smtClean="0">
                <a:solidFill>
                  <a:srgbClr val="FF0000"/>
                </a:solidFill>
              </a:rPr>
              <a:t>rostlin!</a:t>
            </a:r>
          </a:p>
          <a:p>
            <a:r>
              <a:rPr lang="cs-CZ" sz="2000" dirty="0" smtClean="0"/>
              <a:t>Začátek pěstování před 10 až 12 tis. lety</a:t>
            </a:r>
          </a:p>
          <a:p>
            <a:endParaRPr lang="cs-CZ" sz="2000" dirty="0"/>
          </a:p>
        </p:txBody>
      </p:sp>
      <p:sp>
        <p:nvSpPr>
          <p:cNvPr id="5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Evoluce rostlin a rostlinných genomů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53025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Subgenomové struktury a jejich tvorba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1196752"/>
            <a:ext cx="7560840" cy="527273"/>
          </a:xfrm>
        </p:spPr>
        <p:txBody>
          <a:bodyPr/>
          <a:lstStyle/>
          <a:p>
            <a:r>
              <a:rPr lang="cs-CZ" dirty="0" smtClean="0"/>
              <a:t>Tři </a:t>
            </a:r>
            <a:r>
              <a:rPr lang="cs-CZ" dirty="0"/>
              <a:t>typy tvorby </a:t>
            </a:r>
            <a:r>
              <a:rPr lang="cs-CZ" dirty="0" err="1"/>
              <a:t>subgenomových</a:t>
            </a:r>
            <a:r>
              <a:rPr lang="cs-CZ" dirty="0"/>
              <a:t> </a:t>
            </a:r>
            <a:r>
              <a:rPr lang="cs-CZ" dirty="0" smtClean="0"/>
              <a:t>struktur</a:t>
            </a:r>
            <a:endParaRPr lang="cs-CZ" dirty="0"/>
          </a:p>
        </p:txBody>
      </p:sp>
      <p:pic>
        <p:nvPicPr>
          <p:cNvPr id="4" name="Picture 4" descr="289 mtDNA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88840"/>
            <a:ext cx="7921625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4231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Geny </a:t>
            </a:r>
            <a:r>
              <a:rPr lang="cs-CZ" dirty="0" err="1"/>
              <a:t>mt</a:t>
            </a:r>
            <a:r>
              <a:rPr lang="cs-CZ" dirty="0"/>
              <a:t> genomu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72200" y="1268760"/>
            <a:ext cx="2736304" cy="721536"/>
          </a:xfrm>
        </p:spPr>
        <p:txBody>
          <a:bodyPr/>
          <a:lstStyle/>
          <a:p>
            <a:r>
              <a:rPr lang="cs-CZ" sz="1800" dirty="0"/>
              <a:t>První </a:t>
            </a:r>
            <a:r>
              <a:rPr lang="cs-CZ" sz="1800" dirty="0" err="1" smtClean="0"/>
              <a:t>osekvenovaná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err="1" smtClean="0"/>
              <a:t>mt</a:t>
            </a:r>
            <a:r>
              <a:rPr lang="cs-CZ" sz="1800" dirty="0" smtClean="0"/>
              <a:t> </a:t>
            </a:r>
            <a:r>
              <a:rPr lang="cs-CZ" sz="1800" dirty="0"/>
              <a:t>DNA </a:t>
            </a:r>
          </a:p>
        </p:txBody>
      </p:sp>
      <p:pic>
        <p:nvPicPr>
          <p:cNvPr id="4" name="Picture 4" descr="290 mtDNA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5163158"/>
            <a:ext cx="4392489" cy="139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91 mtDNAoryz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206174"/>
            <a:ext cx="3457203" cy="332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90 mtDN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708977"/>
            <a:ext cx="4104456" cy="238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290 mtDNA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28" y="1390740"/>
            <a:ext cx="5220072" cy="124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obsah 2"/>
          <p:cNvSpPr txBox="1">
            <a:spLocks/>
          </p:cNvSpPr>
          <p:nvPr/>
        </p:nvSpPr>
        <p:spPr bwMode="auto">
          <a:xfrm>
            <a:off x="6524600" y="2132856"/>
            <a:ext cx="2736304" cy="103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Tx/>
              <a:buBlip>
                <a:blip r:embed="rId7"/>
              </a:buBlip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1463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3275" indent="-261938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84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 smtClean="0"/>
              <a:t>Rýže</a:t>
            </a:r>
          </a:p>
          <a:p>
            <a:pPr lvl="1"/>
            <a:r>
              <a:rPr lang="cs-CZ" sz="1600" dirty="0" err="1" smtClean="0"/>
              <a:t>cp</a:t>
            </a:r>
            <a:r>
              <a:rPr lang="cs-CZ" sz="1600" dirty="0" smtClean="0"/>
              <a:t> DNA</a:t>
            </a:r>
          </a:p>
          <a:p>
            <a:pPr lvl="1"/>
            <a:r>
              <a:rPr lang="cs-CZ" sz="1800" dirty="0" err="1" smtClean="0"/>
              <a:t>mt</a:t>
            </a:r>
            <a:r>
              <a:rPr lang="cs-CZ" sz="1800" dirty="0" smtClean="0"/>
              <a:t> </a:t>
            </a:r>
            <a:r>
              <a:rPr lang="cs-CZ" sz="1800" dirty="0"/>
              <a:t>DNA</a:t>
            </a:r>
          </a:p>
        </p:txBody>
      </p:sp>
    </p:spTree>
    <p:extLst>
      <p:ext uri="{BB962C8B-B14F-4D97-AF65-F5344CB8AC3E}">
        <p14:creationId xmlns:p14="http://schemas.microsoft.com/office/powerpoint/2010/main" val="17942358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476672"/>
            <a:ext cx="7128791" cy="504056"/>
          </a:xfrm>
        </p:spPr>
        <p:txBody>
          <a:bodyPr/>
          <a:lstStyle/>
          <a:p>
            <a:r>
              <a:rPr lang="cs-CZ" dirty="0"/>
              <a:t>Transport proteinů do organel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608" y="3789040"/>
            <a:ext cx="4248472" cy="3024336"/>
          </a:xfrm>
        </p:spPr>
        <p:txBody>
          <a:bodyPr/>
          <a:lstStyle/>
          <a:p>
            <a:r>
              <a:rPr lang="cs-CZ" sz="1800" dirty="0"/>
              <a:t>Transport proteinů přes </a:t>
            </a:r>
            <a:r>
              <a:rPr lang="cs-CZ" sz="1800" dirty="0" smtClean="0"/>
              <a:t>lipidické dvojvrstvy </a:t>
            </a:r>
            <a:r>
              <a:rPr lang="cs-CZ" sz="1800" dirty="0"/>
              <a:t>umožňují </a:t>
            </a:r>
            <a:r>
              <a:rPr lang="cs-CZ" sz="1800" dirty="0" err="1"/>
              <a:t>chaperony</a:t>
            </a:r>
            <a:r>
              <a:rPr lang="cs-CZ" sz="1800" dirty="0"/>
              <a:t>. </a:t>
            </a:r>
          </a:p>
          <a:p>
            <a:r>
              <a:rPr lang="cs-CZ" sz="1800" dirty="0"/>
              <a:t>Vážou polypeptidy a transportují je </a:t>
            </a:r>
            <a:r>
              <a:rPr lang="cs-CZ" sz="1800" dirty="0" smtClean="0"/>
              <a:t>přes </a:t>
            </a:r>
            <a:r>
              <a:rPr lang="cs-CZ" sz="1800" dirty="0"/>
              <a:t>póry v cytoplazmatické membráně. </a:t>
            </a:r>
          </a:p>
          <a:p>
            <a:r>
              <a:rPr lang="cs-CZ" sz="1800" dirty="0"/>
              <a:t>Udržují proteiny v </a:t>
            </a:r>
            <a:r>
              <a:rPr lang="cs-CZ" sz="1800" dirty="0" smtClean="0"/>
              <a:t>rozmotaném stavu na </a:t>
            </a:r>
            <a:r>
              <a:rPr lang="cs-CZ" sz="1800" dirty="0"/>
              <a:t>jedné straně membrány a </a:t>
            </a:r>
            <a:r>
              <a:rPr lang="cs-CZ" sz="1800" dirty="0" smtClean="0"/>
              <a:t>pomáhají jim </a:t>
            </a:r>
            <a:r>
              <a:rPr lang="cs-CZ" sz="1800" dirty="0"/>
              <a:t>vytvářet prostorovou </a:t>
            </a:r>
            <a:r>
              <a:rPr lang="cs-CZ" sz="1800" dirty="0" smtClean="0"/>
              <a:t>strukturu na </a:t>
            </a:r>
            <a:r>
              <a:rPr lang="cs-CZ" sz="1800" dirty="0"/>
              <a:t>straně druhé</a:t>
            </a:r>
            <a:r>
              <a:rPr lang="cs-CZ" sz="1800" dirty="0" smtClean="0"/>
              <a:t>.</a:t>
            </a:r>
            <a:endParaRPr lang="cs-CZ" sz="1800" dirty="0"/>
          </a:p>
        </p:txBody>
      </p:sp>
      <p:pic>
        <p:nvPicPr>
          <p:cNvPr id="4" name="Picture 4" descr="transpo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271" y="1052736"/>
            <a:ext cx="2811721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transpor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63638"/>
            <a:ext cx="3794125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5619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Proteiny kódované </a:t>
            </a:r>
            <a:r>
              <a:rPr lang="cs-CZ" dirty="0" err="1"/>
              <a:t>cpDNA</a:t>
            </a:r>
            <a:r>
              <a:rPr lang="cs-CZ" dirty="0"/>
              <a:t> i jadernými geny a transport v rámci chloroplastů 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5177" name="ShockwaveFlash1" r:id="rId2" imgW="6502320" imgH="4444920"/>
        </mc:Choice>
        <mc:Fallback>
          <p:control name="ShockwaveFlash1" r:id="rId2" imgW="6502320" imgH="4444920">
            <p:pic>
              <p:nvPicPr>
                <p:cNvPr id="3" name="ShockwaveFlash1"/>
                <p:cNvPicPr preferRelativeResize="0">
                  <a:picLocks noChangeAspect="1" noChangeArrowheads="1" noChangeShapeType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1763713" y="1773238"/>
                  <a:ext cx="6502400" cy="4445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678511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Mechanizmus transportu proteinů z cytoplazmy do chloroplastů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52120" y="1628800"/>
            <a:ext cx="3528392" cy="4680519"/>
          </a:xfrm>
        </p:spPr>
        <p:txBody>
          <a:bodyPr/>
          <a:lstStyle/>
          <a:p>
            <a:r>
              <a:rPr lang="cs-CZ" sz="2000" dirty="0" err="1"/>
              <a:t>Chaperony</a:t>
            </a:r>
            <a:r>
              <a:rPr lang="cs-CZ" sz="2000" dirty="0"/>
              <a:t> v cytosolu </a:t>
            </a:r>
            <a:r>
              <a:rPr lang="cs-CZ" sz="2000" dirty="0" smtClean="0"/>
              <a:t>+ signální </a:t>
            </a:r>
            <a:r>
              <a:rPr lang="cs-CZ" sz="2000" dirty="0"/>
              <a:t>sekvence</a:t>
            </a:r>
          </a:p>
          <a:p>
            <a:r>
              <a:rPr lang="cs-CZ" sz="2000" dirty="0"/>
              <a:t>Transport do </a:t>
            </a:r>
            <a:r>
              <a:rPr lang="cs-CZ" sz="2000" dirty="0" err="1"/>
              <a:t>stromatu</a:t>
            </a:r>
            <a:r>
              <a:rPr lang="cs-CZ" sz="2000" dirty="0"/>
              <a:t> </a:t>
            </a:r>
            <a:r>
              <a:rPr lang="cs-CZ" sz="2000" dirty="0" smtClean="0"/>
              <a:t>a </a:t>
            </a:r>
            <a:r>
              <a:rPr lang="cs-CZ" sz="2000" dirty="0"/>
              <a:t>do lumen </a:t>
            </a:r>
            <a:r>
              <a:rPr lang="cs-CZ" sz="2000" dirty="0" err="1"/>
              <a:t>thylakoidů</a:t>
            </a:r>
            <a:endParaRPr lang="cs-CZ" sz="2000" dirty="0"/>
          </a:p>
          <a:p>
            <a:r>
              <a:rPr lang="cs-CZ" sz="2000" dirty="0"/>
              <a:t>Transportní aparát přes </a:t>
            </a:r>
            <a:endParaRPr lang="cs-CZ" sz="2000" dirty="0" smtClean="0"/>
          </a:p>
          <a:p>
            <a:r>
              <a:rPr lang="cs-CZ" sz="2000" dirty="0" smtClean="0"/>
              <a:t>Membrány:</a:t>
            </a:r>
          </a:p>
          <a:p>
            <a:pPr lvl="1"/>
            <a:r>
              <a:rPr lang="cs-CZ" sz="1800" dirty="0" smtClean="0"/>
              <a:t>TOC </a:t>
            </a:r>
            <a:r>
              <a:rPr lang="cs-CZ" sz="1800" i="1" dirty="0" err="1"/>
              <a:t>Translocon</a:t>
            </a:r>
            <a:r>
              <a:rPr lang="cs-CZ" sz="1800" i="1" dirty="0"/>
              <a:t> </a:t>
            </a:r>
            <a:r>
              <a:rPr lang="cs-CZ" sz="1800" i="1" dirty="0" err="1"/>
              <a:t>of</a:t>
            </a:r>
            <a:r>
              <a:rPr lang="cs-CZ" sz="1800" i="1" dirty="0"/>
              <a:t> </a:t>
            </a:r>
            <a:r>
              <a:rPr lang="cs-CZ" sz="1800" i="1" dirty="0" err="1"/>
              <a:t>the</a:t>
            </a:r>
            <a:r>
              <a:rPr lang="cs-CZ" sz="1800" i="1" dirty="0"/>
              <a:t> </a:t>
            </a:r>
            <a:r>
              <a:rPr lang="cs-CZ" sz="1800" i="1" dirty="0" err="1" smtClean="0"/>
              <a:t>outer</a:t>
            </a:r>
            <a:r>
              <a:rPr lang="cs-CZ" sz="1800" i="1" dirty="0" smtClean="0"/>
              <a:t> </a:t>
            </a:r>
            <a:r>
              <a:rPr lang="cs-CZ" sz="1800" i="1" dirty="0" err="1" smtClean="0"/>
              <a:t>membrane</a:t>
            </a:r>
            <a:r>
              <a:rPr lang="cs-CZ" sz="1800" i="1" dirty="0" smtClean="0"/>
              <a:t> </a:t>
            </a:r>
            <a:r>
              <a:rPr lang="cs-CZ" sz="1800" i="1" dirty="0" err="1"/>
              <a:t>of</a:t>
            </a:r>
            <a:r>
              <a:rPr lang="cs-CZ" sz="1800" i="1" dirty="0"/>
              <a:t> </a:t>
            </a:r>
            <a:r>
              <a:rPr lang="cs-CZ" sz="1800" i="1" dirty="0" err="1"/>
              <a:t>the</a:t>
            </a:r>
            <a:r>
              <a:rPr lang="cs-CZ" sz="1800" i="1" dirty="0"/>
              <a:t> </a:t>
            </a:r>
            <a:r>
              <a:rPr lang="cs-CZ" sz="1800" i="1" dirty="0" smtClean="0"/>
              <a:t>chloroplast</a:t>
            </a:r>
          </a:p>
          <a:p>
            <a:pPr lvl="1"/>
            <a:r>
              <a:rPr lang="cs-CZ" sz="1800" dirty="0" smtClean="0"/>
              <a:t>TIC  </a:t>
            </a:r>
            <a:r>
              <a:rPr lang="cs-CZ" sz="1800" i="1" dirty="0" err="1"/>
              <a:t>Translocon</a:t>
            </a:r>
            <a:r>
              <a:rPr lang="cs-CZ" sz="1800" i="1" dirty="0"/>
              <a:t> </a:t>
            </a:r>
            <a:r>
              <a:rPr lang="cs-CZ" sz="1800" i="1" dirty="0" err="1"/>
              <a:t>of</a:t>
            </a:r>
            <a:r>
              <a:rPr lang="cs-CZ" sz="1800" i="1" dirty="0"/>
              <a:t> </a:t>
            </a:r>
            <a:r>
              <a:rPr lang="cs-CZ" sz="1800" i="1" dirty="0" err="1"/>
              <a:t>the</a:t>
            </a:r>
            <a:r>
              <a:rPr lang="cs-CZ" sz="1800" i="1" dirty="0"/>
              <a:t> </a:t>
            </a:r>
            <a:r>
              <a:rPr lang="cs-CZ" sz="1800" i="1" dirty="0" err="1" smtClean="0"/>
              <a:t>innermembrane</a:t>
            </a:r>
            <a:r>
              <a:rPr lang="cs-CZ" sz="1800" i="1" dirty="0" smtClean="0"/>
              <a:t> </a:t>
            </a:r>
            <a:r>
              <a:rPr lang="cs-CZ" sz="1800" i="1" dirty="0" err="1"/>
              <a:t>of</a:t>
            </a:r>
            <a:r>
              <a:rPr lang="cs-CZ" sz="1800" i="1" dirty="0"/>
              <a:t> </a:t>
            </a:r>
            <a:r>
              <a:rPr lang="cs-CZ" sz="1800" i="1" dirty="0" err="1"/>
              <a:t>the</a:t>
            </a:r>
            <a:r>
              <a:rPr lang="cs-CZ" sz="1800" i="1" dirty="0"/>
              <a:t> </a:t>
            </a:r>
            <a:r>
              <a:rPr lang="cs-CZ" sz="1800" i="1" dirty="0" smtClean="0"/>
              <a:t>chloroplast</a:t>
            </a:r>
            <a:endParaRPr lang="cs-CZ" sz="1800" i="1" dirty="0"/>
          </a:p>
        </p:txBody>
      </p:sp>
      <p:pic>
        <p:nvPicPr>
          <p:cNvPr id="4" name="Picture 4" descr="transport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4482015" cy="465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4788024" y="3429000"/>
            <a:ext cx="1210445" cy="1009005"/>
          </a:xfrm>
          <a:prstGeom prst="line">
            <a:avLst/>
          </a:prstGeom>
          <a:noFill/>
          <a:ln w="1905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4644008" y="3861048"/>
            <a:ext cx="1354461" cy="1530151"/>
          </a:xfrm>
          <a:prstGeom prst="line">
            <a:avLst/>
          </a:prstGeom>
          <a:noFill/>
          <a:ln w="1905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472254" y="5662989"/>
            <a:ext cx="18117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 dirty="0">
                <a:solidFill>
                  <a:srgbClr val="354535"/>
                </a:solidFill>
                <a:latin typeface="Arial" pitchFamily="34" charset="0"/>
                <a:cs typeface="Arial" pitchFamily="34" charset="0"/>
              </a:rPr>
              <a:t>+rozpoznávací částice</a:t>
            </a:r>
          </a:p>
          <a:p>
            <a:pPr eaLnBrk="1" hangingPunct="1"/>
            <a:r>
              <a:rPr lang="cs-CZ" sz="1200" b="1" dirty="0">
                <a:solidFill>
                  <a:srgbClr val="354535"/>
                </a:solidFill>
                <a:latin typeface="Arial" pitchFamily="34" charset="0"/>
                <a:cs typeface="Arial" pitchFamily="34" charset="0"/>
              </a:rPr>
              <a:t>                 SRP</a:t>
            </a:r>
          </a:p>
          <a:p>
            <a:pPr eaLnBrk="1" hangingPunct="1"/>
            <a:r>
              <a:rPr lang="cs-CZ" sz="1200" b="1" dirty="0">
                <a:solidFill>
                  <a:srgbClr val="354535"/>
                </a:solidFill>
                <a:latin typeface="Arial" pitchFamily="34" charset="0"/>
                <a:cs typeface="Arial" pitchFamily="34" charset="0"/>
              </a:rPr>
              <a:t>                     + GTP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563888" y="4911551"/>
            <a:ext cx="10679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 dirty="0">
                <a:latin typeface="Arial" pitchFamily="34" charset="0"/>
                <a:cs typeface="Arial" pitchFamily="34" charset="0"/>
              </a:rPr>
              <a:t>rozdílné pH </a:t>
            </a:r>
          </a:p>
          <a:p>
            <a:pPr eaLnBrk="1" hangingPunct="1"/>
            <a:r>
              <a:rPr lang="cs-CZ" sz="1200" b="1" dirty="0">
                <a:latin typeface="Arial" pitchFamily="34" charset="0"/>
                <a:cs typeface="Arial" pitchFamily="34" charset="0"/>
              </a:rPr>
              <a:t>+ ATP</a:t>
            </a:r>
          </a:p>
        </p:txBody>
      </p:sp>
    </p:spTree>
    <p:extLst>
      <p:ext uri="{BB962C8B-B14F-4D97-AF65-F5344CB8AC3E}">
        <p14:creationId xmlns:p14="http://schemas.microsoft.com/office/powerpoint/2010/main" val="139681871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Transport proteinů </a:t>
            </a:r>
            <a:r>
              <a:rPr lang="cs-CZ" dirty="0" smtClean="0"/>
              <a:t>do mitochondrií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3968" y="1196752"/>
            <a:ext cx="4608512" cy="5328592"/>
          </a:xfrm>
        </p:spPr>
        <p:txBody>
          <a:bodyPr/>
          <a:lstStyle/>
          <a:p>
            <a:r>
              <a:rPr lang="cs-CZ" dirty="0"/>
              <a:t>Cytoplazma: </a:t>
            </a:r>
            <a:r>
              <a:rPr lang="cs-CZ" dirty="0" err="1"/>
              <a:t>preprotein</a:t>
            </a:r>
            <a:r>
              <a:rPr lang="cs-CZ" dirty="0"/>
              <a:t> + signální sekvence uchopeny systémem </a:t>
            </a:r>
            <a:r>
              <a:rPr lang="cs-CZ" dirty="0" err="1"/>
              <a:t>chaperoninů</a:t>
            </a:r>
            <a:r>
              <a:rPr lang="cs-CZ" dirty="0"/>
              <a:t> a pomocných proteinů, dopraveny k vnější </a:t>
            </a:r>
            <a:r>
              <a:rPr lang="cs-CZ" dirty="0" err="1"/>
              <a:t>mit</a:t>
            </a:r>
            <a:r>
              <a:rPr lang="cs-CZ" dirty="0"/>
              <a:t>. mem. </a:t>
            </a:r>
          </a:p>
          <a:p>
            <a:r>
              <a:rPr lang="cs-CZ" dirty="0"/>
              <a:t>TOM (</a:t>
            </a:r>
            <a:r>
              <a:rPr lang="cs-CZ" dirty="0" err="1"/>
              <a:t>Translocase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Outer</a:t>
            </a:r>
            <a:r>
              <a:rPr lang="cs-CZ" dirty="0"/>
              <a:t> </a:t>
            </a:r>
            <a:r>
              <a:rPr lang="cs-CZ" dirty="0" err="1"/>
              <a:t>Membrane</a:t>
            </a:r>
            <a:r>
              <a:rPr lang="cs-CZ" dirty="0"/>
              <a:t>)/TIM (</a:t>
            </a:r>
            <a:r>
              <a:rPr lang="cs-CZ" dirty="0" err="1"/>
              <a:t>Translocase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Inner</a:t>
            </a:r>
            <a:r>
              <a:rPr lang="cs-CZ" dirty="0"/>
              <a:t> </a:t>
            </a:r>
            <a:r>
              <a:rPr lang="cs-CZ" dirty="0" err="1"/>
              <a:t>Membrane</a:t>
            </a:r>
            <a:r>
              <a:rPr lang="cs-CZ" dirty="0"/>
              <a:t>)</a:t>
            </a:r>
          </a:p>
          <a:p>
            <a:r>
              <a:rPr lang="cs-CZ" dirty="0"/>
              <a:t>Vnitřní strana: </a:t>
            </a:r>
            <a:r>
              <a:rPr lang="cs-CZ" dirty="0" err="1"/>
              <a:t>chaperonin</a:t>
            </a:r>
            <a:r>
              <a:rPr lang="cs-CZ" dirty="0"/>
              <a:t> HSP70, odštěpení signální sekvence pomocí proteinázy </a:t>
            </a:r>
          </a:p>
        </p:txBody>
      </p:sp>
      <p:pic>
        <p:nvPicPr>
          <p:cNvPr id="4" name="Picture 4" descr="transpo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931" y="2486306"/>
            <a:ext cx="2739029" cy="432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transport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938" y="1196752"/>
            <a:ext cx="2440006" cy="121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914015" y="6413266"/>
            <a:ext cx="16660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cs-CZ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Vesmír 2000</a:t>
            </a:r>
            <a:endParaRPr lang="cs-CZ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2545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Srovnání chloroplastové RNA polymerázy </a:t>
            </a:r>
            <a:r>
              <a:rPr lang="cs-CZ" dirty="0" err="1"/>
              <a:t>eukaryot</a:t>
            </a:r>
            <a:r>
              <a:rPr lang="cs-CZ" dirty="0"/>
              <a:t> a </a:t>
            </a:r>
            <a:r>
              <a:rPr lang="cs-CZ" dirty="0" err="1"/>
              <a:t>prokaryot</a:t>
            </a:r>
            <a:r>
              <a:rPr lang="cs-CZ" dirty="0"/>
              <a:t>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5042"/>
            <a:ext cx="7814427" cy="525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747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9632" y="980727"/>
            <a:ext cx="7884368" cy="504057"/>
          </a:xfrm>
        </p:spPr>
        <p:txBody>
          <a:bodyPr/>
          <a:lstStyle/>
          <a:p>
            <a:r>
              <a:rPr lang="pl-PL" dirty="0"/>
              <a:t>Sekundární struktura rRNA v chloroplastech </a:t>
            </a:r>
            <a:r>
              <a:rPr lang="pl-PL" dirty="0" smtClean="0"/>
              <a:t>tabáku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1628800"/>
            <a:ext cx="3888432" cy="1872208"/>
          </a:xfrm>
        </p:spPr>
        <p:txBody>
          <a:bodyPr/>
          <a:lstStyle/>
          <a:p>
            <a:r>
              <a:rPr lang="cs-CZ" sz="2000" dirty="0"/>
              <a:t>Menší podjednotka ribozomů</a:t>
            </a:r>
          </a:p>
          <a:p>
            <a:r>
              <a:rPr lang="cs-CZ" sz="2000" dirty="0"/>
              <a:t>16S </a:t>
            </a:r>
            <a:r>
              <a:rPr lang="cs-CZ" sz="2000" dirty="0" err="1"/>
              <a:t>rRNA</a:t>
            </a:r>
            <a:r>
              <a:rPr lang="cs-CZ" sz="2000" dirty="0"/>
              <a:t> </a:t>
            </a:r>
            <a:r>
              <a:rPr lang="cs-CZ" sz="2000" dirty="0" smtClean="0"/>
              <a:t>se </a:t>
            </a:r>
            <a:r>
              <a:rPr lang="cs-CZ" sz="2000" dirty="0"/>
              <a:t>4 doménami 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/>
              <a:t>rRNA</a:t>
            </a:r>
            <a:r>
              <a:rPr lang="cs-CZ" dirty="0"/>
              <a:t> chloroplastů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 bwMode="auto">
          <a:xfrm>
            <a:off x="5076056" y="1628800"/>
            <a:ext cx="4032448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1463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3275" indent="-261938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84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Větší podjednotka ribozomů</a:t>
            </a:r>
          </a:p>
          <a:p>
            <a:r>
              <a:rPr lang="cs-CZ" sz="2000" dirty="0"/>
              <a:t>23S a 4,5S </a:t>
            </a:r>
            <a:r>
              <a:rPr lang="cs-CZ" sz="2000" dirty="0" err="1"/>
              <a:t>rRNA</a:t>
            </a:r>
            <a:r>
              <a:rPr lang="cs-CZ" sz="2000" dirty="0"/>
              <a:t> se 6 doménami; doména V je místem pro </a:t>
            </a:r>
            <a:r>
              <a:rPr lang="cs-CZ" sz="2000" dirty="0" err="1"/>
              <a:t>tRNA</a:t>
            </a:r>
            <a:r>
              <a:rPr lang="cs-CZ" sz="2000" dirty="0"/>
              <a:t> k podjednotce </a:t>
            </a:r>
            <a:r>
              <a:rPr lang="cs-CZ" sz="2000" dirty="0" smtClean="0"/>
              <a:t>50S</a:t>
            </a:r>
            <a:endParaRPr lang="cs-CZ" sz="2000" dirty="0"/>
          </a:p>
        </p:txBody>
      </p:sp>
      <p:pic>
        <p:nvPicPr>
          <p:cNvPr id="6" name="Picture 4" descr="296 transkripce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861" y="3789040"/>
            <a:ext cx="7708627" cy="24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9998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tRNA</a:t>
            </a:r>
            <a:r>
              <a:rPr lang="cs-CZ" dirty="0"/>
              <a:t> chloroplastů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1331640" y="1268760"/>
            <a:ext cx="3888432" cy="720080"/>
          </a:xfrm>
        </p:spPr>
        <p:txBody>
          <a:bodyPr/>
          <a:lstStyle/>
          <a:p>
            <a:r>
              <a:rPr lang="cs-CZ" sz="2000" dirty="0"/>
              <a:t>Cytoplazmatická </a:t>
            </a:r>
            <a:r>
              <a:rPr lang="cs-CZ" sz="2000" dirty="0" smtClean="0"/>
              <a:t> </a:t>
            </a:r>
            <a:r>
              <a:rPr lang="cs-CZ" sz="2000" dirty="0" err="1" smtClean="0"/>
              <a:t>tRNA</a:t>
            </a:r>
            <a:r>
              <a:rPr lang="cs-CZ" sz="2000" baseline="30000" dirty="0" err="1" smtClean="0"/>
              <a:t>Met</a:t>
            </a:r>
            <a:r>
              <a:rPr lang="cs-CZ" sz="2000" dirty="0" smtClean="0"/>
              <a:t> </a:t>
            </a:r>
            <a:r>
              <a:rPr lang="cs-CZ" sz="2000" dirty="0"/>
              <a:t>fazolu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 bwMode="auto">
          <a:xfrm>
            <a:off x="5076056" y="1268760"/>
            <a:ext cx="4032448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1463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3275" indent="-261938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84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 smtClean="0"/>
              <a:t>Chloroplastová </a:t>
            </a:r>
            <a:r>
              <a:rPr lang="cs-CZ" sz="2000" dirty="0" err="1" smtClean="0"/>
              <a:t>tRNA</a:t>
            </a:r>
            <a:r>
              <a:rPr lang="cs-CZ" sz="2000" baseline="30000" dirty="0" err="1" smtClean="0"/>
              <a:t>Met</a:t>
            </a:r>
            <a:endParaRPr lang="cs-CZ" sz="2000" baseline="30000" dirty="0"/>
          </a:p>
        </p:txBody>
      </p:sp>
      <p:pic>
        <p:nvPicPr>
          <p:cNvPr id="6" name="Picture 4" descr="298 transkripc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420888"/>
            <a:ext cx="4956175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2473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Zralá chloroplastová </a:t>
            </a:r>
            <a:r>
              <a:rPr lang="cs-CZ" dirty="0" err="1"/>
              <a:t>mRNA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40768"/>
            <a:ext cx="7235354" cy="466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354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547664" y="836713"/>
            <a:ext cx="7272808" cy="2088231"/>
          </a:xfrm>
        </p:spPr>
        <p:txBody>
          <a:bodyPr/>
          <a:lstStyle/>
          <a:p>
            <a:r>
              <a:rPr lang="cs-CZ"/>
              <a:t>Bylo domestikováno </a:t>
            </a:r>
            <a:r>
              <a:rPr lang="cs-CZ" b="1">
                <a:solidFill>
                  <a:schemeClr val="accent6">
                    <a:lumMod val="75000"/>
                  </a:schemeClr>
                </a:solidFill>
              </a:rPr>
              <a:t>230 plodin </a:t>
            </a:r>
            <a:r>
              <a:rPr lang="cs-CZ"/>
              <a:t>ze 180 rodů a 64 čeledí.</a:t>
            </a:r>
          </a:p>
          <a:p>
            <a:r>
              <a:rPr lang="cs-CZ" i="1"/>
              <a:t>Poaceae</a:t>
            </a:r>
            <a:r>
              <a:rPr lang="cs-CZ"/>
              <a:t>, </a:t>
            </a:r>
            <a:r>
              <a:rPr lang="cs-CZ" i="1"/>
              <a:t>Fabaceae</a:t>
            </a:r>
            <a:r>
              <a:rPr lang="cs-CZ"/>
              <a:t>, </a:t>
            </a:r>
            <a:r>
              <a:rPr lang="cs-CZ" i="1"/>
              <a:t>Brassicaceae</a:t>
            </a:r>
            <a:r>
              <a:rPr lang="cs-CZ"/>
              <a:t>, </a:t>
            </a:r>
            <a:r>
              <a:rPr lang="cs-CZ" i="1"/>
              <a:t>Solanaceae</a:t>
            </a:r>
          </a:p>
          <a:p>
            <a:r>
              <a:rPr lang="cs-CZ" b="1">
                <a:solidFill>
                  <a:schemeClr val="accent6">
                    <a:lumMod val="75000"/>
                  </a:schemeClr>
                </a:solidFill>
              </a:rPr>
              <a:t>Fixace znaku 100 až 2000 </a:t>
            </a:r>
            <a:r>
              <a:rPr lang="cs-CZ" b="1" smtClean="0">
                <a:solidFill>
                  <a:schemeClr val="accent6">
                    <a:lumMod val="75000"/>
                  </a:schemeClr>
                </a:solidFill>
              </a:rPr>
              <a:t>let</a:t>
            </a:r>
            <a:endParaRPr lang="cs-CZ" b="1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50206" y="3038450"/>
            <a:ext cx="1628775" cy="270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63256" y="3109888"/>
            <a:ext cx="1584325" cy="259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38119" y="3152750"/>
            <a:ext cx="2684462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18719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1124743"/>
            <a:ext cx="7128791" cy="504057"/>
          </a:xfrm>
        </p:spPr>
        <p:txBody>
          <a:bodyPr/>
          <a:lstStyle/>
          <a:p>
            <a:r>
              <a:rPr lang="cs-CZ" smtClean="0"/>
              <a:t>Funkce genů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smtClean="0"/>
              <a:t>Funkční genomika</a:t>
            </a:r>
            <a:endParaRPr lang="cs-CZ" b="1" dirty="0" smtClean="0"/>
          </a:p>
          <a:p>
            <a:pPr lvl="1"/>
            <a:r>
              <a:rPr lang="cs-CZ" sz="2000" dirty="0" smtClean="0"/>
              <a:t>Projekt </a:t>
            </a:r>
            <a:r>
              <a:rPr lang="cs-CZ" sz="2000" dirty="0"/>
              <a:t>„</a:t>
            </a:r>
            <a:r>
              <a:rPr lang="cs-CZ" sz="2000" dirty="0" err="1"/>
              <a:t>Arabidopsis</a:t>
            </a:r>
            <a:r>
              <a:rPr lang="cs-CZ" sz="2000" dirty="0"/>
              <a:t> 2010 </a:t>
            </a:r>
            <a:r>
              <a:rPr lang="cs-CZ" sz="2000" dirty="0" smtClean="0"/>
              <a:t>Program“ 2001–2010</a:t>
            </a:r>
            <a:endParaRPr lang="cs-CZ" sz="2000" dirty="0"/>
          </a:p>
          <a:p>
            <a:pPr lvl="1"/>
            <a:r>
              <a:rPr lang="cs-CZ" sz="2000" dirty="0" smtClean="0"/>
              <a:t>Plant </a:t>
            </a:r>
            <a:r>
              <a:rPr lang="cs-CZ" sz="2000" dirty="0" err="1"/>
              <a:t>Physiology</a:t>
            </a:r>
            <a:r>
              <a:rPr lang="cs-CZ" sz="2000" dirty="0"/>
              <a:t>, June 2002, Vol. 129, pp. 394-437, </a:t>
            </a:r>
            <a:r>
              <a:rPr lang="cs-CZ" sz="2000" dirty="0" smtClean="0">
                <a:hlinkClick r:id="rId3"/>
              </a:rPr>
              <a:t>www.plantphysiol.org</a:t>
            </a:r>
            <a:endParaRPr lang="cs-CZ" sz="2000" dirty="0" smtClean="0"/>
          </a:p>
          <a:p>
            <a:pPr lvl="1"/>
            <a:r>
              <a:rPr lang="cs-CZ" sz="2000" dirty="0" smtClean="0"/>
              <a:t>Nástroje </a:t>
            </a:r>
            <a:r>
              <a:rPr lang="cs-CZ" sz="2000" dirty="0"/>
              <a:t>studia funkcí </a:t>
            </a:r>
            <a:r>
              <a:rPr lang="cs-CZ" sz="2000"/>
              <a:t>rostlinných </a:t>
            </a:r>
            <a:r>
              <a:rPr lang="cs-CZ" sz="2000" smtClean="0"/>
              <a:t>genů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3200" u="sng" smtClean="0"/>
              <a:t>Genomika rostlin</a:t>
            </a:r>
            <a:endParaRPr lang="cs-CZ" sz="3200" u="sng"/>
          </a:p>
        </p:txBody>
      </p:sp>
    </p:spTree>
    <p:extLst>
      <p:ext uri="{BB962C8B-B14F-4D97-AF65-F5344CB8AC3E}">
        <p14:creationId xmlns:p14="http://schemas.microsoft.com/office/powerpoint/2010/main" val="404709766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Nástroje funkční genomiky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1196752"/>
            <a:ext cx="7560840" cy="4464495"/>
          </a:xfrm>
        </p:spPr>
        <p:txBody>
          <a:bodyPr/>
          <a:lstStyle/>
          <a:p>
            <a:pPr marL="0" indent="0">
              <a:buNone/>
            </a:pPr>
            <a:r>
              <a:rPr lang="cs-CZ" sz="2600" b="1" dirty="0" smtClean="0">
                <a:solidFill>
                  <a:srgbClr val="FF0000"/>
                </a:solidFill>
              </a:rPr>
              <a:t>Mutageneze</a:t>
            </a:r>
          </a:p>
          <a:p>
            <a:pPr marL="0" indent="0">
              <a:buNone/>
            </a:pPr>
            <a:endParaRPr lang="cs-CZ" sz="2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sz="2600" b="1" dirty="0">
              <a:solidFill>
                <a:srgbClr val="FF0000"/>
              </a:solidFill>
            </a:endParaRPr>
          </a:p>
          <a:p>
            <a:r>
              <a:rPr lang="cs-CZ" b="1" dirty="0"/>
              <a:t>Typy mutagenů</a:t>
            </a:r>
          </a:p>
          <a:p>
            <a:pPr lvl="1"/>
            <a:r>
              <a:rPr lang="cs-CZ" dirty="0" err="1"/>
              <a:t>c</a:t>
            </a:r>
            <a:r>
              <a:rPr lang="cs-CZ" dirty="0" err="1" smtClean="0"/>
              <a:t>hemomutageny</a:t>
            </a:r>
            <a:endParaRPr lang="cs-CZ" dirty="0"/>
          </a:p>
          <a:p>
            <a:pPr lvl="2"/>
            <a:r>
              <a:rPr lang="cs-CZ" dirty="0" smtClean="0"/>
              <a:t>přístupy </a:t>
            </a:r>
            <a:r>
              <a:rPr lang="cs-CZ" dirty="0"/>
              <a:t>přímé i </a:t>
            </a:r>
            <a:r>
              <a:rPr lang="cs-CZ" dirty="0" smtClean="0"/>
              <a:t>reverzní genetiky</a:t>
            </a:r>
            <a:endParaRPr lang="cs-CZ" b="1" dirty="0"/>
          </a:p>
          <a:p>
            <a:pPr lvl="1"/>
            <a:r>
              <a:rPr lang="cs-CZ" dirty="0" smtClean="0"/>
              <a:t>fyzikální mutageny</a:t>
            </a:r>
          </a:p>
          <a:p>
            <a:pPr lvl="1"/>
            <a:r>
              <a:rPr lang="cs-CZ" dirty="0" smtClean="0"/>
              <a:t>biologické mutageny</a:t>
            </a:r>
          </a:p>
          <a:p>
            <a:pPr lvl="2"/>
            <a:r>
              <a:rPr lang="cs-CZ" dirty="0" smtClean="0"/>
              <a:t>T-DNA</a:t>
            </a:r>
          </a:p>
          <a:p>
            <a:pPr lvl="2"/>
            <a:r>
              <a:rPr lang="cs-CZ" dirty="0" err="1" smtClean="0"/>
              <a:t>transpozony</a:t>
            </a:r>
            <a:endParaRPr lang="cs-CZ" dirty="0" smtClean="0"/>
          </a:p>
          <a:p>
            <a:pPr lvl="2"/>
            <a:r>
              <a:rPr lang="cs-CZ" dirty="0" smtClean="0"/>
              <a:t>přístupy reverzní genetiky</a:t>
            </a:r>
          </a:p>
          <a:p>
            <a:pPr lvl="2"/>
            <a:r>
              <a:rPr lang="cs-CZ" dirty="0" err="1" smtClean="0"/>
              <a:t>retroelementy</a:t>
            </a:r>
            <a:endParaRPr lang="cs-CZ" dirty="0"/>
          </a:p>
          <a:p>
            <a:endParaRPr lang="cs-CZ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301034" y="2046218"/>
            <a:ext cx="56220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800" b="1" dirty="0">
                <a:latin typeface="Arial" pitchFamily="34" charset="0"/>
                <a:cs typeface="Arial" pitchFamily="34" charset="0"/>
              </a:rPr>
              <a:t>Fenotyp                                </a:t>
            </a:r>
            <a:r>
              <a:rPr lang="cs-CZ" sz="1800" b="1" dirty="0" smtClean="0">
                <a:latin typeface="Arial" pitchFamily="34" charset="0"/>
                <a:cs typeface="Arial" pitchFamily="34" charset="0"/>
              </a:rPr>
              <a:t>  Genotyp/gen (mutace</a:t>
            </a:r>
            <a:endParaRPr lang="cs-CZ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3528875" y="2070129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Line 11"/>
          <p:cNvSpPr>
            <a:spLocks noChangeShapeType="1"/>
          </p:cNvSpPr>
          <p:nvPr/>
        </p:nvSpPr>
        <p:spPr bwMode="auto">
          <a:xfrm flipH="1">
            <a:off x="3528875" y="2439461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077852" y="1700808"/>
            <a:ext cx="26292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800" b="1" dirty="0" smtClean="0"/>
              <a:t>Klasická genetika</a:t>
            </a:r>
          </a:p>
          <a:p>
            <a:endParaRPr lang="cs-CZ" sz="1800" dirty="0"/>
          </a:p>
          <a:p>
            <a:r>
              <a:rPr lang="cs-CZ" sz="1800" dirty="0" smtClean="0"/>
              <a:t>         </a:t>
            </a:r>
          </a:p>
          <a:p>
            <a:r>
              <a:rPr lang="cs-CZ" sz="1800" b="1" dirty="0" smtClean="0"/>
              <a:t>Molekulární genetika</a:t>
            </a: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18205300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T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32856"/>
            <a:ext cx="6912768" cy="448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charset="0"/>
                <a:cs typeface="Arial" charset="0"/>
              </a:rPr>
              <a:t>T-DNA </a:t>
            </a:r>
            <a:r>
              <a:rPr lang="cs-CZ" dirty="0" err="1">
                <a:latin typeface="Arial" charset="0"/>
                <a:cs typeface="Arial" charset="0"/>
              </a:rPr>
              <a:t>tagging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331640" y="1628801"/>
            <a:ext cx="7560840" cy="864096"/>
          </a:xfrm>
        </p:spPr>
        <p:txBody>
          <a:bodyPr/>
          <a:lstStyle/>
          <a:p>
            <a:r>
              <a:rPr lang="fr-FR" b="1" dirty="0"/>
              <a:t>Infekce rostlinné buňky při </a:t>
            </a:r>
            <a:r>
              <a:rPr lang="fr-FR" b="1"/>
              <a:t>transformaci </a:t>
            </a:r>
            <a:r>
              <a:rPr lang="cs-CZ" b="1" smtClean="0"/>
              <a:t/>
            </a:r>
            <a:br>
              <a:rPr lang="cs-CZ" b="1" smtClean="0"/>
            </a:br>
            <a:r>
              <a:rPr lang="fr-FR" b="1" i="1" smtClean="0"/>
              <a:t>A</a:t>
            </a:r>
            <a:r>
              <a:rPr lang="fr-FR" b="1" i="1" dirty="0"/>
              <a:t>. </a:t>
            </a:r>
            <a:r>
              <a:rPr lang="fr-FR" b="1" i="1" dirty="0" smtClean="0"/>
              <a:t>tumefaciens</a:t>
            </a:r>
            <a:endParaRPr lang="fr-FR" b="1" i="1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>
                <a:latin typeface="Arial" charset="0"/>
                <a:cs typeface="Arial" charset="0"/>
              </a:rPr>
              <a:t>Inzerční mutageneze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06862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Model tvorby </a:t>
            </a:r>
            <a:r>
              <a:rPr lang="cs-CZ" dirty="0" err="1"/>
              <a:t>jednořetězcové</a:t>
            </a:r>
            <a:r>
              <a:rPr lang="cs-CZ" dirty="0"/>
              <a:t> T-DNA </a:t>
            </a:r>
            <a:br>
              <a:rPr lang="cs-CZ" dirty="0"/>
            </a:br>
            <a:r>
              <a:rPr lang="cs-CZ" i="1" dirty="0"/>
              <a:t>A. </a:t>
            </a:r>
            <a:r>
              <a:rPr lang="cs-CZ" i="1" dirty="0" err="1"/>
              <a:t>tumefaciens</a:t>
            </a:r>
            <a:endParaRPr lang="cs-CZ" i="1" dirty="0"/>
          </a:p>
        </p:txBody>
      </p:sp>
      <p:pic>
        <p:nvPicPr>
          <p:cNvPr id="4" name="Picture 3" descr="T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56792"/>
            <a:ext cx="53816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27023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Metody transformace rostlinných </a:t>
            </a:r>
            <a:r>
              <a:rPr lang="cs-CZ" dirty="0" smtClean="0"/>
              <a:t>pletiv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Semena</a:t>
            </a:r>
            <a:r>
              <a:rPr lang="cs-CZ" dirty="0"/>
              <a:t>, embrya, listové disky, kořeny, </a:t>
            </a:r>
            <a:r>
              <a:rPr lang="cs-CZ" dirty="0" smtClean="0"/>
              <a:t>protoplasty vakuová infiltrace</a:t>
            </a:r>
          </a:p>
          <a:p>
            <a:pPr lvl="1"/>
            <a:r>
              <a:rPr lang="cs-CZ" i="1" dirty="0" err="1" smtClean="0"/>
              <a:t>Arabidopsis</a:t>
            </a:r>
            <a:r>
              <a:rPr lang="cs-CZ" i="1" dirty="0" smtClean="0"/>
              <a:t> </a:t>
            </a:r>
            <a:r>
              <a:rPr lang="cs-CZ" i="1" dirty="0" err="1" smtClean="0"/>
              <a:t>thaliana</a:t>
            </a:r>
            <a:endParaRPr lang="cs-CZ" i="1" dirty="0" smtClean="0"/>
          </a:p>
          <a:p>
            <a:pPr lvl="1"/>
            <a:r>
              <a:rPr lang="cs-CZ" i="1" dirty="0" err="1" smtClean="0"/>
              <a:t>Medicago</a:t>
            </a:r>
            <a:r>
              <a:rPr lang="cs-CZ" i="1" dirty="0" smtClean="0"/>
              <a:t> </a:t>
            </a:r>
            <a:r>
              <a:rPr lang="cs-CZ" i="1" dirty="0" err="1"/>
              <a:t>truncatula</a:t>
            </a:r>
            <a:r>
              <a:rPr lang="cs-CZ" i="1" dirty="0"/>
              <a:t>   </a:t>
            </a:r>
          </a:p>
          <a:p>
            <a:pPr marL="0" indent="0">
              <a:buNone/>
            </a:pPr>
            <a:r>
              <a:rPr lang="cs-CZ" sz="2600" b="1" dirty="0" err="1" smtClean="0">
                <a:solidFill>
                  <a:srgbClr val="FF0000"/>
                </a:solidFill>
              </a:rPr>
              <a:t>Markerové</a:t>
            </a:r>
            <a:r>
              <a:rPr lang="cs-CZ" sz="2600" b="1" dirty="0" smtClean="0">
                <a:solidFill>
                  <a:srgbClr val="FF0000"/>
                </a:solidFill>
              </a:rPr>
              <a:t> </a:t>
            </a:r>
            <a:r>
              <a:rPr lang="cs-CZ" sz="2600" b="1" dirty="0">
                <a:solidFill>
                  <a:srgbClr val="FF0000"/>
                </a:solidFill>
              </a:rPr>
              <a:t>geny</a:t>
            </a:r>
          </a:p>
          <a:p>
            <a:r>
              <a:rPr lang="cs-CZ" dirty="0" err="1" smtClean="0"/>
              <a:t>Selektovatelné</a:t>
            </a:r>
            <a:endParaRPr lang="cs-CZ" dirty="0" smtClean="0"/>
          </a:p>
          <a:p>
            <a:pPr lvl="1"/>
            <a:r>
              <a:rPr lang="cs-CZ" i="1" dirty="0" smtClean="0">
                <a:solidFill>
                  <a:schemeClr val="accent6">
                    <a:lumMod val="75000"/>
                  </a:schemeClr>
                </a:solidFill>
              </a:rPr>
              <a:t>NPT</a:t>
            </a:r>
            <a:r>
              <a:rPr lang="cs-CZ" i="1" dirty="0" smtClean="0"/>
              <a:t> </a:t>
            </a:r>
            <a:r>
              <a:rPr lang="cs-CZ" dirty="0"/>
              <a:t>(</a:t>
            </a:r>
            <a:r>
              <a:rPr lang="cs-CZ" i="1" dirty="0"/>
              <a:t>neomycin </a:t>
            </a:r>
            <a:r>
              <a:rPr lang="cs-CZ" i="1" dirty="0" err="1"/>
              <a:t>fosfotransferáza</a:t>
            </a:r>
            <a:r>
              <a:rPr lang="cs-CZ" dirty="0"/>
              <a:t>)</a:t>
            </a:r>
          </a:p>
          <a:p>
            <a:pPr lvl="1"/>
            <a:r>
              <a:rPr lang="cs-CZ" i="1" dirty="0" smtClean="0">
                <a:solidFill>
                  <a:schemeClr val="accent6">
                    <a:lumMod val="75000"/>
                  </a:schemeClr>
                </a:solidFill>
              </a:rPr>
              <a:t>HPT</a:t>
            </a:r>
            <a:r>
              <a:rPr lang="cs-CZ" i="1" dirty="0" smtClean="0"/>
              <a:t> </a:t>
            </a:r>
            <a:r>
              <a:rPr lang="cs-CZ" dirty="0"/>
              <a:t>(</a:t>
            </a:r>
            <a:r>
              <a:rPr lang="cs-CZ" i="1" dirty="0" err="1"/>
              <a:t>hygromycin</a:t>
            </a:r>
            <a:r>
              <a:rPr lang="cs-CZ" i="1" dirty="0"/>
              <a:t> </a:t>
            </a:r>
            <a:r>
              <a:rPr lang="cs-CZ" i="1" dirty="0" err="1"/>
              <a:t>fosfotransferáza</a:t>
            </a:r>
            <a:r>
              <a:rPr lang="cs-CZ" dirty="0"/>
              <a:t>)</a:t>
            </a:r>
            <a:r>
              <a:rPr lang="cs-CZ" i="1" dirty="0"/>
              <a:t>     </a:t>
            </a:r>
          </a:p>
          <a:p>
            <a:pPr lvl="1"/>
            <a:r>
              <a:rPr lang="cs-CZ" i="1" dirty="0" smtClean="0">
                <a:solidFill>
                  <a:schemeClr val="accent6">
                    <a:lumMod val="75000"/>
                  </a:schemeClr>
                </a:solidFill>
              </a:rPr>
              <a:t>BAR</a:t>
            </a:r>
            <a:r>
              <a:rPr lang="cs-CZ" dirty="0" smtClean="0"/>
              <a:t> </a:t>
            </a:r>
            <a:r>
              <a:rPr lang="cs-CZ" dirty="0"/>
              <a:t>(rezistence k </a:t>
            </a:r>
            <a:r>
              <a:rPr lang="cs-CZ" dirty="0" smtClean="0"/>
              <a:t>herbicidu </a:t>
            </a:r>
            <a:r>
              <a:rPr lang="cs-CZ" dirty="0" err="1" smtClean="0"/>
              <a:t>fosfinotricinu</a:t>
            </a:r>
            <a:r>
              <a:rPr lang="cs-CZ" dirty="0"/>
              <a:t>)</a:t>
            </a:r>
          </a:p>
          <a:p>
            <a:r>
              <a:rPr lang="cs-CZ" dirty="0"/>
              <a:t>Signální = </a:t>
            </a:r>
            <a:r>
              <a:rPr lang="cs-CZ" dirty="0" err="1"/>
              <a:t>reportérové</a:t>
            </a:r>
            <a:r>
              <a:rPr lang="cs-CZ" dirty="0"/>
              <a:t>  </a:t>
            </a:r>
          </a:p>
          <a:p>
            <a:pPr lvl="1"/>
            <a:r>
              <a:rPr lang="cs-CZ" i="1" dirty="0" smtClean="0">
                <a:solidFill>
                  <a:schemeClr val="accent6">
                    <a:lumMod val="75000"/>
                  </a:schemeClr>
                </a:solidFill>
              </a:rPr>
              <a:t>GUS</a:t>
            </a:r>
            <a:r>
              <a:rPr lang="cs-CZ" dirty="0"/>
              <a:t>, 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cs-CZ" i="1" dirty="0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8015171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Exprese </a:t>
            </a:r>
            <a:r>
              <a:rPr lang="cs-CZ" dirty="0" smtClean="0"/>
              <a:t>GFP</a:t>
            </a:r>
            <a:endParaRPr lang="cs-CZ" dirty="0"/>
          </a:p>
        </p:txBody>
      </p:sp>
      <p:pic>
        <p:nvPicPr>
          <p:cNvPr id="5" name="Picture 2" descr="CoY7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08187"/>
            <a:ext cx="4724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KAT5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416" y="3599656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8474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476672"/>
            <a:ext cx="7128791" cy="504056"/>
          </a:xfrm>
        </p:spPr>
        <p:txBody>
          <a:bodyPr/>
          <a:lstStyle/>
          <a:p>
            <a:r>
              <a:rPr lang="cs-CZ" dirty="0"/>
              <a:t>Funkce genu </a:t>
            </a:r>
            <a:r>
              <a:rPr lang="cs-CZ" dirty="0" smtClean="0"/>
              <a:t>GUS</a:t>
            </a:r>
            <a:endParaRPr lang="cs-CZ" dirty="0"/>
          </a:p>
        </p:txBody>
      </p:sp>
      <p:pic>
        <p:nvPicPr>
          <p:cNvPr id="4" name="Picture 2" descr="T-DNA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880" y="980728"/>
            <a:ext cx="5026472" cy="568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46119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Identifikace inzerčních míst přístupem reverzní </a:t>
            </a:r>
            <a:r>
              <a:rPr lang="cs-CZ" dirty="0" smtClean="0"/>
              <a:t>genetiky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08104" y="2132856"/>
            <a:ext cx="3528392" cy="390708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cs-CZ" dirty="0"/>
              <a:t>Inzerční mutageneze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Organizace rostlin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Izolace DNA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Specifická PCR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Inzerce v genu </a:t>
            </a:r>
            <a:r>
              <a:rPr lang="cs-CZ" dirty="0" smtClean="0"/>
              <a:t>X rostliny </a:t>
            </a:r>
            <a:r>
              <a:rPr lang="cs-CZ" dirty="0"/>
              <a:t>I, c, 5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Klonování </a:t>
            </a:r>
            <a:r>
              <a:rPr lang="cs-CZ" dirty="0"/>
              <a:t>genu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"/>
          <a:stretch>
            <a:fillRect/>
          </a:stretch>
        </p:blipFill>
        <p:spPr bwMode="auto">
          <a:xfrm>
            <a:off x="1259632" y="1557659"/>
            <a:ext cx="4202236" cy="4967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3445658" y="2761183"/>
            <a:ext cx="62228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dirty="0"/>
              <a:t>inzert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835696" y="3049215"/>
            <a:ext cx="62228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dirty="0"/>
              <a:t>inzert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370073" y="6433591"/>
            <a:ext cx="161775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dirty="0" smtClean="0"/>
              <a:t>specifické </a:t>
            </a:r>
            <a:r>
              <a:rPr lang="cs-CZ" sz="1400" dirty="0" err="1" smtClean="0"/>
              <a:t>primery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4688501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 6) Izolace rostlinného genu</a:t>
            </a:r>
          </a:p>
        </p:txBody>
      </p:sp>
      <p:pic>
        <p:nvPicPr>
          <p:cNvPr id="4" name="Picture 2" descr="T-DN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590" y="1539875"/>
            <a:ext cx="7734906" cy="5155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3405549" y="1844824"/>
            <a:ext cx="3470707" cy="0"/>
          </a:xfrm>
          <a:prstGeom prst="line">
            <a:avLst/>
          </a:prstGeom>
          <a:noFill/>
          <a:ln w="19050">
            <a:solidFill>
              <a:srgbClr val="FF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774455" y="1464092"/>
            <a:ext cx="7328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Inzert</a:t>
            </a:r>
          </a:p>
        </p:txBody>
      </p:sp>
      <p:pic>
        <p:nvPicPr>
          <p:cNvPr id="7" name="Picture 7" descr="plazmidová záchra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373216"/>
            <a:ext cx="2229067" cy="136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240016" y="980728"/>
            <a:ext cx="1868488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 dirty="0">
                <a:latin typeface="Arial" pitchFamily="34" charset="0"/>
                <a:cs typeface="Arial" pitchFamily="34" charset="0"/>
              </a:rPr>
              <a:t>Zkratky </a:t>
            </a:r>
            <a:r>
              <a:rPr lang="cs-CZ" sz="1600" b="1" dirty="0" err="1">
                <a:latin typeface="Arial" pitchFamily="34" charset="0"/>
                <a:cs typeface="Arial" pitchFamily="34" charset="0"/>
              </a:rPr>
              <a:t>restriktáz</a:t>
            </a:r>
            <a:endParaRPr lang="cs-CZ" sz="1600" b="1" dirty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cs-CZ" sz="1600" dirty="0">
                <a:latin typeface="Arial" pitchFamily="34" charset="0"/>
                <a:cs typeface="Arial" pitchFamily="34" charset="0"/>
              </a:rPr>
              <a:t>R     </a:t>
            </a:r>
            <a:r>
              <a:rPr lang="cs-CZ" sz="1600" i="1" dirty="0" err="1">
                <a:latin typeface="Arial" pitchFamily="34" charset="0"/>
                <a:cs typeface="Arial" pitchFamily="34" charset="0"/>
              </a:rPr>
              <a:t>Eco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RI</a:t>
            </a:r>
            <a:endParaRPr lang="cs-CZ" sz="1600" dirty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cs-CZ" sz="1600" dirty="0" err="1">
                <a:latin typeface="Arial" pitchFamily="34" charset="0"/>
                <a:cs typeface="Arial" pitchFamily="34" charset="0"/>
              </a:rPr>
              <a:t>Sm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 </a:t>
            </a:r>
            <a:r>
              <a:rPr lang="cs-CZ" sz="1600" i="1" dirty="0" err="1">
                <a:latin typeface="Arial" pitchFamily="34" charset="0"/>
                <a:cs typeface="Arial" pitchFamily="34" charset="0"/>
              </a:rPr>
              <a:t>Sma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I</a:t>
            </a:r>
            <a:endParaRPr lang="cs-CZ" sz="1600" dirty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cs-CZ" sz="1600" dirty="0">
                <a:latin typeface="Arial" pitchFamily="34" charset="0"/>
                <a:cs typeface="Arial" pitchFamily="34" charset="0"/>
              </a:rPr>
              <a:t>X      </a:t>
            </a:r>
            <a:r>
              <a:rPr lang="cs-CZ" sz="1600" i="1" dirty="0" err="1">
                <a:latin typeface="Arial" pitchFamily="34" charset="0"/>
                <a:cs typeface="Arial" pitchFamily="34" charset="0"/>
              </a:rPr>
              <a:t>Xba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I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7489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Využití T-DNA </a:t>
            </a:r>
            <a:r>
              <a:rPr lang="cs-CZ" dirty="0" smtClean="0"/>
              <a:t>mutageneze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104" y="1190241"/>
            <a:ext cx="7363360" cy="504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033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Evoluce a </a:t>
            </a:r>
            <a:r>
              <a:rPr lang="en-US" smtClean="0"/>
              <a:t>domestikace </a:t>
            </a:r>
            <a:r>
              <a:rPr lang="en-US"/>
              <a:t>kulturních rostlin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1196752"/>
            <a:ext cx="3240360" cy="504055"/>
          </a:xfrm>
        </p:spPr>
        <p:txBody>
          <a:bodyPr/>
          <a:lstStyle/>
          <a:p>
            <a:r>
              <a:rPr lang="cs-CZ"/>
              <a:t>Kukuřice  </a:t>
            </a:r>
            <a:r>
              <a:rPr lang="cs-CZ" i="1"/>
              <a:t>Zea mays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3529352" cy="3253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 descr="O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9" t="41690" r="61806"/>
          <a:stretch>
            <a:fillRect/>
          </a:stretch>
        </p:blipFill>
        <p:spPr bwMode="auto">
          <a:xfrm>
            <a:off x="5868368" y="1196975"/>
            <a:ext cx="1727968" cy="2738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19"/>
          <p:cNvSpPr>
            <a:spLocks noChangeShapeType="1"/>
          </p:cNvSpPr>
          <p:nvPr/>
        </p:nvSpPr>
        <p:spPr bwMode="auto">
          <a:xfrm flipV="1">
            <a:off x="5868368" y="2060848"/>
            <a:ext cx="288925" cy="287338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1187624" y="5085184"/>
            <a:ext cx="33123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800" b="1" smtClean="0">
                <a:latin typeface="Arial" pitchFamily="34" charset="0"/>
                <a:cs typeface="Arial" pitchFamily="34" charset="0"/>
              </a:rPr>
              <a:t>teosinte		     kukuřice</a:t>
            </a:r>
            <a:endParaRPr lang="cs-CZ" sz="1800" b="1"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cs-CZ" sz="1800" i="1">
                <a:latin typeface="Arial" pitchFamily="34" charset="0"/>
                <a:cs typeface="Arial" pitchFamily="34" charset="0"/>
              </a:rPr>
              <a:t>Z. mays ssp. parviglumis</a:t>
            </a:r>
          </a:p>
        </p:txBody>
      </p:sp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25283" y="3323696"/>
            <a:ext cx="2982819" cy="3945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18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Past na geny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Specializované vektory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029" y="2276872"/>
            <a:ext cx="6718379" cy="264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241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Past na regulační sekvence </a:t>
            </a:r>
            <a:r>
              <a:rPr lang="cs-CZ" dirty="0" smtClean="0"/>
              <a:t>–</a:t>
            </a:r>
            <a:r>
              <a:rPr lang="pt-BR" dirty="0" smtClean="0"/>
              <a:t> </a:t>
            </a:r>
            <a:r>
              <a:rPr lang="pt-BR" dirty="0"/>
              <a:t>promotor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Specializované </a:t>
            </a:r>
            <a:r>
              <a:rPr lang="cs-CZ" dirty="0" smtClean="0"/>
              <a:t>vektory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58" y="1722746"/>
            <a:ext cx="5907542" cy="422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184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Past na regulační sekvence </a:t>
            </a:r>
            <a:r>
              <a:rPr lang="cs-CZ" dirty="0" smtClean="0"/>
              <a:t>–</a:t>
            </a:r>
            <a:r>
              <a:rPr lang="pt-BR" dirty="0" smtClean="0"/>
              <a:t> </a:t>
            </a:r>
            <a:r>
              <a:rPr lang="pt-BR" dirty="0"/>
              <a:t>zesilovač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Specializované </a:t>
            </a:r>
            <a:r>
              <a:rPr lang="cs-CZ" dirty="0" smtClean="0"/>
              <a:t>vektory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730" y="2469405"/>
            <a:ext cx="7322726" cy="239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626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aktivační tagg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" r="12088"/>
          <a:stretch>
            <a:fillRect/>
          </a:stretch>
        </p:blipFill>
        <p:spPr bwMode="auto">
          <a:xfrm>
            <a:off x="4140200" y="4826000"/>
            <a:ext cx="50038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Aktivační </a:t>
            </a:r>
            <a:r>
              <a:rPr lang="cs-CZ" dirty="0" smtClean="0"/>
              <a:t>vektor pPCV6NFHyg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Specializovaný </a:t>
            </a:r>
            <a:r>
              <a:rPr lang="cs-CZ" dirty="0" smtClean="0"/>
              <a:t>vektor</a:t>
            </a:r>
            <a:endParaRPr lang="cs-CZ" dirty="0">
              <a:latin typeface="Times New Roman" pitchFamily="18" charset="0"/>
            </a:endParaRPr>
          </a:p>
        </p:txBody>
      </p:sp>
      <p:pic>
        <p:nvPicPr>
          <p:cNvPr id="5" name="Picture 2" descr="T-DN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644" y="1556792"/>
            <a:ext cx="4289500" cy="382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4859338" y="5013325"/>
            <a:ext cx="2665412" cy="0"/>
          </a:xfrm>
          <a:prstGeom prst="line">
            <a:avLst/>
          </a:prstGeom>
          <a:noFill/>
          <a:ln w="19050">
            <a:solidFill>
              <a:srgbClr val="FF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651500" y="4508500"/>
            <a:ext cx="958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b="1">
                <a:solidFill>
                  <a:srgbClr val="FF0000"/>
                </a:solidFill>
                <a:latin typeface="Garamond" pitchFamily="18" charset="0"/>
              </a:rPr>
              <a:t>Inzert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643438" y="6021388"/>
            <a:ext cx="3219450" cy="558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3300"/>
                </a:solidFill>
              </a:rPr>
              <a:t>RB</a:t>
            </a:r>
            <a:r>
              <a:rPr lang="cs-CZ" sz="1400" b="1"/>
              <a:t> Selekční marker   Zesilovač  </a:t>
            </a:r>
            <a:r>
              <a:rPr lang="cs-CZ" sz="1600" b="1">
                <a:solidFill>
                  <a:srgbClr val="FF3300"/>
                </a:solidFill>
              </a:rPr>
              <a:t>LB</a:t>
            </a:r>
          </a:p>
          <a:p>
            <a:pPr eaLnBrk="1" hangingPunct="1"/>
            <a:endParaRPr lang="cs-CZ" sz="1400" b="1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721600" y="5734050"/>
            <a:ext cx="1422400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/>
              <a:t>Rostlinný gen</a:t>
            </a:r>
          </a:p>
        </p:txBody>
      </p:sp>
    </p:spTree>
    <p:extLst>
      <p:ext uri="{BB962C8B-B14F-4D97-AF65-F5344CB8AC3E}">
        <p14:creationId xmlns:p14="http://schemas.microsoft.com/office/powerpoint/2010/main" val="1047566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 inzerční mutageneze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1196752"/>
            <a:ext cx="7560840" cy="55446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Modelové druhy </a:t>
            </a:r>
          </a:p>
          <a:p>
            <a:r>
              <a:rPr lang="cs-CZ" i="1" dirty="0" err="1"/>
              <a:t>Arabidopsis</a:t>
            </a:r>
            <a:r>
              <a:rPr lang="cs-CZ" dirty="0"/>
              <a:t> </a:t>
            </a:r>
            <a:r>
              <a:rPr lang="cs-CZ" dirty="0" smtClean="0"/>
              <a:t>– </a:t>
            </a:r>
            <a:r>
              <a:rPr lang="cs-CZ" dirty="0"/>
              <a:t>velké kolekce </a:t>
            </a:r>
            <a:r>
              <a:rPr lang="cs-CZ" dirty="0" err="1"/>
              <a:t>inz</a:t>
            </a:r>
            <a:r>
              <a:rPr lang="cs-CZ" dirty="0"/>
              <a:t>. mutací od 90. </a:t>
            </a:r>
            <a:r>
              <a:rPr lang="cs-CZ" dirty="0" smtClean="0"/>
              <a:t>let</a:t>
            </a:r>
          </a:p>
          <a:p>
            <a:pPr lvl="1"/>
            <a:r>
              <a:rPr lang="cs-CZ" dirty="0" smtClean="0"/>
              <a:t>SALK: asi </a:t>
            </a:r>
            <a:r>
              <a:rPr lang="cs-CZ" dirty="0"/>
              <a:t>150 tis. T-DNA </a:t>
            </a:r>
            <a:r>
              <a:rPr lang="cs-CZ" dirty="0" smtClean="0"/>
              <a:t>linií (ekotyp Columbia)</a:t>
            </a:r>
            <a:endParaRPr lang="cs-CZ" dirty="0"/>
          </a:p>
          <a:p>
            <a:pPr lvl="1"/>
            <a:r>
              <a:rPr lang="cs-CZ" dirty="0" smtClean="0"/>
              <a:t>GABI: </a:t>
            </a:r>
            <a:r>
              <a:rPr lang="cs-CZ" dirty="0"/>
              <a:t>60 </a:t>
            </a:r>
            <a:r>
              <a:rPr lang="cs-CZ" dirty="0" smtClean="0"/>
              <a:t>tis. (</a:t>
            </a:r>
            <a:r>
              <a:rPr lang="cs-CZ" dirty="0"/>
              <a:t>ekotyp Columbia)</a:t>
            </a:r>
          </a:p>
          <a:p>
            <a:pPr lvl="1"/>
            <a:r>
              <a:rPr lang="cs-CZ" dirty="0" err="1" smtClean="0"/>
              <a:t>Feldmann</a:t>
            </a:r>
            <a:r>
              <a:rPr lang="cs-CZ" dirty="0" smtClean="0"/>
              <a:t>: 4,9 </a:t>
            </a:r>
            <a:r>
              <a:rPr lang="cs-CZ" dirty="0"/>
              <a:t>tis</a:t>
            </a:r>
            <a:r>
              <a:rPr lang="cs-CZ" dirty="0" smtClean="0"/>
              <a:t>. (ekotyp </a:t>
            </a:r>
            <a:r>
              <a:rPr lang="cs-CZ" dirty="0" err="1" smtClean="0"/>
              <a:t>Wassilevskaja</a:t>
            </a:r>
            <a:r>
              <a:rPr lang="cs-CZ" dirty="0" smtClean="0"/>
              <a:t>)</a:t>
            </a:r>
            <a:endParaRPr lang="cs-CZ" dirty="0"/>
          </a:p>
          <a:p>
            <a:pPr lvl="1"/>
            <a:r>
              <a:rPr lang="cs-CZ" dirty="0"/>
              <a:t>Semenná banka </a:t>
            </a:r>
            <a:r>
              <a:rPr lang="cs-CZ" dirty="0" smtClean="0"/>
              <a:t>ABRC: 175 tis. (</a:t>
            </a:r>
            <a:r>
              <a:rPr lang="cs-CZ" dirty="0"/>
              <a:t>ekotyp Columbia)</a:t>
            </a:r>
          </a:p>
          <a:p>
            <a:r>
              <a:rPr lang="cs-CZ" dirty="0" smtClean="0"/>
              <a:t>Teoreticky </a:t>
            </a:r>
            <a:r>
              <a:rPr lang="cs-CZ" b="1" dirty="0"/>
              <a:t>180 tisíc nezávislých inzercí </a:t>
            </a:r>
            <a:r>
              <a:rPr lang="cs-CZ" dirty="0"/>
              <a:t>s 95% pravděpodobností detekce určité specifické inaktivované alely  genu o velikosti 2,1 </a:t>
            </a:r>
            <a:r>
              <a:rPr lang="cs-CZ" dirty="0" err="1"/>
              <a:t>kb</a:t>
            </a:r>
            <a:r>
              <a:rPr lang="cs-CZ" dirty="0"/>
              <a:t>. </a:t>
            </a:r>
          </a:p>
          <a:p>
            <a:r>
              <a:rPr lang="cs-CZ" dirty="0"/>
              <a:t>Redundance genů v genomu</a:t>
            </a:r>
          </a:p>
          <a:p>
            <a:r>
              <a:rPr lang="cs-CZ" dirty="0"/>
              <a:t>Mutace letální, nebo vedou ke sterilitě v homozygotní konstituci. Proto je tato pravděpodobnost jen 80%. Doposud nebylo asi  </a:t>
            </a:r>
            <a:r>
              <a:rPr lang="cs-CZ" b="1" dirty="0"/>
              <a:t>2000 genů zasaženo žádnou inzercí</a:t>
            </a:r>
            <a:r>
              <a:rPr lang="cs-CZ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971684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Izolace genů a jejich funkční charakterizace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9632" y="1628800"/>
            <a:ext cx="7812360" cy="4680519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Přímá genetika </a:t>
            </a:r>
            <a:r>
              <a:rPr lang="cs-CZ" dirty="0"/>
              <a:t>– několik desítek genů</a:t>
            </a:r>
          </a:p>
          <a:p>
            <a:r>
              <a:rPr lang="cs-CZ" i="1" dirty="0">
                <a:solidFill>
                  <a:schemeClr val="accent6">
                    <a:lumMod val="75000"/>
                  </a:schemeClr>
                </a:solidFill>
              </a:rPr>
              <a:t>Gl1</a:t>
            </a:r>
            <a:r>
              <a:rPr lang="cs-CZ" dirty="0"/>
              <a:t>     vývoj </a:t>
            </a:r>
            <a:r>
              <a:rPr lang="cs-CZ" dirty="0" err="1"/>
              <a:t>trichomů</a:t>
            </a:r>
            <a:r>
              <a:rPr lang="cs-CZ" dirty="0"/>
              <a:t>       1989</a:t>
            </a:r>
          </a:p>
          <a:p>
            <a:r>
              <a:rPr lang="cs-CZ" i="1" dirty="0" err="1">
                <a:solidFill>
                  <a:schemeClr val="accent6">
                    <a:lumMod val="75000"/>
                  </a:schemeClr>
                </a:solidFill>
              </a:rPr>
              <a:t>Gi</a:t>
            </a:r>
            <a:r>
              <a:rPr lang="cs-CZ" dirty="0"/>
              <a:t>       signály fytochromů 2000</a:t>
            </a:r>
          </a:p>
          <a:p>
            <a:r>
              <a:rPr lang="cs-CZ" i="1" dirty="0">
                <a:solidFill>
                  <a:schemeClr val="accent6">
                    <a:lumMod val="75000"/>
                  </a:schemeClr>
                </a:solidFill>
              </a:rPr>
              <a:t>Dfl1</a:t>
            </a:r>
            <a:r>
              <a:rPr lang="cs-CZ" dirty="0"/>
              <a:t>    kontrola auxinů</a:t>
            </a:r>
          </a:p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Reverzní genetika </a:t>
            </a:r>
            <a:r>
              <a:rPr lang="cs-CZ" dirty="0"/>
              <a:t>– hlavní podíl identifikovaných genů</a:t>
            </a:r>
          </a:p>
          <a:p>
            <a:r>
              <a:rPr lang="cs-CZ" dirty="0"/>
              <a:t>Genová rodina </a:t>
            </a:r>
            <a:r>
              <a:rPr lang="cs-CZ" i="1" dirty="0">
                <a:solidFill>
                  <a:schemeClr val="accent6">
                    <a:lumMod val="75000"/>
                  </a:schemeClr>
                </a:solidFill>
              </a:rPr>
              <a:t>ACTIN</a:t>
            </a:r>
            <a:r>
              <a:rPr lang="cs-CZ" dirty="0"/>
              <a:t>  celkem 63 genů</a:t>
            </a:r>
          </a:p>
          <a:p>
            <a:r>
              <a:rPr lang="cs-CZ" dirty="0"/>
              <a:t>Aktivační </a:t>
            </a:r>
            <a:r>
              <a:rPr lang="cs-CZ" dirty="0" err="1"/>
              <a:t>tagging</a:t>
            </a:r>
            <a:r>
              <a:rPr lang="cs-CZ" dirty="0"/>
              <a:t> - asi 20 genů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87980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Speciální typy </a:t>
            </a:r>
            <a:r>
              <a:rPr lang="cs-CZ" dirty="0" smtClean="0"/>
              <a:t>vektorů</a:t>
            </a:r>
            <a:endParaRPr lang="cs-CZ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"/>
          <a:stretch>
            <a:fillRect/>
          </a:stretch>
        </p:blipFill>
        <p:spPr bwMode="auto">
          <a:xfrm>
            <a:off x="1512168" y="1431386"/>
            <a:ext cx="4211960" cy="242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3"/>
          <a:stretch>
            <a:fillRect/>
          </a:stretch>
        </p:blipFill>
        <p:spPr bwMode="auto">
          <a:xfrm>
            <a:off x="4010832" y="4077072"/>
            <a:ext cx="4449600" cy="2629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68064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"/>
          <a:stretch>
            <a:fillRect/>
          </a:stretch>
        </p:blipFill>
        <p:spPr bwMode="auto">
          <a:xfrm>
            <a:off x="2483768" y="760280"/>
            <a:ext cx="5616624" cy="605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691680" y="548680"/>
            <a:ext cx="7128791" cy="504056"/>
          </a:xfrm>
        </p:spPr>
        <p:txBody>
          <a:bodyPr/>
          <a:lstStyle/>
          <a:p>
            <a:r>
              <a:rPr lang="cs-CZ" smtClean="0"/>
              <a:t>Komplementace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688361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Kulturní duhy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1196752"/>
            <a:ext cx="7560840" cy="554461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3000" b="1" smtClean="0">
                <a:solidFill>
                  <a:srgbClr val="FF0000"/>
                </a:solidFill>
              </a:rPr>
              <a:t>Kukuřice</a:t>
            </a:r>
            <a:endParaRPr lang="cs-CZ" sz="3000">
              <a:solidFill>
                <a:srgbClr val="FF0000"/>
              </a:solidFill>
            </a:endParaRPr>
          </a:p>
          <a:p>
            <a:r>
              <a:rPr lang="cs-CZ" smtClean="0"/>
              <a:t>čtyři </a:t>
            </a:r>
            <a:r>
              <a:rPr lang="cs-CZ"/>
              <a:t>rodiny </a:t>
            </a:r>
            <a:r>
              <a:rPr lang="cs-CZ" smtClean="0"/>
              <a:t>retrotranspozonů: </a:t>
            </a:r>
            <a:r>
              <a:rPr lang="cs-CZ" i="1" smtClean="0">
                <a:solidFill>
                  <a:schemeClr val="accent6">
                    <a:lumMod val="75000"/>
                  </a:schemeClr>
                </a:solidFill>
              </a:rPr>
              <a:t>Huck</a:t>
            </a:r>
            <a:r>
              <a:rPr lang="cs-CZ"/>
              <a:t>, </a:t>
            </a:r>
            <a:r>
              <a:rPr lang="cs-CZ" i="1">
                <a:solidFill>
                  <a:schemeClr val="accent6">
                    <a:lumMod val="75000"/>
                  </a:schemeClr>
                </a:solidFill>
              </a:rPr>
              <a:t>Ji</a:t>
            </a:r>
            <a:r>
              <a:rPr lang="cs-CZ"/>
              <a:t>, </a:t>
            </a:r>
            <a:r>
              <a:rPr lang="cs-CZ" i="1">
                <a:solidFill>
                  <a:schemeClr val="accent6">
                    <a:lumMod val="75000"/>
                  </a:schemeClr>
                </a:solidFill>
              </a:rPr>
              <a:t>Opie</a:t>
            </a:r>
            <a:r>
              <a:rPr lang="cs-CZ"/>
              <a:t> a </a:t>
            </a:r>
            <a:r>
              <a:rPr lang="cs-CZ" i="1">
                <a:solidFill>
                  <a:schemeClr val="accent6">
                    <a:lumMod val="75000"/>
                  </a:schemeClr>
                </a:solidFill>
              </a:rPr>
              <a:t>Zeon</a:t>
            </a:r>
            <a:r>
              <a:rPr lang="cs-CZ"/>
              <a:t>. </a:t>
            </a:r>
            <a:r>
              <a:rPr lang="cs-CZ" smtClean="0">
                <a:solidFill>
                  <a:srgbClr val="FF0000"/>
                </a:solidFill>
              </a:rPr>
              <a:t>       </a:t>
            </a:r>
            <a:endParaRPr lang="cs-CZ">
              <a:solidFill>
                <a:srgbClr val="FF0000"/>
              </a:solidFill>
            </a:endParaRPr>
          </a:p>
          <a:p>
            <a:endParaRPr lang="cs-CZ" b="1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err="1" smtClean="0"/>
              <a:t>Transpozony</a:t>
            </a:r>
            <a:r>
              <a:rPr lang="cs-CZ" dirty="0" smtClean="0"/>
              <a:t> </a:t>
            </a:r>
            <a:r>
              <a:rPr lang="cs-CZ" dirty="0"/>
              <a:t>– </a:t>
            </a:r>
            <a:r>
              <a:rPr lang="cs-CZ" i="1" dirty="0" err="1"/>
              <a:t>Ac</a:t>
            </a:r>
            <a:r>
              <a:rPr lang="cs-CZ" dirty="0"/>
              <a:t>/</a:t>
            </a:r>
            <a:r>
              <a:rPr lang="cs-CZ" i="1" dirty="0" err="1"/>
              <a:t>Ds</a:t>
            </a:r>
            <a:r>
              <a:rPr lang="cs-CZ" dirty="0"/>
              <a:t>, </a:t>
            </a:r>
            <a:r>
              <a:rPr lang="cs-CZ" i="1" dirty="0"/>
              <a:t>Mu</a:t>
            </a:r>
            <a:r>
              <a:rPr lang="cs-CZ" dirty="0"/>
              <a:t> </a:t>
            </a:r>
            <a:r>
              <a:rPr lang="cs-CZ" dirty="0" smtClean="0"/>
              <a:t>více </a:t>
            </a:r>
            <a:r>
              <a:rPr lang="cs-CZ" dirty="0"/>
              <a:t>než 100 kopií – kolekce </a:t>
            </a:r>
            <a:r>
              <a:rPr lang="cs-CZ" dirty="0" err="1"/>
              <a:t>inz</a:t>
            </a:r>
            <a:r>
              <a:rPr lang="cs-CZ" dirty="0"/>
              <a:t>. linií (45 tis.)</a:t>
            </a:r>
          </a:p>
          <a:p>
            <a:r>
              <a:rPr lang="cs-CZ" dirty="0"/>
              <a:t>Izolace genů </a:t>
            </a:r>
          </a:p>
          <a:p>
            <a:r>
              <a:rPr lang="cs-CZ" dirty="0"/>
              <a:t>1. gen </a:t>
            </a:r>
            <a:r>
              <a:rPr lang="cs-CZ" i="1" dirty="0">
                <a:solidFill>
                  <a:schemeClr val="accent6">
                    <a:lumMod val="75000"/>
                  </a:schemeClr>
                </a:solidFill>
              </a:rPr>
              <a:t>bronze</a:t>
            </a:r>
            <a:r>
              <a:rPr lang="cs-CZ" dirty="0"/>
              <a:t> – pro klíčový enzym syntézy antokyanů  </a:t>
            </a:r>
          </a:p>
          <a:p>
            <a:r>
              <a:rPr lang="cs-CZ" i="1" dirty="0">
                <a:solidFill>
                  <a:schemeClr val="accent6">
                    <a:lumMod val="75000"/>
                  </a:schemeClr>
                </a:solidFill>
              </a:rPr>
              <a:t>An1</a:t>
            </a:r>
            <a:r>
              <a:rPr lang="cs-CZ" dirty="0"/>
              <a:t>, </a:t>
            </a:r>
            <a:r>
              <a:rPr lang="cs-CZ" i="1" dirty="0">
                <a:solidFill>
                  <a:schemeClr val="accent6">
                    <a:lumMod val="75000"/>
                  </a:schemeClr>
                </a:solidFill>
              </a:rPr>
              <a:t>Zag1</a:t>
            </a:r>
            <a:r>
              <a:rPr lang="cs-CZ" dirty="0"/>
              <a:t> – vývoj květů</a:t>
            </a:r>
          </a:p>
          <a:p>
            <a:endParaRPr lang="cs-CZ" dirty="0"/>
          </a:p>
        </p:txBody>
      </p:sp>
      <p:pic>
        <p:nvPicPr>
          <p:cNvPr id="4" name="Picture 4" descr="328 retropozony kukuři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832" y="2348880"/>
            <a:ext cx="4650432" cy="180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2308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2800" b="1" dirty="0" smtClean="0">
                <a:solidFill>
                  <a:srgbClr val="FF0000"/>
                </a:solidFill>
              </a:rPr>
              <a:t>Rýže</a:t>
            </a:r>
            <a:endParaRPr lang="cs-CZ" sz="2800" b="1" dirty="0">
              <a:solidFill>
                <a:srgbClr val="FF0000"/>
              </a:solidFill>
            </a:endParaRPr>
          </a:p>
          <a:p>
            <a:r>
              <a:rPr lang="cs-CZ" dirty="0" err="1"/>
              <a:t>Transpozony</a:t>
            </a:r>
            <a:r>
              <a:rPr lang="cs-CZ" dirty="0"/>
              <a:t> </a:t>
            </a:r>
            <a:r>
              <a:rPr lang="cs-CZ" i="1" dirty="0" err="1">
                <a:solidFill>
                  <a:schemeClr val="accent6">
                    <a:lumMod val="75000"/>
                  </a:schemeClr>
                </a:solidFill>
              </a:rPr>
              <a:t>Ac</a:t>
            </a:r>
            <a:r>
              <a:rPr lang="cs-CZ" i="1" dirty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cs-CZ" i="1" dirty="0" err="1">
                <a:solidFill>
                  <a:schemeClr val="accent6">
                    <a:lumMod val="75000"/>
                  </a:schemeClr>
                </a:solidFill>
              </a:rPr>
              <a:t>Ds</a:t>
            </a:r>
            <a:r>
              <a:rPr lang="cs-CZ" dirty="0"/>
              <a:t> kukuřice</a:t>
            </a:r>
          </a:p>
          <a:p>
            <a:r>
              <a:rPr lang="cs-CZ" dirty="0" smtClean="0"/>
              <a:t>T-DNA 20 </a:t>
            </a:r>
            <a:r>
              <a:rPr lang="cs-CZ" dirty="0"/>
              <a:t>tis. linií, 25 tis. inzercí v genech                         </a:t>
            </a:r>
          </a:p>
          <a:p>
            <a:r>
              <a:rPr lang="cs-CZ" dirty="0" err="1" smtClean="0"/>
              <a:t>Retrotranspozony</a:t>
            </a:r>
            <a:endParaRPr lang="cs-CZ" dirty="0" smtClean="0"/>
          </a:p>
          <a:p>
            <a:pPr lvl="1"/>
            <a:r>
              <a:rPr lang="cs-CZ" dirty="0" smtClean="0"/>
              <a:t> </a:t>
            </a:r>
            <a:r>
              <a:rPr lang="cs-CZ" i="1" dirty="0" err="1" smtClean="0">
                <a:solidFill>
                  <a:schemeClr val="accent6">
                    <a:lumMod val="75000"/>
                  </a:schemeClr>
                </a:solidFill>
              </a:rPr>
              <a:t>Tourist</a:t>
            </a:r>
            <a:r>
              <a:rPr lang="cs-CZ" dirty="0"/>
              <a:t>, </a:t>
            </a:r>
            <a:r>
              <a:rPr lang="cs-CZ" i="1" dirty="0" err="1">
                <a:solidFill>
                  <a:schemeClr val="accent6">
                    <a:lumMod val="75000"/>
                  </a:schemeClr>
                </a:solidFill>
              </a:rPr>
              <a:t>Stowaway</a:t>
            </a:r>
            <a:r>
              <a:rPr lang="cs-CZ" dirty="0"/>
              <a:t>, </a:t>
            </a:r>
            <a:r>
              <a:rPr lang="cs-CZ" i="1" dirty="0" err="1" smtClean="0">
                <a:solidFill>
                  <a:schemeClr val="accent6">
                    <a:lumMod val="75000"/>
                  </a:schemeClr>
                </a:solidFill>
              </a:rPr>
              <a:t>Gaijin</a:t>
            </a:r>
            <a:r>
              <a:rPr lang="cs-CZ" dirty="0" smtClean="0"/>
              <a:t>, </a:t>
            </a:r>
            <a:r>
              <a:rPr lang="cs-CZ" i="1" dirty="0" smtClean="0">
                <a:solidFill>
                  <a:schemeClr val="accent6">
                    <a:lumMod val="75000"/>
                  </a:schemeClr>
                </a:solidFill>
              </a:rPr>
              <a:t>Tos17</a:t>
            </a:r>
            <a:endParaRPr lang="cs-CZ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7770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netika_rostlin_šablona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genetika_rostlin_šablona</Template>
  <TotalTime>1841</TotalTime>
  <Words>2896</Words>
  <Application>Microsoft Office PowerPoint</Application>
  <PresentationFormat>Předvádění na obrazovce (4:3)</PresentationFormat>
  <Paragraphs>904</Paragraphs>
  <Slides>120</Slides>
  <Notes>68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120</vt:i4>
      </vt:variant>
    </vt:vector>
  </HeadingPairs>
  <TitlesOfParts>
    <vt:vector size="128" baseType="lpstr">
      <vt:lpstr>Arial</vt:lpstr>
      <vt:lpstr>Calibri</vt:lpstr>
      <vt:lpstr>Garamond</vt:lpstr>
      <vt:lpstr>Tahoma</vt:lpstr>
      <vt:lpstr>Times New Roman</vt:lpstr>
      <vt:lpstr>Wingdings</vt:lpstr>
      <vt:lpstr>genetika_rostlin_šablona</vt:lpstr>
      <vt:lpstr>PHOTO-PAINT</vt:lpstr>
      <vt:lpstr>Prezentace aplikace PowerPoint</vt:lpstr>
      <vt:lpstr>Rostlinný genom</vt:lpstr>
      <vt:lpstr>Rostlinná buňka a genetická informace</vt:lpstr>
      <vt:lpstr>Evoluční linie rostlin</vt:lpstr>
      <vt:lpstr>Genetická informace rostlin</vt:lpstr>
      <vt:lpstr>Evoluce rostlin a rostlinných genomů</vt:lpstr>
      <vt:lpstr>Evoluce rostlin a rostlinných genomů</vt:lpstr>
      <vt:lpstr>Prezentace aplikace PowerPoint</vt:lpstr>
      <vt:lpstr>Evoluce a domestikace kulturních rostlin</vt:lpstr>
      <vt:lpstr>Pšenice Triticum aestivum</vt:lpstr>
      <vt:lpstr>Prezentace aplikace PowerPoint</vt:lpstr>
      <vt:lpstr>Prezentace aplikace PowerPoint</vt:lpstr>
      <vt:lpstr>Šlechtění kulturních druhů je pokračující evoluce </vt:lpstr>
      <vt:lpstr>Hlavní domestikační znaky</vt:lpstr>
      <vt:lpstr>Kukuřice</vt:lpstr>
      <vt:lpstr>Prezentace aplikace PowerPoint</vt:lpstr>
      <vt:lpstr>Pšenice</vt:lpstr>
      <vt:lpstr>Ječmen</vt:lpstr>
      <vt:lpstr>Rýže</vt:lpstr>
      <vt:lpstr>Evoluce krytosemenných rostlin</vt:lpstr>
      <vt:lpstr>Rostlinné genomy</vt:lpstr>
      <vt:lpstr>Prezentace aplikace PowerPoint</vt:lpstr>
      <vt:lpstr>Prezentace aplikace PowerPoint</vt:lpstr>
      <vt:lpstr>Extrémní počty chromozomů u rostlin</vt:lpstr>
      <vt:lpstr>Evoluční mechanizmy ovlivňující velikost genomů rostlin</vt:lpstr>
      <vt:lpstr>Arabidopsis je dávný tetraploid</vt:lpstr>
      <vt:lpstr>Četné duplikace jsou i v genomu rýže</vt:lpstr>
      <vt:lpstr>B chromozomy</vt:lpstr>
      <vt:lpstr>Prezentace aplikace PowerPoint</vt:lpstr>
      <vt:lpstr>Prezentace aplikace PowerPoint</vt:lpstr>
      <vt:lpstr>Evoluce vzniku B chromozomů</vt:lpstr>
      <vt:lpstr>Strukturní genomika</vt:lpstr>
      <vt:lpstr>Genom Arabidopsis thaliana</vt:lpstr>
      <vt:lpstr>Porovnání jaderného a mimojaderných genomů A. thaliana</vt:lpstr>
      <vt:lpstr>Sekvence jaderného genomu</vt:lpstr>
      <vt:lpstr>Zastoupení repetitivní DNA v rostlinných genomech</vt:lpstr>
      <vt:lpstr>Geny složek genetického aparátu</vt:lpstr>
      <vt:lpstr>Geny kódující proteiny</vt:lpstr>
      <vt:lpstr>Prezentace aplikace PowerPoint</vt:lpstr>
      <vt:lpstr>Kukuřice Ac/Ds  (rodina transpozonů hAT)</vt:lpstr>
      <vt:lpstr>Příčiny nestability fenotypového projevu – shrnutí </vt:lpstr>
      <vt:lpstr>Struktura elementů Ac a Ds u kukuřice</vt:lpstr>
      <vt:lpstr>Struktura elementu Ac u kukuřice</vt:lpstr>
      <vt:lpstr>Porovnání struktury elementu Ac s elementy Ds</vt:lpstr>
      <vt:lpstr>Mechanismus transpozice</vt:lpstr>
      <vt:lpstr>Přítomnost duplikace po excizi elementu Ac </vt:lpstr>
      <vt:lpstr>Prezentace aplikace PowerPoint</vt:lpstr>
      <vt:lpstr>Prezentace aplikace PowerPoint</vt:lpstr>
      <vt:lpstr>Význam a využití transpozonů</vt:lpstr>
      <vt:lpstr>Ti plazmid Agrobacterium tumefaciens a infekce rostlinné buňky</vt:lpstr>
      <vt:lpstr>Retroelementy</vt:lpstr>
      <vt:lpstr>Srovnání struktury jednotlivých skupin  retroelementů</vt:lpstr>
      <vt:lpstr>Struktura retrotranspozonů typu copia</vt:lpstr>
      <vt:lpstr>Výskyt retrotranspozonů a retropozonů</vt:lpstr>
      <vt:lpstr>Regulace exprese genů u rostlin</vt:lpstr>
      <vt:lpstr>Orgánová a buněčná regulace</vt:lpstr>
      <vt:lpstr>Rostlinné hormony</vt:lpstr>
      <vt:lpstr>Podněty z prostředí</vt:lpstr>
      <vt:lpstr>Světlo</vt:lpstr>
      <vt:lpstr>Molekulární řízení transkripce genů</vt:lpstr>
      <vt:lpstr>Prezentace aplikace PowerPoint</vt:lpstr>
      <vt:lpstr>Transkripční faktory</vt:lpstr>
      <vt:lpstr>Funkce chromatinu v genové expresi</vt:lpstr>
      <vt:lpstr>Matrix attachement regions</vt:lpstr>
      <vt:lpstr>Chloroplastová DNA (cpDNA)</vt:lpstr>
      <vt:lpstr>Prezentace aplikace PowerPoint</vt:lpstr>
      <vt:lpstr>Organizace cpDNA</vt:lpstr>
      <vt:lpstr>Koordinace buněčných kompartmentů</vt:lpstr>
      <vt:lpstr>Mitochondriální DNA (mt DNA)</vt:lpstr>
      <vt:lpstr>Subgenomové struktury a jejich tvorba</vt:lpstr>
      <vt:lpstr>Geny mt genomu</vt:lpstr>
      <vt:lpstr>Transport proteinů do organel</vt:lpstr>
      <vt:lpstr>Proteiny kódované cpDNA i jadernými geny a transport v rámci chloroplastů </vt:lpstr>
      <vt:lpstr>Mechanizmus transportu proteinů z cytoplazmy do chloroplastů</vt:lpstr>
      <vt:lpstr> Transport proteinů do mitochondrií </vt:lpstr>
      <vt:lpstr>Srovnání chloroplastové RNA polymerázy eukaryot a prokaryot </vt:lpstr>
      <vt:lpstr>Sekundární struktura rRNA v chloroplastech tabáku</vt:lpstr>
      <vt:lpstr>tRNA chloroplastů</vt:lpstr>
      <vt:lpstr>Zralá chloroplastová mRNA</vt:lpstr>
      <vt:lpstr>Funkce genů</vt:lpstr>
      <vt:lpstr>Nástroje funkční genomiky</vt:lpstr>
      <vt:lpstr>T-DNA tagging</vt:lpstr>
      <vt:lpstr>Model tvorby jednořetězcové T-DNA  A. tumefaciens</vt:lpstr>
      <vt:lpstr>Metody transformace rostlinných pletiv</vt:lpstr>
      <vt:lpstr>Exprese GFP</vt:lpstr>
      <vt:lpstr>Funkce genu GUS</vt:lpstr>
      <vt:lpstr>Identifikace inzerčních míst přístupem reverzní genetiky</vt:lpstr>
      <vt:lpstr>Ad 6) Izolace rostlinného genu</vt:lpstr>
      <vt:lpstr>Využití T-DNA mutageneze</vt:lpstr>
      <vt:lpstr>Past na geny</vt:lpstr>
      <vt:lpstr>Past na regulační sekvence – promotor</vt:lpstr>
      <vt:lpstr>Past na regulační sekvence – zesilovač</vt:lpstr>
      <vt:lpstr>Aktivační vektor pPCV6NFHyg</vt:lpstr>
      <vt:lpstr>Výsledky inzerční mutageneze</vt:lpstr>
      <vt:lpstr>Izolace genů a jejich funkční charakterizace</vt:lpstr>
      <vt:lpstr>Speciální typy vektorů</vt:lpstr>
      <vt:lpstr>Komplementace</vt:lpstr>
      <vt:lpstr>Kulturní duhy</vt:lpstr>
      <vt:lpstr>Prezentace aplikace PowerPoint</vt:lpstr>
      <vt:lpstr>Klasická mutageneze – chemomutageny</vt:lpstr>
      <vt:lpstr>Prezentace aplikace PowerPoint</vt:lpstr>
      <vt:lpstr>Další metody identifikace funkcí  rostlinných genů</vt:lpstr>
      <vt:lpstr>Techniky založené na umlčování specifických genů </vt:lpstr>
      <vt:lpstr>Schéma RNA interference</vt:lpstr>
      <vt:lpstr>Prezentace aplikace PowerPoint</vt:lpstr>
      <vt:lpstr>Srovnávání genomů</vt:lpstr>
      <vt:lpstr>Genomy rostlin se podobají</vt:lpstr>
      <vt:lpstr>Kolineární oblasti genomů Arabidopsis thaliana a A. lyrata</vt:lpstr>
      <vt:lpstr>Prezentace aplikace PowerPoint</vt:lpstr>
      <vt:lpstr>Orthology vs. paralogy</vt:lpstr>
      <vt:lpstr>Makrosyntenie vs. microsyntenie</vt:lpstr>
      <vt:lpstr>Porovnání genetické mapy rajčete a lilku</vt:lpstr>
      <vt:lpstr>Srovnávací genomika - obiloviny</vt:lpstr>
      <vt:lpstr>Názorné přiřazení homologních bloků</vt:lpstr>
      <vt:lpstr>Kolinearita (syntenie) genomů lipnicovitých</vt:lpstr>
      <vt:lpstr>Genomy obilovin a asociované znaky </vt:lpstr>
      <vt:lpstr>Kolineární úseky se liší především zastoupením repetitivní DNA </vt:lpstr>
      <vt:lpstr>Genomy „brasik“</vt:lpstr>
      <vt:lpstr>Genom řepky olejky B. napus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Jana Řepková</dc:creator>
  <cp:lastModifiedBy>Jana</cp:lastModifiedBy>
  <cp:revision>211</cp:revision>
  <cp:lastPrinted>2014-09-22T11:32:38Z</cp:lastPrinted>
  <dcterms:created xsi:type="dcterms:W3CDTF">2013-05-19T11:02:18Z</dcterms:created>
  <dcterms:modified xsi:type="dcterms:W3CDTF">2014-10-07T11:28:50Z</dcterms:modified>
</cp:coreProperties>
</file>