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7" r:id="rId2"/>
    <p:sldId id="265" r:id="rId3"/>
    <p:sldId id="266" r:id="rId4"/>
    <p:sldId id="267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image" Target="../media/image23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282E4-2BD6-4480-A665-4E29AAF36C21}" type="datetimeFigureOut">
              <a:rPr lang="cs-CZ" smtClean="0"/>
              <a:pPr/>
              <a:t>10.11.2014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8D7DCF-4CC0-4F03-8904-E20848708FB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5A4E99-BB47-4899-938B-7CB17BC623B9}" type="slidenum">
              <a:rPr lang="cs-CZ"/>
              <a:pPr/>
              <a:t>5</a:t>
            </a:fld>
            <a:endParaRPr lang="cs-CZ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70412" cy="3427412"/>
          </a:xfrm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04F22C-F436-4A1F-8C75-09B44EE1FDD3}" type="slidenum">
              <a:rPr lang="cs-CZ"/>
              <a:pPr/>
              <a:t>6</a:t>
            </a:fld>
            <a:endParaRPr lang="cs-CZ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70412" cy="3427412"/>
          </a:xfrm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71947B-3C37-42D3-910D-58147E797E81}" type="slidenum">
              <a:rPr lang="cs-CZ"/>
              <a:pPr/>
              <a:t>7</a:t>
            </a:fld>
            <a:endParaRPr lang="cs-CZ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70412" cy="3427412"/>
          </a:xfrm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C6AD14-32E4-42D8-84E3-DBC3AF235E9F}" type="slidenum">
              <a:rPr lang="cs-CZ"/>
              <a:pPr/>
              <a:t>8</a:t>
            </a:fld>
            <a:endParaRPr lang="cs-CZ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70412" cy="3427412"/>
          </a:xfrm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776C7E-B4C4-4F1F-97B7-6E1F597AAFC5}" type="slidenum">
              <a:rPr lang="cs-CZ"/>
              <a:pPr/>
              <a:t>9</a:t>
            </a:fld>
            <a:endParaRPr lang="cs-CZ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70412" cy="3427412"/>
          </a:xfrm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8.3.2011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8.3.2011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8.3.2011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0" y="773113"/>
            <a:ext cx="9144000" cy="5353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>
            <a:lvl1pPr algn="l">
              <a:defRPr sz="24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buSzPct val="70000"/>
              <a:buFont typeface="Courier New" pitchFamily="49" charset="0"/>
              <a:buChar char="o"/>
              <a:defRPr sz="1600"/>
            </a:lvl3pPr>
            <a:lvl4pPr>
              <a:buSzPct val="70000"/>
              <a:buFont typeface="Calibri" pitchFamily="34" charset="0"/>
              <a:buChar char="→"/>
              <a:defRPr sz="1400"/>
            </a:lvl4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cs-CZ" smtClean="0">
                <a:solidFill>
                  <a:prstClr val="black"/>
                </a:solidFill>
              </a:rPr>
              <a:t>8.3.2011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fld id="{6C9DE040-1CCA-4FD7-B417-9F7672C4260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8.3.2011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8.3.2011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8.3.2011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8.3.2011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8.3.2011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8.3.2011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8.3.2011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24744"/>
            <a:ext cx="8229600" cy="5001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11560" y="635824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8.3.2011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824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Snímek </a:t>
            </a:r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469180" y="6370725"/>
            <a:ext cx="360000" cy="340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SzPct val="70000"/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SzPct val="70000"/>
        <a:buFont typeface="Calibri" pitchFamily="34" charset="0"/>
        <a:buChar char="→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6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3</a:t>
            </a:r>
            <a:r>
              <a:rPr lang="cs-CZ" dirty="0" smtClean="0"/>
              <a:t>. </a:t>
            </a:r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11.11.2014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55" name="Object 11"/>
          <p:cNvGraphicFramePr>
            <a:graphicFrameLocks noChangeAspect="1"/>
          </p:cNvGraphicFramePr>
          <p:nvPr/>
        </p:nvGraphicFramePr>
        <p:xfrm>
          <a:off x="323850" y="1700213"/>
          <a:ext cx="4105275" cy="2305050"/>
        </p:xfrm>
        <a:graphic>
          <a:graphicData uri="http://schemas.openxmlformats.org/presentationml/2006/ole">
            <p:oleObj spid="_x0000_s30722" name="Image" r:id="rId3" imgW="9028571" imgH="5066667" progId="">
              <p:embed/>
            </p:oleObj>
          </a:graphicData>
        </a:graphic>
      </p:graphicFrame>
      <p:pic>
        <p:nvPicPr>
          <p:cNvPr id="31756" name="Picture 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59375" y="1987550"/>
            <a:ext cx="322897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758" name="AutoShape 14"/>
          <p:cNvSpPr>
            <a:spLocks noChangeArrowheads="1"/>
          </p:cNvSpPr>
          <p:nvPr/>
        </p:nvSpPr>
        <p:spPr bwMode="auto">
          <a:xfrm>
            <a:off x="2628900" y="2779713"/>
            <a:ext cx="1655763" cy="144462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759" name="AutoShape 15"/>
          <p:cNvSpPr>
            <a:spLocks noChangeArrowheads="1"/>
          </p:cNvSpPr>
          <p:nvPr/>
        </p:nvSpPr>
        <p:spPr bwMode="auto">
          <a:xfrm>
            <a:off x="4500563" y="2779713"/>
            <a:ext cx="576262" cy="288925"/>
          </a:xfrm>
          <a:prstGeom prst="rightArrow">
            <a:avLst>
              <a:gd name="adj1" fmla="val 50000"/>
              <a:gd name="adj2" fmla="val 498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468313" y="4164013"/>
            <a:ext cx="8135937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cs-CZ" sz="1800" b="1"/>
              <a:t> Joining (tree clustering)</a:t>
            </a:r>
            <a:r>
              <a:rPr lang="cs-CZ" sz="1800"/>
              <a:t> – hierarchické shlukování, podle vzdálenosti mezi objekty jsou tyto skládány do skupin pomocí různých algoritmů.</a:t>
            </a:r>
          </a:p>
          <a:p>
            <a:pPr>
              <a:buFontTx/>
              <a:buChar char="•"/>
            </a:pPr>
            <a:r>
              <a:rPr lang="cs-CZ" sz="1800"/>
              <a:t> </a:t>
            </a:r>
            <a:r>
              <a:rPr lang="cs-CZ" sz="1800" b="1"/>
              <a:t>K – means clustering</a:t>
            </a:r>
            <a:r>
              <a:rPr lang="cs-CZ" sz="1800"/>
              <a:t> (hypotéza existence x clusterů a její ověření analogické k ANOVA – sestavení clusterů tak aby se minimalizovala jejich vnitřní variabilita a maximalizovala variabilita mezi clustery), nehierarchické shlukování</a:t>
            </a:r>
          </a:p>
          <a:p>
            <a:pPr>
              <a:buFontTx/>
              <a:buChar char="•"/>
            </a:pPr>
            <a:r>
              <a:rPr lang="cs-CZ" sz="1800"/>
              <a:t> </a:t>
            </a:r>
            <a:r>
              <a:rPr lang="cs-CZ" sz="1800" b="1"/>
              <a:t>Two-way joining</a:t>
            </a:r>
            <a:r>
              <a:rPr lang="cs-CZ" sz="1800"/>
              <a:t> (shlukování je prováděno zároveň na základě jak objektů, tak parametrů)</a:t>
            </a:r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0" y="476672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sz="1800" b="1" dirty="0" err="1"/>
              <a:t>Statistics</a:t>
            </a:r>
            <a:r>
              <a:rPr lang="cs-CZ" sz="1800" b="1" dirty="0"/>
              <a:t> </a:t>
            </a:r>
            <a:r>
              <a:rPr lang="en-US" sz="1800" b="1" dirty="0"/>
              <a:t>&gt;&gt; Multivariate Exploratory Techniques &gt;&gt; Cluster Analysis</a:t>
            </a:r>
            <a:endParaRPr lang="cs-CZ" sz="1800" b="1" dirty="0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228600" y="1412875"/>
            <a:ext cx="8534400" cy="1524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323850" y="915442"/>
            <a:ext cx="8820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dirty="0"/>
              <a:t>“</a:t>
            </a:r>
            <a:r>
              <a:rPr lang="en-US" sz="1800" b="1" dirty="0" err="1"/>
              <a:t>Klasick</a:t>
            </a:r>
            <a:r>
              <a:rPr lang="cs-CZ" sz="1800" b="1" dirty="0"/>
              <a:t>á“ shluková analýza</a:t>
            </a:r>
            <a:r>
              <a:rPr lang="cs-CZ" sz="1800" dirty="0"/>
              <a:t> hierarchicky spojující objekty do skupin podle vzdálenosti v asociační matici</a:t>
            </a:r>
          </a:p>
        </p:txBody>
      </p:sp>
      <p:pic>
        <p:nvPicPr>
          <p:cNvPr id="33801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2138" y="2654300"/>
            <a:ext cx="4743450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4275138" y="1909763"/>
            <a:ext cx="3536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/>
              <a:t>Vybrání proměnných pro výpočet</a:t>
            </a:r>
          </a:p>
        </p:txBody>
      </p:sp>
      <p:sp>
        <p:nvSpPr>
          <p:cNvPr id="33803" name="Oval 11"/>
          <p:cNvSpPr>
            <a:spLocks noChangeArrowheads="1"/>
          </p:cNvSpPr>
          <p:nvPr/>
        </p:nvSpPr>
        <p:spPr bwMode="auto">
          <a:xfrm>
            <a:off x="3203575" y="3230563"/>
            <a:ext cx="1439863" cy="287337"/>
          </a:xfrm>
          <a:prstGeom prst="ellips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 flipV="1">
            <a:off x="4067175" y="2276475"/>
            <a:ext cx="865188" cy="954088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179388" y="2133600"/>
            <a:ext cx="3313112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Vstupní soubor je matice objekty </a:t>
            </a:r>
            <a:r>
              <a:rPr lang="cs-CZ" sz="1800" b="1"/>
              <a:t>x</a:t>
            </a:r>
            <a:r>
              <a:rPr lang="cs-CZ" sz="1800"/>
              <a:t> parametry nebo matice vzdáleností</a:t>
            </a:r>
          </a:p>
        </p:txBody>
      </p:sp>
      <p:sp>
        <p:nvSpPr>
          <p:cNvPr id="33806" name="AutoShape 14"/>
          <p:cNvSpPr>
            <a:spLocks noChangeArrowheads="1"/>
          </p:cNvSpPr>
          <p:nvPr/>
        </p:nvSpPr>
        <p:spPr bwMode="auto">
          <a:xfrm rot="-13565057">
            <a:off x="2807494" y="2691606"/>
            <a:ext cx="217488" cy="1152525"/>
          </a:xfrm>
          <a:prstGeom prst="upArrow">
            <a:avLst>
              <a:gd name="adj1" fmla="val 50000"/>
              <a:gd name="adj2" fmla="val 13248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179388" y="3141663"/>
            <a:ext cx="26828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Mají být shlukovány sloupce nebo řádky vstupní matice objekty </a:t>
            </a:r>
            <a:r>
              <a:rPr lang="cs-CZ" sz="1800" b="1"/>
              <a:t>x</a:t>
            </a:r>
            <a:r>
              <a:rPr lang="cs-CZ" sz="1800"/>
              <a:t> parametry?</a:t>
            </a:r>
          </a:p>
        </p:txBody>
      </p:sp>
      <p:sp>
        <p:nvSpPr>
          <p:cNvPr id="33808" name="AutoShape 16"/>
          <p:cNvSpPr>
            <a:spLocks noChangeArrowheads="1"/>
          </p:cNvSpPr>
          <p:nvPr/>
        </p:nvSpPr>
        <p:spPr bwMode="auto">
          <a:xfrm>
            <a:off x="2844800" y="3805238"/>
            <a:ext cx="503238" cy="217487"/>
          </a:xfrm>
          <a:prstGeom prst="rightArrow">
            <a:avLst>
              <a:gd name="adj1" fmla="val 50000"/>
              <a:gd name="adj2" fmla="val 5784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179388" y="4624388"/>
            <a:ext cx="2419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/>
              <a:t>Shlukovací algoritmus</a:t>
            </a:r>
          </a:p>
        </p:txBody>
      </p:sp>
      <p:sp>
        <p:nvSpPr>
          <p:cNvPr id="33810" name="AutoShape 18"/>
          <p:cNvSpPr>
            <a:spLocks noChangeArrowheads="1"/>
          </p:cNvSpPr>
          <p:nvPr/>
        </p:nvSpPr>
        <p:spPr bwMode="auto">
          <a:xfrm rot="-18074678">
            <a:off x="2783682" y="3925094"/>
            <a:ext cx="265112" cy="1009650"/>
          </a:xfrm>
          <a:prstGeom prst="upArrow">
            <a:avLst>
              <a:gd name="adj1" fmla="val 50000"/>
              <a:gd name="adj2" fmla="val 9521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2987675" y="5384800"/>
            <a:ext cx="3600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Použitá vzdálenost mezi objekty (jen matice objekty </a:t>
            </a:r>
            <a:r>
              <a:rPr lang="cs-CZ" sz="1800" b="1"/>
              <a:t>x</a:t>
            </a:r>
            <a:r>
              <a:rPr lang="cs-CZ" sz="1800"/>
              <a:t> parametry)</a:t>
            </a:r>
          </a:p>
        </p:txBody>
      </p:sp>
      <p:sp>
        <p:nvSpPr>
          <p:cNvPr id="33812" name="AutoShape 20"/>
          <p:cNvSpPr>
            <a:spLocks noChangeArrowheads="1"/>
          </p:cNvSpPr>
          <p:nvPr/>
        </p:nvSpPr>
        <p:spPr bwMode="auto">
          <a:xfrm>
            <a:off x="5076825" y="4525963"/>
            <a:ext cx="215900" cy="936625"/>
          </a:xfrm>
          <a:prstGeom prst="upArrow">
            <a:avLst>
              <a:gd name="adj1" fmla="val 50000"/>
              <a:gd name="adj2" fmla="val 108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8045450" y="3446463"/>
            <a:ext cx="1063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Výběr z dat</a:t>
            </a:r>
          </a:p>
        </p:txBody>
      </p:sp>
      <p:sp>
        <p:nvSpPr>
          <p:cNvPr id="33815" name="AutoShape 23"/>
          <p:cNvSpPr>
            <a:spLocks noChangeArrowheads="1"/>
          </p:cNvSpPr>
          <p:nvPr/>
        </p:nvSpPr>
        <p:spPr bwMode="auto">
          <a:xfrm rot="-7089582">
            <a:off x="7489032" y="3410743"/>
            <a:ext cx="215900" cy="1008063"/>
          </a:xfrm>
          <a:prstGeom prst="upArrow">
            <a:avLst>
              <a:gd name="adj1" fmla="val 50000"/>
              <a:gd name="adj2" fmla="val 11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179388" y="5265738"/>
            <a:ext cx="24685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Automatizovaný výstup</a:t>
            </a:r>
          </a:p>
        </p:txBody>
      </p:sp>
      <p:sp>
        <p:nvSpPr>
          <p:cNvPr id="33817" name="AutoShape 25"/>
          <p:cNvSpPr>
            <a:spLocks noChangeArrowheads="1"/>
          </p:cNvSpPr>
          <p:nvPr/>
        </p:nvSpPr>
        <p:spPr bwMode="auto">
          <a:xfrm rot="-17532935">
            <a:off x="2736057" y="4563269"/>
            <a:ext cx="217487" cy="1152525"/>
          </a:xfrm>
          <a:prstGeom prst="upArrow">
            <a:avLst>
              <a:gd name="adj1" fmla="val 50000"/>
              <a:gd name="adj2" fmla="val 13248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6516688" y="5392738"/>
            <a:ext cx="2627312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Smazání chybějících dat nebo jejich nahrazení průměrem</a:t>
            </a:r>
          </a:p>
        </p:txBody>
      </p:sp>
      <p:sp>
        <p:nvSpPr>
          <p:cNvPr id="33819" name="AutoShape 27"/>
          <p:cNvSpPr>
            <a:spLocks noChangeArrowheads="1"/>
          </p:cNvSpPr>
          <p:nvPr/>
        </p:nvSpPr>
        <p:spPr bwMode="auto">
          <a:xfrm>
            <a:off x="6877050" y="4383088"/>
            <a:ext cx="1008063" cy="863600"/>
          </a:xfrm>
          <a:prstGeom prst="roundRect">
            <a:avLst>
              <a:gd name="adj" fmla="val 16667"/>
            </a:avLst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820" name="Line 28"/>
          <p:cNvSpPr>
            <a:spLocks noChangeShapeType="1"/>
          </p:cNvSpPr>
          <p:nvPr/>
        </p:nvSpPr>
        <p:spPr bwMode="auto">
          <a:xfrm flipV="1">
            <a:off x="7380288" y="5246688"/>
            <a:ext cx="0" cy="2159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3821" name="Rectangle 29"/>
          <p:cNvSpPr>
            <a:spLocks noChangeArrowheads="1"/>
          </p:cNvSpPr>
          <p:nvPr/>
        </p:nvSpPr>
        <p:spPr bwMode="auto">
          <a:xfrm>
            <a:off x="228600" y="1628775"/>
            <a:ext cx="8534400" cy="1524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49" name="Object 33"/>
          <p:cNvGraphicFramePr>
            <a:graphicFrameLocks noChangeAspect="1"/>
          </p:cNvGraphicFramePr>
          <p:nvPr>
            <p:ph idx="1"/>
          </p:nvPr>
        </p:nvGraphicFramePr>
        <p:xfrm>
          <a:off x="1476375" y="1360488"/>
          <a:ext cx="5327650" cy="3159125"/>
        </p:xfrm>
        <a:graphic>
          <a:graphicData uri="http://schemas.openxmlformats.org/presentationml/2006/ole">
            <p:oleObj spid="_x0000_s31746" name="Artwork" r:id="rId3" imgW="8100000" imgH="4803750" progId="">
              <p:embed/>
            </p:oleObj>
          </a:graphicData>
        </a:graphic>
      </p:graphicFrame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Joining (Tree Clustering)</a:t>
            </a:r>
            <a:r>
              <a:rPr lang="cs-CZ"/>
              <a:t> – shlukovací algoritmy</a:t>
            </a:r>
          </a:p>
        </p:txBody>
      </p:sp>
      <p:sp>
        <p:nvSpPr>
          <p:cNvPr id="34844" name="Text Box 28"/>
          <p:cNvSpPr txBox="1">
            <a:spLocks noChangeArrowheads="1"/>
          </p:cNvSpPr>
          <p:nvPr/>
        </p:nvSpPr>
        <p:spPr bwMode="auto">
          <a:xfrm>
            <a:off x="1042988" y="4594225"/>
            <a:ext cx="73453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Na tuto vzdálenost se ptá </a:t>
            </a:r>
            <a:r>
              <a:rPr lang="cs-CZ" sz="1800" b="1"/>
              <a:t>single linkage</a:t>
            </a:r>
          </a:p>
          <a:p>
            <a:r>
              <a:rPr lang="cs-CZ" sz="1800"/>
              <a:t>Na tuto vzdálenost se ptá </a:t>
            </a:r>
            <a:r>
              <a:rPr lang="cs-CZ" sz="1800" b="1"/>
              <a:t>complete linkage</a:t>
            </a:r>
          </a:p>
        </p:txBody>
      </p:sp>
      <p:sp>
        <p:nvSpPr>
          <p:cNvPr id="34845" name="Line 29"/>
          <p:cNvSpPr>
            <a:spLocks noChangeShapeType="1"/>
          </p:cNvSpPr>
          <p:nvPr/>
        </p:nvSpPr>
        <p:spPr bwMode="auto">
          <a:xfrm>
            <a:off x="431800" y="4725988"/>
            <a:ext cx="5397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4846" name="Line 30"/>
          <p:cNvSpPr>
            <a:spLocks noChangeShapeType="1"/>
          </p:cNvSpPr>
          <p:nvPr/>
        </p:nvSpPr>
        <p:spPr bwMode="auto">
          <a:xfrm>
            <a:off x="431800" y="5013325"/>
            <a:ext cx="53975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4847" name="Text Box 31"/>
          <p:cNvSpPr txBox="1">
            <a:spLocks noChangeArrowheads="1"/>
          </p:cNvSpPr>
          <p:nvPr/>
        </p:nvSpPr>
        <p:spPr bwMode="auto">
          <a:xfrm>
            <a:off x="395288" y="5321300"/>
            <a:ext cx="8208962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Další metody počítají s </a:t>
            </a:r>
            <a:r>
              <a:rPr lang="cs-CZ" sz="1800" b="1"/>
              <a:t>průměrnou vzdáleností</a:t>
            </a:r>
            <a:r>
              <a:rPr lang="cs-CZ" sz="1800"/>
              <a:t> všech objektů shluků nebo vzdáleností </a:t>
            </a:r>
            <a:r>
              <a:rPr lang="cs-CZ" sz="1800" b="1"/>
              <a:t>centroidů</a:t>
            </a:r>
            <a:r>
              <a:rPr lang="cs-CZ" sz="1800"/>
              <a:t> (vzdálenost může být </a:t>
            </a:r>
            <a:r>
              <a:rPr lang="cs-CZ" sz="1800" b="1"/>
              <a:t>vážena</a:t>
            </a:r>
            <a:r>
              <a:rPr lang="cs-CZ" sz="1800"/>
              <a:t> velikostí shluků). </a:t>
            </a:r>
            <a:r>
              <a:rPr lang="cs-CZ" sz="1800" b="1"/>
              <a:t>Wardova metoda </a:t>
            </a:r>
            <a:r>
              <a:rPr lang="cs-CZ" sz="1800"/>
              <a:t>se snaží minimalizovat  variabilitu uvnitř shluků.</a:t>
            </a:r>
            <a:endParaRPr lang="cs-CZ" sz="1800" b="1"/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6300788" y="3521075"/>
            <a:ext cx="287337" cy="287338"/>
            <a:chOff x="4298" y="2307"/>
            <a:chExt cx="227" cy="227"/>
          </a:xfrm>
        </p:grpSpPr>
        <p:sp>
          <p:nvSpPr>
            <p:cNvPr id="34852" name="Line 36"/>
            <p:cNvSpPr>
              <a:spLocks noChangeShapeType="1"/>
            </p:cNvSpPr>
            <p:nvPr/>
          </p:nvSpPr>
          <p:spPr bwMode="auto">
            <a:xfrm>
              <a:off x="4411" y="2307"/>
              <a:ext cx="0" cy="2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34853" name="Line 37"/>
            <p:cNvSpPr>
              <a:spLocks noChangeShapeType="1"/>
            </p:cNvSpPr>
            <p:nvPr/>
          </p:nvSpPr>
          <p:spPr bwMode="auto">
            <a:xfrm rot="5400000">
              <a:off x="4411" y="2308"/>
              <a:ext cx="1" cy="2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4855" name="Text Box 39"/>
          <p:cNvSpPr txBox="1">
            <a:spLocks noChangeArrowheads="1"/>
          </p:cNvSpPr>
          <p:nvPr/>
        </p:nvSpPr>
        <p:spPr bwMode="auto">
          <a:xfrm>
            <a:off x="6659563" y="3448050"/>
            <a:ext cx="14049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centroid</a:t>
            </a:r>
            <a:endParaRPr lang="cs-CZ" sz="1800" b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59" name="Picture 1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213" y="1903413"/>
            <a:ext cx="5019675" cy="35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5860" name="Text Box 20"/>
          <p:cNvSpPr txBox="1">
            <a:spLocks noChangeArrowheads="1"/>
          </p:cNvSpPr>
          <p:nvPr/>
        </p:nvSpPr>
        <p:spPr bwMode="auto">
          <a:xfrm>
            <a:off x="87313" y="2354263"/>
            <a:ext cx="29003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Horizontální a vertikální dendrogram</a:t>
            </a:r>
          </a:p>
        </p:txBody>
      </p:sp>
      <p:sp>
        <p:nvSpPr>
          <p:cNvPr id="35861" name="AutoShape 21"/>
          <p:cNvSpPr>
            <a:spLocks noChangeArrowheads="1"/>
          </p:cNvSpPr>
          <p:nvPr/>
        </p:nvSpPr>
        <p:spPr bwMode="auto">
          <a:xfrm rot="3018056">
            <a:off x="2088357" y="3236119"/>
            <a:ext cx="1439862" cy="215900"/>
          </a:xfrm>
          <a:prstGeom prst="rightArrow">
            <a:avLst>
              <a:gd name="adj1" fmla="val 50000"/>
              <a:gd name="adj2" fmla="val 16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5862" name="AutoShape 22"/>
          <p:cNvSpPr>
            <a:spLocks noChangeArrowheads="1"/>
          </p:cNvSpPr>
          <p:nvPr/>
        </p:nvSpPr>
        <p:spPr bwMode="auto">
          <a:xfrm rot="3527647">
            <a:off x="1900238" y="3336925"/>
            <a:ext cx="1655762" cy="230188"/>
          </a:xfrm>
          <a:prstGeom prst="rightArrow">
            <a:avLst>
              <a:gd name="adj1" fmla="val 50000"/>
              <a:gd name="adj2" fmla="val 17982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5863" name="Text Box 23"/>
          <p:cNvSpPr txBox="1">
            <a:spLocks noChangeArrowheads="1"/>
          </p:cNvSpPr>
          <p:nvPr/>
        </p:nvSpPr>
        <p:spPr bwMode="auto">
          <a:xfrm>
            <a:off x="4953000" y="2239963"/>
            <a:ext cx="159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/>
              <a:t>Popis analýzy</a:t>
            </a:r>
          </a:p>
        </p:txBody>
      </p:sp>
      <p:sp>
        <p:nvSpPr>
          <p:cNvPr id="35864" name="Text Box 24"/>
          <p:cNvSpPr txBox="1">
            <a:spLocks noChangeArrowheads="1"/>
          </p:cNvSpPr>
          <p:nvPr/>
        </p:nvSpPr>
        <p:spPr bwMode="auto">
          <a:xfrm>
            <a:off x="34925" y="3800475"/>
            <a:ext cx="2584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/>
              <a:t>Pravoúhlé větve stromu</a:t>
            </a:r>
          </a:p>
        </p:txBody>
      </p:sp>
      <p:sp>
        <p:nvSpPr>
          <p:cNvPr id="35865" name="AutoShape 25"/>
          <p:cNvSpPr>
            <a:spLocks noChangeArrowheads="1"/>
          </p:cNvSpPr>
          <p:nvPr/>
        </p:nvSpPr>
        <p:spPr bwMode="auto">
          <a:xfrm rot="2647115">
            <a:off x="2771775" y="4135438"/>
            <a:ext cx="431800" cy="144462"/>
          </a:xfrm>
          <a:prstGeom prst="rightArrow">
            <a:avLst>
              <a:gd name="adj1" fmla="val 50000"/>
              <a:gd name="adj2" fmla="val 747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5866" name="Text Box 26"/>
          <p:cNvSpPr txBox="1">
            <a:spLocks noChangeArrowheads="1"/>
          </p:cNvSpPr>
          <p:nvPr/>
        </p:nvSpPr>
        <p:spPr bwMode="auto">
          <a:xfrm>
            <a:off x="66675" y="4233863"/>
            <a:ext cx="1758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/>
              <a:t>Vzdálenost v %</a:t>
            </a:r>
          </a:p>
        </p:txBody>
      </p:sp>
      <p:sp>
        <p:nvSpPr>
          <p:cNvPr id="35867" name="AutoShape 27"/>
          <p:cNvSpPr>
            <a:spLocks noChangeArrowheads="1"/>
          </p:cNvSpPr>
          <p:nvPr/>
        </p:nvSpPr>
        <p:spPr bwMode="auto">
          <a:xfrm rot="606890">
            <a:off x="2043113" y="4365625"/>
            <a:ext cx="1081087" cy="228600"/>
          </a:xfrm>
          <a:prstGeom prst="rightArrow">
            <a:avLst>
              <a:gd name="adj1" fmla="val 50000"/>
              <a:gd name="adj2" fmla="val 11822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5868" name="Text Box 28"/>
          <p:cNvSpPr txBox="1">
            <a:spLocks noChangeArrowheads="1"/>
          </p:cNvSpPr>
          <p:nvPr/>
        </p:nvSpPr>
        <p:spPr bwMode="auto">
          <a:xfrm>
            <a:off x="87313" y="4711700"/>
            <a:ext cx="21082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Postup skládání stromu v podobě tabulky a grafu</a:t>
            </a:r>
          </a:p>
        </p:txBody>
      </p:sp>
      <p:sp>
        <p:nvSpPr>
          <p:cNvPr id="35869" name="AutoShape 29"/>
          <p:cNvSpPr>
            <a:spLocks noChangeArrowheads="1"/>
          </p:cNvSpPr>
          <p:nvPr/>
        </p:nvSpPr>
        <p:spPr bwMode="auto">
          <a:xfrm>
            <a:off x="2195513" y="4797425"/>
            <a:ext cx="863600" cy="203200"/>
          </a:xfrm>
          <a:prstGeom prst="rightArrow">
            <a:avLst>
              <a:gd name="adj1" fmla="val 50000"/>
              <a:gd name="adj2" fmla="val 106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5870" name="AutoShape 30"/>
          <p:cNvSpPr>
            <a:spLocks noChangeArrowheads="1"/>
          </p:cNvSpPr>
          <p:nvPr/>
        </p:nvSpPr>
        <p:spPr bwMode="auto">
          <a:xfrm>
            <a:off x="2195513" y="5084763"/>
            <a:ext cx="863600" cy="2159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5871" name="Text Box 31"/>
          <p:cNvSpPr txBox="1">
            <a:spLocks noChangeArrowheads="1"/>
          </p:cNvSpPr>
          <p:nvPr/>
        </p:nvSpPr>
        <p:spPr bwMode="auto">
          <a:xfrm>
            <a:off x="7993063" y="3933825"/>
            <a:ext cx="133191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Popis objektů (průměr a SD)</a:t>
            </a:r>
          </a:p>
        </p:txBody>
      </p:sp>
      <p:sp>
        <p:nvSpPr>
          <p:cNvPr id="35872" name="Text Box 32"/>
          <p:cNvSpPr txBox="1">
            <a:spLocks noChangeArrowheads="1"/>
          </p:cNvSpPr>
          <p:nvPr/>
        </p:nvSpPr>
        <p:spPr bwMode="auto">
          <a:xfrm>
            <a:off x="3040063" y="5667375"/>
            <a:ext cx="5924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Export matice vzdáleností (podle zvolené metriky) do speciálního souboru Statistica pro matice vzdáleností</a:t>
            </a:r>
          </a:p>
        </p:txBody>
      </p:sp>
      <p:sp>
        <p:nvSpPr>
          <p:cNvPr id="35873" name="AutoShape 33"/>
          <p:cNvSpPr>
            <a:spLocks noChangeArrowheads="1"/>
          </p:cNvSpPr>
          <p:nvPr/>
        </p:nvSpPr>
        <p:spPr bwMode="auto">
          <a:xfrm>
            <a:off x="5508625" y="4424363"/>
            <a:ext cx="215900" cy="1223962"/>
          </a:xfrm>
          <a:prstGeom prst="upArrow">
            <a:avLst>
              <a:gd name="adj1" fmla="val 50000"/>
              <a:gd name="adj2" fmla="val 14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5874" name="AutoShape 34"/>
          <p:cNvSpPr>
            <a:spLocks noChangeArrowheads="1"/>
          </p:cNvSpPr>
          <p:nvPr/>
        </p:nvSpPr>
        <p:spPr bwMode="auto">
          <a:xfrm rot="-3976142">
            <a:off x="7228681" y="3764757"/>
            <a:ext cx="268287" cy="1295400"/>
          </a:xfrm>
          <a:prstGeom prst="upArrow">
            <a:avLst>
              <a:gd name="adj1" fmla="val 50000"/>
              <a:gd name="adj2" fmla="val 12071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5875" name="Text Box 35"/>
          <p:cNvSpPr txBox="1">
            <a:spLocks noChangeArrowheads="1"/>
          </p:cNvSpPr>
          <p:nvPr/>
        </p:nvSpPr>
        <p:spPr bwMode="auto">
          <a:xfrm>
            <a:off x="7864475" y="2079625"/>
            <a:ext cx="1460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Matice vzdáleností</a:t>
            </a:r>
          </a:p>
        </p:txBody>
      </p:sp>
      <p:sp>
        <p:nvSpPr>
          <p:cNvPr id="35876" name="AutoShape 36"/>
          <p:cNvSpPr>
            <a:spLocks noChangeArrowheads="1"/>
          </p:cNvSpPr>
          <p:nvPr/>
        </p:nvSpPr>
        <p:spPr bwMode="auto">
          <a:xfrm rot="-8111740">
            <a:off x="7092950" y="2119313"/>
            <a:ext cx="144463" cy="1943100"/>
          </a:xfrm>
          <a:prstGeom prst="upArrow">
            <a:avLst>
              <a:gd name="adj1" fmla="val 50000"/>
              <a:gd name="adj2" fmla="val 3362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5877" name="Text Box 37"/>
          <p:cNvSpPr txBox="1">
            <a:spLocks noChangeArrowheads="1"/>
          </p:cNvSpPr>
          <p:nvPr/>
        </p:nvSpPr>
        <p:spPr bwMode="auto">
          <a:xfrm>
            <a:off x="323850" y="981075"/>
            <a:ext cx="8820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 b="1"/>
              <a:t>Výsledky programu Statistica</a:t>
            </a:r>
            <a:r>
              <a:rPr lang="cs-CZ" sz="1800"/>
              <a:t> se typicky dělí na záložky </a:t>
            </a:r>
            <a:r>
              <a:rPr lang="cs-CZ" sz="1800" b="1"/>
              <a:t>Quick</a:t>
            </a:r>
            <a:r>
              <a:rPr lang="cs-CZ" sz="1800"/>
              <a:t> (nejdůležitější výstupy) a </a:t>
            </a:r>
            <a:r>
              <a:rPr lang="cs-CZ" sz="1800" b="1"/>
              <a:t>Advanced</a:t>
            </a:r>
            <a:r>
              <a:rPr lang="cs-CZ" sz="1800"/>
              <a:t> (podrobnější analýza, nastavení vlastností výstupů)</a:t>
            </a:r>
          </a:p>
        </p:txBody>
      </p:sp>
      <p:sp>
        <p:nvSpPr>
          <p:cNvPr id="35878" name="Rectangle 38"/>
          <p:cNvSpPr>
            <a:spLocks noChangeArrowheads="1"/>
          </p:cNvSpPr>
          <p:nvPr/>
        </p:nvSpPr>
        <p:spPr bwMode="auto">
          <a:xfrm>
            <a:off x="228600" y="1628775"/>
            <a:ext cx="8534400" cy="1524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93" name="Object 29"/>
          <p:cNvGraphicFramePr>
            <a:graphicFrameLocks noChangeAspect="1"/>
          </p:cNvGraphicFramePr>
          <p:nvPr/>
        </p:nvGraphicFramePr>
        <p:xfrm>
          <a:off x="2124075" y="1916113"/>
          <a:ext cx="5656263" cy="4241800"/>
        </p:xfrm>
        <a:graphic>
          <a:graphicData uri="http://schemas.openxmlformats.org/presentationml/2006/ole">
            <p:oleObj spid="_x0000_s32770" name="Graph" r:id="rId3" imgW="5943600" imgH="4457880" progId="STATISTICA.Graph">
              <p:embed/>
            </p:oleObj>
          </a:graphicData>
        </a:graphic>
      </p:graphicFrame>
      <p:sp>
        <p:nvSpPr>
          <p:cNvPr id="36885" name="Text Box 21"/>
          <p:cNvSpPr txBox="1">
            <a:spLocks noChangeArrowheads="1"/>
          </p:cNvSpPr>
          <p:nvPr/>
        </p:nvSpPr>
        <p:spPr bwMode="auto">
          <a:xfrm>
            <a:off x="323850" y="981075"/>
            <a:ext cx="8820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 b="1"/>
              <a:t>Dendrogram </a:t>
            </a:r>
            <a:r>
              <a:rPr lang="cs-CZ" sz="1800"/>
              <a:t>představuje grafický výstup shlukové analýzy, kde jsou objekty propojeny tak, jak postupovalo jejich shlukování</a:t>
            </a:r>
          </a:p>
        </p:txBody>
      </p:sp>
      <p:sp>
        <p:nvSpPr>
          <p:cNvPr id="36886" name="Rectangle 22"/>
          <p:cNvSpPr>
            <a:spLocks noChangeArrowheads="1"/>
          </p:cNvSpPr>
          <p:nvPr/>
        </p:nvSpPr>
        <p:spPr bwMode="auto">
          <a:xfrm>
            <a:off x="228600" y="1628775"/>
            <a:ext cx="8534400" cy="1524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6888" name="Text Box 24"/>
          <p:cNvSpPr txBox="1">
            <a:spLocks noChangeArrowheads="1"/>
          </p:cNvSpPr>
          <p:nvPr/>
        </p:nvSpPr>
        <p:spPr bwMode="auto">
          <a:xfrm>
            <a:off x="1149350" y="5949950"/>
            <a:ext cx="2343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/>
              <a:t>Vzdálenost </a:t>
            </a:r>
            <a:r>
              <a:rPr lang="en-US" sz="1800"/>
              <a:t>(zde </a:t>
            </a:r>
            <a:r>
              <a:rPr lang="cs-CZ" sz="1800"/>
              <a:t>v </a:t>
            </a:r>
            <a:r>
              <a:rPr lang="en-US" sz="1800"/>
              <a:t>%)</a:t>
            </a:r>
            <a:endParaRPr lang="cs-CZ" sz="1800"/>
          </a:p>
        </p:txBody>
      </p:sp>
      <p:sp>
        <p:nvSpPr>
          <p:cNvPr id="36889" name="Text Box 25"/>
          <p:cNvSpPr txBox="1">
            <a:spLocks noChangeArrowheads="1"/>
          </p:cNvSpPr>
          <p:nvPr/>
        </p:nvSpPr>
        <p:spPr bwMode="auto">
          <a:xfrm>
            <a:off x="323850" y="2990850"/>
            <a:ext cx="167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/>
              <a:t>Shlukovan</a:t>
            </a:r>
            <a:r>
              <a:rPr lang="cs-CZ" sz="1800"/>
              <a:t>é objekty</a:t>
            </a:r>
          </a:p>
        </p:txBody>
      </p:sp>
      <p:sp>
        <p:nvSpPr>
          <p:cNvPr id="36890" name="AutoShape 26"/>
          <p:cNvSpPr>
            <a:spLocks noChangeArrowheads="1"/>
          </p:cNvSpPr>
          <p:nvPr/>
        </p:nvSpPr>
        <p:spPr bwMode="auto">
          <a:xfrm rot="-1192762">
            <a:off x="5795963" y="2060575"/>
            <a:ext cx="576262" cy="144463"/>
          </a:xfrm>
          <a:prstGeom prst="leftArrow">
            <a:avLst>
              <a:gd name="adj1" fmla="val 50000"/>
              <a:gd name="adj2" fmla="val 997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6891" name="AutoShape 27"/>
          <p:cNvSpPr>
            <a:spLocks noChangeArrowheads="1"/>
          </p:cNvSpPr>
          <p:nvPr/>
        </p:nvSpPr>
        <p:spPr bwMode="auto">
          <a:xfrm rot="10800000">
            <a:off x="1547813" y="3357563"/>
            <a:ext cx="576262" cy="215900"/>
          </a:xfrm>
          <a:prstGeom prst="leftArrow">
            <a:avLst>
              <a:gd name="adj1" fmla="val 50000"/>
              <a:gd name="adj2" fmla="val 6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6892" name="AutoShape 28"/>
          <p:cNvSpPr>
            <a:spLocks noChangeArrowheads="1"/>
          </p:cNvSpPr>
          <p:nvPr/>
        </p:nvSpPr>
        <p:spPr bwMode="auto">
          <a:xfrm rot="10121189">
            <a:off x="3708400" y="5949950"/>
            <a:ext cx="720725" cy="215900"/>
          </a:xfrm>
          <a:prstGeom prst="leftArrow">
            <a:avLst>
              <a:gd name="adj1" fmla="val 50000"/>
              <a:gd name="adj2" fmla="val 83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6894" name="Text Box 30"/>
          <p:cNvSpPr txBox="1">
            <a:spLocks noChangeArrowheads="1"/>
          </p:cNvSpPr>
          <p:nvPr/>
        </p:nvSpPr>
        <p:spPr bwMode="auto">
          <a:xfrm>
            <a:off x="6443663" y="1844675"/>
            <a:ext cx="159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/>
              <a:t>Popis analýzy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323850" y="981075"/>
            <a:ext cx="8820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 b="1"/>
              <a:t>Almagenation schedule a graf </a:t>
            </a:r>
            <a:r>
              <a:rPr lang="cs-CZ" sz="1800"/>
              <a:t>poskytují uživateli přehled nad celým procesem shlukování, tj. při jaké vzdálenosti a jaké objekty nebo jejich skupiny se shlukly</a:t>
            </a: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228600" y="1628775"/>
            <a:ext cx="8534400" cy="1524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37900" name="Object 12"/>
          <p:cNvGraphicFramePr>
            <a:graphicFrameLocks noChangeAspect="1"/>
          </p:cNvGraphicFramePr>
          <p:nvPr/>
        </p:nvGraphicFramePr>
        <p:xfrm>
          <a:off x="1614488" y="2054225"/>
          <a:ext cx="3533775" cy="2743200"/>
        </p:xfrm>
        <a:graphic>
          <a:graphicData uri="http://schemas.openxmlformats.org/presentationml/2006/ole">
            <p:oleObj spid="_x0000_s33794" name="Spreadsheet" r:id="rId3" imgW="3533760" imgH="2743200" progId="STATISTICA.Spreadsheet">
              <p:embed/>
            </p:oleObj>
          </a:graphicData>
        </a:graphic>
      </p:graphicFrame>
      <p:graphicFrame>
        <p:nvGraphicFramePr>
          <p:cNvPr id="37902" name="Object 14"/>
          <p:cNvGraphicFramePr>
            <a:graphicFrameLocks noChangeAspect="1"/>
          </p:cNvGraphicFramePr>
          <p:nvPr/>
        </p:nvGraphicFramePr>
        <p:xfrm>
          <a:off x="4643438" y="2924175"/>
          <a:ext cx="4537075" cy="3403600"/>
        </p:xfrm>
        <a:graphic>
          <a:graphicData uri="http://schemas.openxmlformats.org/presentationml/2006/ole">
            <p:oleObj spid="_x0000_s33795" name="Graph" r:id="rId4" imgW="5943600" imgH="4457880" progId="STATISTICA.Graph">
              <p:embed/>
            </p:oleObj>
          </a:graphicData>
        </a:graphic>
      </p:graphicFrame>
      <p:sp>
        <p:nvSpPr>
          <p:cNvPr id="37904" name="Text Box 16"/>
          <p:cNvSpPr txBox="1">
            <a:spLocks noChangeArrowheads="1"/>
          </p:cNvSpPr>
          <p:nvPr/>
        </p:nvSpPr>
        <p:spPr bwMode="auto">
          <a:xfrm>
            <a:off x="87313" y="2873375"/>
            <a:ext cx="1531937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Vzdálenost na níž došlo k shlukování</a:t>
            </a:r>
          </a:p>
        </p:txBody>
      </p:sp>
      <p:sp>
        <p:nvSpPr>
          <p:cNvPr id="37905" name="AutoShape 17"/>
          <p:cNvSpPr>
            <a:spLocks noChangeArrowheads="1"/>
          </p:cNvSpPr>
          <p:nvPr/>
        </p:nvSpPr>
        <p:spPr bwMode="auto">
          <a:xfrm rot="-1901552">
            <a:off x="1258888" y="2636838"/>
            <a:ext cx="503237" cy="215900"/>
          </a:xfrm>
          <a:prstGeom prst="rightArrow">
            <a:avLst>
              <a:gd name="adj1" fmla="val 50000"/>
              <a:gd name="adj2" fmla="val 5827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07" name="AutoShape 19"/>
          <p:cNvSpPr>
            <a:spLocks noChangeArrowheads="1"/>
          </p:cNvSpPr>
          <p:nvPr/>
        </p:nvSpPr>
        <p:spPr bwMode="auto">
          <a:xfrm rot="1371658">
            <a:off x="1319213" y="3960813"/>
            <a:ext cx="3427412" cy="287337"/>
          </a:xfrm>
          <a:prstGeom prst="rightArrow">
            <a:avLst>
              <a:gd name="adj1" fmla="val 50000"/>
              <a:gd name="adj2" fmla="val 2982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08" name="Text Box 20"/>
          <p:cNvSpPr txBox="1">
            <a:spLocks noChangeArrowheads="1"/>
          </p:cNvSpPr>
          <p:nvPr/>
        </p:nvSpPr>
        <p:spPr bwMode="auto">
          <a:xfrm>
            <a:off x="5435600" y="1989138"/>
            <a:ext cx="2165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/>
              <a:t>Shlukované objekty</a:t>
            </a:r>
          </a:p>
        </p:txBody>
      </p:sp>
      <p:sp>
        <p:nvSpPr>
          <p:cNvPr id="37909" name="AutoShape 21"/>
          <p:cNvSpPr>
            <a:spLocks noChangeArrowheads="1"/>
          </p:cNvSpPr>
          <p:nvPr/>
        </p:nvSpPr>
        <p:spPr bwMode="auto">
          <a:xfrm rot="-1054761">
            <a:off x="4140200" y="2276475"/>
            <a:ext cx="1368425" cy="215900"/>
          </a:xfrm>
          <a:prstGeom prst="leftArrow">
            <a:avLst>
              <a:gd name="adj1" fmla="val 50000"/>
              <a:gd name="adj2" fmla="val 158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10" name="Text Box 22"/>
          <p:cNvSpPr txBox="1">
            <a:spLocks noChangeArrowheads="1"/>
          </p:cNvSpPr>
          <p:nvPr/>
        </p:nvSpPr>
        <p:spPr bwMode="auto">
          <a:xfrm>
            <a:off x="1979613" y="5949950"/>
            <a:ext cx="1924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/>
              <a:t>Kroky shlukování</a:t>
            </a:r>
          </a:p>
        </p:txBody>
      </p:sp>
      <p:sp>
        <p:nvSpPr>
          <p:cNvPr id="37911" name="AutoShape 23"/>
          <p:cNvSpPr>
            <a:spLocks noChangeArrowheads="1"/>
          </p:cNvSpPr>
          <p:nvPr/>
        </p:nvSpPr>
        <p:spPr bwMode="auto">
          <a:xfrm>
            <a:off x="3995738" y="6092825"/>
            <a:ext cx="2160587" cy="215900"/>
          </a:xfrm>
          <a:prstGeom prst="rightArrow">
            <a:avLst>
              <a:gd name="adj1" fmla="val 50000"/>
              <a:gd name="adj2" fmla="val 250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Joining (Tree Clustering) – asociační matice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323850" y="1316038"/>
            <a:ext cx="8820150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 b="1"/>
              <a:t>Asociační matice </a:t>
            </a:r>
            <a:r>
              <a:rPr lang="cs-CZ" sz="1800"/>
              <a:t>představují speciální typ souborů programu Statistica (přípona .smx),  jde o čtvercové matice nesoucí informaci o vztazích mezi řádky a sloupci, tvoří alternativní vstup pro vícerozměrné analýzy,některé analýzy lze provádět pouze na datech v tomto formátu. Na rozdíl od běžných souborů obsahují 4 speciální řádky, pro správnou funkci je nezbytné dodržet jejich přesnou syntaxi.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228600" y="2771775"/>
            <a:ext cx="8534400" cy="1524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38995" name="Group 83"/>
          <p:cNvGraphicFramePr>
            <a:graphicFrameLocks noGrp="1"/>
          </p:cNvGraphicFramePr>
          <p:nvPr/>
        </p:nvGraphicFramePr>
        <p:xfrm>
          <a:off x="4500563" y="2946400"/>
          <a:ext cx="4392612" cy="2952752"/>
        </p:xfrm>
        <a:graphic>
          <a:graphicData uri="http://schemas.openxmlformats.org/drawingml/2006/table">
            <a:tbl>
              <a:tblPr/>
              <a:tblGrid>
                <a:gridCol w="1493837"/>
                <a:gridCol w="954088"/>
                <a:gridCol w="1008062"/>
                <a:gridCol w="936625"/>
              </a:tblGrid>
              <a:tr h="3619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Var 1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Var 2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Var 3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Var 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.20</a:t>
                      </a:r>
                    </a:p>
                  </a:txBody>
                  <a:tcPr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.30</a:t>
                      </a:r>
                    </a:p>
                  </a:txBody>
                  <a:tcPr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Var 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.20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1.00</a:t>
                      </a:r>
                    </a:p>
                  </a:txBody>
                  <a:tcPr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.10</a:t>
                      </a:r>
                    </a:p>
                  </a:txBody>
                  <a:tcPr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Var 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.30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.10</a:t>
                      </a:r>
                    </a:p>
                  </a:txBody>
                  <a:tcPr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1.00</a:t>
                      </a:r>
                    </a:p>
                  </a:txBody>
                  <a:tcPr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Means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Std. Dev.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No. Cases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Matrix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980" name="Text Box 68"/>
          <p:cNvSpPr txBox="1">
            <a:spLocks noChangeArrowheads="1"/>
          </p:cNvSpPr>
          <p:nvPr/>
        </p:nvSpPr>
        <p:spPr bwMode="auto">
          <a:xfrm>
            <a:off x="309563" y="3036888"/>
            <a:ext cx="3028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 b="1"/>
              <a:t>Vlastní matice vzdáleností</a:t>
            </a:r>
          </a:p>
        </p:txBody>
      </p:sp>
      <p:sp>
        <p:nvSpPr>
          <p:cNvPr id="38982" name="Text Box 70"/>
          <p:cNvSpPr txBox="1">
            <a:spLocks noChangeArrowheads="1"/>
          </p:cNvSpPr>
          <p:nvPr/>
        </p:nvSpPr>
        <p:spPr bwMode="auto">
          <a:xfrm>
            <a:off x="323850" y="4333875"/>
            <a:ext cx="33115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Průměr a SD proměnných (není nutné pro matici podobností a nepodobností)</a:t>
            </a:r>
          </a:p>
        </p:txBody>
      </p:sp>
      <p:sp>
        <p:nvSpPr>
          <p:cNvPr id="38985" name="Text Box 73"/>
          <p:cNvSpPr txBox="1">
            <a:spLocks noChangeArrowheads="1"/>
          </p:cNvSpPr>
          <p:nvPr/>
        </p:nvSpPr>
        <p:spPr bwMode="auto">
          <a:xfrm>
            <a:off x="309563" y="5218113"/>
            <a:ext cx="3398837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Počet případů = počet z nějž byla matice vytvořena, ne počet jejích řádků</a:t>
            </a:r>
          </a:p>
        </p:txBody>
      </p:sp>
      <p:sp>
        <p:nvSpPr>
          <p:cNvPr id="38987" name="Text Box 75"/>
          <p:cNvSpPr txBox="1">
            <a:spLocks noChangeArrowheads="1"/>
          </p:cNvSpPr>
          <p:nvPr/>
        </p:nvSpPr>
        <p:spPr bwMode="auto">
          <a:xfrm>
            <a:off x="309563" y="6230938"/>
            <a:ext cx="7880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/>
              <a:t>Typ matice  1 = korelace, 2  = podobnosti, 3 = nepodobnosti, 4 = kovariance</a:t>
            </a:r>
          </a:p>
        </p:txBody>
      </p:sp>
      <p:sp>
        <p:nvSpPr>
          <p:cNvPr id="38988" name="AutoShape 76"/>
          <p:cNvSpPr>
            <a:spLocks noChangeArrowheads="1"/>
          </p:cNvSpPr>
          <p:nvPr/>
        </p:nvSpPr>
        <p:spPr bwMode="auto">
          <a:xfrm>
            <a:off x="5507038" y="5702300"/>
            <a:ext cx="288925" cy="576263"/>
          </a:xfrm>
          <a:prstGeom prst="upArrow">
            <a:avLst>
              <a:gd name="adj1" fmla="val 50000"/>
              <a:gd name="adj2" fmla="val 498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8991" name="AutoShape 79"/>
          <p:cNvSpPr>
            <a:spLocks noChangeArrowheads="1"/>
          </p:cNvSpPr>
          <p:nvPr/>
        </p:nvSpPr>
        <p:spPr bwMode="auto">
          <a:xfrm>
            <a:off x="3419475" y="5270500"/>
            <a:ext cx="1152525" cy="288925"/>
          </a:xfrm>
          <a:prstGeom prst="rightArrow">
            <a:avLst>
              <a:gd name="adj1" fmla="val 50000"/>
              <a:gd name="adj2" fmla="val 997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8992" name="AutoShape 80"/>
          <p:cNvSpPr>
            <a:spLocks noChangeArrowheads="1"/>
          </p:cNvSpPr>
          <p:nvPr/>
        </p:nvSpPr>
        <p:spPr bwMode="auto">
          <a:xfrm>
            <a:off x="3419475" y="4837113"/>
            <a:ext cx="1152525" cy="288925"/>
          </a:xfrm>
          <a:prstGeom prst="rightArrow">
            <a:avLst>
              <a:gd name="adj1" fmla="val 50000"/>
              <a:gd name="adj2" fmla="val 997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8993" name="AutoShape 81"/>
          <p:cNvSpPr>
            <a:spLocks noChangeArrowheads="1"/>
          </p:cNvSpPr>
          <p:nvPr/>
        </p:nvSpPr>
        <p:spPr bwMode="auto">
          <a:xfrm>
            <a:off x="3419475" y="4478338"/>
            <a:ext cx="1152525" cy="288925"/>
          </a:xfrm>
          <a:prstGeom prst="rightArrow">
            <a:avLst>
              <a:gd name="adj1" fmla="val 50000"/>
              <a:gd name="adj2" fmla="val 997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8994" name="AutoShape 82"/>
          <p:cNvSpPr>
            <a:spLocks noChangeArrowheads="1"/>
          </p:cNvSpPr>
          <p:nvPr/>
        </p:nvSpPr>
        <p:spPr bwMode="auto">
          <a:xfrm rot="1864299">
            <a:off x="3357563" y="3432175"/>
            <a:ext cx="1296987" cy="287338"/>
          </a:xfrm>
          <a:prstGeom prst="rightArrow">
            <a:avLst>
              <a:gd name="adj1" fmla="val 50000"/>
              <a:gd name="adj2" fmla="val 1128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Shluková analýza K-means clustering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323850" y="1274763"/>
            <a:ext cx="8820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 b="1"/>
              <a:t>K-means clustering</a:t>
            </a:r>
            <a:r>
              <a:rPr lang="cs-CZ" sz="1800"/>
              <a:t> se snaží rozdělit objekty do zadaného počtu shluků tak, aby byla minimalizována variabilita uvnitř shluků a maximalizována mezi shluky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228600" y="1979613"/>
            <a:ext cx="8534400" cy="1524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40003" name="Picture 6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8038" y="2678113"/>
            <a:ext cx="4248150" cy="271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004" name="Text Box 68"/>
          <p:cNvSpPr txBox="1">
            <a:spLocks noChangeArrowheads="1"/>
          </p:cNvSpPr>
          <p:nvPr/>
        </p:nvSpPr>
        <p:spPr bwMode="auto">
          <a:xfrm>
            <a:off x="2897188" y="2001838"/>
            <a:ext cx="3536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/>
              <a:t>Vybrání proměnných pro výpočet</a:t>
            </a:r>
          </a:p>
        </p:txBody>
      </p:sp>
      <p:sp>
        <p:nvSpPr>
          <p:cNvPr id="40005" name="Oval 69"/>
          <p:cNvSpPr>
            <a:spLocks noChangeArrowheads="1"/>
          </p:cNvSpPr>
          <p:nvPr/>
        </p:nvSpPr>
        <p:spPr bwMode="auto">
          <a:xfrm>
            <a:off x="3348038" y="3201988"/>
            <a:ext cx="1439862" cy="287337"/>
          </a:xfrm>
          <a:prstGeom prst="ellips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0006" name="Line 70"/>
          <p:cNvSpPr>
            <a:spLocks noChangeShapeType="1"/>
          </p:cNvSpPr>
          <p:nvPr/>
        </p:nvSpPr>
        <p:spPr bwMode="auto">
          <a:xfrm flipV="1">
            <a:off x="4211638" y="2368550"/>
            <a:ext cx="288925" cy="833438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0007" name="Text Box 71"/>
          <p:cNvSpPr txBox="1">
            <a:spLocks noChangeArrowheads="1"/>
          </p:cNvSpPr>
          <p:nvPr/>
        </p:nvSpPr>
        <p:spPr bwMode="auto">
          <a:xfrm>
            <a:off x="395288" y="2317750"/>
            <a:ext cx="27559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Mají být shlukovány sloupce nebo řádky vstupní matice objekty </a:t>
            </a:r>
            <a:r>
              <a:rPr lang="cs-CZ" sz="1800" b="1"/>
              <a:t>x</a:t>
            </a:r>
            <a:r>
              <a:rPr lang="cs-CZ" sz="1800"/>
              <a:t> parametry?</a:t>
            </a:r>
          </a:p>
        </p:txBody>
      </p:sp>
      <p:sp>
        <p:nvSpPr>
          <p:cNvPr id="40008" name="AutoShape 72"/>
          <p:cNvSpPr>
            <a:spLocks noChangeArrowheads="1"/>
          </p:cNvSpPr>
          <p:nvPr/>
        </p:nvSpPr>
        <p:spPr bwMode="auto">
          <a:xfrm rot="1108827">
            <a:off x="2776538" y="3362325"/>
            <a:ext cx="719137" cy="215900"/>
          </a:xfrm>
          <a:prstGeom prst="rightArrow">
            <a:avLst>
              <a:gd name="adj1" fmla="val 50000"/>
              <a:gd name="adj2" fmla="val 8327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0009" name="Text Box 73"/>
          <p:cNvSpPr txBox="1">
            <a:spLocks noChangeArrowheads="1"/>
          </p:cNvSpPr>
          <p:nvPr/>
        </p:nvSpPr>
        <p:spPr bwMode="auto">
          <a:xfrm>
            <a:off x="395288" y="3751263"/>
            <a:ext cx="2305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Počet očekávaných shluků</a:t>
            </a:r>
          </a:p>
        </p:txBody>
      </p:sp>
      <p:sp>
        <p:nvSpPr>
          <p:cNvPr id="40010" name="AutoShape 74"/>
          <p:cNvSpPr>
            <a:spLocks noChangeArrowheads="1"/>
          </p:cNvSpPr>
          <p:nvPr/>
        </p:nvSpPr>
        <p:spPr bwMode="auto">
          <a:xfrm rot="-399933">
            <a:off x="2844800" y="3829050"/>
            <a:ext cx="647700" cy="215900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0011" name="Text Box 75"/>
          <p:cNvSpPr txBox="1">
            <a:spLocks noChangeArrowheads="1"/>
          </p:cNvSpPr>
          <p:nvPr/>
        </p:nvSpPr>
        <p:spPr bwMode="auto">
          <a:xfrm>
            <a:off x="395288" y="4400550"/>
            <a:ext cx="28273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Počet iterací – kroků výpočtu</a:t>
            </a:r>
          </a:p>
        </p:txBody>
      </p:sp>
      <p:sp>
        <p:nvSpPr>
          <p:cNvPr id="40012" name="AutoShape 76"/>
          <p:cNvSpPr>
            <a:spLocks noChangeArrowheads="1"/>
          </p:cNvSpPr>
          <p:nvPr/>
        </p:nvSpPr>
        <p:spPr bwMode="auto">
          <a:xfrm rot="-1638687">
            <a:off x="2771775" y="4240213"/>
            <a:ext cx="792163" cy="215900"/>
          </a:xfrm>
          <a:prstGeom prst="rightArrow">
            <a:avLst>
              <a:gd name="adj1" fmla="val 50000"/>
              <a:gd name="adj2" fmla="val 9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0013" name="Text Box 77"/>
          <p:cNvSpPr txBox="1">
            <a:spLocks noChangeArrowheads="1"/>
          </p:cNvSpPr>
          <p:nvPr/>
        </p:nvSpPr>
        <p:spPr bwMode="auto">
          <a:xfrm>
            <a:off x="6300788" y="5629275"/>
            <a:ext cx="2627312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Smazání chybějících dat nebo jejich nahrazení průměrem</a:t>
            </a:r>
          </a:p>
        </p:txBody>
      </p:sp>
      <p:sp>
        <p:nvSpPr>
          <p:cNvPr id="40014" name="AutoShape 78"/>
          <p:cNvSpPr>
            <a:spLocks noChangeArrowheads="1"/>
          </p:cNvSpPr>
          <p:nvPr/>
        </p:nvSpPr>
        <p:spPr bwMode="auto">
          <a:xfrm>
            <a:off x="6588125" y="4529138"/>
            <a:ext cx="1008063" cy="863600"/>
          </a:xfrm>
          <a:prstGeom prst="roundRect">
            <a:avLst>
              <a:gd name="adj" fmla="val 16667"/>
            </a:avLst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0015" name="Line 79"/>
          <p:cNvSpPr>
            <a:spLocks noChangeShapeType="1"/>
          </p:cNvSpPr>
          <p:nvPr/>
        </p:nvSpPr>
        <p:spPr bwMode="auto">
          <a:xfrm flipV="1">
            <a:off x="7091363" y="5392738"/>
            <a:ext cx="0" cy="2159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0016" name="Text Box 80"/>
          <p:cNvSpPr txBox="1">
            <a:spLocks noChangeArrowheads="1"/>
          </p:cNvSpPr>
          <p:nvPr/>
        </p:nvSpPr>
        <p:spPr bwMode="auto">
          <a:xfrm>
            <a:off x="395288" y="5413375"/>
            <a:ext cx="24685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Automatizovaný výstup</a:t>
            </a:r>
          </a:p>
        </p:txBody>
      </p:sp>
      <p:sp>
        <p:nvSpPr>
          <p:cNvPr id="40017" name="AutoShape 81"/>
          <p:cNvSpPr>
            <a:spLocks noChangeArrowheads="1"/>
          </p:cNvSpPr>
          <p:nvPr/>
        </p:nvSpPr>
        <p:spPr bwMode="auto">
          <a:xfrm rot="-17532935">
            <a:off x="2899569" y="4710906"/>
            <a:ext cx="217488" cy="1152525"/>
          </a:xfrm>
          <a:prstGeom prst="upArrow">
            <a:avLst>
              <a:gd name="adj1" fmla="val 50000"/>
              <a:gd name="adj2" fmla="val 13248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0018" name="AutoShape 82"/>
          <p:cNvSpPr>
            <a:spLocks noChangeArrowheads="1"/>
          </p:cNvSpPr>
          <p:nvPr/>
        </p:nvSpPr>
        <p:spPr bwMode="auto">
          <a:xfrm>
            <a:off x="3563938" y="4189413"/>
            <a:ext cx="3024187" cy="720725"/>
          </a:xfrm>
          <a:prstGeom prst="roundRect">
            <a:avLst>
              <a:gd name="adj" fmla="val 16667"/>
            </a:avLst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0019" name="Line 83"/>
          <p:cNvSpPr>
            <a:spLocks noChangeShapeType="1"/>
          </p:cNvSpPr>
          <p:nvPr/>
        </p:nvSpPr>
        <p:spPr bwMode="auto">
          <a:xfrm flipV="1">
            <a:off x="4572000" y="4910138"/>
            <a:ext cx="0" cy="792162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0021" name="Text Box 85"/>
          <p:cNvSpPr txBox="1">
            <a:spLocks noChangeArrowheads="1"/>
          </p:cNvSpPr>
          <p:nvPr/>
        </p:nvSpPr>
        <p:spPr bwMode="auto">
          <a:xfrm>
            <a:off x="2843213" y="5753100"/>
            <a:ext cx="33115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Nastavení počátečních shluků, od nichž se výpočet odvíjí</a:t>
            </a:r>
          </a:p>
          <a:p>
            <a:endParaRPr lang="cs-CZ" sz="18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K-means clustering - výsledky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323850" y="1203325"/>
            <a:ext cx="8820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 b="1"/>
              <a:t>K-means clustering</a:t>
            </a:r>
            <a:r>
              <a:rPr lang="cs-CZ" sz="1800"/>
              <a:t> pracuje s objekty pouze na základě Euklidovské vzdálenosti, na tuto skutečnost je nezbytné pamatovat pokud tato metrika není pro data vhodná.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228600" y="1836738"/>
            <a:ext cx="8534400" cy="1524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40983" name="Picture 2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67013" y="1995488"/>
            <a:ext cx="3676650" cy="35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984" name="Text Box 24"/>
          <p:cNvSpPr txBox="1">
            <a:spLocks noChangeArrowheads="1"/>
          </p:cNvSpPr>
          <p:nvPr/>
        </p:nvSpPr>
        <p:spPr bwMode="auto">
          <a:xfrm>
            <a:off x="4706938" y="2284413"/>
            <a:ext cx="159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/>
              <a:t>Popis analýzy</a:t>
            </a:r>
          </a:p>
        </p:txBody>
      </p:sp>
      <p:sp>
        <p:nvSpPr>
          <p:cNvPr id="40985" name="Text Box 25"/>
          <p:cNvSpPr txBox="1">
            <a:spLocks noChangeArrowheads="1"/>
          </p:cNvSpPr>
          <p:nvPr/>
        </p:nvSpPr>
        <p:spPr bwMode="auto">
          <a:xfrm>
            <a:off x="87313" y="3933825"/>
            <a:ext cx="2540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ANOVA pro jednotlivé proměnné</a:t>
            </a:r>
          </a:p>
        </p:txBody>
      </p:sp>
      <p:sp>
        <p:nvSpPr>
          <p:cNvPr id="40986" name="AutoShape 26"/>
          <p:cNvSpPr>
            <a:spLocks noChangeArrowheads="1"/>
          </p:cNvSpPr>
          <p:nvPr/>
        </p:nvSpPr>
        <p:spPr bwMode="auto">
          <a:xfrm>
            <a:off x="2411413" y="4011613"/>
            <a:ext cx="504825" cy="215900"/>
          </a:xfrm>
          <a:prstGeom prst="rightArrow">
            <a:avLst>
              <a:gd name="adj1" fmla="val 50000"/>
              <a:gd name="adj2" fmla="val 58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0987" name="Text Box 27"/>
          <p:cNvSpPr txBox="1">
            <a:spLocks noChangeArrowheads="1"/>
          </p:cNvSpPr>
          <p:nvPr/>
        </p:nvSpPr>
        <p:spPr bwMode="auto">
          <a:xfrm>
            <a:off x="87313" y="3003550"/>
            <a:ext cx="2540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Euklidovská vzdálenost středu shluků</a:t>
            </a:r>
          </a:p>
        </p:txBody>
      </p:sp>
      <p:sp>
        <p:nvSpPr>
          <p:cNvPr id="40988" name="AutoShape 28"/>
          <p:cNvSpPr>
            <a:spLocks noChangeArrowheads="1"/>
          </p:cNvSpPr>
          <p:nvPr/>
        </p:nvSpPr>
        <p:spPr bwMode="auto">
          <a:xfrm rot="1621838">
            <a:off x="2146300" y="3552825"/>
            <a:ext cx="792163" cy="217488"/>
          </a:xfrm>
          <a:prstGeom prst="rightArrow">
            <a:avLst>
              <a:gd name="adj1" fmla="val 50000"/>
              <a:gd name="adj2" fmla="val 9105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0989" name="Text Box 29"/>
          <p:cNvSpPr txBox="1">
            <a:spLocks noChangeArrowheads="1"/>
          </p:cNvSpPr>
          <p:nvPr/>
        </p:nvSpPr>
        <p:spPr bwMode="auto">
          <a:xfrm>
            <a:off x="87313" y="4587875"/>
            <a:ext cx="26479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Graf průměrů jednotlivých proměnných v shlucích</a:t>
            </a:r>
          </a:p>
        </p:txBody>
      </p:sp>
      <p:sp>
        <p:nvSpPr>
          <p:cNvPr id="40990" name="AutoShape 30"/>
          <p:cNvSpPr>
            <a:spLocks noChangeArrowheads="1"/>
          </p:cNvSpPr>
          <p:nvPr/>
        </p:nvSpPr>
        <p:spPr bwMode="auto">
          <a:xfrm rot="-1912956">
            <a:off x="2124075" y="4516438"/>
            <a:ext cx="792163" cy="217487"/>
          </a:xfrm>
          <a:prstGeom prst="rightArrow">
            <a:avLst>
              <a:gd name="adj1" fmla="val 50000"/>
              <a:gd name="adj2" fmla="val 9105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0991" name="Text Box 31"/>
          <p:cNvSpPr txBox="1">
            <a:spLocks noChangeArrowheads="1"/>
          </p:cNvSpPr>
          <p:nvPr/>
        </p:nvSpPr>
        <p:spPr bwMode="auto">
          <a:xfrm>
            <a:off x="6372225" y="4102100"/>
            <a:ext cx="27193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Průměr, rozptyl, SD parametrů v shlucích</a:t>
            </a:r>
          </a:p>
        </p:txBody>
      </p:sp>
      <p:sp>
        <p:nvSpPr>
          <p:cNvPr id="40992" name="AutoShape 32"/>
          <p:cNvSpPr>
            <a:spLocks noChangeArrowheads="1"/>
          </p:cNvSpPr>
          <p:nvPr/>
        </p:nvSpPr>
        <p:spPr bwMode="auto">
          <a:xfrm rot="-966805">
            <a:off x="5291138" y="4432300"/>
            <a:ext cx="1150937" cy="215900"/>
          </a:xfrm>
          <a:prstGeom prst="leftArrow">
            <a:avLst>
              <a:gd name="adj1" fmla="val 50000"/>
              <a:gd name="adj2" fmla="val 13327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0993" name="Text Box 33"/>
          <p:cNvSpPr txBox="1">
            <a:spLocks noChangeArrowheads="1"/>
          </p:cNvSpPr>
          <p:nvPr/>
        </p:nvSpPr>
        <p:spPr bwMode="auto">
          <a:xfrm>
            <a:off x="6443663" y="4895850"/>
            <a:ext cx="26479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Objekty v shlucích a jejich vzdálenost od centroidu</a:t>
            </a:r>
          </a:p>
        </p:txBody>
      </p:sp>
      <p:sp>
        <p:nvSpPr>
          <p:cNvPr id="40994" name="AutoShape 34"/>
          <p:cNvSpPr>
            <a:spLocks noChangeArrowheads="1"/>
          </p:cNvSpPr>
          <p:nvPr/>
        </p:nvSpPr>
        <p:spPr bwMode="auto">
          <a:xfrm rot="1133329">
            <a:off x="5292725" y="5092700"/>
            <a:ext cx="1150938" cy="215900"/>
          </a:xfrm>
          <a:prstGeom prst="leftArrow">
            <a:avLst>
              <a:gd name="adj1" fmla="val 50000"/>
              <a:gd name="adj2" fmla="val 13327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0995" name="AutoShape 35"/>
          <p:cNvSpPr>
            <a:spLocks noChangeArrowheads="1"/>
          </p:cNvSpPr>
          <p:nvPr/>
        </p:nvSpPr>
        <p:spPr bwMode="auto">
          <a:xfrm>
            <a:off x="3708400" y="5308600"/>
            <a:ext cx="287338" cy="431800"/>
          </a:xfrm>
          <a:prstGeom prst="upArrow">
            <a:avLst>
              <a:gd name="adj1" fmla="val 50000"/>
              <a:gd name="adj2" fmla="val 3756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0996" name="Text Box 36"/>
          <p:cNvSpPr txBox="1">
            <a:spLocks noChangeArrowheads="1"/>
          </p:cNvSpPr>
          <p:nvPr/>
        </p:nvSpPr>
        <p:spPr bwMode="auto">
          <a:xfrm>
            <a:off x="1331913" y="5740400"/>
            <a:ext cx="67691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Uloží příslušnost k shluku doplněnou o vzdálenost k centroidu pro všechny objekty (+ vybrané parametry).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K-means clustering – tabulky výsledků</a:t>
            </a:r>
          </a:p>
        </p:txBody>
      </p:sp>
      <p:graphicFrame>
        <p:nvGraphicFramePr>
          <p:cNvPr id="42003" name="Object 19"/>
          <p:cNvGraphicFramePr>
            <a:graphicFrameLocks noChangeAspect="1"/>
          </p:cNvGraphicFramePr>
          <p:nvPr/>
        </p:nvGraphicFramePr>
        <p:xfrm>
          <a:off x="250825" y="1530350"/>
          <a:ext cx="3024188" cy="1857375"/>
        </p:xfrm>
        <a:graphic>
          <a:graphicData uri="http://schemas.openxmlformats.org/presentationml/2006/ole">
            <p:oleObj spid="_x0000_s34818" name="Image" r:id="rId3" imgW="3885714" imgH="2387302" progId="">
              <p:embed/>
            </p:oleObj>
          </a:graphicData>
        </a:graphic>
      </p:graphicFrame>
      <p:graphicFrame>
        <p:nvGraphicFramePr>
          <p:cNvPr id="42004" name="Object 20"/>
          <p:cNvGraphicFramePr>
            <a:graphicFrameLocks noChangeAspect="1"/>
          </p:cNvGraphicFramePr>
          <p:nvPr/>
        </p:nvGraphicFramePr>
        <p:xfrm>
          <a:off x="1474788" y="2179638"/>
          <a:ext cx="3240087" cy="1573212"/>
        </p:xfrm>
        <a:graphic>
          <a:graphicData uri="http://schemas.openxmlformats.org/presentationml/2006/ole">
            <p:oleObj spid="_x0000_s34819" name="Image" r:id="rId4" imgW="3898413" imgH="1892063" progId="">
              <p:embed/>
            </p:oleObj>
          </a:graphicData>
        </a:graphic>
      </p:graphicFrame>
      <p:graphicFrame>
        <p:nvGraphicFramePr>
          <p:cNvPr id="42005" name="Object 21"/>
          <p:cNvGraphicFramePr>
            <a:graphicFrameLocks noChangeAspect="1"/>
          </p:cNvGraphicFramePr>
          <p:nvPr/>
        </p:nvGraphicFramePr>
        <p:xfrm>
          <a:off x="2914650" y="2759075"/>
          <a:ext cx="3743325" cy="2016125"/>
        </p:xfrm>
        <a:graphic>
          <a:graphicData uri="http://schemas.openxmlformats.org/presentationml/2006/ole">
            <p:oleObj spid="_x0000_s34820" name="Image" r:id="rId5" imgW="4431746" imgH="2387302" progId="">
              <p:embed/>
            </p:oleObj>
          </a:graphicData>
        </a:graphic>
      </p:graphicFrame>
      <p:sp>
        <p:nvSpPr>
          <p:cNvPr id="42006" name="Text Box 22"/>
          <p:cNvSpPr txBox="1">
            <a:spLocks noChangeArrowheads="1"/>
          </p:cNvSpPr>
          <p:nvPr/>
        </p:nvSpPr>
        <p:spPr bwMode="auto">
          <a:xfrm>
            <a:off x="4729163" y="1385888"/>
            <a:ext cx="4197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ANOVA jednotlivých parametrů rozdělených podle shluků</a:t>
            </a:r>
          </a:p>
        </p:txBody>
      </p:sp>
      <p:sp>
        <p:nvSpPr>
          <p:cNvPr id="42007" name="Text Box 23"/>
          <p:cNvSpPr txBox="1">
            <a:spLocks noChangeArrowheads="1"/>
          </p:cNvSpPr>
          <p:nvPr/>
        </p:nvSpPr>
        <p:spPr bwMode="auto">
          <a:xfrm>
            <a:off x="177800" y="4483100"/>
            <a:ext cx="29003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Středy a vzdálenosti středů shluků</a:t>
            </a:r>
          </a:p>
        </p:txBody>
      </p:sp>
      <p:sp>
        <p:nvSpPr>
          <p:cNvPr id="42008" name="AutoShape 24"/>
          <p:cNvSpPr>
            <a:spLocks noChangeArrowheads="1"/>
          </p:cNvSpPr>
          <p:nvPr/>
        </p:nvSpPr>
        <p:spPr bwMode="auto">
          <a:xfrm rot="-3223639">
            <a:off x="1438275" y="3870325"/>
            <a:ext cx="1008063" cy="360363"/>
          </a:xfrm>
          <a:prstGeom prst="rightArrow">
            <a:avLst>
              <a:gd name="adj1" fmla="val 50000"/>
              <a:gd name="adj2" fmla="val 6993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2009" name="AutoShape 25"/>
          <p:cNvSpPr>
            <a:spLocks noChangeArrowheads="1"/>
          </p:cNvSpPr>
          <p:nvPr/>
        </p:nvSpPr>
        <p:spPr bwMode="auto">
          <a:xfrm rot="16200000">
            <a:off x="213519" y="3798094"/>
            <a:ext cx="1152525" cy="360363"/>
          </a:xfrm>
          <a:prstGeom prst="rightArrow">
            <a:avLst>
              <a:gd name="adj1" fmla="val 50000"/>
              <a:gd name="adj2" fmla="val 799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2010" name="AutoShape 26"/>
          <p:cNvSpPr>
            <a:spLocks noChangeArrowheads="1"/>
          </p:cNvSpPr>
          <p:nvPr/>
        </p:nvSpPr>
        <p:spPr bwMode="auto">
          <a:xfrm rot="5400000">
            <a:off x="4822825" y="2362200"/>
            <a:ext cx="1008063" cy="360363"/>
          </a:xfrm>
          <a:prstGeom prst="rightArrow">
            <a:avLst>
              <a:gd name="adj1" fmla="val 50000"/>
              <a:gd name="adj2" fmla="val 6993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2011" name="Text Box 27"/>
          <p:cNvSpPr txBox="1">
            <a:spLocks noChangeArrowheads="1"/>
          </p:cNvSpPr>
          <p:nvPr/>
        </p:nvSpPr>
        <p:spPr bwMode="auto">
          <a:xfrm>
            <a:off x="1401763" y="5275263"/>
            <a:ext cx="2749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/>
              <a:t>Popisná statistika shluků</a:t>
            </a:r>
            <a:r>
              <a:rPr lang="cs-CZ" sz="1800" b="1"/>
              <a:t> </a:t>
            </a:r>
          </a:p>
        </p:txBody>
      </p:sp>
      <p:graphicFrame>
        <p:nvGraphicFramePr>
          <p:cNvPr id="42012" name="Object 28"/>
          <p:cNvGraphicFramePr>
            <a:graphicFrameLocks noChangeAspect="1"/>
          </p:cNvGraphicFramePr>
          <p:nvPr/>
        </p:nvGraphicFramePr>
        <p:xfrm>
          <a:off x="4354513" y="3262313"/>
          <a:ext cx="2520950" cy="2012950"/>
        </p:xfrm>
        <a:graphic>
          <a:graphicData uri="http://schemas.openxmlformats.org/presentationml/2006/ole">
            <p:oleObj spid="_x0000_s34821" name="Image" r:id="rId6" imgW="3212698" imgH="2565079" progId="">
              <p:embed/>
            </p:oleObj>
          </a:graphicData>
        </a:graphic>
      </p:graphicFrame>
      <p:sp>
        <p:nvSpPr>
          <p:cNvPr id="42013" name="AutoShape 29"/>
          <p:cNvSpPr>
            <a:spLocks noChangeArrowheads="1"/>
          </p:cNvSpPr>
          <p:nvPr/>
        </p:nvSpPr>
        <p:spPr bwMode="auto">
          <a:xfrm rot="-1593903">
            <a:off x="3706813" y="4846638"/>
            <a:ext cx="863600" cy="287337"/>
          </a:xfrm>
          <a:prstGeom prst="rightArrow">
            <a:avLst>
              <a:gd name="adj1" fmla="val 50000"/>
              <a:gd name="adj2" fmla="val 7513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42014" name="Object 30"/>
          <p:cNvGraphicFramePr>
            <a:graphicFrameLocks noChangeAspect="1"/>
          </p:cNvGraphicFramePr>
          <p:nvPr/>
        </p:nvGraphicFramePr>
        <p:xfrm>
          <a:off x="5291138" y="4843463"/>
          <a:ext cx="3024187" cy="976312"/>
        </p:xfrm>
        <a:graphic>
          <a:graphicData uri="http://schemas.openxmlformats.org/presentationml/2006/ole">
            <p:oleObj spid="_x0000_s34822" name="Image" r:id="rId7" imgW="4012698" imgH="1294781" progId="">
              <p:embed/>
            </p:oleObj>
          </a:graphicData>
        </a:graphic>
      </p:graphicFrame>
      <p:sp>
        <p:nvSpPr>
          <p:cNvPr id="42015" name="Text Box 31"/>
          <p:cNvSpPr txBox="1">
            <a:spLocks noChangeArrowheads="1"/>
          </p:cNvSpPr>
          <p:nvPr/>
        </p:nvSpPr>
        <p:spPr bwMode="auto">
          <a:xfrm>
            <a:off x="877888" y="5942013"/>
            <a:ext cx="541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/>
              <a:t>Členové shluku a jejich vzdálenost od středu shluku</a:t>
            </a:r>
          </a:p>
        </p:txBody>
      </p:sp>
      <p:sp>
        <p:nvSpPr>
          <p:cNvPr id="42016" name="AutoShape 32"/>
          <p:cNvSpPr>
            <a:spLocks noChangeArrowheads="1"/>
          </p:cNvSpPr>
          <p:nvPr/>
        </p:nvSpPr>
        <p:spPr bwMode="auto">
          <a:xfrm rot="-1593903">
            <a:off x="4786313" y="5491163"/>
            <a:ext cx="863600" cy="287337"/>
          </a:xfrm>
          <a:prstGeom prst="rightArrow">
            <a:avLst>
              <a:gd name="adj1" fmla="val 50000"/>
              <a:gd name="adj2" fmla="val 7513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 do vícerozměrných metod I.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152400" y="1412875"/>
            <a:ext cx="8596313" cy="3892550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cs-CZ" sz="1800" b="1" dirty="0"/>
              <a:t>Vícerozměrné metody</a:t>
            </a:r>
            <a:r>
              <a:rPr lang="cs-CZ" sz="1800" dirty="0"/>
              <a:t>: Název vícerozměrné vychází z typu vstupních dat, tato data jsou tvořena jednotlivými objekty (i.</a:t>
            </a:r>
            <a:r>
              <a:rPr lang="cs-CZ" sz="1800" dirty="0" err="1"/>
              <a:t>e</a:t>
            </a:r>
            <a:r>
              <a:rPr lang="cs-CZ" sz="1800" dirty="0"/>
              <a:t>. klienti) a každý z nich je charakterizován svými parametry (věk, příjem atd.) a každý z těchto parametrů můžeme považovat za jeden rozměr objektu.</a:t>
            </a:r>
          </a:p>
          <a:p>
            <a:r>
              <a:rPr lang="cs-CZ" sz="1800" b="1" dirty="0"/>
              <a:t>Maticová algebra</a:t>
            </a:r>
            <a:r>
              <a:rPr lang="cs-CZ" sz="1800" dirty="0"/>
              <a:t>: Základem práce s daty a výpočtů vícerozměrných metod je maticová algebra, matice tvoří jak vstupní, tak výstupní data a probíhají na nich výpočty.</a:t>
            </a:r>
          </a:p>
          <a:p>
            <a:r>
              <a:rPr lang="cs-CZ" sz="1800" b="1" dirty="0" err="1"/>
              <a:t>NxP</a:t>
            </a:r>
            <a:r>
              <a:rPr lang="cs-CZ" sz="1800" b="1" dirty="0"/>
              <a:t> matice</a:t>
            </a:r>
            <a:r>
              <a:rPr lang="cs-CZ" sz="1800" dirty="0"/>
              <a:t>: N objektů s p parametry pak vytváří tzv. </a:t>
            </a:r>
            <a:r>
              <a:rPr lang="cs-CZ" sz="1800" dirty="0" err="1"/>
              <a:t>NxP</a:t>
            </a:r>
            <a:r>
              <a:rPr lang="cs-CZ" sz="1800" dirty="0"/>
              <a:t> matici, která je prvním typem vstupu dat do vícerozměrných analýz. </a:t>
            </a:r>
          </a:p>
          <a:p>
            <a:r>
              <a:rPr lang="cs-CZ" sz="1800" b="1" dirty="0"/>
              <a:t>Asociační matice</a:t>
            </a:r>
            <a:r>
              <a:rPr lang="cs-CZ" sz="1800" dirty="0"/>
              <a:t>: Na základě těchto matic jsou počítány matice asociační na nichž pak probíhají další výpočty, jde o čtvercové matice obsahující informace o podobnosti nebo rozdílnosti (tzv. </a:t>
            </a:r>
            <a:r>
              <a:rPr lang="cs-CZ" sz="1800" b="1" dirty="0"/>
              <a:t>metriky</a:t>
            </a:r>
            <a:r>
              <a:rPr lang="cs-CZ" sz="1800" dirty="0"/>
              <a:t>) buď objektů (Q mode analýza) nebo parametrů (R mode analýza).Měřítko podobnosti se liší podle použité metody a typu dat, některé metody umožňují použití uživatelských metrik</a:t>
            </a:r>
            <a:r>
              <a:rPr lang="cs-CZ" sz="1800" dirty="0" smtClean="0"/>
              <a:t>.</a:t>
            </a:r>
            <a:endParaRPr lang="cs-CZ" sz="1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32" name="Object 24"/>
          <p:cNvGraphicFramePr>
            <a:graphicFrameLocks noChangeAspect="1"/>
          </p:cNvGraphicFramePr>
          <p:nvPr/>
        </p:nvGraphicFramePr>
        <p:xfrm>
          <a:off x="2084388" y="1263650"/>
          <a:ext cx="5943600" cy="4457700"/>
        </p:xfrm>
        <a:graphic>
          <a:graphicData uri="http://schemas.openxmlformats.org/presentationml/2006/ole">
            <p:oleObj spid="_x0000_s35842" name="Graph" r:id="rId3" imgW="5943600" imgH="4457880" progId="STATISTICA.Graph">
              <p:embed/>
            </p:oleObj>
          </a:graphicData>
        </a:graphic>
      </p:graphicFrame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K-means clustering – průměry parametrů</a:t>
            </a:r>
          </a:p>
        </p:txBody>
      </p:sp>
      <p:sp>
        <p:nvSpPr>
          <p:cNvPr id="43026" name="Text Box 18"/>
          <p:cNvSpPr txBox="1">
            <a:spLocks noChangeArrowheads="1"/>
          </p:cNvSpPr>
          <p:nvPr/>
        </p:nvSpPr>
        <p:spPr bwMode="auto">
          <a:xfrm>
            <a:off x="1116013" y="5799138"/>
            <a:ext cx="2305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/>
              <a:t>Jednotlivé parametry</a:t>
            </a:r>
          </a:p>
        </p:txBody>
      </p:sp>
      <p:sp>
        <p:nvSpPr>
          <p:cNvPr id="43027" name="AutoShape 19"/>
          <p:cNvSpPr>
            <a:spLocks noChangeArrowheads="1"/>
          </p:cNvSpPr>
          <p:nvPr/>
        </p:nvSpPr>
        <p:spPr bwMode="auto">
          <a:xfrm rot="-913047">
            <a:off x="3563938" y="5583238"/>
            <a:ext cx="576262" cy="215900"/>
          </a:xfrm>
          <a:prstGeom prst="rightArrow">
            <a:avLst>
              <a:gd name="adj1" fmla="val 50000"/>
              <a:gd name="adj2" fmla="val 6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3028" name="Text Box 20"/>
          <p:cNvSpPr txBox="1">
            <a:spLocks noChangeArrowheads="1"/>
          </p:cNvSpPr>
          <p:nvPr/>
        </p:nvSpPr>
        <p:spPr bwMode="auto">
          <a:xfrm>
            <a:off x="179388" y="2271713"/>
            <a:ext cx="14589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Průměry v shlucích</a:t>
            </a:r>
          </a:p>
        </p:txBody>
      </p:sp>
      <p:sp>
        <p:nvSpPr>
          <p:cNvPr id="43029" name="AutoShape 21"/>
          <p:cNvSpPr>
            <a:spLocks noChangeArrowheads="1"/>
          </p:cNvSpPr>
          <p:nvPr/>
        </p:nvSpPr>
        <p:spPr bwMode="auto">
          <a:xfrm rot="1339676">
            <a:off x="1544638" y="2571750"/>
            <a:ext cx="647700" cy="215900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3030" name="Text Box 22"/>
          <p:cNvSpPr txBox="1">
            <a:spLocks noChangeArrowheads="1"/>
          </p:cNvSpPr>
          <p:nvPr/>
        </p:nvSpPr>
        <p:spPr bwMode="auto">
          <a:xfrm>
            <a:off x="7308850" y="3135313"/>
            <a:ext cx="1389063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Čáry pro jednotlivé shluky</a:t>
            </a:r>
          </a:p>
        </p:txBody>
      </p:sp>
      <p:sp>
        <p:nvSpPr>
          <p:cNvPr id="43031" name="AutoShape 23"/>
          <p:cNvSpPr>
            <a:spLocks noChangeArrowheads="1"/>
          </p:cNvSpPr>
          <p:nvPr/>
        </p:nvSpPr>
        <p:spPr bwMode="auto">
          <a:xfrm rot="6071103">
            <a:off x="7380288" y="4430713"/>
            <a:ext cx="647700" cy="215900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Vstupní matice vícerozměrných analýz</a:t>
            </a:r>
          </a:p>
        </p:txBody>
      </p:sp>
      <p:graphicFrame>
        <p:nvGraphicFramePr>
          <p:cNvPr id="32773" name="Object 5"/>
          <p:cNvGraphicFramePr>
            <a:graphicFrameLocks noChangeAspect="1"/>
          </p:cNvGraphicFramePr>
          <p:nvPr/>
        </p:nvGraphicFramePr>
        <p:xfrm>
          <a:off x="827088" y="1773238"/>
          <a:ext cx="2222500" cy="3505200"/>
        </p:xfrm>
        <a:graphic>
          <a:graphicData uri="http://schemas.openxmlformats.org/presentationml/2006/ole">
            <p:oleObj spid="_x0000_s23554" name="Image" r:id="rId3" imgW="2222222" imgH="3504762" progId="">
              <p:embed/>
            </p:oleObj>
          </a:graphicData>
        </a:graphic>
      </p:graphicFrame>
      <p:graphicFrame>
        <p:nvGraphicFramePr>
          <p:cNvPr id="32774" name="Object 6"/>
          <p:cNvGraphicFramePr>
            <a:graphicFrameLocks noChangeAspect="1"/>
          </p:cNvGraphicFramePr>
          <p:nvPr/>
        </p:nvGraphicFramePr>
        <p:xfrm>
          <a:off x="4932363" y="2132013"/>
          <a:ext cx="3238500" cy="3175000"/>
        </p:xfrm>
        <a:graphic>
          <a:graphicData uri="http://schemas.openxmlformats.org/presentationml/2006/ole">
            <p:oleObj spid="_x0000_s23555" name="Image" r:id="rId4" imgW="3238095" imgH="3174603" progId="">
              <p:embed/>
            </p:oleObj>
          </a:graphicData>
        </a:graphic>
      </p:graphicFrame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323850" y="5516563"/>
            <a:ext cx="38512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sz="1800"/>
              <a:t>Hodnoty parametrů pro jednotlivé objekty</a:t>
            </a:r>
          </a:p>
        </p:txBody>
      </p:sp>
      <p:sp>
        <p:nvSpPr>
          <p:cNvPr id="32780" name="Rectangle 12"/>
          <p:cNvSpPr>
            <a:spLocks noChangeArrowheads="1"/>
          </p:cNvSpPr>
          <p:nvPr/>
        </p:nvSpPr>
        <p:spPr bwMode="auto">
          <a:xfrm>
            <a:off x="827088" y="1395413"/>
            <a:ext cx="3238500" cy="304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spcBef>
                <a:spcPct val="20000"/>
              </a:spcBef>
            </a:pPr>
            <a:r>
              <a:rPr kumimoji="0" lang="cs-CZ" sz="1800" b="1"/>
              <a:t>NxP MATICE</a:t>
            </a:r>
          </a:p>
        </p:txBody>
      </p:sp>
      <p:sp>
        <p:nvSpPr>
          <p:cNvPr id="32781" name="Rectangle 13"/>
          <p:cNvSpPr>
            <a:spLocks noChangeArrowheads="1"/>
          </p:cNvSpPr>
          <p:nvPr/>
        </p:nvSpPr>
        <p:spPr bwMode="auto">
          <a:xfrm>
            <a:off x="4859338" y="1395413"/>
            <a:ext cx="3238500" cy="304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spcBef>
                <a:spcPct val="20000"/>
              </a:spcBef>
            </a:pPr>
            <a:r>
              <a:rPr kumimoji="0" lang="cs-CZ" sz="1800" b="1"/>
              <a:t>ASOCIAČNÍ MATICE</a:t>
            </a:r>
          </a:p>
        </p:txBody>
      </p:sp>
      <p:sp>
        <p:nvSpPr>
          <p:cNvPr id="32783" name="Text Box 15"/>
          <p:cNvSpPr txBox="1">
            <a:spLocks noChangeArrowheads="1"/>
          </p:cNvSpPr>
          <p:nvPr/>
        </p:nvSpPr>
        <p:spPr bwMode="auto">
          <a:xfrm>
            <a:off x="4897438" y="5516563"/>
            <a:ext cx="38512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sz="1800"/>
              <a:t>Korelace, kovariance, vzdálenost, podobnost</a:t>
            </a:r>
          </a:p>
        </p:txBody>
      </p:sp>
      <p:sp>
        <p:nvSpPr>
          <p:cNvPr id="32784" name="AutoShape 16"/>
          <p:cNvSpPr>
            <a:spLocks noChangeArrowheads="1"/>
          </p:cNvSpPr>
          <p:nvPr/>
        </p:nvSpPr>
        <p:spPr bwMode="auto">
          <a:xfrm>
            <a:off x="6948488" y="4797425"/>
            <a:ext cx="360362" cy="719138"/>
          </a:xfrm>
          <a:prstGeom prst="upArrow">
            <a:avLst>
              <a:gd name="adj1" fmla="val 50000"/>
              <a:gd name="adj2" fmla="val 4989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2785" name="AutoShape 17"/>
          <p:cNvSpPr>
            <a:spLocks noChangeArrowheads="1"/>
          </p:cNvSpPr>
          <p:nvPr/>
        </p:nvSpPr>
        <p:spPr bwMode="auto">
          <a:xfrm>
            <a:off x="2339975" y="4797425"/>
            <a:ext cx="360363" cy="719138"/>
          </a:xfrm>
          <a:prstGeom prst="upArrow">
            <a:avLst>
              <a:gd name="adj1" fmla="val 50000"/>
              <a:gd name="adj2" fmla="val 4989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Úvod do vícerozměrných metod II.</a:t>
            </a:r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152400" y="2057400"/>
            <a:ext cx="4267200" cy="2438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sz="2000"/>
              <a:t>vytváření shluků objektů na základě jejich podobnosti</a:t>
            </a:r>
          </a:p>
          <a:p>
            <a:r>
              <a:rPr lang="cs-CZ" sz="2000"/>
              <a:t>identifikace typů objektů</a:t>
            </a:r>
          </a:p>
        </p:txBody>
      </p:sp>
      <p:sp>
        <p:nvSpPr>
          <p:cNvPr id="30728" name="Rectangle 8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4876800" y="2057400"/>
            <a:ext cx="4267200" cy="2438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sz="2000"/>
              <a:t>zjednodušení vícerozměrného problému do menšího počtu rozměrů</a:t>
            </a:r>
          </a:p>
          <a:p>
            <a:r>
              <a:rPr lang="cs-CZ" sz="2000"/>
              <a:t>principem je tvorba nových rozměrů, které lépe vyčerpávají variabilitu dat</a:t>
            </a:r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827088" y="1371600"/>
            <a:ext cx="3238500" cy="304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spcBef>
                <a:spcPct val="20000"/>
              </a:spcBef>
            </a:pPr>
            <a:r>
              <a:rPr kumimoji="0" lang="cs-CZ" sz="1800" b="1"/>
              <a:t>SHLUKOVÁ ANALÝZA</a:t>
            </a: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4859338" y="1371600"/>
            <a:ext cx="3238500" cy="304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spcBef>
                <a:spcPct val="20000"/>
              </a:spcBef>
            </a:pPr>
            <a:r>
              <a:rPr kumimoji="0" lang="cs-CZ" sz="1800" b="1"/>
              <a:t>ORDINAČNÍ METODY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Text Box 3"/>
          <p:cNvSpPr txBox="1">
            <a:spLocks noChangeArrowheads="1"/>
          </p:cNvSpPr>
          <p:nvPr/>
        </p:nvSpPr>
        <p:spPr bwMode="auto">
          <a:xfrm>
            <a:off x="228600" y="332656"/>
            <a:ext cx="84470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kumimoji="0" lang="cs-CZ" sz="2800" dirty="0">
                <a:solidFill>
                  <a:srgbClr val="000000"/>
                </a:solidFill>
              </a:rPr>
              <a:t> </a:t>
            </a:r>
            <a:r>
              <a:rPr kumimoji="0" lang="cs-CZ" sz="2800" b="1" dirty="0">
                <a:solidFill>
                  <a:srgbClr val="000000"/>
                </a:solidFill>
              </a:rPr>
              <a:t>Měření vzdálenosti objektů</a:t>
            </a:r>
          </a:p>
        </p:txBody>
      </p: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858838" y="1557338"/>
            <a:ext cx="2825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/>
              <a:t>Euklidovská vzdálenost</a:t>
            </a:r>
          </a:p>
        </p:txBody>
      </p:sp>
      <p:graphicFrame>
        <p:nvGraphicFramePr>
          <p:cNvPr id="112645" name="Object 5"/>
          <p:cNvGraphicFramePr>
            <a:graphicFrameLocks noGrp="1" noChangeAspect="1"/>
          </p:cNvGraphicFramePr>
          <p:nvPr>
            <p:ph/>
          </p:nvPr>
        </p:nvGraphicFramePr>
        <p:xfrm>
          <a:off x="687338" y="1971873"/>
          <a:ext cx="2876550" cy="881063"/>
        </p:xfrm>
        <a:graphic>
          <a:graphicData uri="http://schemas.openxmlformats.org/presentationml/2006/ole">
            <p:oleObj spid="_x0000_s25602" name="Rovnice" r:id="rId4" imgW="1295280" imgH="482400" progId="Equation.3">
              <p:embed/>
            </p:oleObj>
          </a:graphicData>
        </a:graphic>
      </p:graphicFrame>
      <p:sp>
        <p:nvSpPr>
          <p:cNvPr id="112646" name="Text Box 6"/>
          <p:cNvSpPr txBox="1">
            <a:spLocks noChangeArrowheads="1"/>
          </p:cNvSpPr>
          <p:nvPr/>
        </p:nvSpPr>
        <p:spPr bwMode="auto">
          <a:xfrm>
            <a:off x="323850" y="4868863"/>
            <a:ext cx="4032250" cy="1641475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000" i="1">
                <a:latin typeface="Times New Roman" pitchFamily="18" charset="0"/>
              </a:rPr>
              <a:t>i,j</a:t>
            </a:r>
            <a:r>
              <a:rPr lang="cs-CZ" sz="2000">
                <a:latin typeface="Times New Roman" pitchFamily="18" charset="0"/>
              </a:rPr>
              <a:t> – </a:t>
            </a:r>
            <a:r>
              <a:rPr lang="cs-CZ" sz="2000"/>
              <a:t>označení objektů</a:t>
            </a:r>
            <a:r>
              <a:rPr lang="cs-CZ" sz="2000">
                <a:latin typeface="Times New Roman" pitchFamily="18" charset="0"/>
              </a:rPr>
              <a:t> </a:t>
            </a:r>
          </a:p>
          <a:p>
            <a:r>
              <a:rPr lang="cs-CZ" sz="2000" i="1">
                <a:latin typeface="Times New Roman" pitchFamily="18" charset="0"/>
              </a:rPr>
              <a:t>d</a:t>
            </a:r>
            <a:r>
              <a:rPr lang="cs-CZ" sz="2000" i="1" baseline="-25000">
                <a:latin typeface="Times New Roman" pitchFamily="18" charset="0"/>
              </a:rPr>
              <a:t>ij</a:t>
            </a:r>
            <a:r>
              <a:rPr lang="cs-CZ" sz="2000"/>
              <a:t> – vzdálenost objektů </a:t>
            </a:r>
            <a:r>
              <a:rPr lang="cs-CZ" sz="2000" i="1">
                <a:latin typeface="Times New Roman" pitchFamily="18" charset="0"/>
              </a:rPr>
              <a:t>i</a:t>
            </a:r>
            <a:r>
              <a:rPr lang="cs-CZ" sz="2000"/>
              <a:t> a </a:t>
            </a:r>
            <a:r>
              <a:rPr lang="cs-CZ" sz="2000" i="1">
                <a:latin typeface="Times New Roman" pitchFamily="18" charset="0"/>
              </a:rPr>
              <a:t>j</a:t>
            </a:r>
          </a:p>
          <a:p>
            <a:r>
              <a:rPr lang="cs-CZ" sz="2000" i="1">
                <a:latin typeface="Times New Roman" pitchFamily="18" charset="0"/>
              </a:rPr>
              <a:t>p</a:t>
            </a:r>
            <a:r>
              <a:rPr lang="cs-CZ" sz="2000">
                <a:latin typeface="Times New Roman" pitchFamily="18" charset="0"/>
              </a:rPr>
              <a:t> – </a:t>
            </a:r>
            <a:r>
              <a:rPr lang="cs-CZ" sz="2000"/>
              <a:t>počet parametrů</a:t>
            </a:r>
          </a:p>
          <a:p>
            <a:r>
              <a:rPr lang="cs-CZ" sz="2000" i="1">
                <a:latin typeface="Times New Roman" pitchFamily="18" charset="0"/>
              </a:rPr>
              <a:t>k</a:t>
            </a:r>
            <a:r>
              <a:rPr lang="cs-CZ" sz="2000">
                <a:latin typeface="Times New Roman" pitchFamily="18" charset="0"/>
              </a:rPr>
              <a:t> – </a:t>
            </a:r>
            <a:r>
              <a:rPr lang="cs-CZ" sz="2000"/>
              <a:t>k-tý parametr</a:t>
            </a:r>
          </a:p>
          <a:p>
            <a:r>
              <a:rPr lang="cs-CZ" sz="2000" i="1">
                <a:latin typeface="Times New Roman" pitchFamily="18" charset="0"/>
              </a:rPr>
              <a:t>w</a:t>
            </a:r>
            <a:r>
              <a:rPr lang="cs-CZ" sz="2000" i="1" baseline="-25000">
                <a:latin typeface="Times New Roman" pitchFamily="18" charset="0"/>
              </a:rPr>
              <a:t>k</a:t>
            </a:r>
            <a:r>
              <a:rPr lang="cs-CZ" sz="2000"/>
              <a:t> – váha parametru k</a:t>
            </a:r>
          </a:p>
        </p:txBody>
      </p:sp>
      <p:sp>
        <p:nvSpPr>
          <p:cNvPr id="112647" name="Rectangle 7"/>
          <p:cNvSpPr>
            <a:spLocks noChangeArrowheads="1"/>
          </p:cNvSpPr>
          <p:nvPr/>
        </p:nvSpPr>
        <p:spPr bwMode="auto">
          <a:xfrm>
            <a:off x="260350" y="1441450"/>
            <a:ext cx="4024313" cy="158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2648" name="Text Box 8"/>
          <p:cNvSpPr txBox="1">
            <a:spLocks noChangeArrowheads="1"/>
          </p:cNvSpPr>
          <p:nvPr/>
        </p:nvSpPr>
        <p:spPr bwMode="auto">
          <a:xfrm>
            <a:off x="395288" y="3141663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sz="2000"/>
              <a:t>Vážená euklidovská vzdálenost</a:t>
            </a:r>
          </a:p>
        </p:txBody>
      </p:sp>
      <p:graphicFrame>
        <p:nvGraphicFramePr>
          <p:cNvPr id="112649" name="Object 9"/>
          <p:cNvGraphicFramePr>
            <a:graphicFrameLocks noChangeAspect="1"/>
          </p:cNvGraphicFramePr>
          <p:nvPr/>
        </p:nvGraphicFramePr>
        <p:xfrm>
          <a:off x="831850" y="3646488"/>
          <a:ext cx="2941638" cy="963612"/>
        </p:xfrm>
        <a:graphic>
          <a:graphicData uri="http://schemas.openxmlformats.org/presentationml/2006/ole">
            <p:oleObj spid="_x0000_s25603" name="Rovnice" r:id="rId5" imgW="1473120" imgH="482400" progId="Equation.3">
              <p:embed/>
            </p:oleObj>
          </a:graphicData>
        </a:graphic>
      </p:graphicFrame>
      <p:sp>
        <p:nvSpPr>
          <p:cNvPr id="112650" name="Rectangle 10"/>
          <p:cNvSpPr>
            <a:spLocks noChangeArrowheads="1"/>
          </p:cNvSpPr>
          <p:nvPr/>
        </p:nvSpPr>
        <p:spPr bwMode="auto">
          <a:xfrm>
            <a:off x="287338" y="3141663"/>
            <a:ext cx="4032250" cy="158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2651" name="Text Box 11"/>
          <p:cNvSpPr txBox="1">
            <a:spLocks noChangeArrowheads="1"/>
          </p:cNvSpPr>
          <p:nvPr/>
        </p:nvSpPr>
        <p:spPr bwMode="auto">
          <a:xfrm>
            <a:off x="4643438" y="1412875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sz="2000"/>
              <a:t>Minkowski (power distance)</a:t>
            </a:r>
          </a:p>
        </p:txBody>
      </p:sp>
      <p:graphicFrame>
        <p:nvGraphicFramePr>
          <p:cNvPr id="112652" name="Object 12"/>
          <p:cNvGraphicFramePr>
            <a:graphicFrameLocks noChangeAspect="1"/>
          </p:cNvGraphicFramePr>
          <p:nvPr/>
        </p:nvGraphicFramePr>
        <p:xfrm>
          <a:off x="5307013" y="1917700"/>
          <a:ext cx="2486025" cy="963613"/>
        </p:xfrm>
        <a:graphic>
          <a:graphicData uri="http://schemas.openxmlformats.org/presentationml/2006/ole">
            <p:oleObj spid="_x0000_s25604" name="Rovnice" r:id="rId6" imgW="1244520" imgH="482400" progId="Equation.3">
              <p:embed/>
            </p:oleObj>
          </a:graphicData>
        </a:graphic>
      </p:graphicFrame>
      <p:sp>
        <p:nvSpPr>
          <p:cNvPr id="112653" name="Rectangle 13"/>
          <p:cNvSpPr>
            <a:spLocks noChangeArrowheads="1"/>
          </p:cNvSpPr>
          <p:nvPr/>
        </p:nvSpPr>
        <p:spPr bwMode="auto">
          <a:xfrm>
            <a:off x="4535488" y="1412875"/>
            <a:ext cx="4032250" cy="3095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2654" name="Text Box 14"/>
          <p:cNvSpPr txBox="1">
            <a:spLocks noChangeArrowheads="1"/>
          </p:cNvSpPr>
          <p:nvPr/>
        </p:nvSpPr>
        <p:spPr bwMode="auto">
          <a:xfrm>
            <a:off x="4695825" y="3014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 sz="2400"/>
          </a:p>
        </p:txBody>
      </p:sp>
      <p:sp>
        <p:nvSpPr>
          <p:cNvPr id="112655" name="Text Box 15"/>
          <p:cNvSpPr txBox="1">
            <a:spLocks noChangeArrowheads="1"/>
          </p:cNvSpPr>
          <p:nvPr/>
        </p:nvSpPr>
        <p:spPr bwMode="auto">
          <a:xfrm>
            <a:off x="4767263" y="3135313"/>
            <a:ext cx="33845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Math1" pitchFamily="2" charset="2"/>
              <a:buChar char="l"/>
            </a:pPr>
            <a:r>
              <a:rPr lang="cs-CZ" sz="2000">
                <a:sym typeface="Math1" pitchFamily="2" charset="2"/>
              </a:rPr>
              <a:t> - celé číslo </a:t>
            </a:r>
          </a:p>
          <a:p>
            <a:pPr>
              <a:buFont typeface="Math1" pitchFamily="2" charset="2"/>
              <a:buChar char="l"/>
            </a:pPr>
            <a:r>
              <a:rPr lang="cs-CZ" sz="2000">
                <a:sym typeface="Math1" pitchFamily="2" charset="2"/>
              </a:rPr>
              <a:t> =1 Manhattan (city block) </a:t>
            </a:r>
          </a:p>
          <a:p>
            <a:pPr>
              <a:buFont typeface="Math1" pitchFamily="2" charset="2"/>
              <a:buChar char="l"/>
            </a:pPr>
            <a:r>
              <a:rPr lang="cs-CZ" sz="2000">
                <a:sym typeface="Math1" pitchFamily="2" charset="2"/>
              </a:rPr>
              <a:t>= 2 Euklidovská vzdálenost</a:t>
            </a:r>
          </a:p>
        </p:txBody>
      </p:sp>
      <p:sp>
        <p:nvSpPr>
          <p:cNvPr id="112656" name="Text Box 16"/>
          <p:cNvSpPr txBox="1">
            <a:spLocks noChangeArrowheads="1"/>
          </p:cNvSpPr>
          <p:nvPr/>
        </p:nvSpPr>
        <p:spPr bwMode="auto">
          <a:xfrm>
            <a:off x="4679950" y="4652963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sz="2000"/>
              <a:t>Chebychev</a:t>
            </a:r>
          </a:p>
        </p:txBody>
      </p:sp>
      <p:graphicFrame>
        <p:nvGraphicFramePr>
          <p:cNvPr id="112657" name="Object 17"/>
          <p:cNvGraphicFramePr>
            <a:graphicFrameLocks noChangeAspect="1"/>
          </p:cNvGraphicFramePr>
          <p:nvPr/>
        </p:nvGraphicFramePr>
        <p:xfrm>
          <a:off x="5445125" y="5360988"/>
          <a:ext cx="2282825" cy="557212"/>
        </p:xfrm>
        <a:graphic>
          <a:graphicData uri="http://schemas.openxmlformats.org/presentationml/2006/ole">
            <p:oleObj spid="_x0000_s25605" name="Rovnice" r:id="rId7" imgW="1143000" imgH="279360" progId="Equation.3">
              <p:embed/>
            </p:oleObj>
          </a:graphicData>
        </a:graphic>
      </p:graphicFrame>
      <p:sp>
        <p:nvSpPr>
          <p:cNvPr id="112658" name="Rectangle 18"/>
          <p:cNvSpPr>
            <a:spLocks noChangeArrowheads="1"/>
          </p:cNvSpPr>
          <p:nvPr/>
        </p:nvSpPr>
        <p:spPr bwMode="auto">
          <a:xfrm>
            <a:off x="4535488" y="4652963"/>
            <a:ext cx="4032250" cy="158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Text Box 3"/>
          <p:cNvSpPr txBox="1">
            <a:spLocks noChangeArrowheads="1"/>
          </p:cNvSpPr>
          <p:nvPr/>
        </p:nvSpPr>
        <p:spPr bwMode="auto">
          <a:xfrm>
            <a:off x="179388" y="533624"/>
            <a:ext cx="891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kumimoji="0" lang="cs-CZ" sz="2800" dirty="0">
                <a:solidFill>
                  <a:srgbClr val="000000"/>
                </a:solidFill>
              </a:rPr>
              <a:t> </a:t>
            </a:r>
            <a:r>
              <a:rPr kumimoji="0" lang="cs-CZ" sz="2800" b="1" dirty="0">
                <a:solidFill>
                  <a:srgbClr val="000000"/>
                </a:solidFill>
              </a:rPr>
              <a:t>Měření podobnosti objektů</a:t>
            </a:r>
            <a:endParaRPr kumimoji="0" lang="cs-CZ" sz="1800" b="1" dirty="0">
              <a:solidFill>
                <a:srgbClr val="000000"/>
              </a:solidFill>
            </a:endParaRPr>
          </a:p>
        </p:txBody>
      </p:sp>
      <p:graphicFrame>
        <p:nvGraphicFramePr>
          <p:cNvPr id="114730" name="Group 42"/>
          <p:cNvGraphicFramePr>
            <a:graphicFrameLocks noGrp="1"/>
          </p:cNvGraphicFramePr>
          <p:nvPr>
            <p:ph/>
          </p:nvPr>
        </p:nvGraphicFramePr>
        <p:xfrm>
          <a:off x="1115615" y="1989138"/>
          <a:ext cx="2049859" cy="1587183"/>
        </p:xfrm>
        <a:graphic>
          <a:graphicData uri="http://schemas.openxmlformats.org/drawingml/2006/table">
            <a:tbl>
              <a:tblPr/>
              <a:tblGrid>
                <a:gridCol w="432049"/>
                <a:gridCol w="625012"/>
                <a:gridCol w="529842"/>
                <a:gridCol w="462956"/>
              </a:tblGrid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1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Objekt 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9725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Objekt 2</a:t>
                      </a:r>
                    </a:p>
                  </a:txBody>
                  <a:tcPr vert="vert27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1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4719" name="Text Box 31"/>
          <p:cNvSpPr txBox="1">
            <a:spLocks noChangeArrowheads="1"/>
          </p:cNvSpPr>
          <p:nvPr/>
        </p:nvSpPr>
        <p:spPr bwMode="auto">
          <a:xfrm>
            <a:off x="922338" y="1406525"/>
            <a:ext cx="4254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/>
              <a:t>Binární koeficienty podobnosti</a:t>
            </a:r>
          </a:p>
        </p:txBody>
      </p:sp>
      <p:sp>
        <p:nvSpPr>
          <p:cNvPr id="114720" name="Text Box 32"/>
          <p:cNvSpPr txBox="1">
            <a:spLocks noChangeArrowheads="1"/>
          </p:cNvSpPr>
          <p:nvPr/>
        </p:nvSpPr>
        <p:spPr bwMode="auto">
          <a:xfrm>
            <a:off x="3586163" y="2630488"/>
            <a:ext cx="524033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000"/>
              <a:t>a, b, c, d = počet případů, kdy souhlasí binární charakteristika objektu 1 a 2 </a:t>
            </a:r>
          </a:p>
          <a:p>
            <a:r>
              <a:rPr lang="cs-CZ" sz="2000"/>
              <a:t>a+b+c+d=p</a:t>
            </a:r>
          </a:p>
        </p:txBody>
      </p:sp>
      <p:sp>
        <p:nvSpPr>
          <p:cNvPr id="114721" name="Text Box 33"/>
          <p:cNvSpPr txBox="1">
            <a:spLocks noChangeArrowheads="1"/>
          </p:cNvSpPr>
          <p:nvPr/>
        </p:nvSpPr>
        <p:spPr bwMode="auto">
          <a:xfrm>
            <a:off x="828675" y="4581525"/>
            <a:ext cx="3275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/>
              <a:t>Simple matching coefficient</a:t>
            </a:r>
          </a:p>
        </p:txBody>
      </p:sp>
      <p:graphicFrame>
        <p:nvGraphicFramePr>
          <p:cNvPr id="114722" name="Object 34"/>
          <p:cNvGraphicFramePr>
            <a:graphicFrameLocks noGrp="1" noChangeAspect="1"/>
          </p:cNvGraphicFramePr>
          <p:nvPr/>
        </p:nvGraphicFramePr>
        <p:xfrm>
          <a:off x="1404938" y="5122863"/>
          <a:ext cx="2014537" cy="839787"/>
        </p:xfrm>
        <a:graphic>
          <a:graphicData uri="http://schemas.openxmlformats.org/presentationml/2006/ole">
            <p:oleObj spid="_x0000_s26626" name="Rovnice" r:id="rId4" imgW="977760" imgH="419040" progId="Equation.3">
              <p:embed/>
            </p:oleObj>
          </a:graphicData>
        </a:graphic>
      </p:graphicFrame>
      <p:sp>
        <p:nvSpPr>
          <p:cNvPr id="114723" name="Text Box 35"/>
          <p:cNvSpPr txBox="1">
            <a:spLocks noChangeArrowheads="1"/>
          </p:cNvSpPr>
          <p:nvPr/>
        </p:nvSpPr>
        <p:spPr bwMode="auto">
          <a:xfrm>
            <a:off x="468313" y="3808413"/>
            <a:ext cx="83518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/>
              <a:t>Symetrické binární koficienty - </a:t>
            </a:r>
            <a:r>
              <a:rPr lang="cs-CZ" sz="2000"/>
              <a:t>není rozdíl mezi případem 1-1 a 0-0</a:t>
            </a:r>
          </a:p>
          <a:p>
            <a:endParaRPr lang="cs-CZ" sz="2400"/>
          </a:p>
        </p:txBody>
      </p:sp>
      <p:sp>
        <p:nvSpPr>
          <p:cNvPr id="114724" name="Rectangle 36"/>
          <p:cNvSpPr>
            <a:spLocks noChangeArrowheads="1"/>
          </p:cNvSpPr>
          <p:nvPr/>
        </p:nvSpPr>
        <p:spPr bwMode="auto">
          <a:xfrm>
            <a:off x="755650" y="4508500"/>
            <a:ext cx="3455988" cy="158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4725" name="Text Box 37"/>
          <p:cNvSpPr txBox="1">
            <a:spLocks noChangeArrowheads="1"/>
          </p:cNvSpPr>
          <p:nvPr/>
        </p:nvSpPr>
        <p:spPr bwMode="auto">
          <a:xfrm>
            <a:off x="4911725" y="4527550"/>
            <a:ext cx="34051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000"/>
              <a:t>Hamman, Yule</a:t>
            </a:r>
            <a:r>
              <a:rPr lang="en-US" sz="2000"/>
              <a:t> coefficient</a:t>
            </a:r>
            <a:r>
              <a:rPr lang="cs-CZ" sz="2000"/>
              <a:t>, Pearson</a:t>
            </a:r>
            <a:r>
              <a:rPr lang="en-US" sz="2000"/>
              <a:t>’s </a:t>
            </a:r>
            <a:r>
              <a:rPr lang="en-US" sz="2000">
                <a:sym typeface="Math1" pitchFamily="2" charset="2"/>
              </a:rPr>
              <a:t> (phi)</a:t>
            </a:r>
            <a:r>
              <a:rPr lang="cs-CZ" sz="2000"/>
              <a:t> </a:t>
            </a:r>
            <a:r>
              <a:rPr lang="en-US" sz="2000"/>
              <a:t> a dal</a:t>
            </a:r>
            <a:r>
              <a:rPr lang="cs-CZ" sz="2000"/>
              <a:t>ší koeficienty</a:t>
            </a:r>
          </a:p>
        </p:txBody>
      </p:sp>
      <p:sp>
        <p:nvSpPr>
          <p:cNvPr id="114726" name="Rectangle 38"/>
          <p:cNvSpPr>
            <a:spLocks noChangeArrowheads="1"/>
          </p:cNvSpPr>
          <p:nvPr/>
        </p:nvSpPr>
        <p:spPr bwMode="auto">
          <a:xfrm>
            <a:off x="4860925" y="4508500"/>
            <a:ext cx="3455988" cy="158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Text Box 3"/>
          <p:cNvSpPr txBox="1">
            <a:spLocks noChangeArrowheads="1"/>
          </p:cNvSpPr>
          <p:nvPr/>
        </p:nvSpPr>
        <p:spPr bwMode="auto">
          <a:xfrm>
            <a:off x="1331913" y="1700213"/>
            <a:ext cx="25923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000"/>
              <a:t>Jaccard</a:t>
            </a:r>
            <a:r>
              <a:rPr lang="en-US" sz="2000"/>
              <a:t>`s coefficient</a:t>
            </a:r>
            <a:endParaRPr lang="cs-CZ" sz="2000"/>
          </a:p>
        </p:txBody>
      </p:sp>
      <p:graphicFrame>
        <p:nvGraphicFramePr>
          <p:cNvPr id="116740" name="Object 4"/>
          <p:cNvGraphicFramePr>
            <a:graphicFrameLocks noGrp="1" noChangeAspect="1"/>
          </p:cNvGraphicFramePr>
          <p:nvPr/>
        </p:nvGraphicFramePr>
        <p:xfrm>
          <a:off x="1785938" y="2266950"/>
          <a:ext cx="2138362" cy="788988"/>
        </p:xfrm>
        <a:graphic>
          <a:graphicData uri="http://schemas.openxmlformats.org/presentationml/2006/ole">
            <p:oleObj spid="_x0000_s27650" name="Rovnice" r:id="rId4" imgW="1168200" imgH="393480" progId="Equation.3">
              <p:embed/>
            </p:oleObj>
          </a:graphicData>
        </a:graphic>
      </p:graphicFrame>
      <p:sp>
        <p:nvSpPr>
          <p:cNvPr id="116741" name="Text Box 5"/>
          <p:cNvSpPr txBox="1">
            <a:spLocks noChangeArrowheads="1"/>
          </p:cNvSpPr>
          <p:nvPr/>
        </p:nvSpPr>
        <p:spPr bwMode="auto">
          <a:xfrm>
            <a:off x="468313" y="548680"/>
            <a:ext cx="68990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b="1" dirty="0"/>
              <a:t>Asymetrické binární koeficienty </a:t>
            </a:r>
            <a:r>
              <a:rPr lang="cs-CZ" sz="2400" dirty="0"/>
              <a:t>– </a:t>
            </a:r>
            <a:r>
              <a:rPr lang="cs-CZ" sz="2000" dirty="0"/>
              <a:t>odstranění double </a:t>
            </a:r>
            <a:r>
              <a:rPr lang="cs-CZ" sz="2000" dirty="0" err="1"/>
              <a:t>zero</a:t>
            </a:r>
            <a:endParaRPr lang="cs-CZ" sz="2000" dirty="0"/>
          </a:p>
          <a:p>
            <a:endParaRPr lang="cs-CZ" sz="2400" dirty="0"/>
          </a:p>
        </p:txBody>
      </p:sp>
      <p:sp>
        <p:nvSpPr>
          <p:cNvPr id="116742" name="Rectangle 6"/>
          <p:cNvSpPr>
            <a:spLocks noChangeArrowheads="1"/>
          </p:cNvSpPr>
          <p:nvPr/>
        </p:nvSpPr>
        <p:spPr bwMode="auto">
          <a:xfrm>
            <a:off x="1258888" y="1627188"/>
            <a:ext cx="2809875" cy="158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6743" name="Text Box 7"/>
          <p:cNvSpPr txBox="1">
            <a:spLocks noChangeArrowheads="1"/>
          </p:cNvSpPr>
          <p:nvPr/>
        </p:nvSpPr>
        <p:spPr bwMode="auto">
          <a:xfrm>
            <a:off x="1331913" y="3573463"/>
            <a:ext cx="5689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000"/>
              <a:t>Řada dalších koeficientů dávajících různou váhu jednotlivým kombinacím parametrů</a:t>
            </a:r>
          </a:p>
        </p:txBody>
      </p:sp>
      <p:sp>
        <p:nvSpPr>
          <p:cNvPr id="116744" name="Rectangle 8"/>
          <p:cNvSpPr>
            <a:spLocks noChangeArrowheads="1"/>
          </p:cNvSpPr>
          <p:nvPr/>
        </p:nvSpPr>
        <p:spPr bwMode="auto">
          <a:xfrm>
            <a:off x="1260475" y="3429000"/>
            <a:ext cx="5832475" cy="158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116745" name="Object 9"/>
          <p:cNvGraphicFramePr>
            <a:graphicFrameLocks noGrp="1" noChangeAspect="1"/>
          </p:cNvGraphicFramePr>
          <p:nvPr/>
        </p:nvGraphicFramePr>
        <p:xfrm>
          <a:off x="4500563" y="2268538"/>
          <a:ext cx="2330450" cy="788987"/>
        </p:xfrm>
        <a:graphic>
          <a:graphicData uri="http://schemas.openxmlformats.org/presentationml/2006/ole">
            <p:oleObj spid="_x0000_s27651" name="Rovnice" r:id="rId5" imgW="1244520" imgH="393480" progId="Equation.3">
              <p:embed/>
            </p:oleObj>
          </a:graphicData>
        </a:graphic>
      </p:graphicFrame>
      <p:sp>
        <p:nvSpPr>
          <p:cNvPr id="116746" name="Rectangle 10"/>
          <p:cNvSpPr>
            <a:spLocks noChangeArrowheads="1"/>
          </p:cNvSpPr>
          <p:nvPr/>
        </p:nvSpPr>
        <p:spPr bwMode="auto">
          <a:xfrm>
            <a:off x="4284663" y="1628775"/>
            <a:ext cx="2809875" cy="158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6747" name="Text Box 11"/>
          <p:cNvSpPr txBox="1">
            <a:spLocks noChangeArrowheads="1"/>
          </p:cNvSpPr>
          <p:nvPr/>
        </p:nvSpPr>
        <p:spPr bwMode="auto">
          <a:xfrm>
            <a:off x="4356100" y="1700213"/>
            <a:ext cx="2736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Sorensen`s coefficient</a:t>
            </a:r>
            <a:endParaRPr lang="cs-CZ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Text Box 3"/>
          <p:cNvSpPr txBox="1">
            <a:spLocks noChangeArrowheads="1"/>
          </p:cNvSpPr>
          <p:nvPr/>
        </p:nvSpPr>
        <p:spPr bwMode="auto">
          <a:xfrm>
            <a:off x="366713" y="332656"/>
            <a:ext cx="3370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b="1" dirty="0"/>
              <a:t>Kvantitativní koeficienty</a:t>
            </a:r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417513" y="1270000"/>
            <a:ext cx="65706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/>
              <a:t>Obdoby binárních koeficientů pro více parametrů než 0/1</a:t>
            </a:r>
          </a:p>
        </p:txBody>
      </p:sp>
      <p:sp>
        <p:nvSpPr>
          <p:cNvPr id="118789" name="Text Box 5"/>
          <p:cNvSpPr txBox="1">
            <a:spLocks noChangeArrowheads="1"/>
          </p:cNvSpPr>
          <p:nvPr/>
        </p:nvSpPr>
        <p:spPr bwMode="auto">
          <a:xfrm>
            <a:off x="582613" y="1844675"/>
            <a:ext cx="54721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/>
              <a:t>Simple matching coefficient pro více parametrů</a:t>
            </a:r>
          </a:p>
        </p:txBody>
      </p:sp>
      <p:graphicFrame>
        <p:nvGraphicFramePr>
          <p:cNvPr id="118790" name="Object 6"/>
          <p:cNvGraphicFramePr>
            <a:graphicFrameLocks noGrp="1" noChangeAspect="1"/>
          </p:cNvGraphicFramePr>
          <p:nvPr/>
        </p:nvGraphicFramePr>
        <p:xfrm>
          <a:off x="1052513" y="2386013"/>
          <a:ext cx="2481262" cy="839787"/>
        </p:xfrm>
        <a:graphic>
          <a:graphicData uri="http://schemas.openxmlformats.org/presentationml/2006/ole">
            <p:oleObj spid="_x0000_s28674" name="Rovnice" r:id="rId4" imgW="1143000" imgH="419040" progId="Equation.3">
              <p:embed/>
            </p:oleObj>
          </a:graphicData>
        </a:graphic>
      </p:graphicFrame>
      <p:sp>
        <p:nvSpPr>
          <p:cNvPr id="118791" name="Rectangle 7"/>
          <p:cNvSpPr>
            <a:spLocks noChangeArrowheads="1"/>
          </p:cNvSpPr>
          <p:nvPr/>
        </p:nvSpPr>
        <p:spPr bwMode="auto">
          <a:xfrm>
            <a:off x="509588" y="1771650"/>
            <a:ext cx="7632700" cy="1514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8792" name="Text Box 8"/>
          <p:cNvSpPr txBox="1">
            <a:spLocks noChangeArrowheads="1"/>
          </p:cNvSpPr>
          <p:nvPr/>
        </p:nvSpPr>
        <p:spPr bwMode="auto">
          <a:xfrm>
            <a:off x="4038600" y="2493963"/>
            <a:ext cx="2319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/>
              <a:t>p=počet parametrů</a:t>
            </a:r>
          </a:p>
        </p:txBody>
      </p:sp>
      <p:sp>
        <p:nvSpPr>
          <p:cNvPr id="118793" name="Text Box 9"/>
          <p:cNvSpPr txBox="1">
            <a:spLocks noChangeArrowheads="1"/>
          </p:cNvSpPr>
          <p:nvPr/>
        </p:nvSpPr>
        <p:spPr bwMode="auto">
          <a:xfrm>
            <a:off x="323850" y="3357563"/>
            <a:ext cx="2778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/>
              <a:t>Gowerův koeficient</a:t>
            </a:r>
          </a:p>
        </p:txBody>
      </p:sp>
      <p:sp>
        <p:nvSpPr>
          <p:cNvPr id="118794" name="Text Box 10"/>
          <p:cNvSpPr txBox="1">
            <a:spLocks noChangeArrowheads="1"/>
          </p:cNvSpPr>
          <p:nvPr/>
        </p:nvSpPr>
        <p:spPr bwMode="auto">
          <a:xfrm>
            <a:off x="417513" y="3808413"/>
            <a:ext cx="84455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000"/>
              <a:t>Zahrnutí podobnosti podle různých typů parametrů – binární, kvalitativní a semikvantitativní i kvantitativní (odlišný výpočet pro jednotlivé typy). Celkový součet podobností </a:t>
            </a:r>
            <a:r>
              <a:rPr lang="en-US" sz="2000"/>
              <a:t>je </a:t>
            </a:r>
            <a:r>
              <a:rPr lang="cs-CZ" sz="2000"/>
              <a:t>podělen počtem parametrů. Může zahrnovat podmínku nepočítat s chybějícími parametry – Kronecker</a:t>
            </a:r>
            <a:r>
              <a:rPr lang="en-US" sz="2000"/>
              <a:t>`s delta.</a:t>
            </a:r>
            <a:endParaRPr lang="cs-CZ" sz="2000"/>
          </a:p>
        </p:txBody>
      </p:sp>
      <p:sp>
        <p:nvSpPr>
          <p:cNvPr id="118795" name="Text Box 11"/>
          <p:cNvSpPr txBox="1">
            <a:spLocks noChangeArrowheads="1"/>
          </p:cNvSpPr>
          <p:nvPr/>
        </p:nvSpPr>
        <p:spPr bwMode="auto">
          <a:xfrm>
            <a:off x="250825" y="5516563"/>
            <a:ext cx="8696325" cy="925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fr-FR" sz="1800"/>
              <a:t>V</a:t>
            </a:r>
            <a:r>
              <a:rPr lang="cs-CZ" sz="1800"/>
              <a:t>íce informací a další měření vzdáleností a podobností najdete v knize </a:t>
            </a:r>
            <a:r>
              <a:rPr lang="fr-FR" sz="1800" b="1"/>
              <a:t>LEGENDRE, P. &amp; LEGENDRE, L. (1998). </a:t>
            </a:r>
            <a:r>
              <a:rPr lang="fr-FR" sz="1800" b="1" i="1"/>
              <a:t>Numerical ecology</a:t>
            </a:r>
            <a:r>
              <a:rPr lang="fr-FR" sz="1800" b="1"/>
              <a:t>.</a:t>
            </a:r>
            <a:r>
              <a:rPr lang="cs-CZ" sz="1800" b="1"/>
              <a:t> Elseviere Science BV, Amsterodam.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Text Box 3"/>
          <p:cNvSpPr txBox="1">
            <a:spLocks noChangeArrowheads="1"/>
          </p:cNvSpPr>
          <p:nvPr/>
        </p:nvSpPr>
        <p:spPr bwMode="auto">
          <a:xfrm>
            <a:off x="228600" y="476672"/>
            <a:ext cx="84470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kumimoji="0" lang="cs-CZ" sz="2800" dirty="0">
                <a:solidFill>
                  <a:srgbClr val="000000"/>
                </a:solidFill>
              </a:rPr>
              <a:t> </a:t>
            </a:r>
            <a:r>
              <a:rPr kumimoji="0" lang="cs-CZ" sz="2800" b="1" dirty="0">
                <a:solidFill>
                  <a:srgbClr val="000000"/>
                </a:solidFill>
              </a:rPr>
              <a:t>Vícerozměrné metody v</a:t>
            </a:r>
          </a:p>
        </p:txBody>
      </p:sp>
      <p:pic>
        <p:nvPicPr>
          <p:cNvPr id="120836" name="Picture 4" descr="smstatisticalogo"/>
          <p:cNvPicPr>
            <a:picLocks noGrp="1" noChangeAspect="1" noChangeArrowheads="1"/>
          </p:cNvPicPr>
          <p:nvPr>
            <p:ph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602024"/>
            <a:ext cx="3735388" cy="279400"/>
          </a:xfrm>
          <a:noFill/>
          <a:ln>
            <a:miter lim="800000"/>
            <a:headEnd/>
            <a:tailEnd/>
          </a:ln>
        </p:spPr>
      </p:pic>
      <p:graphicFrame>
        <p:nvGraphicFramePr>
          <p:cNvPr id="120837" name="Object 5"/>
          <p:cNvGraphicFramePr>
            <a:graphicFrameLocks noChangeAspect="1"/>
          </p:cNvGraphicFramePr>
          <p:nvPr/>
        </p:nvGraphicFramePr>
        <p:xfrm>
          <a:off x="1547664" y="2670494"/>
          <a:ext cx="6352474" cy="3566818"/>
        </p:xfrm>
        <a:graphic>
          <a:graphicData uri="http://schemas.openxmlformats.org/presentationml/2006/ole">
            <p:oleObj spid="_x0000_s29698" name="Image" r:id="rId5" imgW="9028571" imgH="5066667" progId="">
              <p:embed/>
            </p:oleObj>
          </a:graphicData>
        </a:graphic>
      </p:graphicFrame>
      <p:sp>
        <p:nvSpPr>
          <p:cNvPr id="120838" name="Text Box 6"/>
          <p:cNvSpPr txBox="1">
            <a:spLocks noChangeArrowheads="1"/>
          </p:cNvSpPr>
          <p:nvPr/>
        </p:nvSpPr>
        <p:spPr bwMode="auto">
          <a:xfrm>
            <a:off x="377577" y="1196752"/>
            <a:ext cx="37623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b="1" dirty="0" err="1"/>
              <a:t>Statistica</a:t>
            </a:r>
            <a:r>
              <a:rPr lang="cs-CZ" sz="2400" b="1" dirty="0"/>
              <a:t> </a:t>
            </a:r>
            <a:r>
              <a:rPr lang="cs-CZ" sz="2400" b="1" dirty="0" smtClean="0"/>
              <a:t>9</a:t>
            </a:r>
            <a:r>
              <a:rPr lang="cs-CZ" sz="2400" dirty="0" smtClean="0"/>
              <a:t> </a:t>
            </a:r>
            <a:r>
              <a:rPr lang="cs-CZ" sz="2400" dirty="0"/>
              <a:t>– nabídková větev </a:t>
            </a:r>
            <a:r>
              <a:rPr lang="cs-CZ" sz="2000" i="1" dirty="0" err="1"/>
              <a:t>Multivariate</a:t>
            </a:r>
            <a:r>
              <a:rPr lang="cs-CZ" sz="2000" i="1" dirty="0"/>
              <a:t> </a:t>
            </a:r>
            <a:r>
              <a:rPr lang="cs-CZ" sz="2000" i="1" dirty="0" err="1"/>
              <a:t>Exploratory</a:t>
            </a:r>
            <a:r>
              <a:rPr lang="cs-CZ" sz="2000" i="1" dirty="0"/>
              <a:t> </a:t>
            </a:r>
            <a:r>
              <a:rPr lang="cs-CZ" sz="2000" i="1" dirty="0" err="1"/>
              <a:t>Techniques</a:t>
            </a:r>
            <a:r>
              <a:rPr lang="cs-CZ" sz="2400" dirty="0"/>
              <a:t> v menu </a:t>
            </a:r>
            <a:r>
              <a:rPr lang="cs-CZ" sz="2000" i="1" dirty="0" err="1"/>
              <a:t>Statistics</a:t>
            </a:r>
            <a:endParaRPr lang="cs-CZ" sz="20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</TotalTime>
  <Words>1170</Words>
  <Application>Microsoft Office PowerPoint</Application>
  <PresentationFormat>Předvádění na obrazovce (4:3)</PresentationFormat>
  <Paragraphs>168</Paragraphs>
  <Slides>20</Slides>
  <Notes>5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5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1_Motiv sady Office</vt:lpstr>
      <vt:lpstr>Image</vt:lpstr>
      <vt:lpstr>Rovnice</vt:lpstr>
      <vt:lpstr>Artwork</vt:lpstr>
      <vt:lpstr>Graph</vt:lpstr>
      <vt:lpstr>Spreadsheet</vt:lpstr>
      <vt:lpstr>3. cvičení</vt:lpstr>
      <vt:lpstr>Úvod do vícerozměrných metod I.</vt:lpstr>
      <vt:lpstr>Vstupní matice vícerozměrných analýz</vt:lpstr>
      <vt:lpstr>Úvod do vícerozměrných metod II.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Joining (Tree Clustering) – shlukovací algoritmy</vt:lpstr>
      <vt:lpstr>Snímek 13</vt:lpstr>
      <vt:lpstr>Snímek 14</vt:lpstr>
      <vt:lpstr>Snímek 15</vt:lpstr>
      <vt:lpstr>Joining (Tree Clustering) – asociační matice</vt:lpstr>
      <vt:lpstr>Shluková analýza K-means clustering</vt:lpstr>
      <vt:lpstr>K-means clustering - výsledky</vt:lpstr>
      <vt:lpstr>K-means clustering – tabulky výsledků</vt:lpstr>
      <vt:lpstr>K-means clustering – průměry parametrů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cvičení</dc:title>
  <dc:creator>littnerova</dc:creator>
  <cp:lastModifiedBy>Danka</cp:lastModifiedBy>
  <cp:revision>29</cp:revision>
  <dcterms:created xsi:type="dcterms:W3CDTF">2011-01-19T14:50:53Z</dcterms:created>
  <dcterms:modified xsi:type="dcterms:W3CDTF">2014-11-10T12:21:51Z</dcterms:modified>
</cp:coreProperties>
</file>