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6" r:id="rId3"/>
    <p:sldId id="277" r:id="rId4"/>
    <p:sldId id="279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62932-0BFE-4666-9745-BB52E1DEAB1F}" type="datetimeFigureOut">
              <a:rPr lang="cs-CZ" smtClean="0"/>
              <a:pPr/>
              <a:t>1.12.2014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62891-2489-47D3-803F-F2B3F5AB3C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37150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282E4-2BD6-4480-A665-4E29AAF36C21}" type="datetimeFigureOut">
              <a:rPr lang="cs-CZ" smtClean="0"/>
              <a:pPr/>
              <a:t>1.12.2014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D7DCF-4CC0-4F03-8904-E20848708F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165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9F796-0A5A-4BD2-AE80-6C73BBDB80F0}" type="slidenum">
              <a:rPr lang="cs-CZ" smtClean="0">
                <a:latin typeface="Arial" charset="0"/>
              </a:rPr>
              <a:pPr/>
              <a:t>3</a:t>
            </a:fld>
            <a:endParaRPr lang="cs-CZ" smtClean="0">
              <a:latin typeface="Arial" charset="0"/>
            </a:endParaRPr>
          </a:p>
        </p:txBody>
      </p:sp>
      <p:sp>
        <p:nvSpPr>
          <p:cNvPr id="111619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64" tIns="47632" rIns="95264" bIns="47632"/>
          <a:lstStyle/>
          <a:p>
            <a:pPr defTabSz="952500"/>
            <a:endParaRPr lang="cs-CZ" sz="1300" noProof="1"/>
          </a:p>
        </p:txBody>
      </p:sp>
      <p:sp>
        <p:nvSpPr>
          <p:cNvPr id="111620" name="Rectangle 3"/>
          <p:cNvSpPr txBox="1">
            <a:spLocks noGrp="1" noChangeArrowheads="1"/>
          </p:cNvSpPr>
          <p:nvPr/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64" tIns="47632" rIns="95264" bIns="47632"/>
          <a:lstStyle/>
          <a:p>
            <a:pPr algn="r" defTabSz="952500"/>
            <a:endParaRPr lang="cs-CZ" sz="1300" noProof="1"/>
          </a:p>
        </p:txBody>
      </p:sp>
      <p:sp>
        <p:nvSpPr>
          <p:cNvPr id="111621" name="Rectangle 6"/>
          <p:cNvSpPr txBox="1">
            <a:spLocks noGrp="1" noChangeArrowheads="1"/>
          </p:cNvSpPr>
          <p:nvPr/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64" tIns="47632" rIns="95264" bIns="47632" anchor="b"/>
          <a:lstStyle/>
          <a:p>
            <a:pPr defTabSz="952500"/>
            <a:endParaRPr lang="cs-CZ" sz="1300" noProof="1"/>
          </a:p>
        </p:txBody>
      </p:sp>
      <p:sp>
        <p:nvSpPr>
          <p:cNvPr id="111622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64" tIns="47632" rIns="95264" bIns="47632" anchor="b"/>
          <a:lstStyle/>
          <a:p>
            <a:pPr algn="r" defTabSz="952500"/>
            <a:fld id="{4CF1A6BB-22E2-44BA-94F2-562ABF38FDD9}" type="slidenum">
              <a:rPr sz="1300" noProof="1"/>
              <a:pPr algn="r" defTabSz="952500"/>
              <a:t>3</a:t>
            </a:fld>
            <a:endParaRPr lang="cs-CZ" sz="1300" noProof="1"/>
          </a:p>
        </p:txBody>
      </p:sp>
      <p:sp>
        <p:nvSpPr>
          <p:cNvPr id="1116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buSzPct val="70000"/>
              <a:buFont typeface="Courier New" pitchFamily="49" charset="0"/>
              <a:buChar char="o"/>
              <a:defRPr sz="1600"/>
            </a:lvl3pPr>
            <a:lvl4pPr>
              <a:buSzPct val="70000"/>
              <a:buFont typeface="Calibri" pitchFamily="34" charset="0"/>
              <a:buChar char="→"/>
              <a:defRPr sz="14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20.11.2012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6C9DE040-1CCA-4FD7-B417-9F7672C4260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11560" y="63582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20.11.2012</a:t>
            </a:r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82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>
                <a:solidFill>
                  <a:prstClr val="black">
                    <a:tint val="75000"/>
                  </a:prstClr>
                </a:solidFill>
              </a:rPr>
              <a:t>Snímek </a:t>
            </a:r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69180" y="6370725"/>
            <a:ext cx="360000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70000"/>
        <a:buFont typeface="Calibri" pitchFamily="34" charset="0"/>
        <a:buChar char="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2.12.2014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65" name="Object 37"/>
          <p:cNvGraphicFramePr>
            <a:graphicFrameLocks noChangeAspect="1"/>
          </p:cNvGraphicFramePr>
          <p:nvPr/>
        </p:nvGraphicFramePr>
        <p:xfrm>
          <a:off x="2554288" y="1989138"/>
          <a:ext cx="5943600" cy="4457700"/>
        </p:xfrm>
        <a:graphic>
          <a:graphicData uri="http://schemas.openxmlformats.org/presentationml/2006/ole">
            <p:oleObj spid="_x0000_s25605" name="Graph" r:id="rId3" imgW="5943600" imgH="4457700" progId="STATISTICA.Graph">
              <p:embed/>
            </p:oleObj>
          </a:graphicData>
        </a:graphic>
      </p:graphicFrame>
      <p:sp>
        <p:nvSpPr>
          <p:cNvPr id="48168" name="Text Box 40"/>
          <p:cNvSpPr txBox="1">
            <a:spLocks noChangeArrowheads="1"/>
          </p:cNvSpPr>
          <p:nvPr/>
        </p:nvSpPr>
        <p:spPr bwMode="auto">
          <a:xfrm>
            <a:off x="250825" y="3860800"/>
            <a:ext cx="22510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Vybrané faktorové osy a vyčerpaná variabilita</a:t>
            </a:r>
          </a:p>
        </p:txBody>
      </p:sp>
      <p:sp>
        <p:nvSpPr>
          <p:cNvPr id="48169" name="AutoShape 41"/>
          <p:cNvSpPr>
            <a:spLocks noChangeArrowheads="1"/>
          </p:cNvSpPr>
          <p:nvPr/>
        </p:nvSpPr>
        <p:spPr bwMode="auto">
          <a:xfrm rot="1676248">
            <a:off x="2268538" y="4365625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0" name="AutoShape 42"/>
          <p:cNvSpPr>
            <a:spLocks noChangeArrowheads="1"/>
          </p:cNvSpPr>
          <p:nvPr/>
        </p:nvSpPr>
        <p:spPr bwMode="auto">
          <a:xfrm rot="2814588">
            <a:off x="2195512" y="5300663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6959600" y="3030538"/>
            <a:ext cx="19319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Původní parametry v ordinačním prostoru PCA</a:t>
            </a: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auto">
          <a:xfrm rot="9984171">
            <a:off x="6083300" y="3355975"/>
            <a:ext cx="865188" cy="144463"/>
          </a:xfrm>
          <a:prstGeom prst="rightArrow">
            <a:avLst>
              <a:gd name="adj1" fmla="val 50000"/>
              <a:gd name="adj2" fmla="val 1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3" name="AutoShape 45"/>
          <p:cNvSpPr>
            <a:spLocks noChangeArrowheads="1"/>
          </p:cNvSpPr>
          <p:nvPr/>
        </p:nvSpPr>
        <p:spPr bwMode="auto">
          <a:xfrm rot="8534269">
            <a:off x="6154738" y="4221163"/>
            <a:ext cx="865187" cy="144462"/>
          </a:xfrm>
          <a:prstGeom prst="rightArrow">
            <a:avLst>
              <a:gd name="adj1" fmla="val 50000"/>
              <a:gd name="adj2" fmla="val 14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Plot variables factor coordinates</a:t>
            </a:r>
            <a:r>
              <a:rPr lang="cs-CZ" sz="1800"/>
              <a:t> – vynáší do prostoru faktorových os původní parametry, zobrazuje jejich korelaci s faktorovými osami</a:t>
            </a: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228600" y="16922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Analýza hlavních komponent – </a:t>
            </a:r>
            <a:r>
              <a:rPr lang="cs-CZ" sz="2800" dirty="0"/>
              <a:t>výsledky II parametry</a:t>
            </a:r>
          </a:p>
        </p:txBody>
      </p:sp>
      <p:pic>
        <p:nvPicPr>
          <p:cNvPr id="5018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8" y="1778000"/>
            <a:ext cx="4648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06363" y="3479800"/>
            <a:ext cx="13684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2D graf parametrů vzhledem k faktorovým osám 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58750" y="1797050"/>
            <a:ext cx="1676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Koordináty parametrů na faktorových osách</a:t>
            </a:r>
          </a:p>
        </p:txBody>
      </p:sp>
      <p:sp>
        <p:nvSpPr>
          <p:cNvPr id="50191" name="AutoShape 15"/>
          <p:cNvSpPr>
            <a:spLocks noChangeArrowheads="1"/>
          </p:cNvSpPr>
          <p:nvPr/>
        </p:nvSpPr>
        <p:spPr bwMode="auto">
          <a:xfrm>
            <a:off x="1258888" y="3649663"/>
            <a:ext cx="576262" cy="217487"/>
          </a:xfrm>
          <a:prstGeom prst="rightArrow">
            <a:avLst>
              <a:gd name="adj1" fmla="val 50000"/>
              <a:gd name="adj2" fmla="val 662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 rot="2750552">
            <a:off x="1113632" y="2990056"/>
            <a:ext cx="927100" cy="192087"/>
          </a:xfrm>
          <a:prstGeom prst="rightArrow">
            <a:avLst>
              <a:gd name="adj1" fmla="val 50000"/>
              <a:gd name="adj2" fmla="val 1206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193" name="AutoShape 17"/>
          <p:cNvSpPr>
            <a:spLocks noChangeArrowheads="1"/>
          </p:cNvSpPr>
          <p:nvPr/>
        </p:nvSpPr>
        <p:spPr bwMode="auto">
          <a:xfrm>
            <a:off x="1835150" y="3938588"/>
            <a:ext cx="1727200" cy="1368425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71438" y="5737225"/>
            <a:ext cx="179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Nastavení grafu</a:t>
            </a: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H="1">
            <a:off x="1114425" y="5162550"/>
            <a:ext cx="720725" cy="5032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6515100" y="4152900"/>
            <a:ext cx="241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Eigenvalues</a:t>
            </a:r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 rot="10800000">
            <a:off x="5291138" y="4225925"/>
            <a:ext cx="1150937" cy="215900"/>
          </a:xfrm>
          <a:prstGeom prst="rightArrow">
            <a:avLst>
              <a:gd name="adj1" fmla="val 50000"/>
              <a:gd name="adj2" fmla="val 1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6515100" y="5233988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Grafické znázornění eigenvalues</a:t>
            </a:r>
          </a:p>
        </p:txBody>
      </p:sp>
      <p:sp>
        <p:nvSpPr>
          <p:cNvPr id="50199" name="AutoShape 23"/>
          <p:cNvSpPr>
            <a:spLocks noChangeArrowheads="1"/>
          </p:cNvSpPr>
          <p:nvPr/>
        </p:nvSpPr>
        <p:spPr bwMode="auto">
          <a:xfrm rot="12981923">
            <a:off x="5219700" y="4875213"/>
            <a:ext cx="1296988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2338388" y="5667375"/>
            <a:ext cx="390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800"/>
              <a:t>Eigenvectors – vektory faktorů v původním prostoru</a:t>
            </a:r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3851275" y="4946650"/>
            <a:ext cx="215900" cy="792163"/>
          </a:xfrm>
          <a:prstGeom prst="up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15100" y="3217863"/>
            <a:ext cx="2413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Příspěvek proměnných k jednotlivým faktorům</a:t>
            </a:r>
          </a:p>
        </p:txBody>
      </p:sp>
      <p:sp>
        <p:nvSpPr>
          <p:cNvPr id="50203" name="AutoShape 27"/>
          <p:cNvSpPr>
            <a:spLocks noChangeArrowheads="1"/>
          </p:cNvSpPr>
          <p:nvPr/>
        </p:nvSpPr>
        <p:spPr bwMode="auto">
          <a:xfrm rot="9355215">
            <a:off x="5219700" y="3722688"/>
            <a:ext cx="1296988" cy="215900"/>
          </a:xfrm>
          <a:prstGeom prst="rightArrow">
            <a:avLst>
              <a:gd name="adj1" fmla="val 50000"/>
              <a:gd name="adj2" fmla="val 150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6515100" y="1417638"/>
            <a:ext cx="241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Korelace proměnných a faktorů</a:t>
            </a:r>
          </a:p>
        </p:txBody>
      </p:sp>
      <p:sp>
        <p:nvSpPr>
          <p:cNvPr id="50205" name="AutoShape 29"/>
          <p:cNvSpPr>
            <a:spLocks noChangeArrowheads="1"/>
          </p:cNvSpPr>
          <p:nvPr/>
        </p:nvSpPr>
        <p:spPr bwMode="auto">
          <a:xfrm rot="7582678">
            <a:off x="4785519" y="2504281"/>
            <a:ext cx="2089150" cy="217488"/>
          </a:xfrm>
          <a:prstGeom prst="rightArrow">
            <a:avLst>
              <a:gd name="adj1" fmla="val 50000"/>
              <a:gd name="adj2" fmla="val 2401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6515100" y="2232025"/>
            <a:ext cx="26654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Podíl variability proměnných vyčerpaný daným počtem faktorů</a:t>
            </a:r>
          </a:p>
        </p:txBody>
      </p:sp>
      <p:sp>
        <p:nvSpPr>
          <p:cNvPr id="50207" name="AutoShape 31"/>
          <p:cNvSpPr>
            <a:spLocks noChangeArrowheads="1"/>
          </p:cNvSpPr>
          <p:nvPr/>
        </p:nvSpPr>
        <p:spPr bwMode="auto">
          <a:xfrm rot="8327020">
            <a:off x="5110163" y="3122613"/>
            <a:ext cx="1584325" cy="215900"/>
          </a:xfrm>
          <a:prstGeom prst="rightArrow">
            <a:avLst>
              <a:gd name="adj1" fmla="val 50000"/>
              <a:gd name="adj2" fmla="val 1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4" name="Object 24"/>
          <p:cNvGraphicFramePr>
            <a:graphicFrameLocks noChangeAspect="1"/>
          </p:cNvGraphicFramePr>
          <p:nvPr/>
        </p:nvGraphicFramePr>
        <p:xfrm>
          <a:off x="1973263" y="1628775"/>
          <a:ext cx="4910137" cy="1725613"/>
        </p:xfrm>
        <a:graphic>
          <a:graphicData uri="http://schemas.openxmlformats.org/presentationml/2006/ole">
            <p:oleObj spid="_x0000_s27659" name="Image" r:id="rId3" imgW="6793651" imgH="2387302" progId="">
              <p:embed/>
            </p:oleObj>
          </a:graphicData>
        </a:graphic>
      </p:graphicFrame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225425" y="17922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parametry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7373938" y="2060575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faktory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317500" y="273367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eigenvektor</a:t>
            </a:r>
          </a:p>
        </p:txBody>
      </p:sp>
      <p:sp>
        <p:nvSpPr>
          <p:cNvPr id="51228" name="AutoShape 28"/>
          <p:cNvSpPr>
            <a:spLocks noChangeArrowheads="1"/>
          </p:cNvSpPr>
          <p:nvPr/>
        </p:nvSpPr>
        <p:spPr bwMode="auto">
          <a:xfrm rot="2827606">
            <a:off x="1577975" y="2166938"/>
            <a:ext cx="503238" cy="144462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29" name="AutoShape 29"/>
          <p:cNvSpPr>
            <a:spLocks noChangeArrowheads="1"/>
          </p:cNvSpPr>
          <p:nvPr/>
        </p:nvSpPr>
        <p:spPr bwMode="auto">
          <a:xfrm rot="11087794">
            <a:off x="6726238" y="2060575"/>
            <a:ext cx="503237" cy="144463"/>
          </a:xfrm>
          <a:prstGeom prst="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2406650" y="2205038"/>
            <a:ext cx="719138" cy="1223962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1830388" y="2924175"/>
            <a:ext cx="576262" cy="714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aphicFrame>
        <p:nvGraphicFramePr>
          <p:cNvPr id="51232" name="Object 32"/>
          <p:cNvGraphicFramePr>
            <a:graphicFrameLocks noChangeAspect="1"/>
          </p:cNvGraphicFramePr>
          <p:nvPr/>
        </p:nvGraphicFramePr>
        <p:xfrm>
          <a:off x="269875" y="4503738"/>
          <a:ext cx="4032250" cy="1436687"/>
        </p:xfrm>
        <a:graphic>
          <a:graphicData uri="http://schemas.openxmlformats.org/presentationml/2006/ole">
            <p:oleObj spid="_x0000_s27660" name="Image" r:id="rId4" imgW="6057143" imgH="2158730" progId="">
              <p:embed/>
            </p:oleObj>
          </a:graphicData>
        </a:graphic>
      </p:graphicFrame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269875" y="6015038"/>
            <a:ext cx="427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Příspěvek parametru k variabilitě faktoru</a:t>
            </a:r>
          </a:p>
        </p:txBody>
      </p:sp>
      <p:sp>
        <p:nvSpPr>
          <p:cNvPr id="51235" name="AutoShape 35"/>
          <p:cNvSpPr>
            <a:spLocks noChangeArrowheads="1"/>
          </p:cNvSpPr>
          <p:nvPr/>
        </p:nvSpPr>
        <p:spPr bwMode="auto">
          <a:xfrm>
            <a:off x="1422400" y="5511800"/>
            <a:ext cx="215900" cy="503238"/>
          </a:xfrm>
          <a:prstGeom prst="upArrow">
            <a:avLst>
              <a:gd name="adj1" fmla="val 50000"/>
              <a:gd name="adj2" fmla="val 58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1236" name="Object 36"/>
          <p:cNvGraphicFramePr>
            <a:graphicFrameLocks noChangeAspect="1"/>
          </p:cNvGraphicFramePr>
          <p:nvPr/>
        </p:nvGraphicFramePr>
        <p:xfrm>
          <a:off x="4591050" y="4503738"/>
          <a:ext cx="4238625" cy="1500187"/>
        </p:xfrm>
        <a:graphic>
          <a:graphicData uri="http://schemas.openxmlformats.org/presentationml/2006/ole">
            <p:oleObj spid="_x0000_s27661" name="Image" r:id="rId5" imgW="6171429" imgH="2184127" progId="">
              <p:embed/>
            </p:oleObj>
          </a:graphicData>
        </a:graphic>
      </p:graphicFrame>
      <p:sp>
        <p:nvSpPr>
          <p:cNvPr id="51238" name="Rectangle 38"/>
          <p:cNvSpPr>
            <a:spLocks noChangeArrowheads="1"/>
          </p:cNvSpPr>
          <p:nvPr/>
        </p:nvSpPr>
        <p:spPr bwMode="auto">
          <a:xfrm>
            <a:off x="285750" y="14128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39" name="Rectangle 39"/>
          <p:cNvSpPr>
            <a:spLocks noChangeArrowheads="1"/>
          </p:cNvSpPr>
          <p:nvPr/>
        </p:nvSpPr>
        <p:spPr bwMode="auto">
          <a:xfrm>
            <a:off x="2701925" y="981075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Eigenvectors</a:t>
            </a:r>
          </a:p>
        </p:txBody>
      </p:sp>
      <p:sp>
        <p:nvSpPr>
          <p:cNvPr id="51240" name="Rectangle 40"/>
          <p:cNvSpPr>
            <a:spLocks noChangeArrowheads="1"/>
          </p:cNvSpPr>
          <p:nvPr/>
        </p:nvSpPr>
        <p:spPr bwMode="auto">
          <a:xfrm>
            <a:off x="611188" y="3700463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Contribution of variables</a:t>
            </a:r>
          </a:p>
        </p:txBody>
      </p:sp>
      <p:sp>
        <p:nvSpPr>
          <p:cNvPr id="51242" name="Rectangle 42"/>
          <p:cNvSpPr>
            <a:spLocks noChangeArrowheads="1"/>
          </p:cNvSpPr>
          <p:nvPr/>
        </p:nvSpPr>
        <p:spPr bwMode="auto">
          <a:xfrm>
            <a:off x="250825" y="4140200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43" name="Rectangle 43"/>
          <p:cNvSpPr>
            <a:spLocks noChangeArrowheads="1"/>
          </p:cNvSpPr>
          <p:nvPr/>
        </p:nvSpPr>
        <p:spPr bwMode="auto">
          <a:xfrm>
            <a:off x="4859338" y="3700463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Communalities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Principal component analysis – výsledky III objekty</a:t>
            </a:r>
          </a:p>
        </p:txBody>
      </p:sp>
      <p:pic>
        <p:nvPicPr>
          <p:cNvPr id="5224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452563"/>
            <a:ext cx="4648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179388" y="1524000"/>
            <a:ext cx="210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Koordináty objektů na faktorových osách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4925" y="3108325"/>
            <a:ext cx="20716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2D graf objektů vzhledem k faktorovým osám </a:t>
            </a:r>
          </a:p>
        </p:txBody>
      </p:sp>
      <p:sp>
        <p:nvSpPr>
          <p:cNvPr id="52248" name="AutoShape 24"/>
          <p:cNvSpPr>
            <a:spLocks noChangeArrowheads="1"/>
          </p:cNvSpPr>
          <p:nvPr/>
        </p:nvSpPr>
        <p:spPr bwMode="auto">
          <a:xfrm>
            <a:off x="1908175" y="3324225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9" name="AutoShape 25"/>
          <p:cNvSpPr>
            <a:spLocks noChangeArrowheads="1"/>
          </p:cNvSpPr>
          <p:nvPr/>
        </p:nvSpPr>
        <p:spPr bwMode="auto">
          <a:xfrm rot="2715113">
            <a:off x="1375569" y="2550319"/>
            <a:ext cx="1435100" cy="258762"/>
          </a:xfrm>
          <a:prstGeom prst="rightArrow">
            <a:avLst>
              <a:gd name="adj1" fmla="val 50000"/>
              <a:gd name="adj2" fmla="val 1386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635375" y="5654675"/>
            <a:ext cx="398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Uložit koordináty nebo scores objektů</a:t>
            </a:r>
          </a:p>
        </p:txBody>
      </p:sp>
      <p:sp>
        <p:nvSpPr>
          <p:cNvPr id="52251" name="AutoShape 27"/>
          <p:cNvSpPr>
            <a:spLocks noChangeArrowheads="1"/>
          </p:cNvSpPr>
          <p:nvPr/>
        </p:nvSpPr>
        <p:spPr bwMode="auto">
          <a:xfrm>
            <a:off x="4284663" y="4260850"/>
            <a:ext cx="1511300" cy="720725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>
            <a:off x="4859338" y="4981575"/>
            <a:ext cx="0" cy="6477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7037388" y="3179763"/>
            <a:ext cx="18923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Příspěvek proměnných k jednotlivým faktorům</a:t>
            </a:r>
          </a:p>
        </p:txBody>
      </p:sp>
      <p:sp>
        <p:nvSpPr>
          <p:cNvPr id="52254" name="AutoShape 30"/>
          <p:cNvSpPr>
            <a:spLocks noChangeArrowheads="1"/>
          </p:cNvSpPr>
          <p:nvPr/>
        </p:nvSpPr>
        <p:spPr bwMode="auto">
          <a:xfrm>
            <a:off x="5940425" y="3613150"/>
            <a:ext cx="1079500" cy="2159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7037388" y="4386263"/>
            <a:ext cx="20716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Cos</a:t>
            </a:r>
            <a:r>
              <a:rPr lang="cs-CZ" sz="1800" baseline="30000"/>
              <a:t>2</a:t>
            </a:r>
            <a:r>
              <a:rPr lang="cs-CZ" sz="1800" b="1"/>
              <a:t> </a:t>
            </a:r>
            <a:r>
              <a:rPr lang="cs-CZ" sz="1800"/>
              <a:t>úhlu mezi faktorem a vektorem objektu (communalities)</a:t>
            </a:r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 rot="1917080">
            <a:off x="5695950" y="4283075"/>
            <a:ext cx="1368425" cy="215900"/>
          </a:xfrm>
          <a:prstGeom prst="lef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0" y="5341938"/>
            <a:ext cx="352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Výběr objektů podle sumy cos</a:t>
            </a:r>
            <a:r>
              <a:rPr lang="cs-CZ" sz="1800" baseline="30000"/>
              <a:t>2</a:t>
            </a:r>
            <a:r>
              <a:rPr lang="cs-CZ" sz="1800"/>
              <a:t> objektu pro dané faktory</a:t>
            </a:r>
          </a:p>
        </p:txBody>
      </p:sp>
      <p:sp>
        <p:nvSpPr>
          <p:cNvPr id="52258" name="AutoShape 34"/>
          <p:cNvSpPr>
            <a:spLocks noChangeArrowheads="1"/>
          </p:cNvSpPr>
          <p:nvPr/>
        </p:nvSpPr>
        <p:spPr bwMode="auto">
          <a:xfrm rot="-3107448">
            <a:off x="2628107" y="5052219"/>
            <a:ext cx="576262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179388" y="4646613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Nastavení grafu</a:t>
            </a:r>
          </a:p>
        </p:txBody>
      </p:sp>
      <p:sp>
        <p:nvSpPr>
          <p:cNvPr id="52260" name="AutoShape 36"/>
          <p:cNvSpPr>
            <a:spLocks noChangeArrowheads="1"/>
          </p:cNvSpPr>
          <p:nvPr/>
        </p:nvSpPr>
        <p:spPr bwMode="auto">
          <a:xfrm rot="-1970852">
            <a:off x="1763713" y="4260850"/>
            <a:ext cx="792162" cy="215900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7037388" y="1760538"/>
            <a:ext cx="156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Factor scores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7037388" y="2532063"/>
            <a:ext cx="2051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Factor scores coefficients</a:t>
            </a:r>
          </a:p>
        </p:txBody>
      </p:sp>
      <p:sp>
        <p:nvSpPr>
          <p:cNvPr id="52263" name="AutoShape 39"/>
          <p:cNvSpPr>
            <a:spLocks noChangeArrowheads="1"/>
          </p:cNvSpPr>
          <p:nvPr/>
        </p:nvSpPr>
        <p:spPr bwMode="auto">
          <a:xfrm rot="-1210421">
            <a:off x="5713413" y="3195638"/>
            <a:ext cx="1295400" cy="142875"/>
          </a:xfrm>
          <a:prstGeom prst="leftArrow">
            <a:avLst>
              <a:gd name="adj1" fmla="val 50000"/>
              <a:gd name="adj2" fmla="val 22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4" name="AutoShape 40"/>
          <p:cNvSpPr>
            <a:spLocks noChangeArrowheads="1"/>
          </p:cNvSpPr>
          <p:nvPr/>
        </p:nvSpPr>
        <p:spPr bwMode="auto">
          <a:xfrm rot="-2360980">
            <a:off x="5651500" y="2532063"/>
            <a:ext cx="1512888" cy="144462"/>
          </a:xfrm>
          <a:prstGeom prst="leftArrow">
            <a:avLst>
              <a:gd name="adj1" fmla="val 50000"/>
              <a:gd name="adj2" fmla="val 2618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1738313" y="1795463"/>
          <a:ext cx="4505325" cy="2039937"/>
        </p:xfrm>
        <a:graphic>
          <a:graphicData uri="http://schemas.openxmlformats.org/presentationml/2006/ole">
            <p:oleObj spid="_x0000_s28680" name="Image" r:id="rId3" imgW="6704762" imgH="3034921" progId="">
              <p:embed/>
            </p:oleObj>
          </a:graphicData>
        </a:graphic>
      </p:graphicFrame>
      <p:sp>
        <p:nvSpPr>
          <p:cNvPr id="53273" name="AutoShape 25"/>
          <p:cNvSpPr>
            <a:spLocks noChangeArrowheads="1"/>
          </p:cNvSpPr>
          <p:nvPr/>
        </p:nvSpPr>
        <p:spPr bwMode="auto">
          <a:xfrm>
            <a:off x="5092700" y="3451225"/>
            <a:ext cx="1222375" cy="287338"/>
          </a:xfrm>
          <a:prstGeom prst="leftArrow">
            <a:avLst>
              <a:gd name="adj1" fmla="val 50000"/>
              <a:gd name="adj2" fmla="val 106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74" name="AutoShape 26"/>
          <p:cNvSpPr>
            <a:spLocks noChangeArrowheads="1"/>
          </p:cNvSpPr>
          <p:nvPr/>
        </p:nvSpPr>
        <p:spPr bwMode="auto">
          <a:xfrm rot="-806770">
            <a:off x="4862513" y="1852613"/>
            <a:ext cx="1157287" cy="288925"/>
          </a:xfrm>
          <a:prstGeom prst="leftArrow">
            <a:avLst>
              <a:gd name="adj1" fmla="val 50000"/>
              <a:gd name="adj2" fmla="val 1001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6302375" y="3017838"/>
            <a:ext cx="26066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Factor coordinates dělené odmocninou eigenvalue</a:t>
            </a: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6084888" y="16764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Faktorové osy</a:t>
            </a: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6316663" y="2155825"/>
            <a:ext cx="264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Příslušnost objektů do skupin</a:t>
            </a: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5875" y="2430463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objekty</a:t>
            </a:r>
          </a:p>
        </p:txBody>
      </p:sp>
      <p:sp>
        <p:nvSpPr>
          <p:cNvPr id="53279" name="AutoShape 31"/>
          <p:cNvSpPr>
            <a:spLocks noChangeArrowheads="1"/>
          </p:cNvSpPr>
          <p:nvPr/>
        </p:nvSpPr>
        <p:spPr bwMode="auto">
          <a:xfrm rot="11845791">
            <a:off x="973138" y="2659063"/>
            <a:ext cx="1006475" cy="287337"/>
          </a:xfrm>
          <a:prstGeom prst="leftArrow">
            <a:avLst>
              <a:gd name="adj1" fmla="val 50000"/>
              <a:gd name="adj2" fmla="val 8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80" name="AutoShape 32"/>
          <p:cNvSpPr>
            <a:spLocks noChangeArrowheads="1"/>
          </p:cNvSpPr>
          <p:nvPr/>
        </p:nvSpPr>
        <p:spPr bwMode="auto">
          <a:xfrm>
            <a:off x="5740400" y="2371725"/>
            <a:ext cx="646113" cy="215900"/>
          </a:xfrm>
          <a:prstGeom prst="leftArrow">
            <a:avLst>
              <a:gd name="adj1" fmla="val 50000"/>
              <a:gd name="adj2" fmla="val 748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53281" name="Object 33"/>
          <p:cNvGraphicFramePr>
            <a:graphicFrameLocks noChangeAspect="1"/>
          </p:cNvGraphicFramePr>
          <p:nvPr/>
        </p:nvGraphicFramePr>
        <p:xfrm>
          <a:off x="1403350" y="4652963"/>
          <a:ext cx="5022850" cy="1674812"/>
        </p:xfrm>
        <a:graphic>
          <a:graphicData uri="http://schemas.openxmlformats.org/presentationml/2006/ole">
            <p:oleObj spid="_x0000_s28681" name="Image" r:id="rId4" imgW="6590476" imgH="2196825" progId="">
              <p:embed/>
            </p:oleObj>
          </a:graphicData>
        </a:graphic>
      </p:graphicFrame>
      <p:sp>
        <p:nvSpPr>
          <p:cNvPr id="53283" name="AutoShape 35"/>
          <p:cNvSpPr>
            <a:spLocks noChangeArrowheads="1"/>
          </p:cNvSpPr>
          <p:nvPr/>
        </p:nvSpPr>
        <p:spPr bwMode="auto">
          <a:xfrm>
            <a:off x="5580063" y="4797425"/>
            <a:ext cx="1157287" cy="288925"/>
          </a:xfrm>
          <a:prstGeom prst="leftArrow">
            <a:avLst>
              <a:gd name="adj1" fmla="val 50000"/>
              <a:gd name="adj2" fmla="val 1001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6913563" y="471805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Faktorové osy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179388" y="5038725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parametry</a:t>
            </a:r>
          </a:p>
        </p:txBody>
      </p:sp>
      <p:sp>
        <p:nvSpPr>
          <p:cNvPr id="53286" name="AutoShape 38"/>
          <p:cNvSpPr>
            <a:spLocks noChangeArrowheads="1"/>
          </p:cNvSpPr>
          <p:nvPr/>
        </p:nvSpPr>
        <p:spPr bwMode="auto">
          <a:xfrm rot="11845791">
            <a:off x="611188" y="5516563"/>
            <a:ext cx="1006475" cy="287337"/>
          </a:xfrm>
          <a:prstGeom prst="leftArrow">
            <a:avLst>
              <a:gd name="adj1" fmla="val 50000"/>
              <a:gd name="adj2" fmla="val 8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516688" y="5164138"/>
            <a:ext cx="2627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Eigenvektory podělené odmocninou eigenvalue</a:t>
            </a:r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 rot="-1593903">
            <a:off x="5364163" y="5662613"/>
            <a:ext cx="1222375" cy="287337"/>
          </a:xfrm>
          <a:prstGeom prst="leftArrow">
            <a:avLst>
              <a:gd name="adj1" fmla="val 50000"/>
              <a:gd name="adj2" fmla="val 1063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285750" y="14128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90" name="Rectangle 42"/>
          <p:cNvSpPr>
            <a:spLocks noChangeArrowheads="1"/>
          </p:cNvSpPr>
          <p:nvPr/>
        </p:nvSpPr>
        <p:spPr bwMode="auto">
          <a:xfrm>
            <a:off x="2701925" y="981075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Factor scores</a:t>
            </a:r>
          </a:p>
        </p:txBody>
      </p:sp>
      <p:sp>
        <p:nvSpPr>
          <p:cNvPr id="53291" name="Rectangle 43"/>
          <p:cNvSpPr>
            <a:spLocks noChangeArrowheads="1"/>
          </p:cNvSpPr>
          <p:nvPr/>
        </p:nvSpPr>
        <p:spPr bwMode="auto">
          <a:xfrm>
            <a:off x="250825" y="442912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292" name="Rectangle 44"/>
          <p:cNvSpPr>
            <a:spLocks noChangeArrowheads="1"/>
          </p:cNvSpPr>
          <p:nvPr/>
        </p:nvSpPr>
        <p:spPr bwMode="auto">
          <a:xfrm>
            <a:off x="2667000" y="3997325"/>
            <a:ext cx="32385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20000"/>
              </a:spcBef>
            </a:pPr>
            <a:r>
              <a:rPr kumimoji="0" lang="cs-CZ" sz="1800" b="1"/>
              <a:t>Factor scores coefficients</a:t>
            </a: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Analýza hlavních komponent </a:t>
            </a:r>
            <a:r>
              <a:rPr lang="cs-CZ" sz="2800" dirty="0"/>
              <a:t>– popisná statistika</a:t>
            </a:r>
          </a:p>
        </p:txBody>
      </p:sp>
      <p:pic>
        <p:nvPicPr>
          <p:cNvPr id="55319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2825" y="1412875"/>
            <a:ext cx="4648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174625" y="1647825"/>
            <a:ext cx="2036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Průměr a SD proměnných</a:t>
            </a:r>
          </a:p>
        </p:txBody>
      </p:sp>
      <p:sp>
        <p:nvSpPr>
          <p:cNvPr id="55321" name="AutoShape 25"/>
          <p:cNvSpPr>
            <a:spLocks noChangeArrowheads="1"/>
          </p:cNvSpPr>
          <p:nvPr/>
        </p:nvSpPr>
        <p:spPr bwMode="auto">
          <a:xfrm rot="3096290">
            <a:off x="1550193" y="2475707"/>
            <a:ext cx="1223963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87313" y="2565400"/>
            <a:ext cx="196532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Korelační a kovarianční matice proměnných, inverze, uložení</a:t>
            </a:r>
          </a:p>
        </p:txBody>
      </p:sp>
      <p:sp>
        <p:nvSpPr>
          <p:cNvPr id="55323" name="AutoShape 27"/>
          <p:cNvSpPr>
            <a:spLocks noChangeArrowheads="1"/>
          </p:cNvSpPr>
          <p:nvPr/>
        </p:nvSpPr>
        <p:spPr bwMode="auto">
          <a:xfrm>
            <a:off x="2355850" y="3284538"/>
            <a:ext cx="3671888" cy="576262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 flipH="1" flipV="1">
            <a:off x="1563688" y="3429000"/>
            <a:ext cx="792162" cy="14446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87313" y="4725988"/>
            <a:ext cx="23256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Popisné grafy jednotlivých proměnných</a:t>
            </a:r>
          </a:p>
        </p:txBody>
      </p:sp>
      <p:sp>
        <p:nvSpPr>
          <p:cNvPr id="55326" name="AutoShape 30"/>
          <p:cNvSpPr>
            <a:spLocks noChangeArrowheads="1"/>
          </p:cNvSpPr>
          <p:nvPr/>
        </p:nvSpPr>
        <p:spPr bwMode="auto">
          <a:xfrm>
            <a:off x="2427288" y="4292600"/>
            <a:ext cx="1800225" cy="865188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 flipH="1">
            <a:off x="1635125" y="5013325"/>
            <a:ext cx="792163" cy="215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5328" name="AutoShape 32"/>
          <p:cNvSpPr>
            <a:spLocks noChangeArrowheads="1"/>
          </p:cNvSpPr>
          <p:nvPr/>
        </p:nvSpPr>
        <p:spPr bwMode="auto">
          <a:xfrm>
            <a:off x="4227513" y="4292600"/>
            <a:ext cx="1727200" cy="865188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964363" y="4510088"/>
            <a:ext cx="20716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Zobrazení objektů podle různých proměnných</a:t>
            </a:r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5954713" y="4725988"/>
            <a:ext cx="1009650" cy="28733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639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2800" dirty="0" smtClean="0">
                <a:solidFill>
                  <a:srgbClr val="2E5C00"/>
                </a:solidFill>
              </a:rPr>
              <a:t>Ordinační metody v ekologii společenstev</a:t>
            </a:r>
            <a:endParaRPr lang="cs-CZ" sz="2800" dirty="0">
              <a:solidFill>
                <a:srgbClr val="2E5C00"/>
              </a:solidFill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665163" y="1803400"/>
            <a:ext cx="7646987" cy="1338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defTabSz="1095375" eaLnBrk="0" hangingPunct="0">
              <a:spcBef>
                <a:spcPct val="50000"/>
              </a:spcBef>
              <a:buClr>
                <a:srgbClr val="2E5C00"/>
              </a:buClr>
              <a:buFontTx/>
              <a:buChar char="•"/>
            </a:pPr>
            <a:r>
              <a:rPr kumimoji="1" lang="cs-CZ" b="1"/>
              <a:t>lineární</a:t>
            </a:r>
            <a:r>
              <a:rPr kumimoji="1" lang="cs-CZ"/>
              <a:t> (</a:t>
            </a:r>
            <a:r>
              <a:rPr kumimoji="1" lang="cs-CZ" i="1"/>
              <a:t>linear</a:t>
            </a:r>
            <a:r>
              <a:rPr kumimoji="1" lang="cs-CZ"/>
              <a:t>) – nejjednodušší odhad (na krátkém gradientu dobře funguje lineární aproximace jakékoliv funkce) </a:t>
            </a:r>
          </a:p>
          <a:p>
            <a:pPr marL="180975" indent="-180975" defTabSz="1095375" eaLnBrk="0" hangingPunct="0">
              <a:spcBef>
                <a:spcPct val="50000"/>
              </a:spcBef>
              <a:buClr>
                <a:srgbClr val="2E5C00"/>
              </a:buClr>
              <a:buFontTx/>
              <a:buChar char="•"/>
            </a:pPr>
            <a:r>
              <a:rPr kumimoji="1" lang="cs-CZ" b="1"/>
              <a:t>unimodální</a:t>
            </a:r>
            <a:r>
              <a:rPr kumimoji="1" lang="cs-CZ"/>
              <a:t> (</a:t>
            </a:r>
            <a:r>
              <a:rPr kumimoji="1" lang="cs-CZ" i="1"/>
              <a:t>unimodal</a:t>
            </a:r>
            <a:r>
              <a:rPr kumimoji="1" lang="cs-CZ"/>
              <a:t>) – druh má na gradientu své optimum (na dlouhém gradientu není aproximace lineární funkcí vhodná)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36588" y="981075"/>
            <a:ext cx="741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95375" eaLnBrk="0" hangingPunct="0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kumimoji="1" lang="cs-CZ" sz="2000" b="1" dirty="0"/>
              <a:t>Dva typy modelu odpovědi druhu na (známý nebo teoretický) gradient</a:t>
            </a:r>
          </a:p>
        </p:txBody>
      </p:sp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888" y="3270250"/>
            <a:ext cx="359410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765175" y="5572125"/>
            <a:ext cx="3662363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95375" eaLnBrk="0" hangingPunct="0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kumimoji="1" lang="cs-CZ" sz="1600"/>
              <a:t>Lineární aproximace unimodální odpovědi na krátké části gradientu</a:t>
            </a:r>
          </a:p>
        </p:txBody>
      </p:sp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9613" y="3270250"/>
            <a:ext cx="3541712" cy="2297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4645025" y="5572125"/>
            <a:ext cx="3471863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95375" eaLnBrk="0" hangingPunct="0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None/>
            </a:pPr>
            <a:r>
              <a:rPr kumimoji="1" lang="cs-CZ" sz="1600"/>
              <a:t>Lineární aproximace unimodální odpovědi na dlouhé části gradientu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5463" y="1065213"/>
            <a:ext cx="7829550" cy="1520825"/>
          </a:xfrm>
          <a:noFill/>
        </p:spPr>
        <p:txBody>
          <a:bodyPr/>
          <a:lstStyle/>
          <a:p>
            <a:pPr eaLnBrk="1" hangingPunct="1">
              <a:buClr>
                <a:srgbClr val="000099"/>
              </a:buClr>
            </a:pPr>
            <a:r>
              <a:rPr lang="cs-CZ" sz="1800" smtClean="0"/>
              <a:t>Proměnné jsou vzájemně korelované, tedy část informace v souboru je duplicitní</a:t>
            </a:r>
          </a:p>
          <a:p>
            <a:pPr eaLnBrk="1" hangingPunct="1">
              <a:buClr>
                <a:srgbClr val="000099"/>
              </a:buClr>
            </a:pPr>
            <a:r>
              <a:rPr lang="cs-CZ" sz="1800" smtClean="0"/>
              <a:t>Analýza odstraní duplicitu z dat a zobrazí pouze unikátní informaci – tj. nahradí původní soubor proměnných souborem nových proměnných vzájemně nekorelovaných.</a:t>
            </a:r>
          </a:p>
        </p:txBody>
      </p:sp>
      <p:sp>
        <p:nvSpPr>
          <p:cNvPr id="718881" name="Rectangle 33"/>
          <p:cNvSpPr>
            <a:spLocks noChangeArrowheads="1"/>
          </p:cNvSpPr>
          <p:nvPr/>
        </p:nvSpPr>
        <p:spPr bwMode="auto">
          <a:xfrm>
            <a:off x="0" y="115888"/>
            <a:ext cx="9144000" cy="639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cs-CZ" sz="2800" dirty="0">
                <a:solidFill>
                  <a:srgbClr val="2E5C00"/>
                </a:solidFill>
                <a:latin typeface="+mj-lt"/>
              </a:rPr>
              <a:t>Analýza hlavních komponent (PCA)</a:t>
            </a:r>
          </a:p>
        </p:txBody>
      </p:sp>
      <p:pic>
        <p:nvPicPr>
          <p:cNvPr id="82948" name="Picture 4" descr="obr19nov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8" y="3000375"/>
            <a:ext cx="4905375" cy="343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9" name="Text Box 32"/>
          <p:cNvSpPr txBox="1">
            <a:spLocks noChangeArrowheads="1"/>
          </p:cNvSpPr>
          <p:nvPr/>
        </p:nvSpPr>
        <p:spPr bwMode="auto">
          <a:xfrm>
            <a:off x="4767263" y="5062538"/>
            <a:ext cx="3181350" cy="646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1. faktorová osa vyčerpá nejvíc celkové variability</a:t>
            </a: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5097463" y="2613025"/>
            <a:ext cx="3671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95375"/>
            <a:r>
              <a:rPr lang="cs-CZ"/>
              <a:t>Je založena na </a:t>
            </a:r>
            <a:r>
              <a:rPr lang="cs-CZ" b="1"/>
              <a:t>vlastní analýze</a:t>
            </a:r>
            <a:r>
              <a:rPr lang="cs-CZ"/>
              <a:t> (eigenanalysis) symetrických matic (</a:t>
            </a:r>
            <a:r>
              <a:rPr lang="cs-CZ" b="1"/>
              <a:t>korelační, kovarianční</a:t>
            </a:r>
            <a:r>
              <a:rPr lang="cs-CZ"/>
              <a:t>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2738" y="923925"/>
            <a:ext cx="4986337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8" name="Text Box 8"/>
          <p:cNvSpPr txBox="1">
            <a:spLocks noChangeArrowheads="1"/>
          </p:cNvSpPr>
          <p:nvPr/>
        </p:nvSpPr>
        <p:spPr bwMode="auto">
          <a:xfrm>
            <a:off x="239713" y="2359025"/>
            <a:ext cx="41163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defTabSz="1095375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Char char="u"/>
            </a:pPr>
            <a:r>
              <a:rPr lang="cs-CZ"/>
              <a:t>PCA je postavena na lineárním modelu; abundance každého druhu roste ve směru šipky</a:t>
            </a:r>
          </a:p>
          <a:p>
            <a:pPr marL="180975" indent="-180975" defTabSz="1095375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Char char="u"/>
            </a:pPr>
            <a:r>
              <a:rPr lang="cs-CZ"/>
              <a:t>PCA je definováná pro kovarianční a pro korelační matici</a:t>
            </a:r>
          </a:p>
          <a:p>
            <a:pPr marL="180975" indent="-180975" defTabSz="1095375">
              <a:spcBef>
                <a:spcPct val="50000"/>
              </a:spcBef>
              <a:buClr>
                <a:srgbClr val="000099"/>
              </a:buClr>
              <a:buSzPct val="70000"/>
              <a:buFont typeface="Wingdings" pitchFamily="2" charset="2"/>
              <a:buChar char="u"/>
            </a:pPr>
            <a:r>
              <a:rPr lang="cs-CZ"/>
              <a:t>PCA není vhodna pro datovou matici s hodně nulami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0" y="115888"/>
            <a:ext cx="9144000" cy="639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cs-CZ" sz="2800" dirty="0">
                <a:solidFill>
                  <a:srgbClr val="2E5C00"/>
                </a:solidFill>
                <a:latin typeface="+mj-lt"/>
              </a:rPr>
              <a:t>Analýza hlavních komponent (PCA)</a:t>
            </a:r>
          </a:p>
        </p:txBody>
      </p:sp>
      <p:sp>
        <p:nvSpPr>
          <p:cNvPr id="85000" name="Text Box 35"/>
          <p:cNvSpPr txBox="1">
            <a:spLocks noChangeArrowheads="1"/>
          </p:cNvSpPr>
          <p:nvPr/>
        </p:nvSpPr>
        <p:spPr bwMode="auto">
          <a:xfrm>
            <a:off x="266700" y="4979988"/>
            <a:ext cx="4403725" cy="1174750"/>
          </a:xfrm>
          <a:prstGeom prst="rect">
            <a:avLst/>
          </a:prstGeom>
          <a:noFill/>
          <a:ln w="19050">
            <a:solidFill>
              <a:srgbClr val="6AE84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defTabSz="1095375">
              <a:spcBef>
                <a:spcPct val="50000"/>
              </a:spcBef>
              <a:buClr>
                <a:srgbClr val="6AE842"/>
              </a:buClr>
              <a:buSzPct val="70000"/>
              <a:buFont typeface="Wingdings" pitchFamily="2" charset="2"/>
              <a:buNone/>
            </a:pPr>
            <a:r>
              <a:rPr lang="cs-CZ" sz="1400"/>
              <a:t>REÁLNA DATA</a:t>
            </a:r>
          </a:p>
          <a:p>
            <a:pPr marL="180975" indent="-180975" defTabSz="1095375">
              <a:spcBef>
                <a:spcPct val="50000"/>
              </a:spcBef>
              <a:buClr>
                <a:srgbClr val="6AE842"/>
              </a:buClr>
              <a:buSzPct val="70000"/>
              <a:buFont typeface="Wingdings" pitchFamily="2" charset="2"/>
              <a:buChar char="u"/>
            </a:pPr>
            <a:r>
              <a:rPr lang="cs-CZ" sz="1400"/>
              <a:t>6 lokalit, každá lokalita sledována ve 3 obdobích</a:t>
            </a:r>
          </a:p>
          <a:p>
            <a:pPr marL="180975" indent="-180975" defTabSz="1095375">
              <a:spcBef>
                <a:spcPct val="50000"/>
              </a:spcBef>
              <a:buClr>
                <a:srgbClr val="6AE842"/>
              </a:buClr>
              <a:buSzPct val="70000"/>
              <a:buFont typeface="Wingdings" pitchFamily="2" charset="2"/>
              <a:buChar char="u"/>
            </a:pPr>
            <a:r>
              <a:rPr lang="cs-CZ" sz="1400"/>
              <a:t>datová matice: 18 vzorek x 63 plankt. dr. korýšů; hodnoty = stupeň dominance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395536" y="1052736"/>
            <a:ext cx="3816424" cy="985838"/>
          </a:xfrm>
          <a:prstGeom prst="roundRect">
            <a:avLst>
              <a:gd name="adj" fmla="val 11833"/>
            </a:avLst>
          </a:prstGeom>
          <a:noFill/>
          <a:ln w="19050" algn="ctr">
            <a:solidFill>
              <a:srgbClr val="6AE842"/>
            </a:solidFill>
            <a:round/>
            <a:headEnd/>
            <a:tailEnd/>
          </a:ln>
        </p:spPr>
        <p:txBody>
          <a:bodyPr wrap="square" anchor="ctr" anchorCtr="0">
            <a:no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5576" y="126876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Příklad: společenstvo korýšů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2060575"/>
            <a:ext cx="44862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516688" y="5014913"/>
            <a:ext cx="26273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Smazání chybějících dat nebo jejich nahrazení průměrem</a:t>
            </a: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7453313" y="4005263"/>
            <a:ext cx="1008062" cy="863600"/>
          </a:xfrm>
          <a:prstGeom prst="roundRect">
            <a:avLst>
              <a:gd name="adj" fmla="val 16667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V="1">
            <a:off x="7956550" y="4868863"/>
            <a:ext cx="0" cy="215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07950" y="1622425"/>
            <a:ext cx="3671888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cs-CZ" sz="1800" b="1"/>
              <a:t>proměnné pro výpočet</a:t>
            </a:r>
          </a:p>
          <a:p>
            <a:pPr marL="457200" indent="-457200">
              <a:buFontTx/>
              <a:buAutoNum type="arabicPeriod"/>
            </a:pPr>
            <a:r>
              <a:rPr lang="cs-CZ" sz="1800" b="1"/>
              <a:t>suplementary variables</a:t>
            </a:r>
          </a:p>
          <a:p>
            <a:pPr marL="457200" indent="-457200"/>
            <a:r>
              <a:rPr lang="cs-CZ" sz="1800"/>
              <a:t>	nejsou použity pro výpočet, ale objeví se na výsledku </a:t>
            </a:r>
          </a:p>
          <a:p>
            <a:pPr marL="457200" indent="-457200">
              <a:buFontTx/>
              <a:buAutoNum type="arabicPeriod" startAt="3"/>
            </a:pPr>
            <a:r>
              <a:rPr lang="cs-CZ" sz="1800" b="1"/>
              <a:t>active cases</a:t>
            </a:r>
            <a:r>
              <a:rPr lang="cs-CZ" sz="1800"/>
              <a:t> – vybrání cases (řádků), které se použijí pro výpočet, ostatní se mohou pouze zobrazit</a:t>
            </a:r>
          </a:p>
          <a:p>
            <a:pPr marL="457200" indent="-457200">
              <a:buFontTx/>
              <a:buAutoNum type="arabicPeriod" startAt="3"/>
            </a:pPr>
            <a:r>
              <a:rPr lang="cs-CZ" sz="1800" b="1"/>
              <a:t>grouping variables</a:t>
            </a:r>
            <a:r>
              <a:rPr lang="cs-CZ" sz="1800"/>
              <a:t> – pro označení skupin objektů</a:t>
            </a:r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3924300" y="2636838"/>
            <a:ext cx="1439863" cy="287337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348038" y="2636838"/>
            <a:ext cx="576262" cy="14446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51520" y="4652963"/>
            <a:ext cx="3492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Analýza je založena na matici korelací (standardizace proměnných) nebo kovariancí (vliv rozdílných rozptylů)</a:t>
            </a: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 rot="-1422690">
            <a:off x="3276600" y="4435475"/>
            <a:ext cx="1008063" cy="271463"/>
          </a:xfrm>
          <a:prstGeom prst="rightArrow">
            <a:avLst>
              <a:gd name="adj1" fmla="val 50000"/>
              <a:gd name="adj2" fmla="val 928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3923928" y="5157192"/>
            <a:ext cx="2684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dirty="0"/>
              <a:t>Pro výpočet rozptylu se používá n nebo n-1.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5508625" y="4652963"/>
            <a:ext cx="287338" cy="504825"/>
          </a:xfrm>
          <a:prstGeom prst="upArrow">
            <a:avLst>
              <a:gd name="adj1" fmla="val 50000"/>
              <a:gd name="adj2" fmla="val 43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0" y="98107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1800" b="1" dirty="0" err="1"/>
              <a:t>Statistics</a:t>
            </a:r>
            <a:r>
              <a:rPr lang="cs-CZ" sz="1800" b="1" dirty="0"/>
              <a:t> </a:t>
            </a:r>
            <a:r>
              <a:rPr lang="en-US" sz="1800" b="1" dirty="0"/>
              <a:t>&gt;&gt; Multivariate Exploratory Techniques &gt;&gt; </a:t>
            </a:r>
            <a:r>
              <a:rPr lang="cs-CZ" sz="1800" b="1" dirty="0" err="1"/>
              <a:t>Principal</a:t>
            </a:r>
            <a:r>
              <a:rPr lang="cs-CZ" sz="1800" b="1" dirty="0"/>
              <a:t> </a:t>
            </a:r>
            <a:r>
              <a:rPr lang="cs-CZ" sz="1800" b="1" dirty="0" err="1"/>
              <a:t>components</a:t>
            </a:r>
            <a:r>
              <a:rPr lang="cs-CZ" sz="1800" b="1" dirty="0"/>
              <a:t> …</a:t>
            </a:r>
          </a:p>
        </p:txBody>
      </p:sp>
      <p:sp>
        <p:nvSpPr>
          <p:cNvPr id="20" name="Nadpis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Analýza hlavních komponent - PCA</a:t>
            </a:r>
            <a:endParaRPr lang="cs-CZ" sz="2800" dirty="0"/>
          </a:p>
        </p:txBody>
      </p:sp>
      <p:sp>
        <p:nvSpPr>
          <p:cNvPr id="19" name="Zástupný symbol pro číslo snímk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Analýza hlavních komponent - </a:t>
            </a:r>
            <a:r>
              <a:rPr lang="cs-CZ" sz="2800" dirty="0"/>
              <a:t>výsledky </a:t>
            </a:r>
            <a:r>
              <a:rPr lang="cs-CZ" sz="2800" dirty="0" err="1"/>
              <a:t>quick</a:t>
            </a:r>
            <a:endParaRPr lang="cs-CZ" sz="2800" dirty="0"/>
          </a:p>
        </p:txBody>
      </p:sp>
      <p:pic>
        <p:nvPicPr>
          <p:cNvPr id="45072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922463"/>
            <a:ext cx="4648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676775" y="221138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b="1"/>
              <a:t>Popis analýzy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3040063" y="1333500"/>
            <a:ext cx="153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Počet faktorů</a:t>
            </a:r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3995738" y="1704975"/>
            <a:ext cx="144462" cy="1296988"/>
          </a:xfrm>
          <a:prstGeom prst="downArrow">
            <a:avLst>
              <a:gd name="adj1" fmla="val 50000"/>
              <a:gd name="adj2" fmla="val 2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87313" y="1868488"/>
            <a:ext cx="2108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Koordináty parametrů na faktorových osách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87313" y="3217863"/>
            <a:ext cx="2108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Koordináty objektů na faktorových osách</a:t>
            </a:r>
          </a:p>
        </p:txBody>
      </p:sp>
      <p:sp>
        <p:nvSpPr>
          <p:cNvPr id="45078" name="AutoShape 22"/>
          <p:cNvSpPr>
            <a:spLocks noChangeArrowheads="1"/>
          </p:cNvSpPr>
          <p:nvPr/>
        </p:nvSpPr>
        <p:spPr bwMode="auto">
          <a:xfrm rot="2393740">
            <a:off x="1908175" y="3073400"/>
            <a:ext cx="1223963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79" name="AutoShape 23"/>
          <p:cNvSpPr>
            <a:spLocks noChangeArrowheads="1"/>
          </p:cNvSpPr>
          <p:nvPr/>
        </p:nvSpPr>
        <p:spPr bwMode="auto">
          <a:xfrm>
            <a:off x="2195513" y="3794125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87313" y="4579938"/>
            <a:ext cx="2684462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Eigenvalues</a:t>
            </a:r>
          </a:p>
          <a:p>
            <a:r>
              <a:rPr lang="en-US" sz="1800"/>
              <a:t>~</a:t>
            </a:r>
            <a:r>
              <a:rPr lang="cs-CZ" sz="1800"/>
              <a:t> </a:t>
            </a:r>
            <a:r>
              <a:rPr lang="en-US" sz="1800"/>
              <a:t>variabilita vy</a:t>
            </a:r>
            <a:r>
              <a:rPr lang="cs-CZ" sz="1800"/>
              <a:t>čerpaná faktorovými osami, jejich součet = počet parametrů</a:t>
            </a:r>
            <a:r>
              <a:rPr lang="cs-CZ" sz="1800" b="1"/>
              <a:t> </a:t>
            </a:r>
          </a:p>
        </p:txBody>
      </p:sp>
      <p:sp>
        <p:nvSpPr>
          <p:cNvPr id="45081" name="AutoShape 25"/>
          <p:cNvSpPr>
            <a:spLocks noChangeArrowheads="1"/>
          </p:cNvSpPr>
          <p:nvPr/>
        </p:nvSpPr>
        <p:spPr bwMode="auto">
          <a:xfrm rot="-2653162">
            <a:off x="2270125" y="4422775"/>
            <a:ext cx="987425" cy="268288"/>
          </a:xfrm>
          <a:prstGeom prst="rightArrow">
            <a:avLst>
              <a:gd name="adj1" fmla="val 50000"/>
              <a:gd name="adj2" fmla="val 920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2032000" y="5870575"/>
            <a:ext cx="351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Grafické znázornění eigenvalues</a:t>
            </a:r>
          </a:p>
        </p:txBody>
      </p:sp>
      <p:sp>
        <p:nvSpPr>
          <p:cNvPr id="45083" name="AutoShape 27"/>
          <p:cNvSpPr>
            <a:spLocks noChangeArrowheads="1"/>
          </p:cNvSpPr>
          <p:nvPr/>
        </p:nvSpPr>
        <p:spPr bwMode="auto">
          <a:xfrm>
            <a:off x="5364163" y="4370388"/>
            <a:ext cx="215900" cy="1511300"/>
          </a:xfrm>
          <a:prstGeom prst="up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7561263" y="4116388"/>
            <a:ext cx="161925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2D graf objektů vzhledem k faktorovým osám </a:t>
            </a:r>
          </a:p>
        </p:txBody>
      </p:sp>
      <p:sp>
        <p:nvSpPr>
          <p:cNvPr id="45085" name="AutoShape 29"/>
          <p:cNvSpPr>
            <a:spLocks noChangeArrowheads="1"/>
          </p:cNvSpPr>
          <p:nvPr/>
        </p:nvSpPr>
        <p:spPr bwMode="auto">
          <a:xfrm rot="12414573">
            <a:off x="6372225" y="4010025"/>
            <a:ext cx="1223963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7561263" y="2341563"/>
            <a:ext cx="147637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2D graf parametrů vzhledem k faktorovým osám </a:t>
            </a:r>
          </a:p>
        </p:txBody>
      </p:sp>
      <p:sp>
        <p:nvSpPr>
          <p:cNvPr id="45087" name="AutoShape 31"/>
          <p:cNvSpPr>
            <a:spLocks noChangeArrowheads="1"/>
          </p:cNvSpPr>
          <p:nvPr/>
        </p:nvSpPr>
        <p:spPr bwMode="auto">
          <a:xfrm rot="8900560">
            <a:off x="6300788" y="3217863"/>
            <a:ext cx="1223962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99" name="Object 19"/>
          <p:cNvGraphicFramePr>
            <a:graphicFrameLocks noChangeAspect="1"/>
          </p:cNvGraphicFramePr>
          <p:nvPr/>
        </p:nvGraphicFramePr>
        <p:xfrm>
          <a:off x="2339975" y="4076700"/>
          <a:ext cx="3986213" cy="2243138"/>
        </p:xfrm>
        <a:graphic>
          <a:graphicData uri="http://schemas.openxmlformats.org/presentationml/2006/ole">
            <p:oleObj spid="_x0000_s23560" name="Image" r:id="rId3" imgW="6679365" imgH="3758730" progId="">
              <p:embed/>
            </p:oleObj>
          </a:graphicData>
        </a:graphic>
      </p:graphicFrame>
      <p:graphicFrame>
        <p:nvGraphicFramePr>
          <p:cNvPr id="46100" name="Object 20"/>
          <p:cNvGraphicFramePr>
            <a:graphicFrameLocks noChangeAspect="1"/>
          </p:cNvGraphicFramePr>
          <p:nvPr/>
        </p:nvGraphicFramePr>
        <p:xfrm>
          <a:off x="1446213" y="1430405"/>
          <a:ext cx="4824412" cy="1566863"/>
        </p:xfrm>
        <a:graphic>
          <a:graphicData uri="http://schemas.openxmlformats.org/presentationml/2006/ole">
            <p:oleObj spid="_x0000_s23561" name="Image" r:id="rId4" imgW="6844444" imgH="2222222" progId="">
              <p:embed/>
            </p:oleObj>
          </a:graphicData>
        </a:graphic>
      </p:graphicFrame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0" y="196063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parametry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877050" y="1863793"/>
            <a:ext cx="2266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Pozice parametrů na faktorových osách</a:t>
            </a:r>
          </a:p>
        </p:txBody>
      </p:sp>
      <p:sp>
        <p:nvSpPr>
          <p:cNvPr id="46103" name="AutoShape 23"/>
          <p:cNvSpPr>
            <a:spLocks noChangeArrowheads="1"/>
          </p:cNvSpPr>
          <p:nvPr/>
        </p:nvSpPr>
        <p:spPr bwMode="auto">
          <a:xfrm>
            <a:off x="5292725" y="5734050"/>
            <a:ext cx="1222375" cy="287338"/>
          </a:xfrm>
          <a:prstGeom prst="leftArrow">
            <a:avLst>
              <a:gd name="adj1" fmla="val 50000"/>
              <a:gd name="adj2" fmla="val 106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6732588" y="131293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Faktorové osy</a:t>
            </a:r>
          </a:p>
        </p:txBody>
      </p:sp>
      <p:sp>
        <p:nvSpPr>
          <p:cNvPr id="46105" name="AutoShape 25"/>
          <p:cNvSpPr>
            <a:spLocks noChangeArrowheads="1"/>
          </p:cNvSpPr>
          <p:nvPr/>
        </p:nvSpPr>
        <p:spPr bwMode="auto">
          <a:xfrm rot="-806770">
            <a:off x="5365750" y="4135438"/>
            <a:ext cx="1157288" cy="288925"/>
          </a:xfrm>
          <a:prstGeom prst="leftArrow">
            <a:avLst>
              <a:gd name="adj1" fmla="val 50000"/>
              <a:gd name="adj2" fmla="val 1001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06" name="AutoShape 26"/>
          <p:cNvSpPr>
            <a:spLocks noChangeArrowheads="1"/>
          </p:cNvSpPr>
          <p:nvPr/>
        </p:nvSpPr>
        <p:spPr bwMode="auto">
          <a:xfrm rot="13202984">
            <a:off x="1116013" y="2367030"/>
            <a:ext cx="647700" cy="287338"/>
          </a:xfrm>
          <a:prstGeom prst="leftArrow">
            <a:avLst>
              <a:gd name="adj1" fmla="val 50000"/>
              <a:gd name="adj2" fmla="val 56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6516688" y="5300663"/>
            <a:ext cx="2266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Pozice parametrů na faktorových osách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6588125" y="3959225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Faktorové osy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6496050" y="4508500"/>
            <a:ext cx="264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Příslušnost objektů do skupin</a:t>
            </a:r>
          </a:p>
        </p:txBody>
      </p:sp>
      <p:sp>
        <p:nvSpPr>
          <p:cNvPr id="46111" name="AutoShape 31"/>
          <p:cNvSpPr>
            <a:spLocks noChangeArrowheads="1"/>
          </p:cNvSpPr>
          <p:nvPr/>
        </p:nvSpPr>
        <p:spPr bwMode="auto">
          <a:xfrm rot="-806770">
            <a:off x="5867400" y="1468505"/>
            <a:ext cx="868363" cy="287338"/>
          </a:xfrm>
          <a:prstGeom prst="leftArrow">
            <a:avLst>
              <a:gd name="adj1" fmla="val 50000"/>
              <a:gd name="adj2" fmla="val 755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12" name="AutoShape 32"/>
          <p:cNvSpPr>
            <a:spLocks noChangeArrowheads="1"/>
          </p:cNvSpPr>
          <p:nvPr/>
        </p:nvSpPr>
        <p:spPr bwMode="auto">
          <a:xfrm>
            <a:off x="5867400" y="2295593"/>
            <a:ext cx="1006475" cy="287337"/>
          </a:xfrm>
          <a:prstGeom prst="leftArrow">
            <a:avLst>
              <a:gd name="adj1" fmla="val 50000"/>
              <a:gd name="adj2" fmla="val 8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519113" y="4713288"/>
            <a:ext cx="90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objekty</a:t>
            </a:r>
          </a:p>
        </p:txBody>
      </p:sp>
      <p:sp>
        <p:nvSpPr>
          <p:cNvPr id="46114" name="AutoShape 34"/>
          <p:cNvSpPr>
            <a:spLocks noChangeArrowheads="1"/>
          </p:cNvSpPr>
          <p:nvPr/>
        </p:nvSpPr>
        <p:spPr bwMode="auto">
          <a:xfrm rot="11845791">
            <a:off x="1476375" y="4941888"/>
            <a:ext cx="1006475" cy="287337"/>
          </a:xfrm>
          <a:prstGeom prst="leftArrow">
            <a:avLst>
              <a:gd name="adj1" fmla="val 50000"/>
              <a:gd name="adj2" fmla="val 8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15" name="AutoShape 35"/>
          <p:cNvSpPr>
            <a:spLocks noChangeArrowheads="1"/>
          </p:cNvSpPr>
          <p:nvPr/>
        </p:nvSpPr>
        <p:spPr bwMode="auto">
          <a:xfrm>
            <a:off x="5867400" y="4868863"/>
            <a:ext cx="646113" cy="215900"/>
          </a:xfrm>
          <a:prstGeom prst="leftArrow">
            <a:avLst>
              <a:gd name="adj1" fmla="val 50000"/>
              <a:gd name="adj2" fmla="val 748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0" y="77635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/>
              <a:t>Factor coordinates of variables = korelace </a:t>
            </a:r>
            <a:endParaRPr lang="cs-CZ" sz="1800" b="1"/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0" y="3649926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dirty="0"/>
              <a:t>Factor coordinates of </a:t>
            </a:r>
            <a:r>
              <a:rPr lang="cs-CZ" sz="1800" b="1" dirty="0" err="1"/>
              <a:t>cases</a:t>
            </a:r>
            <a:r>
              <a:rPr lang="en-US" sz="1800" b="1" dirty="0"/>
              <a:t> </a:t>
            </a:r>
            <a:endParaRPr lang="cs-CZ" sz="1800" b="1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45" name="Object 41"/>
          <p:cNvGraphicFramePr>
            <a:graphicFrameLocks noChangeAspect="1"/>
          </p:cNvGraphicFramePr>
          <p:nvPr/>
        </p:nvGraphicFramePr>
        <p:xfrm>
          <a:off x="4356100" y="3429000"/>
          <a:ext cx="3763963" cy="2822575"/>
        </p:xfrm>
        <a:graphic>
          <a:graphicData uri="http://schemas.openxmlformats.org/presentationml/2006/ole">
            <p:oleObj spid="_x0000_s24584" name="Graph" r:id="rId3" imgW="5943600" imgH="4457700" progId="STATISTICA.Graph">
              <p:embed/>
            </p:oleObj>
          </a:graphicData>
        </a:graphic>
      </p:graphicFrame>
      <p:graphicFrame>
        <p:nvGraphicFramePr>
          <p:cNvPr id="47146" name="Object 42"/>
          <p:cNvGraphicFramePr>
            <a:graphicFrameLocks noChangeAspect="1"/>
          </p:cNvGraphicFramePr>
          <p:nvPr/>
        </p:nvGraphicFramePr>
        <p:xfrm>
          <a:off x="1116013" y="2781300"/>
          <a:ext cx="3657600" cy="1466850"/>
        </p:xfrm>
        <a:graphic>
          <a:graphicData uri="http://schemas.openxmlformats.org/presentationml/2006/ole">
            <p:oleObj spid="_x0000_s24585" name="Spreadsheet" r:id="rId4" imgW="3657600" imgH="1466850" progId="STATISTICA.Spreadsheet">
              <p:embed/>
            </p:oleObj>
          </a:graphicData>
        </a:graphic>
      </p:graphicFrame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755650" y="1851025"/>
            <a:ext cx="1531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Eigenvalue</a:t>
            </a: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2268538" y="1851025"/>
            <a:ext cx="2684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variabilita vyčerpaná příslušnou osou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5416550" y="1851025"/>
            <a:ext cx="33321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Kumulativní eigenvalue/vyčerpaná variabilita</a:t>
            </a:r>
          </a:p>
        </p:txBody>
      </p:sp>
      <p:sp>
        <p:nvSpPr>
          <p:cNvPr id="47132" name="AutoShape 28"/>
          <p:cNvSpPr>
            <a:spLocks noChangeArrowheads="1"/>
          </p:cNvSpPr>
          <p:nvPr/>
        </p:nvSpPr>
        <p:spPr bwMode="auto">
          <a:xfrm rot="3490353">
            <a:off x="1547019" y="2534444"/>
            <a:ext cx="814388" cy="234950"/>
          </a:xfrm>
          <a:prstGeom prst="rightArrow">
            <a:avLst>
              <a:gd name="adj1" fmla="val 50000"/>
              <a:gd name="adj2" fmla="val 866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33" name="AutoShape 29"/>
          <p:cNvSpPr>
            <a:spLocks noChangeArrowheads="1"/>
          </p:cNvSpPr>
          <p:nvPr/>
        </p:nvSpPr>
        <p:spPr bwMode="auto">
          <a:xfrm rot="5400000">
            <a:off x="2664619" y="2680494"/>
            <a:ext cx="719138" cy="215900"/>
          </a:xfrm>
          <a:prstGeom prst="rightArrow">
            <a:avLst>
              <a:gd name="adj1" fmla="val 50000"/>
              <a:gd name="adj2" fmla="val 8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 rot="9248222">
            <a:off x="3821113" y="2589213"/>
            <a:ext cx="1512887" cy="215900"/>
          </a:xfrm>
          <a:prstGeom prst="rightArrow">
            <a:avLst>
              <a:gd name="adj1" fmla="val 50000"/>
              <a:gd name="adj2" fmla="val 1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 rot="8122097">
            <a:off x="4859338" y="2924175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36" name="Text Box 32"/>
          <p:cNvSpPr txBox="1">
            <a:spLocks noChangeArrowheads="1"/>
          </p:cNvSpPr>
          <p:nvPr/>
        </p:nvSpPr>
        <p:spPr bwMode="auto">
          <a:xfrm>
            <a:off x="2178050" y="51181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/>
              <a:t>Eigenvalue</a:t>
            </a:r>
          </a:p>
        </p:txBody>
      </p:sp>
      <p:sp>
        <p:nvSpPr>
          <p:cNvPr id="47137" name="AutoShape 33"/>
          <p:cNvSpPr>
            <a:spLocks noChangeArrowheads="1"/>
          </p:cNvSpPr>
          <p:nvPr/>
        </p:nvSpPr>
        <p:spPr bwMode="auto">
          <a:xfrm>
            <a:off x="3635375" y="5229225"/>
            <a:ext cx="793750" cy="215900"/>
          </a:xfrm>
          <a:prstGeom prst="rightArrow">
            <a:avLst>
              <a:gd name="adj1" fmla="val 50000"/>
              <a:gd name="adj2" fmla="val 9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539750" y="5740400"/>
            <a:ext cx="3116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Principal component vytvořená PCA</a:t>
            </a:r>
          </a:p>
        </p:txBody>
      </p:sp>
      <p:sp>
        <p:nvSpPr>
          <p:cNvPr id="47139" name="AutoShape 35"/>
          <p:cNvSpPr>
            <a:spLocks noChangeArrowheads="1"/>
          </p:cNvSpPr>
          <p:nvPr/>
        </p:nvSpPr>
        <p:spPr bwMode="auto">
          <a:xfrm>
            <a:off x="2843213" y="6100763"/>
            <a:ext cx="2160587" cy="215900"/>
          </a:xfrm>
          <a:prstGeom prst="rightArrow">
            <a:avLst>
              <a:gd name="adj1" fmla="val 50000"/>
              <a:gd name="adj2" fmla="val 250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40" name="AutoShape 36"/>
          <p:cNvSpPr>
            <a:spLocks noChangeArrowheads="1"/>
          </p:cNvSpPr>
          <p:nvPr/>
        </p:nvSpPr>
        <p:spPr bwMode="auto">
          <a:xfrm rot="16200000">
            <a:off x="899319" y="4941094"/>
            <a:ext cx="1223962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5867400" y="3940175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Průběh scree plot</a:t>
            </a:r>
          </a:p>
        </p:txBody>
      </p:sp>
      <p:sp>
        <p:nvSpPr>
          <p:cNvPr id="47142" name="AutoShape 38"/>
          <p:cNvSpPr>
            <a:spLocks noChangeArrowheads="1"/>
          </p:cNvSpPr>
          <p:nvPr/>
        </p:nvSpPr>
        <p:spPr bwMode="auto">
          <a:xfrm rot="8122097">
            <a:off x="6443663" y="4516438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43" name="Text Box 39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Eigenvalues</a:t>
            </a:r>
            <a:r>
              <a:rPr lang="cs-CZ" sz="1800"/>
              <a:t> vyjadřují variabilitu vyčerpanou faktorovými osami, jejich hodnoty slouží při rozhodnutí kolik faktorových os je pro nás zajímavých</a:t>
            </a:r>
          </a:p>
        </p:txBody>
      </p:sp>
      <p:sp>
        <p:nvSpPr>
          <p:cNvPr id="47144" name="Rectangle 40"/>
          <p:cNvSpPr>
            <a:spLocks noChangeArrowheads="1"/>
          </p:cNvSpPr>
          <p:nvPr/>
        </p:nvSpPr>
        <p:spPr bwMode="auto">
          <a:xfrm>
            <a:off x="228600" y="16922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71" name="Object 19"/>
          <p:cNvGraphicFramePr>
            <a:graphicFrameLocks noChangeAspect="1"/>
          </p:cNvGraphicFramePr>
          <p:nvPr/>
        </p:nvGraphicFramePr>
        <p:xfrm>
          <a:off x="2484438" y="2078038"/>
          <a:ext cx="5440362" cy="4079875"/>
        </p:xfrm>
        <a:graphic>
          <a:graphicData uri="http://schemas.openxmlformats.org/presentationml/2006/ole">
            <p:oleObj spid="_x0000_s26629" name="Graph" r:id="rId3" imgW="5943600" imgH="4457700" progId="STATISTICA.Graph">
              <p:embed/>
            </p:oleObj>
          </a:graphicData>
        </a:graphic>
      </p:graphicFrame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323850" y="981075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 b="1"/>
              <a:t>Plot variables cases coordinates</a:t>
            </a:r>
            <a:r>
              <a:rPr lang="cs-CZ" sz="1800"/>
              <a:t> Výpočet je založen na původní NxP matici a matici eigenvektorů, zobrazuje vzájemné vzdálenosti objektů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228600" y="1692275"/>
            <a:ext cx="8534400" cy="1524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50825" y="3429000"/>
            <a:ext cx="22510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Vybrané faktorové osy a vyčerpaná variabilita</a:t>
            </a:r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 rot="1516902">
            <a:off x="2051050" y="4076700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167" name="AutoShape 15"/>
          <p:cNvSpPr>
            <a:spLocks noChangeArrowheads="1"/>
          </p:cNvSpPr>
          <p:nvPr/>
        </p:nvSpPr>
        <p:spPr bwMode="auto">
          <a:xfrm rot="2854612">
            <a:off x="1763712" y="4797426"/>
            <a:ext cx="1800225" cy="215900"/>
          </a:xfrm>
          <a:prstGeom prst="rightArrow">
            <a:avLst>
              <a:gd name="adj1" fmla="val 50000"/>
              <a:gd name="adj2" fmla="val 20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168" name="AutoShape 16"/>
          <p:cNvSpPr>
            <a:spLocks noChangeArrowheads="1"/>
          </p:cNvSpPr>
          <p:nvPr/>
        </p:nvSpPr>
        <p:spPr bwMode="auto">
          <a:xfrm rot="9598768">
            <a:off x="5638800" y="2566988"/>
            <a:ext cx="1720850" cy="215900"/>
          </a:xfrm>
          <a:prstGeom prst="rightArrow">
            <a:avLst>
              <a:gd name="adj1" fmla="val 50000"/>
              <a:gd name="adj2" fmla="val 1992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 rot="7176414">
            <a:off x="5928519" y="3344069"/>
            <a:ext cx="1871663" cy="168275"/>
          </a:xfrm>
          <a:prstGeom prst="rightArrow">
            <a:avLst>
              <a:gd name="adj1" fmla="val 50000"/>
              <a:gd name="adj2" fmla="val 278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7392988" y="1989138"/>
            <a:ext cx="19319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800"/>
              <a:t>Objekty v ordinačním prostoru PCA</a:t>
            </a:r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620</Words>
  <Application>Microsoft Office PowerPoint</Application>
  <PresentationFormat>Předvádění na obrazovce (4:3)</PresentationFormat>
  <Paragraphs>118</Paragraphs>
  <Slides>15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1_Motiv sady Office</vt:lpstr>
      <vt:lpstr>Image</vt:lpstr>
      <vt:lpstr>Graph</vt:lpstr>
      <vt:lpstr>Spreadsheet</vt:lpstr>
      <vt:lpstr>4. cvičení</vt:lpstr>
      <vt:lpstr>Snímek 2</vt:lpstr>
      <vt:lpstr>Snímek 3</vt:lpstr>
      <vt:lpstr>Snímek 4</vt:lpstr>
      <vt:lpstr>Analýza hlavních komponent - PCA</vt:lpstr>
      <vt:lpstr>Analýza hlavních komponent - výsledky quick</vt:lpstr>
      <vt:lpstr>Snímek 7</vt:lpstr>
      <vt:lpstr>Snímek 8</vt:lpstr>
      <vt:lpstr>Snímek 9</vt:lpstr>
      <vt:lpstr>Snímek 10</vt:lpstr>
      <vt:lpstr>Analýza hlavních komponent – výsledky II parametry</vt:lpstr>
      <vt:lpstr>Snímek 12</vt:lpstr>
      <vt:lpstr>Principal component analysis – výsledky III objekty</vt:lpstr>
      <vt:lpstr>Snímek 14</vt:lpstr>
      <vt:lpstr>Analýza hlavních komponent – popisná statistika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cvičení</dc:title>
  <dc:creator>littnerova</dc:creator>
  <cp:lastModifiedBy>Danka</cp:lastModifiedBy>
  <cp:revision>52</cp:revision>
  <dcterms:created xsi:type="dcterms:W3CDTF">2011-01-19T14:50:53Z</dcterms:created>
  <dcterms:modified xsi:type="dcterms:W3CDTF">2014-12-01T10:48:02Z</dcterms:modified>
</cp:coreProperties>
</file>