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766A-F682-4DF9-882B-7AA7700E89F4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20E4-3FFC-4D50-9DCF-368FF935649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cs-CZ" sz="3200" b="1" i="1" smtClean="0">
                <a:solidFill>
                  <a:schemeClr val="folHlink"/>
                </a:solidFill>
              </a:rPr>
              <a:t>Aglutinační metody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cs-CZ" sz="2400" smtClean="0"/>
              <a:t>Ag                    +   Ab                </a:t>
            </a:r>
            <a:r>
              <a:rPr lang="cs-CZ" sz="2400" smtClean="0">
                <a:sym typeface="Symbol" pitchFamily="18" charset="2"/>
              </a:rPr>
              <a:t></a:t>
            </a:r>
            <a:r>
              <a:rPr lang="cs-CZ" sz="2400" smtClean="0"/>
              <a:t>  Ag-Ab</a:t>
            </a:r>
            <a:endParaRPr lang="cs-CZ" sz="2400" i="1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400" i="1" smtClean="0"/>
              <a:t>aglutinogen                aglutinin             aglutinát</a:t>
            </a:r>
            <a:endParaRPr lang="cs-CZ" sz="2400" smtClean="0"/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r>
              <a:rPr lang="cs-CZ" sz="2400" smtClean="0"/>
              <a:t>korpuskulární- </a:t>
            </a:r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r>
              <a:rPr lang="cs-CZ" sz="2400" i="1" smtClean="0"/>
              <a:t>princip :</a:t>
            </a:r>
            <a:r>
              <a:rPr lang="cs-CZ" sz="2400" smtClean="0"/>
              <a:t> </a:t>
            </a:r>
            <a:r>
              <a:rPr lang="cs-CZ" sz="2400" b="1" smtClean="0"/>
              <a:t>KORPUSKULÁRNÍ</a:t>
            </a:r>
            <a:r>
              <a:rPr lang="cs-CZ" sz="2400" smtClean="0"/>
              <a:t> / částicový / Ag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400" smtClean="0"/>
              <a:t>při reakci dochází ke shlukování Ag a Ab na základě vytváření můstků - Ab mezi buňkami za vzniku shluků</a:t>
            </a:r>
            <a:endParaRPr lang="cs-CZ" sz="2400" b="1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400" b="1" smtClean="0">
                <a:solidFill>
                  <a:schemeClr val="folHlink"/>
                </a:solidFill>
              </a:rPr>
              <a:t>přímá</a:t>
            </a:r>
            <a:r>
              <a:rPr lang="cs-CZ" sz="2400" b="1" smtClean="0">
                <a:solidFill>
                  <a:schemeClr val="accent1"/>
                </a:solidFill>
              </a:rPr>
              <a:t> </a:t>
            </a:r>
            <a:r>
              <a:rPr lang="cs-CZ" sz="2400" b="1" smtClean="0"/>
              <a:t>– použití bakterií, buněk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400" b="1" smtClean="0">
                <a:solidFill>
                  <a:schemeClr val="folHlink"/>
                </a:solidFill>
              </a:rPr>
              <a:t>nepřímá, pasivní</a:t>
            </a:r>
            <a:r>
              <a:rPr lang="cs-CZ" sz="2400" b="1" smtClean="0">
                <a:solidFill>
                  <a:schemeClr val="accent1"/>
                </a:solidFill>
              </a:rPr>
              <a:t> </a:t>
            </a:r>
            <a:r>
              <a:rPr lang="cs-CZ" sz="2400" b="1" smtClean="0"/>
              <a:t>– na jejich povrch je Ag uměle navázán, </a:t>
            </a:r>
            <a:r>
              <a:rPr lang="cs-CZ" sz="1600" b="1" smtClean="0">
                <a:solidFill>
                  <a:schemeClr val="folHlink"/>
                </a:solidFill>
              </a:rPr>
              <a:t>př.latex-fixační test, HIT</a:t>
            </a:r>
            <a:endParaRPr lang="cs-CZ" sz="1600" b="1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400" b="1" smtClean="0"/>
              <a:t>Předpoklady ke vzniku vazeb: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1. dostatek Ab, 2. přítomnost Ab proti různým epitopům 3. vzdálenost mezi částicemi co největší 4. Ab funkčně jednovazebné nevytváří aglutinaci (IgA, IgE) – inkompletní Ab viz hemaglutinace</a:t>
            </a:r>
            <a:endParaRPr lang="cs-CZ" sz="200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cs-CZ" sz="2400" b="1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400" i="1" smtClean="0">
                <a:solidFill>
                  <a:schemeClr val="folHlink"/>
                </a:solidFill>
              </a:rPr>
              <a:t>- hodnocení:</a:t>
            </a:r>
            <a:r>
              <a:rPr lang="cs-CZ" sz="2400" smtClean="0"/>
              <a:t>   </a:t>
            </a:r>
            <a:r>
              <a:rPr lang="cs-CZ" sz="2400" b="1" smtClean="0"/>
              <a:t>kvalitativně - </a:t>
            </a:r>
            <a:r>
              <a:rPr lang="cs-CZ" sz="2400" smtClean="0"/>
              <a:t>odečtení okem</a:t>
            </a:r>
            <a:endParaRPr lang="cs-CZ" sz="2400" b="1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400" b="1" smtClean="0"/>
              <a:t>  kvantitativně </a:t>
            </a:r>
            <a:r>
              <a:rPr lang="cs-CZ" sz="2400" smtClean="0"/>
              <a:t>: a, </a:t>
            </a:r>
            <a:r>
              <a:rPr lang="cs-CZ" sz="2000" smtClean="0"/>
              <a:t>zjištěním </a:t>
            </a:r>
            <a:r>
              <a:rPr lang="cs-CZ" sz="2000" b="1" i="1" smtClean="0"/>
              <a:t>množství aglutinátu</a:t>
            </a:r>
            <a:endParaRPr lang="cs-CZ" sz="200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000" smtClean="0"/>
              <a:t>b, zjištěním </a:t>
            </a:r>
            <a:r>
              <a:rPr lang="cs-CZ" sz="2000" b="1" i="1" smtClean="0"/>
              <a:t>množství Ag</a:t>
            </a:r>
            <a:r>
              <a:rPr lang="cs-CZ" sz="2000" smtClean="0"/>
              <a:t> v aglutinátu či supernatantu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7308850" y="4868863"/>
          <a:ext cx="1835150" cy="1685925"/>
        </p:xfrm>
        <a:graphic>
          <a:graphicData uri="http://schemas.openxmlformats.org/presentationml/2006/ole">
            <p:oleObj spid="_x0000_s1026" name="Rastrový obrázek" r:id="rId3" imgW="1571844" imgH="1448002" progId="PBrush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cs-CZ" sz="3200" b="1" i="1" smtClean="0">
                <a:solidFill>
                  <a:schemeClr val="folHlink"/>
                </a:solidFill>
              </a:rPr>
              <a:t>Aglutinace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69325" cy="5327650"/>
          </a:xfrm>
        </p:spPr>
        <p:txBody>
          <a:bodyPr/>
          <a:lstStyle/>
          <a:p>
            <a:pPr eaLnBrk="1" hangingPunct="1"/>
            <a:r>
              <a:rPr lang="cs-CZ" sz="2800" i="1" dirty="0" smtClean="0">
                <a:solidFill>
                  <a:schemeClr val="folHlink"/>
                </a:solidFill>
              </a:rPr>
              <a:t>využití :</a:t>
            </a:r>
            <a:r>
              <a:rPr lang="cs-CZ" sz="2800" dirty="0" smtClean="0"/>
              <a:t> ke stanovení </a:t>
            </a:r>
            <a:r>
              <a:rPr lang="cs-CZ" sz="2800" b="1" dirty="0" err="1" smtClean="0"/>
              <a:t>Ag</a:t>
            </a:r>
            <a:r>
              <a:rPr lang="cs-CZ" sz="2800" b="1" dirty="0" smtClean="0"/>
              <a:t>, Ab, H</a:t>
            </a:r>
            <a:r>
              <a:rPr lang="cs-CZ" sz="2800" dirty="0" smtClean="0"/>
              <a:t> (viz precipitační metody)</a:t>
            </a:r>
          </a:p>
          <a:p>
            <a:pPr eaLnBrk="1" hangingPunct="1">
              <a:buFontTx/>
              <a:buAutoNum type="arabicPeriod"/>
            </a:pPr>
            <a:r>
              <a:rPr lang="cs-CZ" sz="2800" dirty="0" smtClean="0"/>
              <a:t>K určování izolovaných bakteriálních kmenů</a:t>
            </a:r>
          </a:p>
          <a:p>
            <a:pPr eaLnBrk="1" hangingPunct="1">
              <a:buFontTx/>
              <a:buAutoNum type="arabicPeriod" startAt="2"/>
            </a:pPr>
            <a:r>
              <a:rPr lang="cs-CZ" sz="2800" dirty="0" smtClean="0"/>
              <a:t>K průkazu Ab proti patogenům –</a:t>
            </a:r>
            <a:r>
              <a:rPr lang="cs-CZ" sz="2800" dirty="0" err="1" smtClean="0"/>
              <a:t>Widalova</a:t>
            </a:r>
            <a:r>
              <a:rPr lang="cs-CZ" sz="2800" dirty="0" smtClean="0"/>
              <a:t> reakce – průkaz tyfu, paratyfu, </a:t>
            </a:r>
            <a:r>
              <a:rPr lang="cs-CZ" sz="2800" dirty="0" err="1" smtClean="0"/>
              <a:t>Weil</a:t>
            </a:r>
            <a:r>
              <a:rPr lang="cs-CZ" sz="2800" dirty="0" smtClean="0"/>
              <a:t>-Felixova – skvrnitého tyfu, Ab proti </a:t>
            </a:r>
            <a:r>
              <a:rPr lang="cs-CZ" sz="2800" i="1" dirty="0" err="1" smtClean="0"/>
              <a:t>Francisella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tularensis</a:t>
            </a:r>
            <a:endParaRPr lang="cs-CZ" sz="2800" i="1" dirty="0" smtClean="0"/>
          </a:p>
          <a:p>
            <a:pPr eaLnBrk="1" hangingPunct="1">
              <a:buFontTx/>
              <a:buAutoNum type="arabicPeriod" startAt="2"/>
            </a:pPr>
            <a:r>
              <a:rPr lang="cs-CZ" sz="2800" dirty="0" smtClean="0"/>
              <a:t>K Průkazu Treponema p., EBV - mononukleóza</a:t>
            </a:r>
          </a:p>
          <a:p>
            <a:pPr eaLnBrk="1" hangingPunct="1">
              <a:buFontTx/>
              <a:buAutoNum type="arabicPeriod" startAt="3"/>
            </a:pPr>
            <a:r>
              <a:rPr lang="cs-CZ" sz="2800" dirty="0" smtClean="0"/>
              <a:t>Nepřímá -  k průkazu auto Ab proti štítné žláze, Ab  proti </a:t>
            </a:r>
            <a:r>
              <a:rPr lang="cs-CZ" sz="2800" dirty="0" err="1" smtClean="0"/>
              <a:t>autoAg</a:t>
            </a:r>
            <a:r>
              <a:rPr lang="cs-CZ" sz="2800" dirty="0" smtClean="0"/>
              <a:t> –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 </a:t>
            </a:r>
          </a:p>
          <a:p>
            <a:pPr eaLnBrk="1" hangingPunct="1"/>
            <a:endParaRPr lang="cs-CZ" sz="2000" b="1" dirty="0" smtClean="0"/>
          </a:p>
          <a:p>
            <a:pPr eaLnBrk="1" hangingPunct="1"/>
            <a:endParaRPr lang="cs-CZ" sz="2000" b="1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4463375" cy="44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27495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259632" y="836712"/>
            <a:ext cx="34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Rozdíl mezi aglutinací a precipitací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FFC000"/>
                </a:solidFill>
              </a:rPr>
              <a:t>Tyfus </a:t>
            </a:r>
            <a:r>
              <a:rPr lang="cs-CZ" i="1" dirty="0" smtClean="0"/>
              <a:t>- </a:t>
            </a:r>
            <a:r>
              <a:rPr lang="cs-CZ" i="1" dirty="0" err="1" smtClean="0"/>
              <a:t>Salmonella</a:t>
            </a:r>
            <a:r>
              <a:rPr lang="cs-CZ" i="1" dirty="0" smtClean="0"/>
              <a:t> </a:t>
            </a:r>
            <a:r>
              <a:rPr lang="cs-CZ" i="1" dirty="0" err="1" smtClean="0"/>
              <a:t>typhimurium</a:t>
            </a:r>
            <a:endParaRPr lang="cs-CZ" i="1" dirty="0" smtClean="0"/>
          </a:p>
          <a:p>
            <a:r>
              <a:rPr lang="cs-CZ" i="1" dirty="0" smtClean="0">
                <a:solidFill>
                  <a:srgbClr val="FFC000"/>
                </a:solidFill>
              </a:rPr>
              <a:t>Paratyfus</a:t>
            </a:r>
            <a:r>
              <a:rPr lang="cs-CZ" i="1" dirty="0" smtClean="0"/>
              <a:t> - </a:t>
            </a:r>
            <a:r>
              <a:rPr lang="cs-CZ" i="1" dirty="0" err="1" smtClean="0"/>
              <a:t>Salmonella</a:t>
            </a:r>
            <a:r>
              <a:rPr lang="cs-CZ" i="1" dirty="0" smtClean="0"/>
              <a:t> </a:t>
            </a:r>
            <a:r>
              <a:rPr lang="cs-CZ" i="1" dirty="0" err="1" smtClean="0"/>
              <a:t>paratyphi</a:t>
            </a:r>
            <a:r>
              <a:rPr lang="cs-CZ" i="1" dirty="0" smtClean="0"/>
              <a:t> A,B,C </a:t>
            </a:r>
            <a:r>
              <a:rPr lang="cs-CZ" dirty="0" smtClean="0"/>
              <a:t>podobné příznaky jako tyfus</a:t>
            </a:r>
          </a:p>
          <a:p>
            <a:r>
              <a:rPr lang="cs-CZ" i="1" dirty="0" smtClean="0">
                <a:solidFill>
                  <a:srgbClr val="FFC000"/>
                </a:solidFill>
              </a:rPr>
              <a:t>Skvrnitý tyfus</a:t>
            </a:r>
            <a:r>
              <a:rPr lang="cs-CZ" dirty="0" smtClean="0"/>
              <a:t>, blechy, veš šatní, klíště - </a:t>
            </a:r>
            <a:r>
              <a:rPr lang="cs-CZ" i="1" dirty="0" err="1" smtClean="0"/>
              <a:t>Rickettsia</a:t>
            </a:r>
            <a:r>
              <a:rPr lang="cs-CZ" i="1" dirty="0" smtClean="0"/>
              <a:t> </a:t>
            </a:r>
            <a:r>
              <a:rPr lang="cs-CZ" i="1" dirty="0" err="1" smtClean="0"/>
              <a:t>prowazekii</a:t>
            </a:r>
            <a:r>
              <a:rPr lang="cs-CZ" i="1" dirty="0" smtClean="0"/>
              <a:t> -Proteus </a:t>
            </a:r>
            <a:r>
              <a:rPr lang="cs-CZ" i="1" dirty="0" err="1" smtClean="0"/>
              <a:t>vulgaris</a:t>
            </a:r>
            <a:r>
              <a:rPr lang="cs-CZ" i="1" dirty="0" smtClean="0"/>
              <a:t>, </a:t>
            </a:r>
            <a:r>
              <a:rPr lang="cs-CZ" dirty="0" smtClean="0"/>
              <a:t>horečka, třesavka, vyrážka</a:t>
            </a:r>
          </a:p>
          <a:p>
            <a:r>
              <a:rPr lang="cs-CZ" i="1" dirty="0" smtClean="0"/>
              <a:t>Adenovirus, </a:t>
            </a:r>
            <a:r>
              <a:rPr lang="cs-CZ" i="1" dirty="0" err="1" smtClean="0"/>
              <a:t>Rotavirus</a:t>
            </a:r>
            <a:r>
              <a:rPr lang="cs-CZ" i="1" dirty="0" smtClean="0"/>
              <a:t>  </a:t>
            </a:r>
            <a:r>
              <a:rPr lang="cs-CZ" i="1" dirty="0" smtClean="0">
                <a:solidFill>
                  <a:srgbClr val="FFC000"/>
                </a:solidFill>
              </a:rPr>
              <a:t>gastrointestinální infekce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>
                <a:solidFill>
                  <a:schemeClr val="folHlink"/>
                </a:solidFill>
              </a:rPr>
              <a:t>Latexová aglutinace, latex-fixační test</a:t>
            </a:r>
            <a:r>
              <a:rPr lang="cs-CZ" b="1" dirty="0" smtClean="0"/>
              <a:t> </a:t>
            </a:r>
          </a:p>
          <a:p>
            <a:pPr eaLnBrk="1" hangingPunct="1"/>
            <a:r>
              <a:rPr lang="cs-CZ" b="1" dirty="0" smtClean="0"/>
              <a:t>rychlé kvalitativní stanovení</a:t>
            </a:r>
          </a:p>
          <a:p>
            <a:pPr eaLnBrk="1" hangingPunct="1"/>
            <a:r>
              <a:rPr lang="cs-CZ" b="1" dirty="0" err="1" smtClean="0"/>
              <a:t>Ag</a:t>
            </a:r>
            <a:r>
              <a:rPr lang="cs-CZ" b="1" dirty="0" smtClean="0"/>
              <a:t> nebo Ab imobilizován na latexových kuličkách</a:t>
            </a:r>
          </a:p>
          <a:p>
            <a:pPr eaLnBrk="1" hangingPunct="1"/>
            <a:r>
              <a:rPr lang="cs-CZ" b="1" dirty="0" smtClean="0"/>
              <a:t>Stanovení Ab proti </a:t>
            </a:r>
            <a:r>
              <a:rPr lang="cs-CZ" b="1" dirty="0" err="1" smtClean="0"/>
              <a:t>IgG</a:t>
            </a:r>
            <a:r>
              <a:rPr lang="cs-CZ" b="1" dirty="0" smtClean="0"/>
              <a:t> – revmatoidní faktor</a:t>
            </a:r>
          </a:p>
          <a:p>
            <a:pPr eaLnBrk="1" hangingPunct="1"/>
            <a:r>
              <a:rPr lang="cs-CZ" b="1" dirty="0" smtClean="0"/>
              <a:t>Průkaz patogenních Antigenů (</a:t>
            </a:r>
            <a:r>
              <a:rPr lang="cs-CZ" b="1" dirty="0" err="1" smtClean="0"/>
              <a:t>Helicobacter</a:t>
            </a:r>
            <a:r>
              <a:rPr lang="cs-CZ" b="1" dirty="0" smtClean="0"/>
              <a:t> </a:t>
            </a:r>
            <a:r>
              <a:rPr lang="cs-CZ" b="1" dirty="0" err="1" smtClean="0"/>
              <a:t>pylori</a:t>
            </a:r>
            <a:r>
              <a:rPr lang="cs-CZ" b="1" dirty="0" smtClean="0"/>
              <a:t>, </a:t>
            </a:r>
            <a:r>
              <a:rPr lang="cs-CZ" b="1" dirty="0" err="1" smtClean="0"/>
              <a:t>Adeno</a:t>
            </a:r>
            <a:r>
              <a:rPr lang="cs-CZ" b="1" dirty="0" smtClean="0"/>
              <a:t>- a </a:t>
            </a:r>
            <a:r>
              <a:rPr lang="cs-CZ" b="1" dirty="0" err="1" smtClean="0"/>
              <a:t>Rotavirus</a:t>
            </a:r>
            <a:r>
              <a:rPr lang="cs-CZ" b="1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3200" b="1" i="1" smtClean="0">
                <a:solidFill>
                  <a:schemeClr val="folHlink"/>
                </a:solidFill>
              </a:rPr>
              <a:t>Hemaglutinační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Ag                       +   </a:t>
            </a:r>
            <a:r>
              <a:rPr lang="cs-CZ" sz="2400" b="1" i="1" smtClean="0"/>
              <a:t>Ab    </a:t>
            </a:r>
            <a:r>
              <a:rPr lang="cs-CZ" sz="2400" smtClean="0"/>
              <a:t>            </a:t>
            </a:r>
            <a:r>
              <a:rPr lang="cs-CZ" sz="2400" smtClean="0">
                <a:sym typeface="Symbol" pitchFamily="18" charset="2"/>
              </a:rPr>
              <a:t></a:t>
            </a:r>
            <a:r>
              <a:rPr lang="cs-CZ" sz="2400" smtClean="0"/>
              <a:t>  Ag-Ab</a:t>
            </a:r>
            <a:endParaRPr lang="cs-CZ" sz="2400" i="1" smtClean="0"/>
          </a:p>
          <a:p>
            <a:pPr eaLnBrk="1" hangingPunct="1">
              <a:lnSpc>
                <a:spcPct val="90000"/>
              </a:lnSpc>
            </a:pPr>
            <a:r>
              <a:rPr lang="cs-CZ" sz="2400" i="1" smtClean="0"/>
              <a:t>hemaglutinogen      hemaglutin         hemaglutinát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savčí krvinky (i části)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dochází ke </a:t>
            </a:r>
            <a:r>
              <a:rPr lang="cs-CZ" sz="2400" b="1" i="1" smtClean="0"/>
              <a:t>shlukování krvinek</a:t>
            </a:r>
            <a:r>
              <a:rPr lang="cs-CZ" sz="2400" smtClean="0"/>
              <a:t>, vlivem komplementu či virové částice pak dochází k </a:t>
            </a:r>
            <a:r>
              <a:rPr lang="cs-CZ" sz="2400" b="1" i="1" smtClean="0"/>
              <a:t>LYZI.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Ke zviditelnění aglutinačních reakcí při použití inkompletních Ab je možno použít </a:t>
            </a:r>
            <a:r>
              <a:rPr lang="cs-CZ" sz="2400" smtClean="0">
                <a:solidFill>
                  <a:schemeClr val="folHlink"/>
                </a:solidFill>
              </a:rPr>
              <a:t>a)</a:t>
            </a:r>
            <a:r>
              <a:rPr lang="cs-CZ" sz="2400" smtClean="0"/>
              <a:t> aglutinaci v bílkovinném prostředí </a:t>
            </a:r>
            <a:r>
              <a:rPr lang="cs-CZ" sz="2400" smtClean="0">
                <a:solidFill>
                  <a:schemeClr val="folHlink"/>
                </a:solidFill>
              </a:rPr>
              <a:t>b)</a:t>
            </a:r>
            <a:r>
              <a:rPr lang="cs-CZ" sz="2400" smtClean="0"/>
              <a:t> v prostředí s proteolytickými enzymy </a:t>
            </a:r>
            <a:r>
              <a:rPr lang="cs-CZ" sz="2400" smtClean="0">
                <a:solidFill>
                  <a:schemeClr val="folHlink"/>
                </a:solidFill>
              </a:rPr>
              <a:t>c)</a:t>
            </a:r>
            <a:r>
              <a:rPr lang="cs-CZ" sz="2400" smtClean="0"/>
              <a:t> použitím antiglobulinového Coombsova séra - králičí ab proti lidským Ig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7740650" y="404813"/>
          <a:ext cx="947738" cy="1512887"/>
        </p:xfrm>
        <a:graphic>
          <a:graphicData uri="http://schemas.openxmlformats.org/presentationml/2006/ole">
            <p:oleObj spid="_x0000_s2050" name="Rastrový obraz" r:id="rId3" imgW="666667" imgH="1066667" progId="PBrus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3200" b="1" i="1" smtClean="0">
                <a:solidFill>
                  <a:schemeClr val="folHlink"/>
                </a:solidFill>
              </a:rPr>
              <a:t>Hemaglutinace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i="1" smtClean="0">
                <a:solidFill>
                  <a:schemeClr val="folHlink"/>
                </a:solidFill>
              </a:rPr>
              <a:t>využití:</a:t>
            </a:r>
            <a:r>
              <a:rPr lang="cs-CZ" sz="2400" smtClean="0"/>
              <a:t> K zjišťování krevních skupin a průkaz Ab proti krevním elementům. </a:t>
            </a:r>
            <a:r>
              <a:rPr lang="cs-CZ" sz="2400" smtClean="0">
                <a:solidFill>
                  <a:schemeClr val="folHlink"/>
                </a:solidFill>
              </a:rPr>
              <a:t>Přímý Coombsův test</a:t>
            </a:r>
            <a:r>
              <a:rPr lang="cs-CZ" sz="2400" smtClean="0"/>
              <a:t> – k průkazu navázaných antierytrocytárních Ab, reakce pacientových ery s Coombsovým antisérem, přítomnost navázaných Ab se projeví hemaglutinátem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smtClean="0">
                <a:solidFill>
                  <a:schemeClr val="folHlink"/>
                </a:solidFill>
              </a:rPr>
              <a:t>Nepřímý Coombsův test – </a:t>
            </a:r>
            <a:r>
              <a:rPr lang="cs-CZ" sz="2400" smtClean="0"/>
              <a:t>k průkazu cirkulujících</a:t>
            </a:r>
            <a:r>
              <a:rPr lang="cs-CZ" sz="2400" smtClean="0">
                <a:solidFill>
                  <a:schemeClr val="folHlink"/>
                </a:solidFill>
              </a:rPr>
              <a:t> </a:t>
            </a:r>
            <a:r>
              <a:rPr lang="cs-CZ" sz="2400" smtClean="0"/>
              <a:t>antierytrocytárních Ab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000" smtClean="0"/>
              <a:t>1. fáze, pacinetovo sérum s ery od dárce, navázání Ab pokud jsou přítomny, vymytí, přidání Coomsova séra, které způsobí aglutinaci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při 2 reakcích: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ym typeface="Symbol" pitchFamily="18" charset="2"/>
              </a:rPr>
              <a:t></a:t>
            </a:r>
            <a:r>
              <a:rPr lang="cs-CZ" sz="2400" smtClean="0">
                <a:solidFill>
                  <a:schemeClr val="folHlink"/>
                </a:solidFill>
              </a:rPr>
              <a:t> </a:t>
            </a:r>
            <a:r>
              <a:rPr lang="cs-CZ" sz="2400" b="1" smtClean="0">
                <a:solidFill>
                  <a:schemeClr val="folHlink"/>
                </a:solidFill>
              </a:rPr>
              <a:t>KFR</a:t>
            </a:r>
            <a:r>
              <a:rPr lang="cs-CZ" sz="2400" smtClean="0"/>
              <a:t> – </a:t>
            </a:r>
            <a:r>
              <a:rPr lang="cs-CZ" sz="2400" i="1" smtClean="0"/>
              <a:t>komlement fixační reakce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ym typeface="Symbol" pitchFamily="18" charset="2"/>
              </a:rPr>
              <a:t></a:t>
            </a:r>
            <a:r>
              <a:rPr lang="cs-CZ" sz="2400" smtClean="0">
                <a:solidFill>
                  <a:schemeClr val="folHlink"/>
                </a:solidFill>
              </a:rPr>
              <a:t> </a:t>
            </a:r>
            <a:r>
              <a:rPr lang="cs-CZ" sz="2400" b="1" smtClean="0">
                <a:solidFill>
                  <a:schemeClr val="folHlink"/>
                </a:solidFill>
              </a:rPr>
              <a:t>HIT</a:t>
            </a:r>
            <a:r>
              <a:rPr lang="cs-CZ" sz="2400" b="1" smtClean="0"/>
              <a:t> </a:t>
            </a:r>
            <a:r>
              <a:rPr lang="cs-CZ" sz="2400" smtClean="0"/>
              <a:t>– </a:t>
            </a:r>
            <a:r>
              <a:rPr lang="cs-CZ" sz="2400" i="1" smtClean="0"/>
              <a:t>hemaglutinačně inhibiční  test :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cs-CZ" sz="3200" b="1" i="1" smtClean="0">
                <a:solidFill>
                  <a:schemeClr val="folHlink"/>
                </a:solidFill>
              </a:rPr>
              <a:t>HIT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81063"/>
            <a:ext cx="7488238" cy="5976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Patří také mezi metody serologické, založené na inhibici biologických účinků antigenů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folHlink"/>
                </a:solidFill>
              </a:rPr>
              <a:t> HIT – pasivní hemaglutinace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accent1"/>
                </a:solidFill>
              </a:rPr>
              <a:t>Vycházíme ze skutečnosti, že viry (některé bakterie atd) mají schopnost se spontánně absorbovat  na červené krvinky (rozpustný Ag)</a:t>
            </a:r>
            <a:r>
              <a:rPr lang="cs-CZ" sz="2400" smtClean="0"/>
              <a:t>. Ery pak aglutinují – shlukují se jen v přítomnosti specifické Ab 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</a:t>
            </a:r>
            <a:r>
              <a:rPr lang="cs-CZ" sz="2400" smtClean="0"/>
              <a:t> </a:t>
            </a:r>
            <a:r>
              <a:rPr lang="cs-CZ" sz="2400" b="1" i="1" smtClean="0"/>
              <a:t>odpovídá-li</a:t>
            </a:r>
            <a:r>
              <a:rPr lang="cs-CZ" sz="2400" smtClean="0"/>
              <a:t> protilátka Ag, po přidání obalených ERY Ag se Ag vyváže a vznikne </a:t>
            </a:r>
            <a:r>
              <a:rPr lang="cs-CZ" sz="2400" b="1" i="1" smtClean="0"/>
              <a:t>HEMAGLUTINÁT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Ab + Ag  - </a:t>
            </a:r>
            <a:r>
              <a:rPr lang="cs-CZ" sz="2400" b="1" smtClean="0"/>
              <a:t>Ery</a:t>
            </a:r>
            <a:r>
              <a:rPr lang="cs-CZ" sz="2400" smtClean="0"/>
              <a:t>    </a:t>
            </a:r>
            <a:r>
              <a:rPr lang="cs-CZ" sz="2400" smtClean="0">
                <a:sym typeface="Symbol" pitchFamily="18" charset="2"/>
              </a:rPr>
              <a:t></a:t>
            </a:r>
            <a:r>
              <a:rPr lang="cs-CZ" sz="2400" smtClean="0"/>
              <a:t> </a:t>
            </a:r>
            <a:r>
              <a:rPr lang="cs-CZ" sz="2400" b="1" i="1" smtClean="0"/>
              <a:t>hemaglutinát, </a:t>
            </a:r>
            <a:r>
              <a:rPr lang="cs-CZ" sz="2400" b="1" i="1" smtClean="0">
                <a:solidFill>
                  <a:schemeClr val="folHlink"/>
                </a:solidFill>
              </a:rPr>
              <a:t>proběhne hemaglutinace</a:t>
            </a:r>
            <a:endParaRPr lang="cs-CZ" sz="2400" smtClean="0">
              <a:solidFill>
                <a:schemeClr val="fol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>
              <a:solidFill>
                <a:schemeClr val="fol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</a:t>
            </a:r>
            <a:endParaRPr lang="cs-CZ" sz="24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sz="2000" i="1" smtClean="0">
              <a:solidFill>
                <a:schemeClr val="accent1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/>
        </p:nvGraphicFramePr>
        <p:xfrm>
          <a:off x="8172450" y="3284538"/>
          <a:ext cx="774700" cy="1152525"/>
        </p:xfrm>
        <a:graphic>
          <a:graphicData uri="http://schemas.openxmlformats.org/presentationml/2006/ole">
            <p:oleObj spid="_x0000_s3074" name="Rastrový obraz" r:id="rId3" imgW="733333" imgH="1095528" progId="PBrush">
              <p:embed/>
            </p:oleObj>
          </a:graphicData>
        </a:graphic>
      </p:graphicFrame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8172450" y="1268413"/>
          <a:ext cx="723900" cy="1155700"/>
        </p:xfrm>
        <a:graphic>
          <a:graphicData uri="http://schemas.openxmlformats.org/presentationml/2006/ole">
            <p:oleObj spid="_x0000_s3075" name="Rastrový obraz" r:id="rId4" imgW="666667" imgH="1066667" progId="PBrush">
              <p:embed/>
            </p:oleObj>
          </a:graphicData>
        </a:graphic>
      </p:graphicFrame>
      <p:sp>
        <p:nvSpPr>
          <p:cNvPr id="10253" name="Rectangle 19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066800"/>
          </a:xfrm>
        </p:spPr>
        <p:txBody>
          <a:bodyPr/>
          <a:lstStyle/>
          <a:p>
            <a:r>
              <a:rPr lang="cs-CZ" i="1" smtClean="0">
                <a:solidFill>
                  <a:srgbClr val="FFC000"/>
                </a:solidFill>
              </a:rPr>
              <a:t>HIT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smtClean="0"/>
              <a:t>neodpovídá-li </a:t>
            </a:r>
            <a:r>
              <a:rPr lang="cs-CZ" sz="2400" smtClean="0"/>
              <a:t>protilátka virovému Ag, nedojde k hemaglutinaci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situace, kdy přidáme stejný Ag do reakce</a:t>
            </a:r>
            <a:br>
              <a:rPr lang="cs-CZ" sz="2400" smtClean="0"/>
            </a:b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 Ab + Ag  - </a:t>
            </a:r>
            <a:r>
              <a:rPr lang="cs-CZ" sz="2400" b="1" smtClean="0"/>
              <a:t>Ery</a:t>
            </a:r>
            <a:r>
              <a:rPr lang="cs-CZ" sz="2400" smtClean="0"/>
              <a:t>    </a:t>
            </a:r>
            <a:r>
              <a:rPr lang="cs-CZ" sz="2400" smtClean="0">
                <a:sym typeface="Symbol" pitchFamily="18" charset="2"/>
              </a:rPr>
              <a:t></a:t>
            </a:r>
            <a:r>
              <a:rPr lang="cs-CZ" sz="2400" smtClean="0"/>
              <a:t> </a:t>
            </a:r>
            <a:r>
              <a:rPr lang="cs-CZ" sz="2400" b="1" i="1" smtClean="0"/>
              <a:t>hemaglutinát</a:t>
            </a:r>
            <a:r>
              <a:rPr lang="cs-CZ" sz="2400" smtClean="0"/>
              <a:t>    +    stejný </a:t>
            </a:r>
            <a:r>
              <a:rPr lang="cs-CZ" sz="2400" b="1" i="1" smtClean="0"/>
              <a:t>Ag</a:t>
            </a:r>
            <a:r>
              <a:rPr lang="cs-CZ" sz="2400" smtClean="0"/>
              <a:t>    </a:t>
            </a:r>
            <a:r>
              <a:rPr lang="cs-CZ" sz="2400" smtClean="0">
                <a:sym typeface="Symbol" pitchFamily="18" charset="2"/>
              </a:rPr>
              <a:t></a:t>
            </a:r>
            <a:r>
              <a:rPr lang="cs-CZ" sz="2400" smtClean="0"/>
              <a:t>     Ag -</a:t>
            </a:r>
            <a:r>
              <a:rPr lang="cs-CZ" sz="2400" b="1" i="1" smtClean="0"/>
              <a:t>Ab</a:t>
            </a:r>
            <a:r>
              <a:rPr lang="cs-CZ" sz="2400" smtClean="0"/>
              <a:t> + Ag   -   </a:t>
            </a:r>
            <a:r>
              <a:rPr lang="cs-CZ" sz="2400" b="1" smtClean="0"/>
              <a:t>Ery </a:t>
            </a:r>
            <a:r>
              <a:rPr lang="cs-CZ" sz="2400" smtClean="0"/>
              <a:t>   </a:t>
            </a:r>
            <a:r>
              <a:rPr lang="cs-CZ" sz="2400" smtClean="0">
                <a:sym typeface="Symbol" pitchFamily="18" charset="2"/>
              </a:rPr>
              <a:t></a:t>
            </a:r>
            <a:r>
              <a:rPr lang="cs-CZ" sz="2400" smtClean="0"/>
              <a:t>     </a:t>
            </a:r>
            <a:r>
              <a:rPr lang="cs-CZ" sz="2400" b="1" i="1" smtClean="0">
                <a:solidFill>
                  <a:schemeClr val="folHlink"/>
                </a:solidFill>
              </a:rPr>
              <a:t>inhibice hemaglutinace</a:t>
            </a:r>
            <a:r>
              <a:rPr lang="cs-CZ" sz="2400" i="1" smtClean="0"/>
              <a:t>  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smtClean="0"/>
              <a:t>Metodou inhibice pasivní hemaglutinace lze dokázat velmi malé mn. rozpustného Ag nebo H (metoda je velmi citlivá)                                                                                </a:t>
            </a:r>
            <a:endParaRPr 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smtClean="0"/>
              <a:t>pro vyhodnocení můžeme použít i optické metody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smtClean="0">
                <a:solidFill>
                  <a:schemeClr val="folHlink"/>
                </a:solidFill>
              </a:rPr>
              <a:t>Využití:</a:t>
            </a:r>
            <a:r>
              <a:rPr lang="cs-CZ" sz="2400" i="1" smtClean="0"/>
              <a:t> </a:t>
            </a:r>
            <a:r>
              <a:rPr lang="cs-CZ" sz="2400" smtClean="0"/>
              <a:t>Průkaz Ab proti patogen. Ag jako Candida Albicans, Aspergillus fumigatus, Treponema pallidum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Předvádění na obrazovce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Motiv sady Office</vt:lpstr>
      <vt:lpstr>Rastrový obrázek</vt:lpstr>
      <vt:lpstr>Rastrový obraz</vt:lpstr>
      <vt:lpstr>Aglutinační metody</vt:lpstr>
      <vt:lpstr>Aglutinace</vt:lpstr>
      <vt:lpstr>Snímek 3</vt:lpstr>
      <vt:lpstr>Snímek 4</vt:lpstr>
      <vt:lpstr>Snímek 5</vt:lpstr>
      <vt:lpstr>Hemaglutinační</vt:lpstr>
      <vt:lpstr>Hemaglutinace</vt:lpstr>
      <vt:lpstr>HIT</vt:lpstr>
      <vt:lpstr>HIT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Aglutinační metody</dc:title>
  <dc:creator>Alena</dc:creator>
  <cp:lastModifiedBy>Alena</cp:lastModifiedBy>
  <cp:revision>1</cp:revision>
  <dcterms:created xsi:type="dcterms:W3CDTF">2013-10-01T10:53:26Z</dcterms:created>
  <dcterms:modified xsi:type="dcterms:W3CDTF">2013-10-01T10:54:12Z</dcterms:modified>
</cp:coreProperties>
</file>