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1" r:id="rId3"/>
    <p:sldId id="294" r:id="rId4"/>
    <p:sldId id="277" r:id="rId5"/>
    <p:sldId id="262" r:id="rId6"/>
    <p:sldId id="276" r:id="rId7"/>
    <p:sldId id="278" r:id="rId8"/>
    <p:sldId id="283" r:id="rId9"/>
    <p:sldId id="284" r:id="rId10"/>
    <p:sldId id="285" r:id="rId11"/>
    <p:sldId id="286" r:id="rId12"/>
    <p:sldId id="287" r:id="rId13"/>
    <p:sldId id="281" r:id="rId14"/>
    <p:sldId id="282" r:id="rId15"/>
    <p:sldId id="301" r:id="rId16"/>
    <p:sldId id="300" r:id="rId17"/>
    <p:sldId id="299" r:id="rId18"/>
    <p:sldId id="295" r:id="rId19"/>
    <p:sldId id="289" r:id="rId20"/>
    <p:sldId id="288" r:id="rId21"/>
    <p:sldId id="292" r:id="rId22"/>
    <p:sldId id="290" r:id="rId23"/>
    <p:sldId id="293" r:id="rId24"/>
    <p:sldId id="298" r:id="rId25"/>
    <p:sldId id="296" r:id="rId26"/>
    <p:sldId id="297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http://westerndiatoms.colorado.edu/glossary/term/Rostrat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westerndiatoms.colorado.edu/taxa/species_image/Achnanthidium_minutissimum/lm/3/7" TargetMode="Externa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aebas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Úvod do </a:t>
            </a:r>
            <a:r>
              <a:rPr lang="cs-CZ" sz="2800" dirty="0" err="1" smtClean="0">
                <a:solidFill>
                  <a:srgbClr val="0070C0"/>
                </a:solidFill>
              </a:rPr>
              <a:t>diatomologie</a:t>
            </a:r>
            <a:r>
              <a:rPr lang="cs-CZ" sz="2800" dirty="0" smtClean="0">
                <a:solidFill>
                  <a:srgbClr val="0070C0"/>
                </a:solidFill>
              </a:rPr>
              <a:t> – Rozsivky bez </a:t>
            </a:r>
            <a:r>
              <a:rPr lang="cs-CZ" sz="2800" dirty="0" err="1" smtClean="0">
                <a:solidFill>
                  <a:srgbClr val="0070C0"/>
                </a:solidFill>
              </a:rPr>
              <a:t>raphe</a:t>
            </a:r>
            <a:r>
              <a:rPr lang="cs-CZ" sz="2800" dirty="0" smtClean="0">
                <a:solidFill>
                  <a:srgbClr val="0070C0"/>
                </a:solidFill>
              </a:rPr>
              <a:t>, rozsivky s </a:t>
            </a:r>
            <a:r>
              <a:rPr lang="cs-CZ" sz="2800" dirty="0" err="1" smtClean="0">
                <a:solidFill>
                  <a:srgbClr val="0070C0"/>
                </a:solidFill>
              </a:rPr>
              <a:t>raphe</a:t>
            </a:r>
            <a:r>
              <a:rPr lang="cs-CZ" sz="2800" dirty="0" smtClean="0">
                <a:solidFill>
                  <a:srgbClr val="0070C0"/>
                </a:solidFill>
              </a:rPr>
              <a:t> na jedné </a:t>
            </a:r>
            <a:r>
              <a:rPr lang="cs-CZ" sz="2800" dirty="0" err="1" smtClean="0">
                <a:solidFill>
                  <a:srgbClr val="0070C0"/>
                </a:solidFill>
              </a:rPr>
              <a:t>valvě</a:t>
            </a:r>
            <a:r>
              <a:rPr lang="cs-CZ" sz="2800" dirty="0" smtClean="0">
                <a:solidFill>
                  <a:srgbClr val="0070C0"/>
                </a:solidFill>
              </a:rPr>
              <a:t>, historie </a:t>
            </a:r>
            <a:r>
              <a:rPr lang="cs-CZ" sz="2800" dirty="0" err="1" smtClean="0">
                <a:solidFill>
                  <a:srgbClr val="0070C0"/>
                </a:solidFill>
              </a:rPr>
              <a:t>diatomologie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292340" y="2204864"/>
            <a:ext cx="6400800" cy="1752600"/>
          </a:xfrm>
        </p:spPr>
        <p:txBody>
          <a:bodyPr/>
          <a:lstStyle/>
          <a:p>
            <a:r>
              <a:rPr lang="cs-CZ" sz="2000" dirty="0"/>
              <a:t>2</a:t>
            </a:r>
            <a:r>
              <a:rPr lang="cs-CZ" sz="2000" dirty="0" smtClean="0"/>
              <a:t>. Přednáška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22571"/>
            <a:ext cx="3076286" cy="313542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2588484" y="642930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Barbora </a:t>
            </a:r>
            <a:r>
              <a:rPr lang="cs-CZ" dirty="0" err="1" smtClean="0"/>
              <a:t>Chattová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6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 smtClean="0"/>
              <a:t>Fragilaria</a:t>
            </a:r>
            <a:r>
              <a:rPr lang="cs-CZ" sz="3600" i="1" dirty="0" smtClean="0"/>
              <a:t> </a:t>
            </a:r>
            <a:r>
              <a:rPr lang="cs-CZ" sz="3600" dirty="0" smtClean="0"/>
              <a:t>versus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Ulnaria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Sladkovodní druhy rodu </a:t>
            </a:r>
            <a:r>
              <a:rPr lang="cs-CZ" sz="2400" i="1" dirty="0" err="1" smtClean="0"/>
              <a:t>Synedra</a:t>
            </a:r>
            <a:r>
              <a:rPr lang="cs-CZ" sz="2400" dirty="0" smtClean="0"/>
              <a:t> = </a:t>
            </a:r>
            <a:r>
              <a:rPr lang="cs-CZ" sz="2400" i="1" dirty="0" err="1" smtClean="0"/>
              <a:t>Ulnaria</a:t>
            </a:r>
            <a:endParaRPr lang="cs-CZ" sz="2400" i="1" dirty="0"/>
          </a:p>
        </p:txBody>
      </p:sp>
      <p:pic>
        <p:nvPicPr>
          <p:cNvPr id="7" name="Picture 4" descr="C:\Users\bara\Desktop\Fragilaria_to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8" y="3212976"/>
            <a:ext cx="36484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ara\Desktop\syne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6986"/>
            <a:ext cx="2567930" cy="34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08743" y="6349970"/>
            <a:ext cx="199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Ulnaria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5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Ulnaria</a:t>
            </a:r>
            <a:r>
              <a:rPr lang="cs-CZ" sz="4000" i="1" dirty="0"/>
              <a:t> </a:t>
            </a:r>
            <a:r>
              <a:rPr lang="cs-CZ" sz="4000" dirty="0" smtClean="0"/>
              <a:t>versus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4928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65126"/>
              </p:ext>
            </p:extLst>
          </p:nvPr>
        </p:nvGraphicFramePr>
        <p:xfrm>
          <a:off x="107504" y="2714769"/>
          <a:ext cx="5904656" cy="167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944216"/>
                <a:gridCol w="2376264"/>
              </a:tblGrid>
              <a:tr h="57852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Fragilaria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Ulnaria</a:t>
                      </a:r>
                      <a:endParaRPr lang="cs-CZ" i="1" dirty="0"/>
                    </a:p>
                  </a:txBody>
                  <a:tcPr/>
                </a:tc>
              </a:tr>
              <a:tr h="32561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striae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Vždy střídavé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Střídavé  i protistojné</a:t>
                      </a:r>
                      <a:endParaRPr lang="cs-CZ" dirty="0"/>
                    </a:p>
                  </a:txBody>
                  <a:tcPr/>
                </a:tc>
              </a:tr>
              <a:tr h="32561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rimoportuly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Jedna na </a:t>
                      </a:r>
                      <a:r>
                        <a:rPr lang="cs-CZ" dirty="0" err="1" smtClean="0"/>
                        <a:t>valvu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na </a:t>
                      </a:r>
                      <a:r>
                        <a:rPr lang="cs-CZ" dirty="0" err="1" smtClean="0"/>
                        <a:t>valvu</a:t>
                      </a:r>
                      <a:endParaRPr lang="cs-CZ" dirty="0"/>
                    </a:p>
                  </a:txBody>
                  <a:tcPr/>
                </a:tc>
              </a:tr>
              <a:tr h="325615">
                <a:tc>
                  <a:txBody>
                    <a:bodyPr/>
                    <a:lstStyle/>
                    <a:p>
                      <a:r>
                        <a:rPr lang="cs-CZ" dirty="0" smtClean="0"/>
                        <a:t>kolonie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Převážně</a:t>
                      </a:r>
                      <a:r>
                        <a:rPr lang="cs-CZ" baseline="0" dirty="0" smtClean="0"/>
                        <a:t> pásovité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Vějířovité, hvězdicovité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bara\Desktop\ulnaria ul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4920" y="3209617"/>
            <a:ext cx="3991757" cy="11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ara\Desktop\fragil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4824"/>
            <a:ext cx="566579" cy="33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27584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problém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5867980"/>
            <a:ext cx="132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Ulnaria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5243744"/>
            <a:ext cx="15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9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Fragilaria</a:t>
            </a:r>
            <a:r>
              <a:rPr lang="cs-CZ" sz="2400" dirty="0" smtClean="0"/>
              <a:t> </a:t>
            </a:r>
            <a:r>
              <a:rPr lang="cs-CZ" sz="2400" dirty="0" err="1" smtClean="0"/>
              <a:t>sensu</a:t>
            </a:r>
            <a:r>
              <a:rPr lang="cs-CZ" sz="2400" dirty="0" smtClean="0"/>
              <a:t> </a:t>
            </a:r>
            <a:r>
              <a:rPr lang="cs-CZ" sz="2400" dirty="0" err="1" smtClean="0"/>
              <a:t>stricto</a:t>
            </a:r>
            <a:r>
              <a:rPr lang="cs-CZ" sz="2400" dirty="0" smtClean="0"/>
              <a:t> (bez krátkých forem- </a:t>
            </a:r>
            <a:r>
              <a:rPr lang="en-US" sz="2400" i="1" dirty="0" err="1" smtClean="0"/>
              <a:t>Fragilari</a:t>
            </a:r>
            <a:r>
              <a:rPr lang="cs-CZ" sz="2400" i="1" dirty="0" smtClean="0"/>
              <a:t>a</a:t>
            </a:r>
            <a:r>
              <a:rPr lang="en-US" sz="2400" i="1" dirty="0" smtClean="0"/>
              <a:t>forma</a:t>
            </a:r>
            <a:r>
              <a:rPr lang="cs-CZ" sz="2400" i="1" dirty="0" smtClean="0"/>
              <a:t> </a:t>
            </a:r>
            <a:r>
              <a:rPr lang="cs-CZ" sz="2400" dirty="0" smtClean="0"/>
              <a:t>a podobné, </a:t>
            </a:r>
            <a:r>
              <a:rPr lang="cs-CZ" sz="2400" dirty="0" err="1"/>
              <a:t>Williams</a:t>
            </a:r>
            <a:r>
              <a:rPr lang="cs-CZ" sz="2400" dirty="0"/>
              <a:t> and </a:t>
            </a:r>
            <a:r>
              <a:rPr lang="cs-CZ" sz="2400" dirty="0" err="1"/>
              <a:t>Round</a:t>
            </a:r>
            <a:r>
              <a:rPr lang="cs-CZ" sz="2400" dirty="0"/>
              <a:t> (</a:t>
            </a:r>
            <a:r>
              <a:rPr lang="cs-CZ" sz="2400" dirty="0" smtClean="0"/>
              <a:t>1987), v této prezentaci)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Fragilaria</a:t>
            </a:r>
            <a:r>
              <a:rPr lang="cs-CZ" sz="2400" dirty="0" smtClean="0"/>
              <a:t> </a:t>
            </a:r>
            <a:r>
              <a:rPr lang="cs-CZ" sz="2400" dirty="0" err="1" smtClean="0"/>
              <a:t>sensu</a:t>
            </a:r>
            <a:r>
              <a:rPr lang="cs-CZ" sz="2400" dirty="0" smtClean="0"/>
              <a:t> lato – vše určeno jako </a:t>
            </a:r>
            <a:r>
              <a:rPr lang="cs-CZ" sz="2400" i="1" dirty="0" err="1" smtClean="0"/>
              <a:t>Fragilaria</a:t>
            </a:r>
            <a:r>
              <a:rPr lang="cs-CZ" sz="2400" i="1" dirty="0" smtClean="0"/>
              <a:t> </a:t>
            </a:r>
            <a:r>
              <a:rPr lang="cs-CZ" sz="2400" dirty="0"/>
              <a:t>(</a:t>
            </a:r>
            <a:r>
              <a:rPr lang="cs-CZ" sz="2400" dirty="0" err="1"/>
              <a:t>Süßwasserflora</a:t>
            </a:r>
            <a:r>
              <a:rPr lang="cs-CZ" sz="2400" dirty="0"/>
              <a:t> von </a:t>
            </a:r>
            <a:r>
              <a:rPr lang="cs-CZ" sz="2400" dirty="0" err="1" smtClean="0"/>
              <a:t>Mitteleuropa</a:t>
            </a:r>
            <a:r>
              <a:rPr lang="cs-CZ" sz="2400" dirty="0" smtClean="0"/>
              <a:t>) – platné jméno lze dohledat v </a:t>
            </a:r>
            <a:r>
              <a:rPr lang="cs-CZ" sz="2400" dirty="0" err="1" smtClean="0"/>
              <a:t>algaebase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27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 smtClean="0"/>
              <a:t>Fragilaria</a:t>
            </a:r>
            <a:r>
              <a:rPr lang="cs-CZ" sz="3600" i="1" dirty="0" smtClean="0"/>
              <a:t> </a:t>
            </a:r>
            <a:r>
              <a:rPr lang="cs-CZ" sz="3600" dirty="0" smtClean="0"/>
              <a:t>se rozpadla na: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b="1" i="1" dirty="0" err="1" smtClean="0"/>
              <a:t>Fragilaria</a:t>
            </a:r>
            <a:r>
              <a:rPr lang="cs-CZ" sz="2400" b="1" i="1" dirty="0" smtClean="0"/>
              <a:t> </a:t>
            </a:r>
            <a:r>
              <a:rPr lang="cs-CZ" sz="2400" b="1" dirty="0" err="1" smtClean="0"/>
              <a:t>sensu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stricto</a:t>
            </a:r>
            <a:r>
              <a:rPr lang="cs-CZ" sz="2400" b="1" dirty="0" smtClean="0"/>
              <a:t> </a:t>
            </a:r>
            <a:r>
              <a:rPr lang="cs-CZ" sz="2400" dirty="0" smtClean="0"/>
              <a:t>(např.  </a:t>
            </a:r>
            <a:r>
              <a:rPr lang="en-US" sz="2400" i="1" dirty="0" smtClean="0">
                <a:solidFill>
                  <a:srgbClr val="000000"/>
                </a:solidFill>
              </a:rPr>
              <a:t>F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 smtClean="0">
                <a:solidFill>
                  <a:srgbClr val="000000"/>
                </a:solidFill>
              </a:rPr>
              <a:t>vaucheriae</a:t>
            </a:r>
            <a:r>
              <a:rPr lang="en-US" sz="2400" i="1" dirty="0">
                <a:solidFill>
                  <a:srgbClr val="000000"/>
                </a:solidFill>
              </a:rPr>
              <a:t>, F. </a:t>
            </a:r>
            <a:r>
              <a:rPr lang="en-US" sz="2400" i="1" dirty="0" err="1" smtClean="0">
                <a:solidFill>
                  <a:srgbClr val="000000"/>
                </a:solidFill>
              </a:rPr>
              <a:t>crotonensis</a:t>
            </a:r>
            <a:r>
              <a:rPr lang="cs-CZ" sz="24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 + odpadlíci:</a:t>
            </a:r>
          </a:p>
          <a:p>
            <a:pPr>
              <a:lnSpc>
                <a:spcPct val="80000"/>
              </a:lnSpc>
            </a:pPr>
            <a:r>
              <a:rPr lang="en-US" sz="2400" i="1" dirty="0" err="1" smtClean="0"/>
              <a:t>Fragilariforma</a:t>
            </a:r>
            <a:r>
              <a:rPr lang="en-US" sz="2400" dirty="0" smtClean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virescens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Stauroforma</a:t>
            </a:r>
            <a:r>
              <a:rPr lang="cs-CZ" sz="2400" i="1" dirty="0" smtClean="0"/>
              <a:t> </a:t>
            </a:r>
            <a:r>
              <a:rPr lang="cs-CZ" sz="2400" dirty="0" smtClean="0"/>
              <a:t>(malé variety </a:t>
            </a:r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r>
              <a:rPr lang="en-US" sz="2400" i="1" dirty="0" err="1" smtClean="0"/>
              <a:t>virescens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Punctastriata</a:t>
            </a:r>
            <a:r>
              <a:rPr lang="en-US" sz="2400" i="1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pinnata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Pseudostaurosira</a:t>
            </a:r>
            <a:r>
              <a:rPr lang="en-US" sz="2400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brevistriata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Staurosira</a:t>
            </a:r>
            <a:r>
              <a:rPr lang="en-US" sz="2400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construens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Staurosirella</a:t>
            </a:r>
            <a:r>
              <a:rPr lang="en-US" sz="2400" i="1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lapponica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13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Staurosira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Striae</a:t>
            </a:r>
            <a:r>
              <a:rPr lang="cs-CZ" sz="2400" dirty="0" smtClean="0"/>
              <a:t> většinou rovné, ve středu se nepotkávají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Často tvoří kolonie spojené trny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 rodu </a:t>
            </a:r>
            <a:r>
              <a:rPr lang="cs-CZ" sz="2400" i="1" dirty="0" err="1" smtClean="0"/>
              <a:t>Fragilaria</a:t>
            </a:r>
            <a:r>
              <a:rPr lang="cs-CZ" sz="2400" dirty="0" smtClean="0"/>
              <a:t> se liší absencí </a:t>
            </a:r>
            <a:r>
              <a:rPr lang="cs-CZ" sz="2400" dirty="0" err="1" smtClean="0"/>
              <a:t>rimoportuly</a:t>
            </a:r>
            <a:r>
              <a:rPr lang="cs-CZ" sz="2400" dirty="0" smtClean="0"/>
              <a:t>  </a:t>
            </a:r>
            <a:r>
              <a:rPr lang="cs-CZ" sz="1400" dirty="0" smtClean="0"/>
              <a:t>(tak to pěkně </a:t>
            </a:r>
            <a:r>
              <a:rPr lang="cs-CZ" sz="1400" dirty="0" err="1" smtClean="0"/>
              <a:t>děkujem</a:t>
            </a:r>
            <a:r>
              <a:rPr lang="cs-CZ" sz="1400" dirty="0" smtClean="0"/>
              <a:t>…</a:t>
            </a:r>
            <a:r>
              <a:rPr lang="cs-CZ" sz="1400" dirty="0" smtClean="0">
                <a:sym typeface="Wingdings" pitchFamily="2" charset="2"/>
              </a:rPr>
              <a:t>)</a:t>
            </a:r>
          </a:p>
          <a:p>
            <a:pPr>
              <a:lnSpc>
                <a:spcPct val="80000"/>
              </a:lnSpc>
            </a:pPr>
            <a:endParaRPr lang="cs-CZ" sz="1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Příklad: </a:t>
            </a:r>
            <a:r>
              <a:rPr lang="cs-CZ" sz="2400" i="1" dirty="0" err="1" smtClean="0"/>
              <a:t>Staurosira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construens</a:t>
            </a:r>
            <a:r>
              <a:rPr lang="cs-CZ" sz="2400" i="1" dirty="0" smtClean="0"/>
              <a:t> </a:t>
            </a:r>
            <a:r>
              <a:rPr lang="cs-CZ" sz="2400" dirty="0" smtClean="0"/>
              <a:t>(dříve </a:t>
            </a:r>
            <a:r>
              <a:rPr lang="cs-CZ" sz="2400" i="1" dirty="0" err="1" smtClean="0"/>
              <a:t>Fragilaria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construens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6148" name="Picture 4" descr="C:\Users\bara\Desktop\Staurosira_construens_gs120211_CCYK_WA_2003_2_145-255x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3" y="4302397"/>
            <a:ext cx="1147443" cy="18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ara\Desktop\Staurosira_construens_var_venter_IH042875_ID_2001_3_18_493-139x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45" y="4149081"/>
            <a:ext cx="5840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bara\Desktop\Staurosira_construens_var_binodis_IH042875_ID_2001_4_20_548-169x5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55318"/>
            <a:ext cx="675401" cy="2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300028"/>
            <a:ext cx="23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 smtClean="0"/>
              <a:t>construens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2850" y="63000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 smtClean="0"/>
              <a:t>construns</a:t>
            </a:r>
            <a:r>
              <a:rPr lang="cs-CZ" i="1" dirty="0" smtClean="0"/>
              <a:t> </a:t>
            </a:r>
            <a:r>
              <a:rPr lang="cs-CZ" dirty="0" smtClean="0"/>
              <a:t>var. </a:t>
            </a:r>
            <a:r>
              <a:rPr lang="cs-CZ" i="1" dirty="0" err="1" smtClean="0"/>
              <a:t>venter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32648" y="630002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 smtClean="0"/>
              <a:t>construns</a:t>
            </a:r>
            <a:r>
              <a:rPr lang="cs-CZ" i="1" dirty="0" smtClean="0"/>
              <a:t> </a:t>
            </a:r>
            <a:r>
              <a:rPr lang="cs-CZ" dirty="0" smtClean="0"/>
              <a:t>var. </a:t>
            </a:r>
            <a:r>
              <a:rPr lang="cs-CZ" i="1" dirty="0" err="1" smtClean="0"/>
              <a:t>binodis</a:t>
            </a:r>
            <a:endParaRPr lang="cs-CZ" dirty="0"/>
          </a:p>
        </p:txBody>
      </p:sp>
      <p:pic>
        <p:nvPicPr>
          <p:cNvPr id="6151" name="Picture 7" descr="C:\Users\bara\Desktop\bez názv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86" y="243631"/>
            <a:ext cx="853238" cy="8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Pseudostaurosira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Velmi široké osové pole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Striae</a:t>
            </a:r>
            <a:r>
              <a:rPr lang="cs-CZ" sz="2400" dirty="0" smtClean="0"/>
              <a:t> zkrácené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Může tvořit kolonie (spojení </a:t>
            </a:r>
            <a:r>
              <a:rPr lang="cs-CZ" sz="2400" dirty="0" err="1" smtClean="0"/>
              <a:t>valva</a:t>
            </a:r>
            <a:r>
              <a:rPr lang="cs-CZ" sz="2400" dirty="0" smtClean="0"/>
              <a:t> na </a:t>
            </a:r>
            <a:r>
              <a:rPr lang="cs-CZ" sz="2400" dirty="0" err="1" smtClean="0"/>
              <a:t>valvu</a:t>
            </a:r>
            <a:r>
              <a:rPr lang="cs-CZ" sz="2400" dirty="0" smtClean="0"/>
              <a:t>)</a:t>
            </a:r>
          </a:p>
        </p:txBody>
      </p:sp>
      <p:pic>
        <p:nvPicPr>
          <p:cNvPr id="16386" name="Picture 2" descr="C:\Users\bara\Desktop\Pseudostaurosira_brevisirat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763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3827" y="60692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Pseudostaurosira</a:t>
            </a:r>
            <a:r>
              <a:rPr lang="cs-CZ" i="1" dirty="0" smtClean="0"/>
              <a:t> </a:t>
            </a:r>
            <a:r>
              <a:rPr lang="cs-CZ" i="1" dirty="0" err="1" smtClean="0"/>
              <a:t>brevistriata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3369" y="61025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Pseudostaurosira</a:t>
            </a:r>
            <a:r>
              <a:rPr lang="cs-CZ" i="1" dirty="0" smtClean="0"/>
              <a:t> </a:t>
            </a:r>
            <a:r>
              <a:rPr lang="cs-CZ" i="1" dirty="0" err="1" smtClean="0"/>
              <a:t>parasitica</a:t>
            </a:r>
            <a:endParaRPr lang="cs-CZ" i="1" dirty="0"/>
          </a:p>
        </p:txBody>
      </p:sp>
      <p:pic>
        <p:nvPicPr>
          <p:cNvPr id="16389" name="Picture 5" descr="C:\Users\bara\Desktop\Pseudostaurosira_parasitica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83" y="3760343"/>
            <a:ext cx="2188937" cy="21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Stauroforma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Strie se potkávají uprostřed </a:t>
            </a:r>
            <a:r>
              <a:rPr lang="cs-CZ" sz="2400" dirty="0" err="1" smtClean="0"/>
              <a:t>valvy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Centrální oblast chybí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Vznikla odtrhnutím menších forem </a:t>
            </a:r>
            <a:r>
              <a:rPr lang="cs-CZ" sz="2400" i="1" dirty="0" err="1" smtClean="0"/>
              <a:t>Fragilaria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virescens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Rimoportula</a:t>
            </a:r>
            <a:r>
              <a:rPr lang="cs-CZ" sz="2400" dirty="0" smtClean="0"/>
              <a:t> chybí (tím se odlišuje od rodu </a:t>
            </a:r>
            <a:r>
              <a:rPr lang="cs-CZ" sz="2400" i="1" dirty="0" err="1" smtClean="0"/>
              <a:t>Fragilariforma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3314" name="Picture 2" descr="C:\Users\bar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bara\Desktop\stf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2688"/>
            <a:ext cx="774973" cy="37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48064" y="6453336"/>
            <a:ext cx="31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Stauroforma</a:t>
            </a:r>
            <a:r>
              <a:rPr lang="cs-CZ" i="1" dirty="0" smtClean="0"/>
              <a:t> </a:t>
            </a:r>
            <a:r>
              <a:rPr lang="cs-CZ" i="1" dirty="0" err="1" smtClean="0"/>
              <a:t>exiguiformis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333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Ctenophora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Dříve </a:t>
            </a:r>
            <a:r>
              <a:rPr lang="cs-CZ" sz="2400" i="1" dirty="0" err="1" smtClean="0"/>
              <a:t>Synedra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prodloužené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Lineární až </a:t>
            </a:r>
            <a:r>
              <a:rPr lang="cs-CZ" sz="2400" dirty="0" err="1" smtClean="0"/>
              <a:t>lanceolátní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V centrální oblasti </a:t>
            </a:r>
            <a:r>
              <a:rPr lang="cs-CZ" sz="2400" dirty="0" err="1" smtClean="0"/>
              <a:t>fascia</a:t>
            </a:r>
            <a:r>
              <a:rPr lang="cs-CZ" sz="2400" dirty="0" smtClean="0"/>
              <a:t>, s „</a:t>
            </a:r>
            <a:r>
              <a:rPr lang="cs-CZ" sz="2400" dirty="0" err="1" smtClean="0"/>
              <a:t>ghost</a:t>
            </a:r>
            <a:r>
              <a:rPr lang="cs-CZ" sz="2400" dirty="0" smtClean="0"/>
              <a:t> </a:t>
            </a:r>
            <a:r>
              <a:rPr lang="cs-CZ" sz="2400" dirty="0" err="1" smtClean="0"/>
              <a:t>striae</a:t>
            </a:r>
            <a:r>
              <a:rPr lang="cs-CZ" sz="2400" dirty="0" smtClean="0"/>
              <a:t>“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Fascia</a:t>
            </a:r>
            <a:r>
              <a:rPr lang="cs-CZ" sz="2400" dirty="0" smtClean="0"/>
              <a:t>: křemíkem vyztužená oblast v centrální oblasti, mírně se vydouvající</a:t>
            </a:r>
          </a:p>
        </p:txBody>
      </p:sp>
      <p:pic>
        <p:nvPicPr>
          <p:cNvPr id="15363" name="Picture 3" descr="C:\Users\bara\Desktop\Ctenophora_iconic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2116" y="3501007"/>
            <a:ext cx="3499729" cy="33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Hannaea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zahnuté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Uprostřed na ventrální straně </a:t>
            </a:r>
            <a:r>
              <a:rPr lang="cs-CZ" sz="2400" dirty="0" err="1" smtClean="0"/>
              <a:t>tumidní</a:t>
            </a:r>
            <a:r>
              <a:rPr lang="cs-CZ" sz="2400" dirty="0" smtClean="0"/>
              <a:t>, okolo „</a:t>
            </a:r>
            <a:r>
              <a:rPr lang="cs-CZ" sz="2400" dirty="0" err="1" smtClean="0"/>
              <a:t>ghost</a:t>
            </a:r>
            <a:r>
              <a:rPr lang="cs-CZ" sz="2400" dirty="0" smtClean="0"/>
              <a:t>“ (velmi jemné, až průhledné) </a:t>
            </a:r>
            <a:r>
              <a:rPr lang="cs-CZ" sz="2400" dirty="0" err="1" smtClean="0"/>
              <a:t>striae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Konce </a:t>
            </a:r>
            <a:r>
              <a:rPr lang="cs-CZ" sz="2400" dirty="0" err="1" smtClean="0"/>
              <a:t>kapitátní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Především arktický a vysokohorský druh</a:t>
            </a:r>
          </a:p>
        </p:txBody>
      </p:sp>
      <p:pic>
        <p:nvPicPr>
          <p:cNvPr id="14338" name="Picture 2" descr="C:\Users\bara\Desktop\hanna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011837" cy="21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ara\Desktop\hanaea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678"/>
            <a:ext cx="1303098" cy="13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bara\Desktop\Asterionella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1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smtClean="0"/>
              <a:t>     </a:t>
            </a:r>
            <a:r>
              <a:rPr lang="cs-CZ" sz="4000" i="1" dirty="0" err="1" smtClean="0"/>
              <a:t>Asterionella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Dlouhé </a:t>
            </a:r>
            <a:r>
              <a:rPr lang="cs-CZ" sz="2400" dirty="0" err="1" smtClean="0"/>
              <a:t>frustuly</a:t>
            </a:r>
            <a:r>
              <a:rPr lang="cs-CZ" sz="2400" dirty="0" smtClean="0"/>
              <a:t> souměrné podle apikální osy, nesouměrné podle </a:t>
            </a:r>
            <a:r>
              <a:rPr lang="cs-CZ" sz="2400" dirty="0" err="1" smtClean="0"/>
              <a:t>transapikální</a:t>
            </a:r>
            <a:r>
              <a:rPr lang="cs-CZ" sz="2400" dirty="0" smtClean="0"/>
              <a:t> osy (jeden konec širší než druhý)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Buňky spojené širším apexem pomocí slizu do hvězdicovitých kolonií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Širší konec s koncovým polem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Konce </a:t>
            </a:r>
            <a:r>
              <a:rPr lang="cs-CZ" sz="2400" dirty="0" err="1"/>
              <a:t>frustul</a:t>
            </a:r>
            <a:r>
              <a:rPr lang="cs-CZ" sz="2400" dirty="0"/>
              <a:t> hlavaté – </a:t>
            </a:r>
            <a:r>
              <a:rPr lang="cs-CZ" sz="2400" dirty="0" err="1"/>
              <a:t>kapitátní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Kosmopolitní (lehce se šíří – </a:t>
            </a:r>
            <a:r>
              <a:rPr lang="cs-CZ" sz="2400" dirty="0" err="1" smtClean="0"/>
              <a:t>antropochorie</a:t>
            </a:r>
            <a:r>
              <a:rPr lang="cs-CZ" sz="2400" dirty="0" smtClean="0"/>
              <a:t>, eutrofní vody)</a:t>
            </a:r>
          </a:p>
        </p:txBody>
      </p:sp>
      <p:pic>
        <p:nvPicPr>
          <p:cNvPr id="7170" name="Picture 2" descr="C:\Users\bara\Desktop\Asterionella%20sp_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441523" cy="19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Morfologické pojmy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Lineolátní</a:t>
            </a:r>
            <a:r>
              <a:rPr lang="cs-CZ" sz="2400" dirty="0" smtClean="0"/>
              <a:t> – </a:t>
            </a:r>
            <a:r>
              <a:rPr lang="cs-CZ" sz="2400" i="1" dirty="0" err="1" smtClean="0"/>
              <a:t>lineolate</a:t>
            </a:r>
            <a:r>
              <a:rPr lang="cs-CZ" sz="2400" dirty="0" smtClean="0"/>
              <a:t>: prodloužené (areoly)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/>
              <a:t>Kapitátní</a:t>
            </a:r>
            <a:r>
              <a:rPr lang="cs-CZ" sz="2400" dirty="0"/>
              <a:t>, hlavatý – </a:t>
            </a:r>
            <a:r>
              <a:rPr lang="cs-CZ" sz="2400" i="1" dirty="0" err="1"/>
              <a:t>capitate</a:t>
            </a:r>
            <a:r>
              <a:rPr lang="cs-CZ" sz="2400" dirty="0"/>
              <a:t>: kulovité zakončení 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8194" name="Picture 2" descr="C:\Users\bara\Desktop\capitate3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04" y="4966101"/>
            <a:ext cx="1884972" cy="18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ara\Desktop\lineolate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Diatoma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eliptické až lineární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Konce někdy mírně </a:t>
            </a:r>
            <a:r>
              <a:rPr lang="cs-CZ" sz="2400" dirty="0" err="1" smtClean="0"/>
              <a:t>kapitátní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Transapikální</a:t>
            </a:r>
            <a:r>
              <a:rPr lang="cs-CZ" sz="2400" dirty="0" smtClean="0"/>
              <a:t> (příčná) žebra- </a:t>
            </a:r>
            <a:r>
              <a:rPr lang="cs-CZ" sz="2400" dirty="0" err="1" smtClean="0"/>
              <a:t>costae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Na koncích jsou koncová pole (</a:t>
            </a:r>
            <a:r>
              <a:rPr lang="cs-CZ" sz="2400" dirty="0" err="1" smtClean="0"/>
              <a:t>apical</a:t>
            </a:r>
            <a:r>
              <a:rPr lang="cs-CZ" sz="2400" dirty="0" smtClean="0"/>
              <a:t> </a:t>
            </a:r>
            <a:r>
              <a:rPr lang="cs-CZ" sz="2400" dirty="0" err="1" smtClean="0"/>
              <a:t>pore</a:t>
            </a:r>
            <a:r>
              <a:rPr lang="cs-CZ" sz="2400" dirty="0" smtClean="0"/>
              <a:t> </a:t>
            </a:r>
            <a:r>
              <a:rPr lang="cs-CZ" sz="2400" dirty="0" err="1" smtClean="0"/>
              <a:t>fields</a:t>
            </a:r>
            <a:r>
              <a:rPr lang="cs-CZ" sz="2400" dirty="0" smtClean="0"/>
              <a:t>) – sekrece slizu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Kolonie rovné či uspořádané „</a:t>
            </a:r>
            <a:r>
              <a:rPr lang="cs-CZ" sz="2400" dirty="0" err="1" smtClean="0"/>
              <a:t>cik-cak</a:t>
            </a:r>
            <a:r>
              <a:rPr lang="cs-CZ" sz="2400" dirty="0" smtClean="0"/>
              <a:t>“</a:t>
            </a:r>
          </a:p>
        </p:txBody>
      </p:sp>
      <p:pic>
        <p:nvPicPr>
          <p:cNvPr id="10242" name="Picture 2" descr="C:\Users\bara\Desktop\27013_LM4-57x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10" y="28542"/>
            <a:ext cx="830957" cy="25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ara\Desktop\Diatoma%20meso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564475" cy="23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Meridion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asymetrické k </a:t>
            </a:r>
            <a:r>
              <a:rPr lang="cs-CZ" sz="2400" dirty="0" err="1" smtClean="0"/>
              <a:t>transapikální</a:t>
            </a:r>
            <a:r>
              <a:rPr lang="cs-CZ" sz="2400" dirty="0" smtClean="0"/>
              <a:t> ose, symetrické k apikální ose (podle osového pole)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Žebra- </a:t>
            </a:r>
            <a:r>
              <a:rPr lang="cs-CZ" sz="2400" dirty="0" err="1" smtClean="0"/>
              <a:t>costae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z pleurálního pohledu klínovité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 </a:t>
            </a:r>
            <a:r>
              <a:rPr lang="cs-CZ" sz="2400" dirty="0" err="1" smtClean="0"/>
              <a:t>valvárního</a:t>
            </a:r>
            <a:r>
              <a:rPr lang="cs-CZ" sz="2400" dirty="0" smtClean="0"/>
              <a:t> pohledu kyjovité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Tvoří vějířovité nebo kruhovité kolonie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Stenotermní</a:t>
            </a:r>
          </a:p>
        </p:txBody>
      </p:sp>
      <p:pic>
        <p:nvPicPr>
          <p:cNvPr id="11266" name="Picture 2" descr="C:\Users\bara\Desktop\merid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01" y="2636912"/>
            <a:ext cx="2676219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ara\Desktop\meridion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72" y="0"/>
            <a:ext cx="1600258" cy="16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bara\Desktop\meridion cir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01" y="4875725"/>
            <a:ext cx="2682999" cy="20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Staurosirella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Písečné substráty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Strie tvořené </a:t>
            </a:r>
            <a:r>
              <a:rPr lang="cs-CZ" sz="2400" dirty="0" err="1" smtClean="0"/>
              <a:t>lineolátními</a:t>
            </a:r>
            <a:r>
              <a:rPr lang="cs-CZ" sz="2400" dirty="0" smtClean="0"/>
              <a:t> areolami </a:t>
            </a:r>
            <a:r>
              <a:rPr lang="cs-CZ" sz="1800" dirty="0" smtClean="0"/>
              <a:t>(</a:t>
            </a:r>
            <a:r>
              <a:rPr lang="cs-CZ" sz="1800" i="1" dirty="0" err="1" smtClean="0"/>
              <a:t>Staurosira</a:t>
            </a:r>
            <a:r>
              <a:rPr lang="cs-CZ" sz="1800" i="1" dirty="0" smtClean="0"/>
              <a:t> </a:t>
            </a:r>
            <a:r>
              <a:rPr lang="cs-CZ" sz="1800" dirty="0" smtClean="0"/>
              <a:t>oválné)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Koncové pole na obou pólech </a:t>
            </a:r>
            <a:r>
              <a:rPr lang="cs-CZ" sz="1800" dirty="0" smtClean="0"/>
              <a:t>(</a:t>
            </a:r>
            <a:r>
              <a:rPr lang="cs-CZ" sz="1800" i="1" dirty="0" err="1" smtClean="0"/>
              <a:t>Staurosira</a:t>
            </a:r>
            <a:r>
              <a:rPr lang="cs-CZ" sz="1800" dirty="0" smtClean="0"/>
              <a:t> je nemá)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Tvoří kolonie spojené </a:t>
            </a:r>
            <a:r>
              <a:rPr lang="cs-CZ" sz="2400" dirty="0" err="1" smtClean="0"/>
              <a:t>valvami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Může tvořit slizové stopky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Hrubší strie než </a:t>
            </a:r>
            <a:r>
              <a:rPr lang="cs-CZ" sz="2400" i="1" dirty="0" err="1" smtClean="0"/>
              <a:t>Staurosira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Příklad: </a:t>
            </a:r>
            <a:r>
              <a:rPr lang="cs-CZ" sz="2400" i="1" dirty="0" err="1" smtClean="0"/>
              <a:t>Staurosirella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leptostauron</a:t>
            </a:r>
            <a:r>
              <a:rPr lang="cs-CZ" sz="240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Dříve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Fragilaria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8434" name="Picture 2" descr="C:\Users\bara\Desktop\Staurosirella_leptostauron_dubi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43651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bara\Desktop\Staurosirella_leptostauron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04248" y="15567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Fragilariforma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Velmi jemná </a:t>
            </a:r>
            <a:r>
              <a:rPr lang="cs-CZ" sz="2400" dirty="0" err="1" smtClean="0"/>
              <a:t>striace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Tvar lineární, </a:t>
            </a:r>
            <a:r>
              <a:rPr lang="cs-CZ" sz="2400" dirty="0" err="1" smtClean="0"/>
              <a:t>lanceolátní</a:t>
            </a:r>
            <a:r>
              <a:rPr lang="cs-CZ" sz="2400" dirty="0" smtClean="0"/>
              <a:t> či eliptický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Striae</a:t>
            </a:r>
            <a:r>
              <a:rPr lang="cs-CZ" sz="2400" dirty="0" smtClean="0"/>
              <a:t> se téměř potkávají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Kapitátní</a:t>
            </a:r>
            <a:r>
              <a:rPr lang="cs-CZ" sz="2400" dirty="0" smtClean="0"/>
              <a:t> konce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Pásovité kolonie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7410" name="Picture 2" descr="C:\Users\bara\Desktop\Fragilariaforma_horstii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92" y="4181508"/>
            <a:ext cx="2688890" cy="26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bara\Desktop\Fragilariforma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92" y="44624"/>
            <a:ext cx="1916724" cy="19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Tabularia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Dříve patřila do rodu </a:t>
            </a:r>
            <a:r>
              <a:rPr lang="cs-CZ" sz="2400" i="1" dirty="0" err="1" smtClean="0"/>
              <a:t>Synedra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Široké zkrácené strie – uprostřed </a:t>
            </a:r>
            <a:r>
              <a:rPr lang="cs-CZ" sz="2400" dirty="0" err="1" smtClean="0"/>
              <a:t>valvy</a:t>
            </a:r>
            <a:r>
              <a:rPr lang="cs-CZ" sz="2400" dirty="0" smtClean="0"/>
              <a:t> široké sternum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Koncová pole na obou pólech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Především mořské a brakické vody</a:t>
            </a:r>
          </a:p>
        </p:txBody>
      </p:sp>
      <p:pic>
        <p:nvPicPr>
          <p:cNvPr id="19458" name="Picture 2" descr="C:\Users\bara\Desktop\Tabulari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32" y="-35884"/>
            <a:ext cx="1979712" cy="1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bara\Desktop\imagesCAW18X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30" y="4653136"/>
            <a:ext cx="2916070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49688" y="6381328"/>
            <a:ext cx="29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Tabularia</a:t>
            </a:r>
            <a:r>
              <a:rPr lang="cs-CZ" i="1" dirty="0" smtClean="0"/>
              <a:t> </a:t>
            </a:r>
            <a:r>
              <a:rPr lang="cs-CZ" i="1" dirty="0" err="1" smtClean="0"/>
              <a:t>fasciculata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109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Tabellaria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uprostřed zduřelé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Konce </a:t>
            </a:r>
            <a:r>
              <a:rPr lang="cs-CZ" sz="2400" dirty="0" err="1" smtClean="0"/>
              <a:t>kapitátní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Koncová pole na obou pólech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Jemné </a:t>
            </a:r>
            <a:r>
              <a:rPr lang="cs-CZ" sz="2400" dirty="0" err="1" smtClean="0"/>
              <a:t>striae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Planktonní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„</a:t>
            </a:r>
            <a:r>
              <a:rPr lang="cs-CZ" sz="2400" dirty="0" err="1" smtClean="0"/>
              <a:t>Cik-cak</a:t>
            </a:r>
            <a:r>
              <a:rPr lang="cs-CZ" sz="2400" dirty="0" smtClean="0"/>
              <a:t>“ kolonie</a:t>
            </a:r>
          </a:p>
        </p:txBody>
      </p:sp>
      <p:pic>
        <p:nvPicPr>
          <p:cNvPr id="12291" name="Picture 3" descr="C:\Users\bara\Desktop\Tabellaria_flocculo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97" y="4835916"/>
            <a:ext cx="2724766" cy="20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ara\Desktop\Tabellaria_flocculos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91946"/>
            <a:ext cx="2707107" cy="19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ra\Desktop\Tabellaria_icon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Tetracyclus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Výrazná žebra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Velmi vzácný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Tetracyclus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rupestris</a:t>
            </a:r>
            <a:endParaRPr lang="cs-CZ" sz="2400" i="1" dirty="0" smtClean="0"/>
          </a:p>
        </p:txBody>
      </p:sp>
      <p:pic>
        <p:nvPicPr>
          <p:cNvPr id="20482" name="Picture 2" descr="C:\Users\bara\Desktop\Tetracyclu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bara\Desktop\nicha-tete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79" y="4221088"/>
            <a:ext cx="425272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Vynález mikroskopu</a:t>
            </a:r>
          </a:p>
        </p:txBody>
      </p:sp>
      <p:sp>
        <p:nvSpPr>
          <p:cNvPr id="307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sp>
        <p:nvSpPr>
          <p:cNvPr id="3077" name="TextovéPole 2"/>
          <p:cNvSpPr txBox="1">
            <a:spLocks noChangeArrowheads="1"/>
          </p:cNvSpPr>
          <p:nvPr/>
        </p:nvSpPr>
        <p:spPr bwMode="auto">
          <a:xfrm>
            <a:off x="468313" y="1412875"/>
            <a:ext cx="813593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kolem roku 1590, holandský brusič čoček a výrobce brýlí  </a:t>
            </a:r>
            <a:r>
              <a:rPr lang="cs-CZ" altLang="cs-CZ" sz="2400" b="1"/>
              <a:t>Zacharias Jansen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Velké zdokonalení  </a:t>
            </a:r>
            <a:r>
              <a:rPr lang="cs-CZ" altLang="cs-CZ" sz="2400" b="1"/>
              <a:t>Anthony Van Leeuwenhoek</a:t>
            </a:r>
            <a:r>
              <a:rPr lang="cs-CZ" altLang="cs-CZ" sz="2400"/>
              <a:t> (1632-1723), holandský obchodník s látkami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/>
          </a:p>
        </p:txBody>
      </p:sp>
      <p:pic>
        <p:nvPicPr>
          <p:cNvPr id="3078" name="Picture 2" descr="https://encrypted-tbn0.gstatic.com/images?q=tbn:ANd9GcQODKpAj4CbAqxUK7QXU4A6TPlHKtu6IaaMfSb-E1dv_UXtaf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4538"/>
            <a:ext cx="25177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https://encrypted-tbn0.gstatic.com/images?q=tbn:ANd9GcRNY60ZOsKWzjtKS7sxhc1T2feI9L9WnM7KRZ9iaZV9DSfXi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284538"/>
            <a:ext cx="42735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Historie diatomologie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1703 první zmínka o rozsivkách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Autor neznámý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Pravděpodobně pozoroval </a:t>
            </a:r>
            <a:r>
              <a:rPr lang="en-US" sz="2400" i="1" dirty="0" err="1" smtClean="0"/>
              <a:t>Tabellaria</a:t>
            </a:r>
            <a:r>
              <a:rPr lang="en-US" sz="2400" i="1" dirty="0" smtClean="0"/>
              <a:t> </a:t>
            </a:r>
            <a:r>
              <a:rPr lang="en-US" sz="2400" i="1" dirty="0" err="1"/>
              <a:t>flocculosa</a:t>
            </a:r>
            <a:r>
              <a:rPr lang="en-US" sz="2400" i="1" dirty="0"/>
              <a:t> </a:t>
            </a:r>
            <a:endParaRPr lang="cs-CZ" sz="2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Své pozorování předvedl na schůzce </a:t>
            </a:r>
            <a:r>
              <a:rPr lang="en-US" sz="2400" dirty="0"/>
              <a:t>Royal Society of London.</a:t>
            </a: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</p:txBody>
      </p:sp>
      <p:pic>
        <p:nvPicPr>
          <p:cNvPr id="4101" name="Picture 2" descr="https://encrypted-tbn3.gstatic.com/images?q=tbn:ANd9GcS79GqHLN8LprqpC3_bM7u0rs4xw8Sz3-Rxjd-5-CailfQbKqAV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97275"/>
            <a:ext cx="445928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Historie diatomologie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První mikrofotografie </a:t>
            </a:r>
            <a:r>
              <a:rPr lang="cs-CZ" sz="2400" dirty="0" smtClean="0"/>
              <a:t>rozsivek vznikla kolem </a:t>
            </a:r>
            <a:r>
              <a:rPr lang="cs-CZ" sz="2400" dirty="0"/>
              <a:t>roku 1860 ve Frankfurtu nad Mohanem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err="1"/>
              <a:t>József</a:t>
            </a:r>
            <a:r>
              <a:rPr lang="en-US" sz="2400" dirty="0"/>
              <a:t> </a:t>
            </a:r>
            <a:r>
              <a:rPr lang="en-US" sz="2400" dirty="0" err="1" smtClean="0"/>
              <a:t>Pantocsek</a:t>
            </a:r>
            <a:r>
              <a:rPr lang="cs-CZ" sz="2400" dirty="0" smtClean="0"/>
              <a:t>, kvalitní historické fotografie (kolem roku 1884), maďarský vědec </a:t>
            </a: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</p:txBody>
      </p:sp>
      <p:pic>
        <p:nvPicPr>
          <p:cNvPr id="5125" name="Picture 2" descr="C:\Users\bara\Desktop\material 4 prednaska\PantPhoto0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59125"/>
            <a:ext cx="38036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C:\Users\bara\Desktop\material 4 prednaska\PantPhoto0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54363"/>
            <a:ext cx="373697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C:\Users\bara\Desktop\material 4 prednaska\PantPhoto0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227388"/>
            <a:ext cx="286543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Morfologické pojmy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Porefield</a:t>
            </a:r>
            <a:r>
              <a:rPr lang="cs-CZ" sz="2400" i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apical</a:t>
            </a:r>
            <a:r>
              <a:rPr lang="cs-CZ" sz="2400" dirty="0" smtClean="0"/>
              <a:t>): „koncové pole“: oblast velmi jemných póru na koncích </a:t>
            </a:r>
            <a:r>
              <a:rPr lang="cs-CZ" sz="2400" dirty="0" err="1" smtClean="0"/>
              <a:t>frustul</a:t>
            </a:r>
            <a:r>
              <a:rPr lang="cs-CZ" sz="2400" dirty="0" smtClean="0"/>
              <a:t>, slouží k protlačování </a:t>
            </a:r>
            <a:r>
              <a:rPr lang="cs-CZ" sz="2400" dirty="0" err="1" smtClean="0"/>
              <a:t>mukopolysacharidových</a:t>
            </a:r>
            <a:r>
              <a:rPr lang="cs-CZ" sz="2400" dirty="0" smtClean="0"/>
              <a:t> stopek skrz </a:t>
            </a:r>
            <a:r>
              <a:rPr lang="cs-CZ" sz="2400" dirty="0" err="1" smtClean="0"/>
              <a:t>valvu</a:t>
            </a:r>
            <a:r>
              <a:rPr lang="cs-CZ" sz="2400" dirty="0" smtClean="0"/>
              <a:t>.  V mikroskopu se jeví jako hyalinní oblast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Lanceolátní</a:t>
            </a:r>
            <a:r>
              <a:rPr lang="cs-CZ" sz="2400" dirty="0"/>
              <a:t> – </a:t>
            </a:r>
            <a:r>
              <a:rPr lang="cs-CZ" sz="2400" i="1" dirty="0" err="1" smtClean="0"/>
              <a:t>lanceolate</a:t>
            </a:r>
            <a:r>
              <a:rPr lang="cs-CZ" sz="2400" dirty="0" smtClean="0"/>
              <a:t>: kopinatý, tvar listu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8195" name="Picture 3" descr="C:\Users\bara\Desktop\bez názv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8518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bara\Desktop\apical_pf-35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75" y="3212976"/>
            <a:ext cx="1301618" cy="12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Historie diatomologie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</p:txBody>
      </p:sp>
      <p:sp>
        <p:nvSpPr>
          <p:cNvPr id="6149" name="TextovéPole 2"/>
          <p:cNvSpPr txBox="1">
            <a:spLocks noChangeArrowheads="1"/>
          </p:cNvSpPr>
          <p:nvPr/>
        </p:nvSpPr>
        <p:spPr bwMode="auto">
          <a:xfrm>
            <a:off x="755650" y="1628775"/>
            <a:ext cx="8137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1932 Objev životního cyklu rozsivek (Geitler)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1988 První použití molekulárních metod v diatomologii  (Medlin)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2005 Polyfázický nebo holistický přístup ke studiu druhů (Johansen &amp; Cassamata) – propojení morfologie, fyziologie, cytologie, reprodukčních bariér, molekulárních markerů, specifických parazitů, ekologie a/nebo biogeografie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2955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 </a:t>
            </a:r>
            <a:r>
              <a:rPr lang="cs-CZ" sz="2400" dirty="0" err="1" smtClean="0"/>
              <a:t>Stauros</a:t>
            </a:r>
            <a:r>
              <a:rPr lang="cs-CZ" sz="2400" dirty="0" smtClean="0"/>
              <a:t>: zesílená oblast bez strií, v centrální oblasti </a:t>
            </a:r>
            <a:r>
              <a:rPr lang="cs-CZ" sz="2400" dirty="0" err="1" smtClean="0"/>
              <a:t>valvy</a:t>
            </a: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 </a:t>
            </a:r>
            <a:r>
              <a:rPr lang="cs-CZ" sz="2400" dirty="0" err="1" smtClean="0"/>
              <a:t>Rostrátní</a:t>
            </a:r>
            <a:r>
              <a:rPr lang="cs-CZ" sz="2400" dirty="0" smtClean="0"/>
              <a:t>: podobné jako </a:t>
            </a:r>
            <a:r>
              <a:rPr lang="cs-CZ" sz="2400" dirty="0" err="1" smtClean="0"/>
              <a:t>kapitátní</a:t>
            </a:r>
            <a:r>
              <a:rPr lang="cs-CZ" sz="2400" dirty="0" smtClean="0"/>
              <a:t> (hlavatý), </a:t>
            </a:r>
            <a:r>
              <a:rPr lang="cs-CZ" sz="2400" dirty="0" err="1" smtClean="0"/>
              <a:t>rostrátní</a:t>
            </a:r>
            <a:r>
              <a:rPr lang="cs-CZ" sz="2400" dirty="0" smtClean="0"/>
              <a:t> konce 	       nejsou tak expandované – nejsou širší než ostatní 	       části </a:t>
            </a:r>
            <a:r>
              <a:rPr lang="cs-CZ" sz="2400" dirty="0" err="1" smtClean="0"/>
              <a:t>valvy</a:t>
            </a: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</p:txBody>
      </p:sp>
      <p:pic>
        <p:nvPicPr>
          <p:cNvPr id="7173" name="Picture 2" descr="C:\Users\Bara\Desktop\cruciform-3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2325688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esterndiatoms.colorado.edu/images/sized/images/glossary_images/rostrate1-140x1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3736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357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Rozsivky s raphe na jedné valvě</a:t>
            </a:r>
          </a:p>
        </p:txBody>
      </p:sp>
      <p:sp>
        <p:nvSpPr>
          <p:cNvPr id="819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altLang="cs-CZ" sz="2000" smtClean="0"/>
              <a:t> Redukce raphe na jedné valvě, vyplněno křemíkem (pseudoraphe)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smtClean="0"/>
              <a:t> Odlišná striace na valvě s raphe a bez raphe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smtClean="0"/>
              <a:t> Bilaterálně symetrické</a:t>
            </a:r>
          </a:p>
          <a:p>
            <a:pPr marL="0" indent="0" eaLnBrk="1" hangingPunct="1">
              <a:lnSpc>
                <a:spcPct val="80000"/>
              </a:lnSpc>
            </a:pPr>
            <a:endParaRPr lang="cs-CZ" altLang="cs-CZ" sz="2000" smtClean="0"/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smtClean="0"/>
              <a:t> Řád Achnanthales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smtClean="0"/>
              <a:t>	 </a:t>
            </a:r>
            <a:r>
              <a:rPr lang="cs-CZ" altLang="cs-CZ" sz="2000" i="1" smtClean="0"/>
              <a:t>Achnanthes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 	 Cocconeis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 	 Psammothidium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 	 Planothidium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smtClean="0"/>
              <a:t> 	</a:t>
            </a:r>
            <a:r>
              <a:rPr lang="cs-CZ" altLang="cs-CZ" sz="2000" i="1" smtClean="0"/>
              <a:t> Karayevia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	 Lemnicola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	 Achnanthidium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 	 Eucocconeis</a:t>
            </a:r>
            <a:endParaRPr lang="cs-CZ" altLang="cs-CZ" sz="2000" smtClean="0"/>
          </a:p>
        </p:txBody>
      </p:sp>
      <p:pic>
        <p:nvPicPr>
          <p:cNvPr id="8197" name="Picture 2" descr="http://westerndiatoms.colorado.edu/images/glossary_images/P_curtissimum_rapheles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4184650"/>
            <a:ext cx="30876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ovéPole 6"/>
          <p:cNvSpPr txBox="1">
            <a:spLocks noChangeArrowheads="1"/>
          </p:cNvSpPr>
          <p:nvPr/>
        </p:nvSpPr>
        <p:spPr bwMode="auto">
          <a:xfrm>
            <a:off x="6011863" y="3573463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Psammothidium curtissimum</a:t>
            </a:r>
          </a:p>
          <a:p>
            <a:pPr eaLnBrk="1" hangingPunct="1"/>
            <a:r>
              <a:rPr lang="cs-CZ" altLang="cs-CZ"/>
              <a:t>heterovalvární</a:t>
            </a:r>
          </a:p>
        </p:txBody>
      </p:sp>
    </p:spTree>
    <p:extLst>
      <p:ext uri="{BB962C8B-B14F-4D97-AF65-F5344CB8AC3E}">
        <p14:creationId xmlns:p14="http://schemas.microsoft.com/office/powerpoint/2010/main" val="154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Achnanthes</a:t>
            </a:r>
          </a:p>
        </p:txBody>
      </p:sp>
      <p:sp>
        <p:nvSpPr>
          <p:cNvPr id="922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má vyvinutou fascii/stauros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bez raphe nemá centrální oblast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Areoly ve striích zřetelné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jsou z bočního pohledu zahnuté a prohloubené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9221" name="Picture 2" descr="http://westerndiatoms.colorado.edu/images/sized/images/genus_representative_images/Achnanthe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5888"/>
            <a:ext cx="18621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t1.gstatic.com/images?q=tbn:ANd9GcQtdEiV-17pc4hfgaW0v_7_zAnQM5djUJy4-cDfR0hrt53L42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94213"/>
            <a:ext cx="356393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ovéPole 7"/>
          <p:cNvSpPr txBox="1">
            <a:spLocks noChangeArrowheads="1"/>
          </p:cNvSpPr>
          <p:nvPr/>
        </p:nvSpPr>
        <p:spPr bwMode="auto">
          <a:xfrm>
            <a:off x="5076825" y="4005263"/>
            <a:ext cx="313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Achnanthes coarctata</a:t>
            </a:r>
          </a:p>
        </p:txBody>
      </p:sp>
      <p:pic>
        <p:nvPicPr>
          <p:cNvPr id="9224" name="Picture 6" descr="C:\Users\Bara\Desktop\imagesCA6T6DI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367088"/>
            <a:ext cx="7191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Achnanthes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Odštěpily se od něj rody: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 	Achnanthidium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	Psammothidium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	Planothidium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	Karayevia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	Lemnicola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     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31250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Achnanthidium</a:t>
            </a:r>
          </a:p>
        </p:txBody>
      </p:sp>
      <p:sp>
        <p:nvSpPr>
          <p:cNvPr id="11268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zahnuté (patrné z pleurálního pohledu)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je konkávní</a:t>
            </a:r>
            <a:r>
              <a:rPr lang="en-US" altLang="cs-CZ" sz="2400" smtClean="0"/>
              <a:t>, </a:t>
            </a:r>
            <a:r>
              <a:rPr lang="cs-CZ" altLang="cs-CZ" sz="2400" smtClean="0"/>
              <a:t>valva bez raphe je k</a:t>
            </a:r>
            <a:r>
              <a:rPr lang="en-US" altLang="cs-CZ" sz="2400" smtClean="0"/>
              <a:t>onvex</a:t>
            </a:r>
            <a:r>
              <a:rPr lang="cs-CZ" altLang="cs-CZ" sz="2400" smtClean="0"/>
              <a:t>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Občas přítomna fascia/stauros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Malých rozměrů (</a:t>
            </a:r>
            <a:r>
              <a:rPr lang="en-US" altLang="cs-CZ" sz="2400" smtClean="0"/>
              <a:t>30 µm</a:t>
            </a:r>
            <a:r>
              <a:rPr lang="cs-CZ" altLang="cs-CZ" sz="2400" smtClean="0"/>
              <a:t> na délu, </a:t>
            </a:r>
            <a:r>
              <a:rPr lang="en-US" altLang="cs-CZ" sz="2400" smtClean="0"/>
              <a:t>5 µm</a:t>
            </a:r>
            <a:r>
              <a:rPr lang="cs-CZ" altLang="cs-CZ" sz="2400" smtClean="0"/>
              <a:t> na šířku)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Velmi jemné a početné strie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Kapitátní či rostrátní konce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Může tvořit slizové stopky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Běžné říční druhy</a:t>
            </a:r>
          </a:p>
        </p:txBody>
      </p:sp>
      <p:pic>
        <p:nvPicPr>
          <p:cNvPr id="11269" name="Picture 2" descr="http://westerndiatoms.colorado.edu/images/sized/images/genus_representative_images/Achnanthidium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1511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t0.gstatic.com/images?q=tbn:ANd9GcRXsnPougDN4rOCW1Ecr65fTk5ZtFVCgDx6-cjVU_5OZU-LwNv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45125"/>
            <a:ext cx="1346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http://westerndiatoms.colorado.edu/images/sized/images/species_lm_images/1010_LM7-36x12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445125"/>
            <a:ext cx="3667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ovéPole 7"/>
          <p:cNvSpPr txBox="1">
            <a:spLocks noChangeArrowheads="1"/>
          </p:cNvSpPr>
          <p:nvPr/>
        </p:nvSpPr>
        <p:spPr bwMode="auto">
          <a:xfrm>
            <a:off x="4643438" y="4941888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         Achnanthidium minutissimum</a:t>
            </a:r>
            <a:endParaRPr lang="cs-CZ" altLang="cs-CZ"/>
          </a:p>
        </p:txBody>
      </p:sp>
      <p:pic>
        <p:nvPicPr>
          <p:cNvPr id="11273" name="Picture 8" descr="http://westerndiatoms.colorado.edu/images/sized/images/species_representative_images/A_minutissimum_iconic-150x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ttp://westerndiatoms.colorado.edu/images/sized/images/species_representative_images/A_exiguum_iconic-150x1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44512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ovéPole 10"/>
          <p:cNvSpPr txBox="1">
            <a:spLocks noChangeArrowheads="1"/>
          </p:cNvSpPr>
          <p:nvPr/>
        </p:nvSpPr>
        <p:spPr bwMode="auto">
          <a:xfrm>
            <a:off x="0" y="5013325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Achnanthidium exiguum</a:t>
            </a:r>
          </a:p>
        </p:txBody>
      </p:sp>
    </p:spTree>
    <p:extLst>
      <p:ext uri="{BB962C8B-B14F-4D97-AF65-F5344CB8AC3E}">
        <p14:creationId xmlns:p14="http://schemas.microsoft.com/office/powerpoint/2010/main" val="23587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Planothidium</a:t>
            </a:r>
          </a:p>
        </p:txBody>
      </p:sp>
      <p:sp>
        <p:nvSpPr>
          <p:cNvPr id="12292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Strie na valvě s raphe radiální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Centrální oblast může být asymetrická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 Na valvě bez raphe výrazná oblast bez strií (cavum), často ve tvaru podkovy, může být i dutá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eliptické až lanceolátní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Konce mohou být rostrátní nebo kapitátní</a:t>
            </a:r>
          </a:p>
        </p:txBody>
      </p:sp>
      <p:pic>
        <p:nvPicPr>
          <p:cNvPr id="12293" name="Picture 2" descr="http://westerndiatoms.colorado.edu/images/sized/images/genus_representative_images/Planothidium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http://westerndiatoms.colorado.edu/images/sized/images/species_representative_images/Planothidium_lanceolatum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84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http://westerndiatoms.colorado.edu/images/sized/images/species_representative_images/Planothidium_frequentissimum_iconic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84788"/>
            <a:ext cx="157321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ovéPole 7"/>
          <p:cNvSpPr txBox="1">
            <a:spLocks noChangeArrowheads="1"/>
          </p:cNvSpPr>
          <p:nvPr/>
        </p:nvSpPr>
        <p:spPr bwMode="auto">
          <a:xfrm>
            <a:off x="0" y="501332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Planothidium lanceolatum</a:t>
            </a:r>
          </a:p>
        </p:txBody>
      </p:sp>
      <p:sp>
        <p:nvSpPr>
          <p:cNvPr id="12297" name="TextovéPole 8"/>
          <p:cNvSpPr txBox="1">
            <a:spLocks noChangeArrowheads="1"/>
          </p:cNvSpPr>
          <p:nvPr/>
        </p:nvSpPr>
        <p:spPr bwMode="auto">
          <a:xfrm>
            <a:off x="5651500" y="4868863"/>
            <a:ext cx="364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Planothidium frequentissimum</a:t>
            </a:r>
          </a:p>
        </p:txBody>
      </p:sp>
    </p:spTree>
    <p:extLst>
      <p:ext uri="{BB962C8B-B14F-4D97-AF65-F5344CB8AC3E}">
        <p14:creationId xmlns:p14="http://schemas.microsoft.com/office/powerpoint/2010/main" val="17074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Psammothidium</a:t>
            </a:r>
          </a:p>
        </p:txBody>
      </p:sp>
      <p:sp>
        <p:nvSpPr>
          <p:cNvPr id="13316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je konkávní</a:t>
            </a:r>
            <a:r>
              <a:rPr lang="en-US" altLang="cs-CZ" sz="2400" smtClean="0"/>
              <a:t>, </a:t>
            </a:r>
            <a:r>
              <a:rPr lang="cs-CZ" altLang="cs-CZ" sz="2400" smtClean="0"/>
              <a:t>valva bez raphe je k</a:t>
            </a:r>
            <a:r>
              <a:rPr lang="en-US" altLang="cs-CZ" sz="2400" smtClean="0"/>
              <a:t>onvex</a:t>
            </a:r>
            <a:r>
              <a:rPr lang="cs-CZ" altLang="cs-CZ" sz="2400" smtClean="0"/>
              <a:t>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Více eliptické než </a:t>
            </a:r>
            <a:r>
              <a:rPr lang="cs-CZ" altLang="cs-CZ" sz="2400" i="1" smtClean="0"/>
              <a:t>Planothidium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Konce zakulacené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Hustější striace (až </a:t>
            </a:r>
            <a:r>
              <a:rPr lang="it-IT" altLang="cs-CZ" sz="2400" smtClean="0"/>
              <a:t>30 striae </a:t>
            </a:r>
            <a:r>
              <a:rPr lang="cs-CZ" altLang="cs-CZ" sz="2400" smtClean="0"/>
              <a:t>na</a:t>
            </a:r>
            <a:r>
              <a:rPr lang="it-IT" altLang="cs-CZ" sz="2400" smtClean="0"/>
              <a:t> 10 µm</a:t>
            </a:r>
            <a:r>
              <a:rPr lang="cs-CZ" altLang="cs-CZ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Strie podobné na obou valvách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Terminální konce raphe zahnuté opačným směrem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Výrazná centrální oblast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Často vázáno na písčité substráty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3317" name="Picture 2" descr="http://westerndiatoms.colorado.edu/images/sized/images/genus_representative_images/Psammothidium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westerndiatoms.colorado.edu/images/sized/images/species_representative_images/P_subatomoides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78400"/>
            <a:ext cx="17637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ovéPole 6"/>
          <p:cNvSpPr txBox="1">
            <a:spLocks noChangeArrowheads="1"/>
          </p:cNvSpPr>
          <p:nvPr/>
        </p:nvSpPr>
        <p:spPr bwMode="auto">
          <a:xfrm>
            <a:off x="5867400" y="4572000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Psammothidium subatomoides</a:t>
            </a:r>
          </a:p>
        </p:txBody>
      </p:sp>
    </p:spTree>
    <p:extLst>
      <p:ext uri="{BB962C8B-B14F-4D97-AF65-F5344CB8AC3E}">
        <p14:creationId xmlns:p14="http://schemas.microsoft.com/office/powerpoint/2010/main" val="18789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Karayevia</a:t>
            </a:r>
          </a:p>
        </p:txBody>
      </p:sp>
      <p:sp>
        <p:nvSpPr>
          <p:cNvPr id="1434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radiální strie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bez raphe má téměř paralelní striae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eliptické až lanceolátní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Terminální konce raphe zahnuté na stejnou stranu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i="1" smtClean="0"/>
              <a:t>Karayevia oblongella</a:t>
            </a:r>
            <a:r>
              <a:rPr lang="cs-CZ" altLang="cs-CZ" sz="2400" smtClean="0"/>
              <a:t>: druh popsán jako </a:t>
            </a:r>
            <a:r>
              <a:rPr lang="cs-CZ" altLang="cs-CZ" sz="2400" i="1" smtClean="0"/>
              <a:t>Achnanthes clevei</a:t>
            </a:r>
            <a:r>
              <a:rPr lang="cs-CZ" altLang="cs-CZ" sz="2400" smtClean="0"/>
              <a:t>, později přeřazen do rodu </a:t>
            </a:r>
            <a:r>
              <a:rPr lang="cs-CZ" altLang="cs-CZ" sz="2400" i="1" smtClean="0"/>
              <a:t>Planothidium</a:t>
            </a:r>
            <a:r>
              <a:rPr lang="cs-CZ" altLang="cs-CZ" sz="2400" smtClean="0"/>
              <a:t>- synonymum </a:t>
            </a:r>
            <a:r>
              <a:rPr lang="cs-CZ" altLang="cs-CZ" sz="2400" i="1" smtClean="0"/>
              <a:t>Planothidium oblongellum</a:t>
            </a:r>
          </a:p>
        </p:txBody>
      </p:sp>
      <p:pic>
        <p:nvPicPr>
          <p:cNvPr id="14341" name="Picture 2" descr="http://westerndiatoms.colorado.edu/images/sized/images/species_representative_images/Karayevia_oblongell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Cocconeis</a:t>
            </a:r>
          </a:p>
        </p:txBody>
      </p:sp>
      <p:sp>
        <p:nvSpPr>
          <p:cNvPr id="1536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eliptické až kulaté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s raphe mají po obvodu hyalinní oblast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zahnuté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Terminální konce raphe rovné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Velmi běžný epifyt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5365" name="Picture 2" descr="http://westerndiatoms.colorado.edu/images/sized/images/genus_representative_images/Cocconei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t0.gstatic.com/images?q=tbn:ANd9GcSvJjwmM_hEvbH-BNkaGcuLYU6QOcD-83QBbWmwa9eb7PuMI2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17207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http://t1.gstatic.com/images?q=tbn:ANd9GcQIckkarWlsJ6Yyj6_Mlw209Nk_hbyNafJauRIo0ZpKI0b14_5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938"/>
            <a:ext cx="176371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ttp://t0.gstatic.com/images?q=tbn:ANd9GcQsbGPnFHywGYShoy7UGiUIezVvyKV71E55CIEdTJy2fGVCImCH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70513"/>
            <a:ext cx="18002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ovéPole 8"/>
          <p:cNvSpPr txBox="1">
            <a:spLocks noChangeArrowheads="1"/>
          </p:cNvSpPr>
          <p:nvPr/>
        </p:nvSpPr>
        <p:spPr bwMode="auto">
          <a:xfrm>
            <a:off x="179388" y="4941888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Cocconeis pediculus</a:t>
            </a:r>
          </a:p>
        </p:txBody>
      </p:sp>
      <p:sp>
        <p:nvSpPr>
          <p:cNvPr id="15370" name="TextovéPole 9"/>
          <p:cNvSpPr txBox="1">
            <a:spLocks noChangeArrowheads="1"/>
          </p:cNvSpPr>
          <p:nvPr/>
        </p:nvSpPr>
        <p:spPr bwMode="auto">
          <a:xfrm>
            <a:off x="6335713" y="472440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Cocconeis placentula</a:t>
            </a:r>
          </a:p>
        </p:txBody>
      </p:sp>
    </p:spTree>
    <p:extLst>
      <p:ext uri="{BB962C8B-B14F-4D97-AF65-F5344CB8AC3E}">
        <p14:creationId xmlns:p14="http://schemas.microsoft.com/office/powerpoint/2010/main" val="37573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Rozsivky bez </a:t>
            </a:r>
            <a:r>
              <a:rPr lang="cs-CZ" sz="4000" dirty="0" err="1" smtClean="0"/>
              <a:t>raphe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dvoustraně souměrné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Nemají </a:t>
            </a:r>
            <a:r>
              <a:rPr lang="cs-CZ" sz="2400" dirty="0" err="1" smtClean="0"/>
              <a:t>raphe</a:t>
            </a:r>
            <a:r>
              <a:rPr lang="cs-CZ" sz="2400" dirty="0" smtClean="0"/>
              <a:t> (postrádají aktivní pohyb)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Občas mají </a:t>
            </a:r>
            <a:r>
              <a:rPr lang="cs-CZ" sz="2400" dirty="0" err="1" smtClean="0"/>
              <a:t>rimoportuly</a:t>
            </a:r>
            <a:r>
              <a:rPr lang="cs-CZ" sz="2400" dirty="0" smtClean="0"/>
              <a:t> (diagnostický znak)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026" name="Picture 2" descr="C:\Users\bara\Desktop\araphid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671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6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 descr="C:\Users\bara\Desktop\diato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278536"/>
            <a:ext cx="3757850" cy="28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ra\Desktop\cox_tabflo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06" y="3284984"/>
            <a:ext cx="3634234" cy="26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83905" y="6124654"/>
            <a:ext cx="290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Diatoma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48064" y="6157865"/>
            <a:ext cx="219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Tabellaria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3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Eucocconeis</a:t>
            </a:r>
          </a:p>
        </p:txBody>
      </p:sp>
      <p:sp>
        <p:nvSpPr>
          <p:cNvPr id="16388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Osové pole sigmoidní - zahnuté do S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Celkem vzácný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Litorál oligotrofních jezer, smáčené zdi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6389" name="Picture 2" descr="http://westerndiatoms.colorado.edu/images/sized/images/genus_representative_images/Eucocconei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t2.gstatic.com/images?q=tbn:ANd9GcRNnWG7Qph7BZdpLK9IKiFrQuqmVW8GOtKVY7KilK3MnkaCTbC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089525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ttp://t3.gstatic.com/images?q=tbn:ANd9GcSxhX7AapDmA_pc4a_sPfDKEOEJ4UOV1rHadIrIBi92YuVnX5K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925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Lemnicola</a:t>
            </a:r>
          </a:p>
        </p:txBody>
      </p:sp>
      <p:sp>
        <p:nvSpPr>
          <p:cNvPr id="17412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má asymetrický stauros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Konce mohou být subrostrátní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lineární až lineárně eliptické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Žije epifyticky (</a:t>
            </a:r>
            <a:r>
              <a:rPr lang="cs-CZ" altLang="cs-CZ" sz="2400" i="1" smtClean="0"/>
              <a:t>Lemna</a:t>
            </a:r>
            <a:r>
              <a:rPr lang="cs-CZ" altLang="cs-CZ" sz="2400" smtClean="0"/>
              <a:t>, </a:t>
            </a:r>
            <a:r>
              <a:rPr lang="cs-CZ" altLang="cs-CZ" sz="2400" i="1" smtClean="0"/>
              <a:t>Wolfia</a:t>
            </a:r>
            <a:r>
              <a:rPr lang="cs-CZ" altLang="cs-CZ" sz="2400" smtClean="0"/>
              <a:t>)</a:t>
            </a:r>
          </a:p>
        </p:txBody>
      </p:sp>
      <p:pic>
        <p:nvPicPr>
          <p:cNvPr id="17413" name="Picture 2" descr="http://westerndiatoms.colorado.edu/images/sized/images/genus_representative_images/Lemnicol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t0.gstatic.com/images?q=tbn:ANd9GcRHxzRzfSSONW3L1E-zqIKkHBi_iqdYLVWwZfD74-vN6mL3eMy0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962400"/>
            <a:ext cx="1581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ovéPole 6"/>
          <p:cNvSpPr txBox="1">
            <a:spLocks noChangeArrowheads="1"/>
          </p:cNvSpPr>
          <p:nvPr/>
        </p:nvSpPr>
        <p:spPr bwMode="auto">
          <a:xfrm>
            <a:off x="5435600" y="6488113"/>
            <a:ext cx="309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Lemnicola hungarica</a:t>
            </a:r>
          </a:p>
        </p:txBody>
      </p:sp>
    </p:spTree>
    <p:extLst>
      <p:ext uri="{BB962C8B-B14F-4D97-AF65-F5344CB8AC3E}">
        <p14:creationId xmlns:p14="http://schemas.microsoft.com/office/powerpoint/2010/main" val="25414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ctrTitle"/>
          </p:nvPr>
        </p:nvSpPr>
        <p:spPr>
          <a:xfrm>
            <a:off x="539750" y="26988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mtClean="0"/>
              <a:t>Děkuji za pozornost!</a:t>
            </a:r>
            <a:br>
              <a:rPr lang="cs-CZ" altLang="cs-CZ" smtClean="0"/>
            </a:br>
            <a:r>
              <a:rPr lang="cs-CZ" altLang="cs-CZ" smtClean="0">
                <a:sym typeface="Wingdings" panose="05000000000000000000" pitchFamily="2" charset="2"/>
              </a:rPr>
              <a:t></a:t>
            </a:r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22050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8436" name="Picture 2" descr="C:\Users\Bara\Desktop\Doc_4734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58801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Rozsivky bez </a:t>
            </a:r>
            <a:r>
              <a:rPr lang="cs-CZ" sz="4000" dirty="0" err="1" smtClean="0"/>
              <a:t>raphe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Fragilariales</a:t>
            </a:r>
            <a:endParaRPr lang="en-US" sz="2800" dirty="0"/>
          </a:p>
          <a:p>
            <a:pPr lvl="1"/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endParaRPr lang="en-US" sz="2400" dirty="0"/>
          </a:p>
          <a:p>
            <a:pPr lvl="1"/>
            <a:r>
              <a:rPr lang="en-US" sz="2400" i="1" dirty="0" err="1"/>
              <a:t>Synedra</a:t>
            </a:r>
            <a:r>
              <a:rPr lang="en-US" sz="2400" dirty="0"/>
              <a:t> </a:t>
            </a:r>
          </a:p>
          <a:p>
            <a:pPr lvl="1"/>
            <a:r>
              <a:rPr lang="en-US" sz="2400" i="1" dirty="0" err="1"/>
              <a:t>Asterionella</a:t>
            </a:r>
            <a:endParaRPr lang="en-US" sz="2400" i="1" dirty="0"/>
          </a:p>
          <a:p>
            <a:pPr lvl="1"/>
            <a:r>
              <a:rPr lang="en-US" sz="2400" i="1" dirty="0" err="1"/>
              <a:t>Diatoma</a:t>
            </a:r>
            <a:endParaRPr lang="en-US" sz="2400" i="1" dirty="0"/>
          </a:p>
          <a:p>
            <a:pPr lvl="1"/>
            <a:r>
              <a:rPr lang="en-US" sz="2400" i="1" dirty="0" err="1"/>
              <a:t>Meridion</a:t>
            </a:r>
            <a:endParaRPr lang="en-US" sz="2400" i="1" dirty="0"/>
          </a:p>
          <a:p>
            <a:pPr lvl="1"/>
            <a:r>
              <a:rPr lang="en-US" sz="2400" i="1" dirty="0" err="1"/>
              <a:t>Hannaea</a:t>
            </a:r>
            <a:endParaRPr lang="en-US" sz="2400" i="1" dirty="0"/>
          </a:p>
          <a:p>
            <a:r>
              <a:rPr lang="en-US" sz="2800" dirty="0" err="1"/>
              <a:t>Tabellariales</a:t>
            </a:r>
            <a:endParaRPr lang="en-US" sz="2800" dirty="0"/>
          </a:p>
          <a:p>
            <a:pPr lvl="1"/>
            <a:r>
              <a:rPr lang="en-US" sz="2400" i="1" dirty="0" err="1"/>
              <a:t>Tabellaria</a:t>
            </a:r>
            <a:endParaRPr lang="en-US" sz="2400" i="1" dirty="0"/>
          </a:p>
          <a:p>
            <a:pPr lvl="1"/>
            <a:r>
              <a:rPr lang="en-US" sz="2400" i="1" dirty="0" err="1"/>
              <a:t>Tetracyclus</a:t>
            </a:r>
            <a:endParaRPr lang="en-US" sz="2400" i="1" dirty="0"/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274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82661" y="176500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Tvoří kolonie spojené pomocí trnů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1 </a:t>
            </a:r>
            <a:r>
              <a:rPr lang="cs-CZ" sz="2400" dirty="0" err="1" smtClean="0"/>
              <a:t>rimoportula</a:t>
            </a:r>
            <a:r>
              <a:rPr lang="cs-CZ" sz="2400" dirty="0" smtClean="0"/>
              <a:t> na každé </a:t>
            </a:r>
            <a:r>
              <a:rPr lang="cs-CZ" sz="2400" dirty="0" err="1" smtClean="0"/>
              <a:t>valvě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rovné až </a:t>
            </a:r>
            <a:r>
              <a:rPr lang="cs-CZ" sz="2400" dirty="0" err="1" smtClean="0"/>
              <a:t>lanceolátní</a:t>
            </a:r>
            <a:r>
              <a:rPr lang="cs-CZ" sz="2400" dirty="0" smtClean="0"/>
              <a:t> (kopinaté)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Centrální oblast expandovaná (na jednu či obě strany)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2051" name="Picture 3" descr="C:\Users\bara\Desktop\fragil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398177"/>
            <a:ext cx="879723" cy="52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Kosmopolitní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Převážně planktonní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Problémy s určováním </a:t>
            </a:r>
            <a:r>
              <a:rPr lang="cs-CZ" sz="2400" i="1" dirty="0" err="1"/>
              <a:t>Fragilaria</a:t>
            </a:r>
            <a:r>
              <a:rPr lang="cs-CZ" sz="2400" dirty="0"/>
              <a:t>? </a:t>
            </a:r>
            <a:r>
              <a:rPr lang="cs-CZ" sz="2400" i="1" dirty="0" err="1"/>
              <a:t>Ulnaria</a:t>
            </a:r>
            <a:r>
              <a:rPr lang="cs-CZ" sz="2400" dirty="0"/>
              <a:t>? </a:t>
            </a:r>
            <a:r>
              <a:rPr lang="cs-CZ" sz="2400" i="1" dirty="0" err="1"/>
              <a:t>Synedra</a:t>
            </a:r>
            <a:r>
              <a:rPr lang="cs-CZ" sz="2400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Platné jméno možné </a:t>
            </a:r>
            <a:r>
              <a:rPr lang="cs-CZ" sz="2400" dirty="0"/>
              <a:t>najít na </a:t>
            </a:r>
            <a:r>
              <a:rPr lang="cs-CZ" sz="2400" dirty="0">
                <a:hlinkClick r:id="rId3"/>
              </a:rPr>
              <a:t>http://www.algaebase.org</a:t>
            </a:r>
            <a:r>
              <a:rPr lang="cs-CZ" sz="2400" dirty="0" smtClean="0">
                <a:hlinkClick r:id="rId3"/>
              </a:rPr>
              <a:t>/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21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 smtClean="0"/>
              <a:t>Fragilaria</a:t>
            </a:r>
            <a:r>
              <a:rPr lang="cs-CZ" sz="3600" i="1" dirty="0" smtClean="0"/>
              <a:t> </a:t>
            </a:r>
            <a:r>
              <a:rPr lang="cs-CZ" sz="3600" dirty="0" smtClean="0"/>
              <a:t>versus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Synedra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1. pohled na věc:</a:t>
            </a:r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Fragilaria</a:t>
            </a:r>
            <a:r>
              <a:rPr lang="cs-CZ" sz="2400" dirty="0" smtClean="0"/>
              <a:t> se od rodu </a:t>
            </a:r>
            <a:r>
              <a:rPr lang="cs-CZ" sz="2400" i="1" dirty="0" err="1" smtClean="0"/>
              <a:t>Synedra</a:t>
            </a:r>
            <a:r>
              <a:rPr lang="cs-CZ" sz="2400" dirty="0" smtClean="0"/>
              <a:t> odlišuje dlouhými pásovitými koloniemi </a:t>
            </a:r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Synedra</a:t>
            </a:r>
            <a:r>
              <a:rPr lang="cs-CZ" sz="2400" dirty="0" smtClean="0"/>
              <a:t> </a:t>
            </a:r>
            <a:r>
              <a:rPr lang="cs-CZ" sz="2400" dirty="0"/>
              <a:t>tvoří vějířovité kolonie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7" name="Picture 4" descr="C:\Users\bara\Desktop\Fragilaria_to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573017"/>
            <a:ext cx="31683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ara\Desktop\syne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5389"/>
            <a:ext cx="2351906" cy="31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08743" y="6349970"/>
            <a:ext cx="199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Synedra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 smtClean="0"/>
              <a:t>Fragilaria</a:t>
            </a:r>
            <a:r>
              <a:rPr lang="cs-CZ" sz="3200" i="1" dirty="0" smtClean="0"/>
              <a:t> </a:t>
            </a:r>
            <a:r>
              <a:rPr lang="cs-CZ" sz="3200" dirty="0" smtClean="0"/>
              <a:t>versus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Synedra</a:t>
            </a:r>
            <a:r>
              <a:rPr lang="cs-CZ" sz="3200" i="1" dirty="0" smtClean="0"/>
              <a:t> </a:t>
            </a:r>
            <a:r>
              <a:rPr lang="cs-CZ" sz="3200" dirty="0" smtClean="0"/>
              <a:t>II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2 pohled na věc: 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Některé sladkovodní druhy rodu </a:t>
            </a:r>
            <a:r>
              <a:rPr lang="cs-CZ" sz="2400" i="1" dirty="0" err="1" smtClean="0"/>
              <a:t>Synedra</a:t>
            </a:r>
            <a:r>
              <a:rPr lang="cs-CZ" sz="2400" dirty="0" smtClean="0"/>
              <a:t> jsou zařazeny do rodu </a:t>
            </a:r>
            <a:r>
              <a:rPr lang="cs-CZ" sz="2400" b="1" i="1" dirty="0" err="1" smtClean="0"/>
              <a:t>Ulnaria</a:t>
            </a:r>
            <a:endParaRPr lang="cs-CZ" sz="2400" b="1" dirty="0" smtClean="0"/>
          </a:p>
          <a:p>
            <a:pPr marL="457200" lvl="1" indent="0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Synedra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ulna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S. </a:t>
            </a:r>
            <a:r>
              <a:rPr lang="en-US" sz="2400" i="1" dirty="0" err="1">
                <a:solidFill>
                  <a:srgbClr val="000000"/>
                </a:solidFill>
              </a:rPr>
              <a:t>acus</a:t>
            </a:r>
            <a:r>
              <a:rPr lang="en-US" sz="2400" i="1" dirty="0">
                <a:solidFill>
                  <a:srgbClr val="000000"/>
                </a:solidFill>
              </a:rPr>
              <a:t>, S. </a:t>
            </a:r>
            <a:r>
              <a:rPr lang="en-US" sz="2400" i="1" dirty="0" smtClean="0">
                <a:solidFill>
                  <a:srgbClr val="000000"/>
                </a:solidFill>
              </a:rPr>
              <a:t>radians</a:t>
            </a:r>
            <a:r>
              <a:rPr lang="cs-CZ" sz="2400" i="1" dirty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a pod.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nyní v rodu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Ulnaria</a:t>
            </a:r>
            <a:endParaRPr lang="cs-CZ" sz="2400" b="1" i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cs-CZ" sz="2400" b="1" i="1" dirty="0" smtClean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Zbytek rodu </a:t>
            </a:r>
            <a:r>
              <a:rPr lang="cs-CZ" sz="2400" dirty="0" err="1" smtClean="0"/>
              <a:t>Synedra</a:t>
            </a:r>
            <a:r>
              <a:rPr lang="cs-CZ" sz="2400" dirty="0" smtClean="0"/>
              <a:t> rozdělen takto: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S</a:t>
            </a:r>
            <a:r>
              <a:rPr lang="cs-CZ" sz="2400" i="1" dirty="0" smtClean="0">
                <a:solidFill>
                  <a:srgbClr val="000000"/>
                </a:solidFill>
              </a:rPr>
              <a:t>.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fasciculata</a:t>
            </a:r>
            <a:r>
              <a:rPr lang="en-US" sz="2400" i="1" dirty="0" smtClean="0">
                <a:solidFill>
                  <a:srgbClr val="000000"/>
                </a:solidFill>
              </a:rPr>
              <a:t>, S. </a:t>
            </a:r>
            <a:r>
              <a:rPr lang="en-US" sz="2400" i="1" dirty="0" err="1" smtClean="0">
                <a:solidFill>
                  <a:srgbClr val="000000"/>
                </a:solidFill>
              </a:rPr>
              <a:t>truncata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nyní řazeny do rodu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Tabularia</a:t>
            </a:r>
            <a:endParaRPr lang="en-US" sz="2400" b="1" i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Synedra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pulchella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b="1" i="1" dirty="0" err="1">
                <a:solidFill>
                  <a:srgbClr val="000000"/>
                </a:solidFill>
              </a:rPr>
              <a:t>Ctenophora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pulchella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Z toho vyplývá, že </a:t>
            </a:r>
            <a:r>
              <a:rPr lang="cs-CZ" sz="2000" i="1" dirty="0" err="1" smtClean="0"/>
              <a:t>Synedry</a:t>
            </a:r>
            <a:r>
              <a:rPr lang="cs-CZ" sz="2000" dirty="0" smtClean="0"/>
              <a:t> jsou nyní pouze mořské a brakické. Dělení podle tvaru kolonií funguje, ale již to není </a:t>
            </a:r>
            <a:r>
              <a:rPr lang="cs-CZ" sz="2000" i="1" dirty="0" err="1" smtClean="0"/>
              <a:t>Synedra</a:t>
            </a:r>
            <a:r>
              <a:rPr lang="cs-CZ" sz="2000" dirty="0" smtClean="0"/>
              <a:t>, ale </a:t>
            </a:r>
            <a:r>
              <a:rPr lang="cs-CZ" sz="2000" i="1" dirty="0" err="1" smtClean="0"/>
              <a:t>Ulnaria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1493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1317</Words>
  <Application>Microsoft Office PowerPoint</Application>
  <PresentationFormat>Předvádění na obrazovce (4:3)</PresentationFormat>
  <Paragraphs>303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Motiv systému Office</vt:lpstr>
      <vt:lpstr>Úvod do diatomologie – Rozsivky bez raphe, rozsivky s raphe na jedné valvě, historie diatomologie</vt:lpstr>
      <vt:lpstr>Morfologické pojmy</vt:lpstr>
      <vt:lpstr>Morfologické pojmy</vt:lpstr>
      <vt:lpstr>Rozsivky bez raphe</vt:lpstr>
      <vt:lpstr>Rozsivky bez raphe</vt:lpstr>
      <vt:lpstr>Fragilaria</vt:lpstr>
      <vt:lpstr>Fragilaria</vt:lpstr>
      <vt:lpstr>Fragilaria versus Synedra</vt:lpstr>
      <vt:lpstr>Fragilaria versus Synedra II</vt:lpstr>
      <vt:lpstr>Fragilaria versus Ulnaria</vt:lpstr>
      <vt:lpstr>Ulnaria versus Fragilaria</vt:lpstr>
      <vt:lpstr>Fragilaria</vt:lpstr>
      <vt:lpstr>Fragilaria se rozpadla na:</vt:lpstr>
      <vt:lpstr>Staurosira</vt:lpstr>
      <vt:lpstr>Pseudostaurosira</vt:lpstr>
      <vt:lpstr>Stauroforma</vt:lpstr>
      <vt:lpstr>Ctenophora</vt:lpstr>
      <vt:lpstr>Hannaea</vt:lpstr>
      <vt:lpstr>     Asterionella</vt:lpstr>
      <vt:lpstr>Diatoma</vt:lpstr>
      <vt:lpstr>Meridion</vt:lpstr>
      <vt:lpstr>Staurosirella</vt:lpstr>
      <vt:lpstr>Fragilariforma</vt:lpstr>
      <vt:lpstr>Tabularia</vt:lpstr>
      <vt:lpstr>Tabellaria</vt:lpstr>
      <vt:lpstr>Tetracyclus</vt:lpstr>
      <vt:lpstr>Vynález mikroskopu</vt:lpstr>
      <vt:lpstr>Historie diatomologie</vt:lpstr>
      <vt:lpstr>Historie diatomologie</vt:lpstr>
      <vt:lpstr>Historie diatomologie</vt:lpstr>
      <vt:lpstr>Morfologické pojmy</vt:lpstr>
      <vt:lpstr>Rozsivky s raphe na jedné valvě</vt:lpstr>
      <vt:lpstr>Achnanthes</vt:lpstr>
      <vt:lpstr>Achnanthes</vt:lpstr>
      <vt:lpstr>Achnanthidium</vt:lpstr>
      <vt:lpstr>Planothidium</vt:lpstr>
      <vt:lpstr>Psammothidium</vt:lpstr>
      <vt:lpstr>Karayevia</vt:lpstr>
      <vt:lpstr>Cocconeis</vt:lpstr>
      <vt:lpstr>Eucocconeis</vt:lpstr>
      <vt:lpstr>Lemnicola</vt:lpstr>
      <vt:lpstr>Děkuji za pozornost!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79</cp:revision>
  <dcterms:created xsi:type="dcterms:W3CDTF">2012-09-10T15:35:35Z</dcterms:created>
  <dcterms:modified xsi:type="dcterms:W3CDTF">2014-10-07T13:21:55Z</dcterms:modified>
</cp:coreProperties>
</file>