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2"/>
  </p:notesMasterIdLst>
  <p:sldIdLst>
    <p:sldId id="256" r:id="rId2"/>
    <p:sldId id="312" r:id="rId3"/>
    <p:sldId id="313" r:id="rId4"/>
    <p:sldId id="326" r:id="rId5"/>
    <p:sldId id="314" r:id="rId6"/>
    <p:sldId id="315" r:id="rId7"/>
    <p:sldId id="322" r:id="rId8"/>
    <p:sldId id="257" r:id="rId9"/>
    <p:sldId id="260" r:id="rId10"/>
    <p:sldId id="316" r:id="rId11"/>
    <p:sldId id="317" r:id="rId12"/>
    <p:sldId id="261" r:id="rId13"/>
    <p:sldId id="262" r:id="rId14"/>
    <p:sldId id="291" r:id="rId15"/>
    <p:sldId id="290" r:id="rId16"/>
    <p:sldId id="292" r:id="rId17"/>
    <p:sldId id="264" r:id="rId18"/>
    <p:sldId id="265" r:id="rId19"/>
    <p:sldId id="278" r:id="rId20"/>
    <p:sldId id="294" r:id="rId21"/>
    <p:sldId id="279" r:id="rId22"/>
    <p:sldId id="280" r:id="rId23"/>
    <p:sldId id="281" r:id="rId24"/>
    <p:sldId id="282" r:id="rId25"/>
    <p:sldId id="283" r:id="rId26"/>
    <p:sldId id="318" r:id="rId27"/>
    <p:sldId id="319" r:id="rId28"/>
    <p:sldId id="324" r:id="rId29"/>
    <p:sldId id="309" r:id="rId30"/>
    <p:sldId id="310" r:id="rId31"/>
    <p:sldId id="305" r:id="rId32"/>
    <p:sldId id="307" r:id="rId33"/>
    <p:sldId id="306" r:id="rId34"/>
    <p:sldId id="327" r:id="rId35"/>
    <p:sldId id="287" r:id="rId36"/>
    <p:sldId id="320" r:id="rId37"/>
    <p:sldId id="321" r:id="rId38"/>
    <p:sldId id="323" r:id="rId39"/>
    <p:sldId id="298" r:id="rId40"/>
    <p:sldId id="267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40" d="100"/>
          <a:sy n="40" d="100"/>
        </p:scale>
        <p:origin x="-2256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13581-D922-49CD-8754-E955AE3FF585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78720-358B-4BA3-8458-F746597D78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C95AD-128A-4CF7-BA29-F4B0BA707FAD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41D7-62C8-449F-9DF7-DAE9F05F6787}" type="datetimeFigureOut">
              <a:rPr lang="cs-CZ" smtClean="0"/>
              <a:pPr/>
              <a:t>12.1.2015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949E-6D3B-4808-A84C-F29C065BC44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cz/url?sa=i&amp;rct=j&amp;q=how+to+handle+lab+mouse&amp;source=images&amp;cd=&amp;cad=rja&amp;docid=hoicriJqRHB9PM&amp;tbnid=5HBsgcygyFWNBM:&amp;ved=0CAUQjRw&amp;url=http://www.aaronlogan.com/blog/archives/2003/02/26/312/&amp;ei=Q4uFUZPHFcmOO9WRgagO&amp;psig=AFQjCNGqQzCeXQA6tJ1m_ft5bGXh8wWokQ&amp;ust=13677926350495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lab+mouse+hnadling&amp;source=images&amp;cd=&amp;cad=rja&amp;docid=mf2Wn4LVnBsQrM&amp;tbnid=QSxi-FqbS2UzKM:&amp;ved=0CAUQjRw&amp;url=https://www.aalaslearninglibrary.org/demo/course2.asp?strKeyID=15263980-0870-4452-990B-56044239F319-0&amp;Library=10&amp;Track=8&amp;Series=1243&amp;Course=2451&amp;Lesson=26649&amp;ei=74uFUb2ZFcKOO7qogJAI&amp;bvm=bv.45960087,d.bGE&amp;psig=AFQjCNH0iBNiTUIJ3b9zPWpIzXwxIryuZg&amp;ust=1367792952333882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cz/url?sa=i&amp;rct=j&amp;q=lab+mouse+hnadling&amp;source=images&amp;cd=&amp;cad=rja&amp;docid=QxNSMxOfz0XM-M&amp;tbnid=-rquHPA7cRXUiM:&amp;ved=0CAUQjRw&amp;url=http://www.theodora.com/rodent_laboratory/restraint.html&amp;ei=1YuFUa3wMIikPe28gMAG&amp;bvm=bv.45960087,d.bGE&amp;psig=AFQjCNH0iBNiTUIJ3b9zPWpIzXwxIryuZg&amp;ust=136779295233388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Bryja%20lab\Prezentace\Moje%20prezentace\V&#253;uka\Bi9903%20Vyv%20Biol%20a%20fyziol%20ziv%20I\one%20hand%20handling%20best.MOD.mp4" TargetMode="External"/><Relationship Id="rId1" Type="http://schemas.openxmlformats.org/officeDocument/2006/relationships/video" Target="file:///D:\Documents\Bryja%20lab\Prezentace\Moje%20prezentace\V&#253;uka\Bi9903%20Vyv%20Biol%20a%20fyziol%20ziv%20I\traditional%20handling.MOD.mp4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talen&amp;source=images&amp;cd=&amp;cad=rja&amp;docid=ZXUbxRIATw4ivM&amp;tbnid=izEGxffHiQfyNM:&amp;ved=0CAUQjRw&amp;url=http://www.vicgene.com/Custom%20Services/Custom%20TALEN%20Gene%20Target.htm&amp;ei=lbeGUeLQFszntQbux4CwCQ&amp;bvm=bv.45960087,d.Yms&amp;psig=AFQjCNHXwGEgTeMeykx7jHIuqwEwWfOOXA&amp;ust=1367869030412916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Bryja%20lab\Prezentace\Moje%20prezentace\V&#253;uka\Bi9903%20Vyv%20Biol%20a%20fyziol%20ziv%20I\Method%20of%20the%20Year%202011-%20Gene-editing%20nucleases%20-%20by%20Nature%20Video.mp4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hyperlink" Target="http://physrev.physiology.org/content/90/1/1/F12.large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ocuments\Bryja%20lab\Prezentace\Moje%20prezentace\V&#253;uka\Bi9903%20Vyv%20Biol%20a%20fyziol%20ziv%20I\strevo.flv.wm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hyperlink" Target="https://www.mousephenotype.org/backgroun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legislativa&amp;source=images&amp;cd=&amp;cad=rja&amp;docid=Fcnhz0iwQbj8DM&amp;tbnid=9-TP0ax0d-DioM:&amp;ved=0CAUQjRw&amp;url=http://www.autoservismagazin.cz/casopis-autoservis/odpovednost-autoservisu-za-pouziti-nehomologovaneho-nahradniho-dilu-3-dil&amp;ei=dX2FUfvoLsinO7r7gLAF&amp;bvm=bv.45960087,d.Yms&amp;psig=AFQjCNEWorssglGeujZlwxAX84DR2t4krQ&amp;ust=136778925740924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ndula pospíchalová\Documents\Korinek lab\My documents\Powerpoint templates\C0021375-Lab_mouse,_SEM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8916" cy="687358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4759"/>
            <a:ext cx="8892480" cy="2262113"/>
          </a:xfrm>
        </p:spPr>
        <p:txBody>
          <a:bodyPr>
            <a:norm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Myš jako model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 vývojové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biologie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3928" y="5708848"/>
            <a:ext cx="6400800" cy="1752600"/>
          </a:xfrm>
        </p:spPr>
        <p:txBody>
          <a:bodyPr/>
          <a:lstStyle/>
          <a:p>
            <a:r>
              <a:rPr lang="cs-CZ" dirty="0" smtClean="0"/>
              <a:t>Vendula Pospíchalová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/>
          <a:lstStyle/>
          <a:p>
            <a:r>
              <a:rPr lang="cs-CZ" b="1" dirty="0" smtClean="0"/>
              <a:t>Manipulace s laboratorní myší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285293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Přenáší se uchopena za ocas</a:t>
            </a:r>
          </a:p>
          <a:p>
            <a:r>
              <a:rPr lang="cs-CZ" sz="2400" dirty="0" smtClean="0"/>
              <a:t>Pro fixaci myš uchopíme palcem a ukazovákem pevně za kůži za 	krkem a ocas fixujeme malíkem</a:t>
            </a:r>
          </a:p>
          <a:p>
            <a:r>
              <a:rPr lang="cs-CZ" sz="2400" dirty="0" smtClean="0"/>
              <a:t>Pro intraperitoneální injekci (i.p.) obrátíme zafixovanou myš bříškem 	vzhůru, hlavou dolů (pokles vnitřností) a druhou rukou 	aplikujeme injekci </a:t>
            </a:r>
            <a:endParaRPr lang="cs-CZ" sz="2400" dirty="0"/>
          </a:p>
        </p:txBody>
      </p:sp>
      <p:pic>
        <p:nvPicPr>
          <p:cNvPr id="60420" name="Picture 4" descr="http://t0.gstatic.com/images?q=tbn:ANd9GcTFgThyY_lF32YwriXFYiDuOysxttbBTyLb5sNMEfBT5p0R8Yii2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831" y="3933376"/>
            <a:ext cx="3832673" cy="2880000"/>
          </a:xfrm>
          <a:prstGeom prst="rect">
            <a:avLst/>
          </a:prstGeom>
          <a:noFill/>
        </p:spPr>
      </p:pic>
      <p:pic>
        <p:nvPicPr>
          <p:cNvPr id="60424" name="Picture 8" descr="http://www.theodora.com/rodent_laboratory/images/tail_restrai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60" y="3933376"/>
            <a:ext cx="3426665" cy="2880000"/>
          </a:xfrm>
          <a:prstGeom prst="rect">
            <a:avLst/>
          </a:prstGeom>
          <a:noFill/>
        </p:spPr>
      </p:pic>
      <p:pic>
        <p:nvPicPr>
          <p:cNvPr id="60426" name="Picture 10" descr="https://www.aalaslearninglibrary.org/fileupload_content/Course2451/scruff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7639" y="3933376"/>
            <a:ext cx="1641025" cy="2880000"/>
          </a:xfrm>
          <a:prstGeom prst="rect">
            <a:avLst/>
          </a:prstGeom>
          <a:noFill/>
        </p:spPr>
      </p:pic>
      <p:sp>
        <p:nvSpPr>
          <p:cNvPr id="41986" name="AutoShape 2" descr="data:image/jpeg;base64,/9j/4AAQSkZJRgABAQAAAQABAAD/2wBDAAkGBwgHBgkIBwgKCgkLDRYPDQwMDRsUFRAWIB0iIiAdHx8kKDQsJCYxJx8fLT0tMTU3Ojo6Iys/RD84QzQ5Ojf/2wBDAQoKCg0MDRoPDxo3JR8lNzc3Nzc3Nzc3Nzc3Nzc3Nzc3Nzc3Nzc3Nzc3Nzc3Nzc3Nzc3Nzc3Nzc3Nzc3Nzc3Nzf/wAARCAC1AHADASIAAhEBAxEB/8QAGwAAAgIDAQAAAAAAAAAAAAAABAUDBgACBwH/xAAzEAACAQMDAwMDAwMEAwEAAAABAgMABBEFEiExQVEGE2EUInEygaEjQpEHFVKxJCUzNf/EABgBAAMBAQAAAAAAAAAAAAAAAAACAwEE/8QAIhEAAgICAgICAwAAAAAAAAAAAAECEQMhEjFBURMiBDJh/9oADAMBAAIRAxEAPwDpygCts4pYb4M2UBIqQXZPVSKta6I0xhuFYW+aXfUhidprwzN5p1GxHIYbh5rzcPNLzM3mtfebzW8DOQx3Cs3ilxnbzWvvN5reAcxnvFeGQeaW+8fNZ7580cDOYx90VDPc7V4PNAtdbTya8gje9bCfpHU1PL9Y2Pjds3kNuyGS6UuPFC2+q2LS+3bwhccZIpm9kPaKEj5qnepNLFrIrW8hUnrg1xbkdl0H6FqJmXG0ADvUz+pLJb97K4/pNnCsejfvSCzZ7dSyN17eKCuIY7m6Q3Q3qxxTOLsnetFmlvo4LkMsoMbHqDTCKcSnKMCK53qOl6tYoxiUzWZJKhTyorzRteis3P1WpCIAcK0TE58cdKtiyqKpkZx5PejpO4ms5qrWHqq1lvNgl3oxwr4xmrQkisgdWBBrpjli0ReN+D3msxW28YzxWZqliUaYNZg1vXtbZgs1FyhHNMPT1xstpJG6Ck+qyZkI8CjPTjCTTZwx7kVyZZXaOrFGqYyg1ZbuYpEpx0ziq/6xJt9reTVp0aztY4FZDliarnr0LvjB6VCKplm2U8XE3tH2+/StYWmCgyHnNB210Vt1B6+KPjuInQbuDTGIZ2t/OyiIEt8CknqX020kBu7Lk5zJH3NE2tz7dzuhcqU/uHBFOk1aRoRvlWQZyRIgOfipyXoak1TOd6Za3CRzTxq22EqJOnVjgYH5qz6frV3AY4rnIVh1B6GmGpSaRcRMLeH6e5YZ3oCMEdPzUFgLT6hP91tZRGoG/wBhSWcnoFz0yaTHlV1sq/x3GN2mO7fVUmgUK/Pej5dYtrS1EsrHA446/wCO9UvXby5tr1rPT7SDT0jdmea5nVyFx04/6pdodzNODLcSNfXgOQSfsjHj+K6Pn9HP8Hs6fp1494rymBooif6e48kfI7UY3Ck/FVewkkviBeX2xVXHtQHHHyaN/wB1RZjbpkqq4BPP810RnrZzyhvQLqcn3uaYemf/AMmcnuTSTUHZyQgJyac+nS30LQKOTmuabOiCLDoaBbZD81V/9Q5dssYqwRC6t4AkfOKp3q0XNzcKJO1KnsahGkFux3cD4qCWPLHaeK3Cg4walSH7wvmsVs0DEbKDjvRljBPcCQrxFbxmSZz0VR5qUwgsVA6DmorC4Wf1HY6IJM2twwNyFOBLj7gp8gYFY5UNCHJ0S6at/rc/t6VBHbRIw3XbR5/k9/gV0GDQbVLcy3Ba4mCgGWQnLcdcVBesLa/FlAixrhTGqjAyO1NdWmFrpu3vt5rnc2zrWNRdo5jrulaW97Li1GecsGNZo+gXq2rz2MO2DpuY4DH48070XR11bUGe5z7Cnlc4LHrj8Vbr90s7HCKAiDCqOgFbGTRsop6OU3CTwzMRvhmzypPBpnbOUtvdfJbvQus6oZLpXlwVJxg1Na3MU0BiVvuIJX5rpUrVM45462gy21GN22KuWNPdGeUAoo5NVHTYtty7EdDV89PvHHa+9KMAd6yYkQuX6iBc8k1Stdv5GuyGQ5HxV7+tivTthANUr1Uq292Nw5alh2NIS20au+c9KMtxGbxBM4jjz9zn+0eaAgfLNt4wKyO5aObcw6U6FPbuWWZW9obFxjH/ACqL03p5tdYtNQujtkEoIHgfJ/FGNeLNI8kmN7HOfzW29SyYNJGHllXk8RL/AH8CzaxZSAZG8En9q39QJJdyJbw/qcgfA+an0j/yLO0uZOoj/nGKPSEby+PuPeuejsvpgthYQ2MUccIztByx6knvSr1RKRaNGCee4p3Lcwxq+9wCP+6qWp3wkjcHrWxWzGznmt2U+Vmw/toclSP5o3SIUcpKXO6MEBQeATR93LNNEyIg2f3ccml0FsYgwic/cc89RXQkRyS+o2tIiu5vJq42UBk0HA6kdao1tcywDZICR5q92sob04GTjIpmcoZoGmPblSzqc88VU/XMW7U0APSrloRbCbmJ4qm+uD/7YVsewYkttrByFwRQu9TMQw70Vach6gWMG5NYgN/bgfocGs+ndSCjZqJov1kea9/qJjBoA6RoF6I9BtjLjOzb+4NbS64BG4j6+apml6qY7ZrW4/8AmTlW8GjEZhnaQcj9jXLNNPZ3Y5JxJnv5JZDG+eTnNCXUZ9wgnOaKChypIxipLlQTlR2yKxDMTSxBIypHWlgYxS56U+uEDLu8VX9ScKeOKvCRCcRlFLG6jcBVxtSh0JYouTjoK5vb3JGOa6V6IntLuyKu6iSP9Sk/zTy/hBxDbC5SzRTJxxVJ9X3aT6mHTkVf9QSzKH7hgVz3WlgN25UjFEXsxoVWL/awDZzWRPidia0tEVVZlpjZ2cc8W5+pp4RcuhW6F31MRDjcM5qVGDkAc8UQNFsY5M9yaYw2tvGQABmq/ExeQoKYhOR3oiwujERG/KHofFR67KtvsVQACaghbcMjpUckEtFISa2iyJJu4OPg16xZSCenak9temIhJOV7HxTeKYTxdAT8VySi4nbCakiN1BbKcg9aSazZyEEqMVZrC3wxBUHNGS2IlAUrn8UJ0DRzOJHU4YcfNMtOvZrK4WSAlccH5FWXUtFhiQsV5HIBqrvH95FXhK0RcaHLep4WEkUhIdeCKrV1qQld2XOKOi0IXE0l3KftCgf4FEW9rZy2zBEG4cZxRdEmgS2kCoRTiBtlkWHiqrBc7kDeasMVwVtkVBuJHSujH5Eq2jIZWkILA4otHGfubFBwzFMl1xWs9zxwOT0qq6saW58Ugb1EwZo1Joe2chAAah1ScvPGJOCK2tmBZcdKhPbFqtBTO23mjrK79goXzsPX4pfcMAPFK/UV+1vZxxxtguOcdcUjipKmNGTTtF7k9R6Xp5H1N5Gr/wDFTk/xQ6/6laCjDcLlyDjITArjEkrMxJJNQM1TWGJZ52dvvvXXp65QKt02WGfuQ4HwfmkJvLW5lY20ySKOu01y3efNSQ3MsLBo3ZWHQjinUEuhHlb7O8enWge2dbgAxg85ptr1hYrpu6wiUM3cCuM6N64u7NtlzGksLgK+OGwO4rpdv6r0rV9NWKwulMy4zG42t07DvQ1RO7Zzxi0aIoHGRVss4y1vG6j7gO9VhOYlLdQaKuNVnhREiPaq42l2K77Q4mDxhnnIGaHtbi397LOPiq1c6pdXEntSvxUaOGlRVzwecU0p+g3djbWisl3uVuBXtiwwO9LLmUNNtz0FFWc4TAqTdmh877jg9qqnqG5967K5yqDaKdXtwFR3B6DNVGVizseevehGohY+K1NbHHNaGgDysryvTWmHlbJI8bBkYgjoQcVrXlAF8c+2iqw5zQtzJmcDwKnv3zcYHXdS3Usi6QqcZFYBCzFrliT0omxYGbpzR+jelrnUXMrOI4fPc0fc6HDYN/ScsR15rHJdDKDqyvTFmumCjvRAhuFxhTimNpYpvLjDktyD2p2IE2A7RTJClK1GSRIRGykFjk58UldXJO1SR8Va9btxJqX3j+miAgDvSi5dV+2MAD4ooZLQneN15KN/iomBHYj8imTyN5NRNIcYJoMYBXuankCt1UftUbRjsaDCKsr1lZeorygC6GQGcs3JLd6z6QX9/GF4VeTQt/MoUNGME9qaek1LGQzAhieM0NUrNRZjMLW3EUbEYHalUzT3EpVFJz3qx22jtf4yjBcfqqzaVp1lp0JSWJWOOWIqWuyjk+jkvt3dldfepANOI7khAWGavg0nTbiRnlAKE8cdKi1LSdPghAWJQjf346U3MxV5OS+pLt5L0wWyksqgOc8D80jeJmJAZWPcsSKd+p5Y49Vu1ixs34B84FV8yHPWnF6NZLZz0dB+Caj+mn7Op/epfdJr0SYNAEBt7gclM/g1Ewdf1Kw/IpiJiBk9K1MmaBRfuGOa1YA0VMVJIZR/ih2Ve3FAHQ9U0y3904GMNRel2kbXUKjjJrKylX6jS7Oo2iiCAIOV21FKgcAHo3WsrKixwOwQH34z0B4+KjvpDNpG1+SGxmsrKAOIepWKancgc4c4pVBCZwGaQj4FZWV0ITyEi1C8+4x/Nbx24ZiSxrKysGohnPJA4AqMGsrK0RkUzdKizWVl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988" name="AutoShape 4" descr="data:image/jpeg;base64,/9j/4AAQSkZJRgABAQAAAQABAAD/2wBDAAkGBwgHBgkIBwgKCgkLDRYPDQwMDRsUFRAWIB0iIiAdHx8kKDQsJCYxJx8fLT0tMTU3Ojo6Iys/RD84QzQ5Ojf/2wBDAQoKCg0MDRoPDxo3JR8lNzc3Nzc3Nzc3Nzc3Nzc3Nzc3Nzc3Nzc3Nzc3Nzc3Nzc3Nzc3Nzc3Nzc3Nzc3Nzc3Nzf/wAARCAC1AHADASIAAhEBAxEB/8QAGwAAAgIDAQAAAAAAAAAAAAAABAUDBgACBwH/xAAzEAACAQMDAwMDAwMEAwEAAAABAgMABBEFEiExQVEGE2EUInEygaEjQpEHFVKxJCUzNf/EABgBAAMBAQAAAAAAAAAAAAAAAAACAwEE/8QAIhEAAgICAgICAwAAAAAAAAAAAAECEQMhEjFBURMiBDJh/9oADAMBAAIRAxEAPwDpygCts4pYb4M2UBIqQXZPVSKta6I0xhuFYW+aXfUhidprwzN5p1GxHIYbh5rzcPNLzM3mtfebzW8DOQx3Cs3ilxnbzWvvN5reAcxnvFeGQeaW+8fNZ7580cDOYx90VDPc7V4PNAtdbTya8gje9bCfpHU1PL9Y2Pjds3kNuyGS6UuPFC2+q2LS+3bwhccZIpm9kPaKEj5qnepNLFrIrW8hUnrg1xbkdl0H6FqJmXG0ADvUz+pLJb97K4/pNnCsejfvSCzZ7dSyN17eKCuIY7m6Q3Q3qxxTOLsnetFmlvo4LkMsoMbHqDTCKcSnKMCK53qOl6tYoxiUzWZJKhTyorzRteis3P1WpCIAcK0TE58cdKtiyqKpkZx5PejpO4ms5qrWHqq1lvNgl3oxwr4xmrQkisgdWBBrpjli0ReN+D3msxW28YzxWZqliUaYNZg1vXtbZgs1FyhHNMPT1xstpJG6Ck+qyZkI8CjPTjCTTZwx7kVyZZXaOrFGqYyg1ZbuYpEpx0ziq/6xJt9reTVp0aztY4FZDliarnr0LvjB6VCKplm2U8XE3tH2+/StYWmCgyHnNB210Vt1B6+KPjuInQbuDTGIZ2t/OyiIEt8CknqX020kBu7Lk5zJH3NE2tz7dzuhcqU/uHBFOk1aRoRvlWQZyRIgOfipyXoak1TOd6Za3CRzTxq22EqJOnVjgYH5qz6frV3AY4rnIVh1B6GmGpSaRcRMLeH6e5YZ3oCMEdPzUFgLT6hP91tZRGoG/wBhSWcnoFz0yaTHlV1sq/x3GN2mO7fVUmgUK/Pej5dYtrS1EsrHA446/wCO9UvXby5tr1rPT7SDT0jdmea5nVyFx04/6pdodzNODLcSNfXgOQSfsjHj+K6Pn9HP8Hs6fp1494rymBooif6e48kfI7UY3Ck/FVewkkviBeX2xVXHtQHHHyaN/wB1RZjbpkqq4BPP810RnrZzyhvQLqcn3uaYemf/AMmcnuTSTUHZyQgJyac+nS30LQKOTmuabOiCLDoaBbZD81V/9Q5dssYqwRC6t4AkfOKp3q0XNzcKJO1KnsahGkFux3cD4qCWPLHaeK3Cg4walSH7wvmsVs0DEbKDjvRljBPcCQrxFbxmSZz0VR5qUwgsVA6DmorC4Wf1HY6IJM2twwNyFOBLj7gp8gYFY5UNCHJ0S6at/rc/t6VBHbRIw3XbR5/k9/gV0GDQbVLcy3Ba4mCgGWQnLcdcVBesLa/FlAixrhTGqjAyO1NdWmFrpu3vt5rnc2zrWNRdo5jrulaW97Li1GecsGNZo+gXq2rz2MO2DpuY4DH48070XR11bUGe5z7Cnlc4LHrj8Vbr90s7HCKAiDCqOgFbGTRsop6OU3CTwzMRvhmzypPBpnbOUtvdfJbvQus6oZLpXlwVJxg1Na3MU0BiVvuIJX5rpUrVM45462gy21GN22KuWNPdGeUAoo5NVHTYtty7EdDV89PvHHa+9KMAd6yYkQuX6iBc8k1Stdv5GuyGQ5HxV7+tivTthANUr1Uq292Nw5alh2NIS20au+c9KMtxGbxBM4jjz9zn+0eaAgfLNt4wKyO5aObcw6U6FPbuWWZW9obFxjH/ACqL03p5tdYtNQujtkEoIHgfJ/FGNeLNI8kmN7HOfzW29SyYNJGHllXk8RL/AH8CzaxZSAZG8En9q39QJJdyJbw/qcgfA+an0j/yLO0uZOoj/nGKPSEby+PuPeuejsvpgthYQ2MUccIztByx6knvSr1RKRaNGCee4p3Lcwxq+9wCP+6qWp3wkjcHrWxWzGznmt2U+Vmw/toclSP5o3SIUcpKXO6MEBQeATR93LNNEyIg2f3ccml0FsYgwic/cc89RXQkRyS+o2tIiu5vJq42UBk0HA6kdao1tcywDZICR5q92sob04GTjIpmcoZoGmPblSzqc88VU/XMW7U0APSrloRbCbmJ4qm+uD/7YVsewYkttrByFwRQu9TMQw70Vach6gWMG5NYgN/bgfocGs+ndSCjZqJov1kea9/qJjBoA6RoF6I9BtjLjOzb+4NbS64BG4j6+apml6qY7ZrW4/8AmTlW8GjEZhnaQcj9jXLNNPZ3Y5JxJnv5JZDG+eTnNCXUZ9wgnOaKChypIxipLlQTlR2yKxDMTSxBIypHWlgYxS56U+uEDLu8VX9ScKeOKvCRCcRlFLG6jcBVxtSh0JYouTjoK5vb3JGOa6V6IntLuyKu6iSP9Sk/zTy/hBxDbC5SzRTJxxVJ9X3aT6mHTkVf9QSzKH7hgVz3WlgN25UjFEXsxoVWL/awDZzWRPidia0tEVVZlpjZ2cc8W5+pp4RcuhW6F31MRDjcM5qVGDkAc8UQNFsY5M9yaYw2tvGQABmq/ExeQoKYhOR3oiwujERG/KHofFR67KtvsVQACaghbcMjpUckEtFISa2iyJJu4OPg16xZSCenak9temIhJOV7HxTeKYTxdAT8VySi4nbCakiN1BbKcg9aSazZyEEqMVZrC3wxBUHNGS2IlAUrn8UJ0DRzOJHU4YcfNMtOvZrK4WSAlccH5FWXUtFhiQsV5HIBqrvH95FXhK0RcaHLep4WEkUhIdeCKrV1qQld2XOKOi0IXE0l3KftCgf4FEW9rZy2zBEG4cZxRdEmgS2kCoRTiBtlkWHiqrBc7kDeasMVwVtkVBuJHSujH5Eq2jIZWkILA4otHGfubFBwzFMl1xWs9zxwOT0qq6saW58Ugb1EwZo1Joe2chAAah1ScvPGJOCK2tmBZcdKhPbFqtBTO23mjrK79goXzsPX4pfcMAPFK/UV+1vZxxxtguOcdcUjipKmNGTTtF7k9R6Xp5H1N5Gr/wDFTk/xQ6/6laCjDcLlyDjITArjEkrMxJJNQM1TWGJZ52dvvvXXp65QKt02WGfuQ4HwfmkJvLW5lY20ySKOu01y3efNSQ3MsLBo3ZWHQjinUEuhHlb7O8enWge2dbgAxg85ptr1hYrpu6wiUM3cCuM6N64u7NtlzGksLgK+OGwO4rpdv6r0rV9NWKwulMy4zG42t07DvQ1RO7Zzxi0aIoHGRVss4y1vG6j7gO9VhOYlLdQaKuNVnhREiPaq42l2K77Q4mDxhnnIGaHtbi397LOPiq1c6pdXEntSvxUaOGlRVzwecU0p+g3djbWisl3uVuBXtiwwO9LLmUNNtz0FFWc4TAqTdmh877jg9qqnqG5967K5yqDaKdXtwFR3B6DNVGVizseevehGohY+K1NbHHNaGgDysryvTWmHlbJI8bBkYgjoQcVrXlAF8c+2iqw5zQtzJmcDwKnv3zcYHXdS3Usi6QqcZFYBCzFrliT0omxYGbpzR+jelrnUXMrOI4fPc0fc6HDYN/ScsR15rHJdDKDqyvTFmumCjvRAhuFxhTimNpYpvLjDktyD2p2IE2A7RTJClK1GSRIRGykFjk58UldXJO1SR8Va9btxJqX3j+miAgDvSi5dV+2MAD4ooZLQneN15KN/iomBHYj8imTyN5NRNIcYJoMYBXuankCt1UftUbRjsaDCKsr1lZeorygC6GQGcs3JLd6z6QX9/GF4VeTQt/MoUNGME9qaek1LGQzAhieM0NUrNRZjMLW3EUbEYHalUzT3EpVFJz3qx22jtf4yjBcfqqzaVp1lp0JSWJWOOWIqWuyjk+jkvt3dldfepANOI7khAWGavg0nTbiRnlAKE8cdKi1LSdPghAWJQjf346U3MxV5OS+pLt5L0wWyksqgOc8D80jeJmJAZWPcsSKd+p5Y49Vu1ixs34B84FV8yHPWnF6NZLZz0dB+Caj+mn7Op/epfdJr0SYNAEBt7gclM/g1Ewdf1Kw/IpiJiBk9K1MmaBRfuGOa1YA0VMVJIZR/ih2Ve3FAHQ9U0y3904GMNRel2kbXUKjjJrKylX6jS7Oo2iiCAIOV21FKgcAHo3WsrKixwOwQH34z0B4+KjvpDNpG1+SGxmsrKAOIepWKancgc4c4pVBCZwGaQj4FZWV0ITyEi1C8+4x/Nbx24ZiSxrKysGohnPJA4AqMGsrK0RkUzdKizWVlB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89" name="Picture 5" descr="C:\Users\vendula pospíchalová\Documents\Bryja lab\Prezentace\Moje prezentace\Výuka\Bi9903 Vyv Biol a fyziol ziv I\kli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068960"/>
            <a:ext cx="1007988" cy="1621706"/>
          </a:xfrm>
          <a:prstGeom prst="rect">
            <a:avLst/>
          </a:prstGeom>
          <a:noFill/>
        </p:spPr>
      </p:pic>
      <p:sp>
        <p:nvSpPr>
          <p:cNvPr id="10" name="Symbol „Zákaz“ 9"/>
          <p:cNvSpPr/>
          <p:nvPr/>
        </p:nvSpPr>
        <p:spPr>
          <a:xfrm>
            <a:off x="7596336" y="3284984"/>
            <a:ext cx="1368152" cy="122413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57200" y="44624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Manipulace s laboratorní myší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1280" y="5733256"/>
            <a:ext cx="3237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– tradiční zacházení s myší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2000" y="5733256"/>
            <a:ext cx="461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– zacházení s myší pomocí jen jedné ruky</a:t>
            </a:r>
            <a:endParaRPr lang="cs-CZ" dirty="0"/>
          </a:p>
        </p:txBody>
      </p:sp>
      <p:pic>
        <p:nvPicPr>
          <p:cNvPr id="11" name="traditional handling.MO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0562" y="1428736"/>
            <a:ext cx="4320000" cy="3240000"/>
          </a:xfrm>
          <a:prstGeom prst="rect">
            <a:avLst/>
          </a:prstGeom>
        </p:spPr>
      </p:pic>
      <p:pic>
        <p:nvPicPr>
          <p:cNvPr id="12" name="one hand handling best.MOD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43438" y="1428736"/>
            <a:ext cx="4320000" cy="324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1052736"/>
          </a:xfrm>
        </p:spPr>
        <p:txBody>
          <a:bodyPr/>
          <a:lstStyle/>
          <a:p>
            <a:r>
              <a:rPr lang="cs-CZ" b="1" dirty="0" smtClean="0"/>
              <a:t>Chov laboratorních myší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6012160" cy="587727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Relativně nenáročný – v klíckách- granule, voda, podestýlka, materiál na hnízdo</a:t>
            </a:r>
          </a:p>
          <a:p>
            <a:r>
              <a:rPr lang="cs-CZ" sz="2400" dirty="0" smtClean="0"/>
              <a:t>Max. 6 myšek v jedné klícce</a:t>
            </a:r>
          </a:p>
          <a:p>
            <a:r>
              <a:rPr lang="cs-CZ" sz="2400" dirty="0" smtClean="0"/>
              <a:t>Náklady cca 30Kč na klícku/týden</a:t>
            </a:r>
          </a:p>
          <a:p>
            <a:r>
              <a:rPr lang="cs-CZ" sz="2400" dirty="0" smtClean="0"/>
              <a:t>IVC – </a:t>
            </a:r>
            <a:r>
              <a:rPr lang="cs-CZ" sz="2400" dirty="0" err="1" smtClean="0"/>
              <a:t>individually</a:t>
            </a:r>
            <a:r>
              <a:rPr lang="cs-CZ" sz="2400" dirty="0" smtClean="0"/>
              <a:t> </a:t>
            </a:r>
            <a:r>
              <a:rPr lang="cs-CZ" sz="2400" dirty="0" err="1" smtClean="0"/>
              <a:t>ventilated</a:t>
            </a:r>
            <a:r>
              <a:rPr lang="cs-CZ" sz="2400" dirty="0" smtClean="0"/>
              <a:t> </a:t>
            </a:r>
            <a:r>
              <a:rPr lang="cs-CZ" sz="2400" dirty="0" err="1" smtClean="0"/>
              <a:t>cages</a:t>
            </a:r>
            <a:r>
              <a:rPr lang="cs-CZ" sz="2400" dirty="0" smtClean="0"/>
              <a:t> – brání 	rozšíření případné infekce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3198123"/>
            <a:ext cx="4860032" cy="365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http://www.venomousreptiles.org/data/classifieds/images/24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01008"/>
            <a:ext cx="2843808" cy="2174412"/>
          </a:xfrm>
          <a:prstGeom prst="rect">
            <a:avLst/>
          </a:prstGeom>
          <a:noFill/>
        </p:spPr>
      </p:pic>
      <p:pic>
        <p:nvPicPr>
          <p:cNvPr id="18439" name="Picture 7" descr="http://2.imimg.com/data2/AU/AH/IMFCP-4195602/product-images-img87-250x250.jpg"/>
          <p:cNvPicPr>
            <a:picLocks noChangeAspect="1" noChangeArrowheads="1"/>
          </p:cNvPicPr>
          <p:nvPr/>
        </p:nvPicPr>
        <p:blipFill>
          <a:blip r:embed="rId4" cstate="print"/>
          <a:srcRect t="18720"/>
          <a:stretch>
            <a:fillRect/>
          </a:stretch>
        </p:blipFill>
        <p:spPr bwMode="auto">
          <a:xfrm>
            <a:off x="5867024" y="0"/>
            <a:ext cx="3276976" cy="3140968"/>
          </a:xfrm>
          <a:prstGeom prst="rect">
            <a:avLst/>
          </a:prstGeom>
          <a:noFill/>
        </p:spPr>
      </p:pic>
      <p:pic>
        <p:nvPicPr>
          <p:cNvPr id="18441" name="Picture 9" descr="http://www.labotal.co.il/upload/categories/c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448300"/>
            <a:ext cx="1905000" cy="1409700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492624" y="6525344"/>
            <a:ext cx="49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IVC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-36512" y="5579948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Otevřená klícka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792088"/>
            <a:ext cx="9144000" cy="6165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b="1" i="1" dirty="0" smtClean="0"/>
              <a:t>Otevřený (konvenční) </a:t>
            </a:r>
            <a:r>
              <a:rPr lang="cs-CZ" sz="2400" b="1" i="1" dirty="0"/>
              <a:t>– </a:t>
            </a:r>
            <a:r>
              <a:rPr lang="cs-CZ" sz="2400" dirty="0"/>
              <a:t>vstup i výstup zvířat, osob i </a:t>
            </a:r>
            <a:r>
              <a:rPr lang="cs-CZ" sz="2400" dirty="0" smtClean="0"/>
              <a:t>materiálu </a:t>
            </a:r>
            <a:r>
              <a:rPr lang="cs-CZ" sz="2400" dirty="0"/>
              <a:t>je </a:t>
            </a:r>
            <a:r>
              <a:rPr lang="cs-CZ" sz="2400" dirty="0" smtClean="0"/>
              <a:t>bez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 	bariéry, jen se zvýšenými  hygienickými opatřeními</a:t>
            </a:r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/>
              <a:t>	</a:t>
            </a:r>
            <a:r>
              <a:rPr lang="cs-CZ" sz="2400" dirty="0" smtClean="0"/>
              <a:t>	- možno vylepšit IVC stojany a </a:t>
            </a:r>
            <a:r>
              <a:rPr lang="cs-CZ" sz="2400" dirty="0" err="1" smtClean="0"/>
              <a:t>flowboxy</a:t>
            </a:r>
            <a:r>
              <a:rPr lang="cs-CZ" sz="2400" dirty="0" smtClean="0"/>
              <a:t> na přestýlání myší</a:t>
            </a:r>
            <a:endParaRPr lang="cs-CZ" sz="2400" dirty="0"/>
          </a:p>
          <a:p>
            <a:pPr>
              <a:spcBef>
                <a:spcPts val="600"/>
              </a:spcBef>
            </a:pPr>
            <a:r>
              <a:rPr lang="cs-CZ" sz="2400" b="1" i="1" dirty="0"/>
              <a:t>Bariérový </a:t>
            </a:r>
            <a:r>
              <a:rPr lang="cs-CZ" sz="2400" dirty="0"/>
              <a:t>– prostor pro zvířata je oddělen od vnějšího prostředí </a:t>
            </a:r>
            <a:r>
              <a:rPr lang="cs-CZ" sz="2400" dirty="0" smtClean="0"/>
              <a:t>a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	vstup </a:t>
            </a:r>
            <a:r>
              <a:rPr lang="cs-CZ" sz="2400" dirty="0"/>
              <a:t>zvířat, osob i materiálu je možný </a:t>
            </a:r>
            <a:r>
              <a:rPr lang="cs-CZ" sz="2400" dirty="0" smtClean="0"/>
              <a:t>jen přes bariéru</a:t>
            </a:r>
            <a:endParaRPr lang="en-US" sz="2400" dirty="0" smtClean="0"/>
          </a:p>
          <a:p>
            <a:pPr>
              <a:spcBef>
                <a:spcPts val="600"/>
              </a:spcBef>
              <a:buNone/>
            </a:pPr>
            <a:r>
              <a:rPr lang="en-US" sz="2400" dirty="0"/>
              <a:t>	</a:t>
            </a:r>
            <a:r>
              <a:rPr lang="cs-CZ" sz="2400" dirty="0" smtClean="0"/>
              <a:t>	(</a:t>
            </a:r>
            <a:r>
              <a:rPr lang="cs-CZ" sz="2400" dirty="0"/>
              <a:t>sterilizace vody, potravy, </a:t>
            </a:r>
            <a:r>
              <a:rPr lang="cs-CZ" sz="2400" dirty="0" smtClean="0"/>
              <a:t>podestýlky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/>
              <a:t>	</a:t>
            </a:r>
            <a:r>
              <a:rPr lang="cs-CZ" sz="2400" dirty="0" smtClean="0"/>
              <a:t>	zvýšená </a:t>
            </a:r>
            <a:r>
              <a:rPr lang="cs-CZ" sz="2400" dirty="0"/>
              <a:t>osobní hygiena </a:t>
            </a:r>
            <a:r>
              <a:rPr lang="cs-CZ" sz="240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cs-CZ" sz="2400" b="1" u="sng" dirty="0" smtClean="0">
                <a:solidFill>
                  <a:srgbClr val="FF0000"/>
                </a:solidFill>
              </a:rPr>
              <a:t>SPF –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specified</a:t>
            </a:r>
            <a:r>
              <a:rPr lang="cs-CZ" sz="2400" b="1" u="sng" dirty="0" smtClean="0">
                <a:solidFill>
                  <a:srgbClr val="FF0000"/>
                </a:solidFill>
              </a:rPr>
              <a:t> </a:t>
            </a:r>
            <a:r>
              <a:rPr lang="cs-CZ" sz="2400" b="1" u="sng" dirty="0" err="1" smtClean="0">
                <a:solidFill>
                  <a:srgbClr val="FF0000"/>
                </a:solidFill>
              </a:rPr>
              <a:t>pathogen</a:t>
            </a:r>
            <a:r>
              <a:rPr lang="cs-CZ" sz="2400" b="1" u="sng" dirty="0" smtClean="0">
                <a:solidFill>
                  <a:srgbClr val="FF0000"/>
                </a:solidFill>
              </a:rPr>
              <a:t> free </a:t>
            </a:r>
            <a:r>
              <a:rPr lang="cs-CZ" sz="2400" u="sng" dirty="0" smtClean="0"/>
              <a:t>– </a:t>
            </a:r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pravidelné testy (</a:t>
            </a:r>
            <a:r>
              <a:rPr lang="en-US" dirty="0" smtClean="0"/>
              <a:t>~ 3 m</a:t>
            </a:r>
            <a:r>
              <a:rPr lang="cs-CZ" dirty="0" err="1" smtClean="0"/>
              <a:t>ěsíce</a:t>
            </a:r>
            <a:r>
              <a:rPr lang="cs-CZ" dirty="0" smtClean="0"/>
              <a:t>) na </a:t>
            </a:r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dané  </a:t>
            </a:r>
            <a:r>
              <a:rPr lang="cs-CZ" dirty="0" err="1" smtClean="0"/>
              <a:t>pathogeny</a:t>
            </a:r>
            <a:r>
              <a:rPr lang="cs-CZ" dirty="0" smtClean="0"/>
              <a:t> (</a:t>
            </a:r>
            <a:r>
              <a:rPr lang="en-US" dirty="0" smtClean="0"/>
              <a:t>&gt; 40)</a:t>
            </a:r>
            <a:r>
              <a:rPr lang="cs-CZ" dirty="0" smtClean="0"/>
              <a:t>, </a:t>
            </a:r>
            <a:endParaRPr lang="en-US" dirty="0" smtClean="0"/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uvedeny v certifikátu ke zvířatům</a:t>
            </a:r>
          </a:p>
          <a:p>
            <a:pPr lvl="2">
              <a:spcBef>
                <a:spcPts val="600"/>
              </a:spcBef>
              <a:buFontTx/>
              <a:buChar char="-"/>
            </a:pPr>
            <a:r>
              <a:rPr lang="cs-CZ" dirty="0" smtClean="0"/>
              <a:t>FELASA – </a:t>
            </a:r>
            <a:r>
              <a:rPr lang="cs-CZ" dirty="0" err="1" smtClean="0"/>
              <a:t>Federation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 smtClean="0"/>
          </a:p>
          <a:p>
            <a:pPr lvl="2">
              <a:spcBef>
                <a:spcPts val="600"/>
              </a:spcBef>
              <a:buNone/>
            </a:pPr>
            <a:r>
              <a:rPr lang="cs-CZ" dirty="0" smtClean="0"/>
              <a:t> 	</a:t>
            </a:r>
            <a:r>
              <a:rPr lang="cs-CZ" dirty="0" err="1" smtClean="0"/>
              <a:t>Animal</a:t>
            </a:r>
            <a:r>
              <a:rPr lang="cs-CZ" dirty="0" smtClean="0"/>
              <a:t> Science </a:t>
            </a:r>
            <a:r>
              <a:rPr lang="cs-CZ" dirty="0" err="1" smtClean="0"/>
              <a:t>Associations</a:t>
            </a: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-144016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Chovy laboratorních myší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230266"/>
            <a:ext cx="3635896" cy="3627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lfp.cuni.cz/patofyziologie/materialy/zvirata/izolator.jpg"/>
          <p:cNvPicPr>
            <a:picLocks noChangeAspect="1" noChangeArrowheads="1"/>
          </p:cNvPicPr>
          <p:nvPr/>
        </p:nvPicPr>
        <p:blipFill>
          <a:blip r:embed="rId2" cstate="print"/>
          <a:srcRect r="6031"/>
          <a:stretch>
            <a:fillRect/>
          </a:stretch>
        </p:blipFill>
        <p:spPr bwMode="auto">
          <a:xfrm>
            <a:off x="3915489" y="620688"/>
            <a:ext cx="5265024" cy="3888432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396536" cy="58772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b="1" i="1" dirty="0" smtClean="0"/>
              <a:t>Izolátorový </a:t>
            </a:r>
            <a:r>
              <a:rPr lang="cs-CZ" sz="2400" dirty="0" smtClean="0"/>
              <a:t>– prostor pro 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zvířata je trvale oddělen 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bariérou od vnějšího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prostředí a ošetřovatelů</a:t>
            </a:r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- imunodeficientní, axenické </a:t>
            </a:r>
          </a:p>
          <a:p>
            <a:pPr>
              <a:buNone/>
            </a:pPr>
            <a:r>
              <a:rPr lang="cs-CZ" sz="2400" dirty="0" smtClean="0"/>
              <a:t>	(</a:t>
            </a:r>
            <a:r>
              <a:rPr lang="cs-CZ" sz="2400" dirty="0" err="1" smtClean="0"/>
              <a:t>germ</a:t>
            </a:r>
            <a:r>
              <a:rPr lang="cs-CZ" sz="2400" dirty="0" smtClean="0"/>
              <a:t>-free) a gnotobiotické </a:t>
            </a:r>
          </a:p>
          <a:p>
            <a:pPr>
              <a:buNone/>
            </a:pPr>
            <a:r>
              <a:rPr lang="cs-CZ" sz="2400" dirty="0" smtClean="0"/>
              <a:t>	myši (definovaná mikroflóra</a:t>
            </a:r>
            <a:r>
              <a:rPr lang="cs-CZ" sz="2400" dirty="0" smtClean="0"/>
              <a:t>)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dirty="0" smtClean="0"/>
              <a:t>    - </a:t>
            </a:r>
            <a:r>
              <a:rPr lang="cs-CZ" sz="2400" dirty="0" err="1" smtClean="0"/>
              <a:t>mo</a:t>
            </a:r>
            <a:r>
              <a:rPr lang="cs-CZ" sz="2400" dirty="0" smtClean="0"/>
              <a:t>-, </a:t>
            </a:r>
            <a:r>
              <a:rPr lang="cs-CZ" sz="2400" dirty="0" err="1" smtClean="0"/>
              <a:t>di</a:t>
            </a:r>
            <a:r>
              <a:rPr lang="cs-CZ" sz="2400" dirty="0" smtClean="0"/>
              <a:t>-, </a:t>
            </a:r>
            <a:r>
              <a:rPr lang="cs-CZ" sz="2400" dirty="0" err="1" smtClean="0"/>
              <a:t>poly</a:t>
            </a:r>
            <a:r>
              <a:rPr lang="cs-CZ" sz="2400" dirty="0" smtClean="0"/>
              <a:t>-asociované</a:t>
            </a:r>
          </a:p>
          <a:p>
            <a:pPr>
              <a:buNone/>
            </a:pPr>
            <a:r>
              <a:rPr lang="cs-CZ" sz="2400" dirty="0" smtClean="0"/>
              <a:t>	- první generace myší pomocí hysterektomie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b="1" u="sng" dirty="0" smtClean="0"/>
              <a:t>Archivace myších kmenů </a:t>
            </a:r>
            <a:r>
              <a:rPr lang="cs-CZ" sz="2400" dirty="0" smtClean="0"/>
              <a:t>– </a:t>
            </a:r>
            <a:r>
              <a:rPr lang="cs-CZ" sz="2400" dirty="0" err="1" smtClean="0"/>
              <a:t>kryoprezervace</a:t>
            </a:r>
            <a:r>
              <a:rPr lang="cs-CZ" sz="2400" dirty="0" smtClean="0"/>
              <a:t> – embrya a spermie</a:t>
            </a:r>
          </a:p>
          <a:p>
            <a:pPr>
              <a:buNone/>
            </a:pPr>
            <a:r>
              <a:rPr lang="cs-CZ" sz="2400" dirty="0" smtClean="0"/>
              <a:t>	- </a:t>
            </a:r>
            <a:r>
              <a:rPr lang="cs-CZ" sz="2400" dirty="0" err="1" smtClean="0"/>
              <a:t>rederivace</a:t>
            </a:r>
            <a:r>
              <a:rPr lang="cs-CZ" sz="2400" dirty="0" smtClean="0"/>
              <a:t>, in </a:t>
            </a:r>
            <a:r>
              <a:rPr lang="cs-CZ" sz="2400" dirty="0" err="1" smtClean="0"/>
              <a:t>vitro</a:t>
            </a:r>
            <a:r>
              <a:rPr lang="cs-CZ" sz="2400" dirty="0" smtClean="0"/>
              <a:t> fertilizace (IVF) – pro „oživení“ kmene i pro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          „ozdravení“ (očištění od patogenů) (ustanovení SPF linie, izolátory)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0" y="-144016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Chovy laboratorních myší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/>
          <p:cNvGrpSpPr/>
          <p:nvPr/>
        </p:nvGrpSpPr>
        <p:grpSpPr>
          <a:xfrm>
            <a:off x="35496" y="1484784"/>
            <a:ext cx="9073008" cy="5472608"/>
            <a:chOff x="35496" y="1412776"/>
            <a:chExt cx="9073008" cy="547260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1482577"/>
              <a:ext cx="8711086" cy="5402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4139952" y="1412776"/>
              <a:ext cx="1800200" cy="1296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3995936" y="4725144"/>
              <a:ext cx="2448272" cy="2132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368" t="59861" r="26527"/>
            <a:stretch>
              <a:fillRect/>
            </a:stretch>
          </p:blipFill>
          <p:spPr bwMode="auto">
            <a:xfrm>
              <a:off x="3419872" y="4689376"/>
              <a:ext cx="2448272" cy="2168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66" name="Picture 2" descr="http://www.peteducation.com/images/articles/tfh_sexing_mi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1014" y="5157192"/>
              <a:ext cx="3207490" cy="1492374"/>
            </a:xfrm>
            <a:prstGeom prst="rect">
              <a:avLst/>
            </a:prstGeom>
            <a:noFill/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998984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Značení laboratorních myší</a:t>
            </a:r>
            <a:endParaRPr lang="cs-CZ" sz="4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19872" y="1772816"/>
            <a:ext cx="3627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b="1" dirty="0" smtClean="0"/>
              <a:t>Ušní známky</a:t>
            </a:r>
          </a:p>
          <a:p>
            <a:pPr marL="342900" indent="-342900">
              <a:buAutoNum type="arabicParenR"/>
            </a:pPr>
            <a:r>
              <a:rPr lang="cs-CZ" sz="2400" b="1" dirty="0" smtClean="0"/>
              <a:t>Značení uší nebo prstíků</a:t>
            </a:r>
          </a:p>
          <a:p>
            <a:pPr marL="342900" indent="-342900">
              <a:buAutoNum type="arabicParenR"/>
            </a:pPr>
            <a:r>
              <a:rPr lang="cs-CZ" sz="2400" b="1" dirty="0" smtClean="0"/>
              <a:t>Mikročipy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692696"/>
            <a:ext cx="9108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Jedinečné označení nutno u myší s různým genotypem v jedné kleci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Během odstavu od matky – rozdělení dle pohlaví a ustřižení špičky </a:t>
            </a:r>
          </a:p>
          <a:p>
            <a:pPr lvl="8"/>
            <a:r>
              <a:rPr lang="cs-CZ" sz="2400" dirty="0" smtClean="0"/>
              <a:t>	ocásku na genotypování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850106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Software pro práci s laboratorními zvířaty</a:t>
            </a:r>
            <a:endParaRPr lang="cs-CZ" b="1" dirty="0"/>
          </a:p>
        </p:txBody>
      </p:sp>
      <p:pic>
        <p:nvPicPr>
          <p:cNvPr id="3" name="Obrázek 2" descr="pyrat.png"/>
          <p:cNvPicPr>
            <a:picLocks noChangeAspect="1"/>
          </p:cNvPicPr>
          <p:nvPr/>
        </p:nvPicPr>
        <p:blipFill>
          <a:blip r:embed="rId2" cstate="print"/>
          <a:srcRect t="13636" b="5244"/>
          <a:stretch>
            <a:fillRect/>
          </a:stretch>
        </p:blipFill>
        <p:spPr>
          <a:xfrm>
            <a:off x="0" y="764704"/>
            <a:ext cx="9144000" cy="4176464"/>
          </a:xfrm>
          <a:prstGeom prst="rect">
            <a:avLst/>
          </a:prstGeom>
        </p:spPr>
      </p:pic>
      <p:pic>
        <p:nvPicPr>
          <p:cNvPr id="4" name="Obrázek 3" descr="pyrat detail.png"/>
          <p:cNvPicPr>
            <a:picLocks noChangeAspect="1"/>
          </p:cNvPicPr>
          <p:nvPr/>
        </p:nvPicPr>
        <p:blipFill>
          <a:blip r:embed="rId3" cstate="print"/>
          <a:srcRect l="56299" t="13636" r="1963" b="13636"/>
          <a:stretch>
            <a:fillRect/>
          </a:stretch>
        </p:blipFill>
        <p:spPr>
          <a:xfrm>
            <a:off x="5292080" y="3113584"/>
            <a:ext cx="3816424" cy="374441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058" y="4987042"/>
            <a:ext cx="54100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Pro správu myší i komunikaci s ošetřujícím personálem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Každá myš unikátní číslo (i třeba jen virtuální)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Databáze informací o každém zvířeti – „iniciály“, </a:t>
            </a:r>
          </a:p>
          <a:p>
            <a:pPr lvl="1"/>
            <a:r>
              <a:rPr lang="cs-CZ" dirty="0" smtClean="0"/>
              <a:t>rodokmen, historie, chovné záznamy, …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Možnost filtrování při vyhledávání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Nevýhoda – pouze v AJ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Kmeny laboratorních myší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642918"/>
            <a:ext cx="9396536" cy="61653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b="1" i="1" dirty="0" err="1"/>
              <a:t>Inbrední</a:t>
            </a:r>
            <a:r>
              <a:rPr lang="cs-CZ" sz="2400" b="1" i="1" dirty="0"/>
              <a:t> </a:t>
            </a:r>
            <a:r>
              <a:rPr lang="cs-CZ" sz="2400" b="1" i="1" dirty="0" smtClean="0"/>
              <a:t>kmen -</a:t>
            </a:r>
            <a:r>
              <a:rPr lang="cs-CZ" sz="2400" dirty="0" smtClean="0"/>
              <a:t> </a:t>
            </a:r>
            <a:r>
              <a:rPr lang="cs-CZ" sz="2400" dirty="0"/>
              <a:t>produktem 20 a více páření bratr x sestra, kdy všichni </a:t>
            </a:r>
            <a:r>
              <a:rPr lang="cs-CZ" sz="2400" dirty="0" smtClean="0"/>
              <a:t>	jedinci </a:t>
            </a:r>
            <a:r>
              <a:rPr lang="cs-CZ" sz="2400" dirty="0"/>
              <a:t>jsou odvozeni od jediného </a:t>
            </a:r>
            <a:r>
              <a:rPr lang="cs-CZ" sz="2400" dirty="0" smtClean="0"/>
              <a:t>páru a jsou homozygotní ve 	všech alelách = </a:t>
            </a:r>
            <a:r>
              <a:rPr lang="cs-CZ" sz="2400" dirty="0" smtClean="0">
                <a:solidFill>
                  <a:srgbClr val="FF0000"/>
                </a:solidFill>
              </a:rPr>
              <a:t>geneticky identičtí </a:t>
            </a:r>
            <a:r>
              <a:rPr lang="cs-CZ" sz="2400" dirty="0" smtClean="0">
                <a:solidFill>
                  <a:srgbClr val="FF0000"/>
                </a:solidFill>
              </a:rPr>
              <a:t>jedinci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cs-CZ" sz="2400" dirty="0" smtClean="0"/>
              <a:t>Vytvořeny v 1. pol.20.stol. a udržovány (Jackson </a:t>
            </a:r>
            <a:r>
              <a:rPr lang="cs-CZ" sz="2400" dirty="0" err="1" smtClean="0"/>
              <a:t>Lab</a:t>
            </a:r>
            <a:r>
              <a:rPr lang="cs-CZ" sz="2400" dirty="0" smtClean="0"/>
              <a:t>,NIH,Charles </a:t>
            </a:r>
            <a:r>
              <a:rPr lang="cs-CZ" sz="2400" dirty="0" err="1" smtClean="0"/>
              <a:t>River</a:t>
            </a:r>
            <a:r>
              <a:rPr lang="cs-CZ" sz="2400" dirty="0" smtClean="0"/>
              <a:t>)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u="sng" dirty="0" smtClean="0"/>
              <a:t>C57BL/6 </a:t>
            </a:r>
            <a:r>
              <a:rPr lang="cs-CZ" sz="2400" dirty="0" smtClean="0"/>
              <a:t>– „</a:t>
            </a:r>
            <a:r>
              <a:rPr lang="cs-CZ" sz="2400" dirty="0" err="1" smtClean="0"/>
              <a:t>black</a:t>
            </a:r>
            <a:r>
              <a:rPr lang="cs-CZ" sz="2400" dirty="0" smtClean="0"/>
              <a:t> 6“ - nejpoužívanější kmen, první </a:t>
            </a:r>
            <a:r>
              <a:rPr lang="cs-CZ" sz="2400" dirty="0" err="1" smtClean="0"/>
              <a:t>osekvenovaný</a:t>
            </a:r>
            <a:r>
              <a:rPr lang="cs-CZ" sz="2400" dirty="0" smtClean="0"/>
              <a:t> myší 	genom, permisivní pro většinu mutací,  resistentní vůči nádorům,</a:t>
            </a:r>
          </a:p>
          <a:p>
            <a:pPr lvl="2">
              <a:buNone/>
            </a:pPr>
            <a:r>
              <a:rPr lang="cs-CZ" dirty="0" smtClean="0"/>
              <a:t>možnost indukce obezity, DM II. typu i aterosklerózy dietou</a:t>
            </a:r>
          </a:p>
          <a:p>
            <a:r>
              <a:rPr lang="cs-CZ" sz="2400" u="sng" dirty="0" smtClean="0"/>
              <a:t>129</a:t>
            </a:r>
            <a:r>
              <a:rPr lang="cs-CZ" sz="2400" dirty="0" smtClean="0"/>
              <a:t> – pro „gene-</a:t>
            </a:r>
            <a:r>
              <a:rPr lang="cs-CZ" sz="2400" dirty="0" err="1" smtClean="0"/>
              <a:t>targeting</a:t>
            </a:r>
            <a:r>
              <a:rPr lang="cs-CZ" sz="2400" dirty="0" smtClean="0"/>
              <a:t>“ – vysoká frekvence produkce zárodečné 	linie,  mnoho odvozených linií embryonálních kmenových buněk </a:t>
            </a:r>
          </a:p>
          <a:p>
            <a:r>
              <a:rPr lang="cs-CZ" sz="2400" u="sng" dirty="0" smtClean="0"/>
              <a:t>BALB/c </a:t>
            </a:r>
            <a:r>
              <a:rPr lang="cs-CZ" sz="2400" dirty="0" smtClean="0"/>
              <a:t>– produkce monoklonálních protilátek pomocí hybridomů</a:t>
            </a:r>
          </a:p>
          <a:p>
            <a:r>
              <a:rPr lang="cs-CZ" sz="2400" u="sng" dirty="0" smtClean="0"/>
              <a:t>C3H/</a:t>
            </a:r>
            <a:r>
              <a:rPr lang="cs-CZ" sz="2400" u="sng" dirty="0" err="1" smtClean="0"/>
              <a:t>HeJ</a:t>
            </a:r>
            <a:r>
              <a:rPr lang="cs-CZ" sz="2400" u="sng" dirty="0" smtClean="0"/>
              <a:t> </a:t>
            </a:r>
            <a:r>
              <a:rPr lang="cs-CZ" sz="2400" dirty="0" smtClean="0"/>
              <a:t>– používaný v mnoha odvětvích – výzkum infekčních chorob,.. </a:t>
            </a:r>
          </a:p>
          <a:p>
            <a:r>
              <a:rPr lang="cs-CZ" sz="2400" u="sng" dirty="0" smtClean="0"/>
              <a:t>FVB/NJ</a:t>
            </a:r>
            <a:r>
              <a:rPr lang="cs-CZ" sz="2400" dirty="0" smtClean="0"/>
              <a:t> -  pro </a:t>
            </a:r>
            <a:r>
              <a:rPr lang="cs-CZ" sz="2400" dirty="0" err="1" smtClean="0"/>
              <a:t>transgenezi</a:t>
            </a:r>
            <a:r>
              <a:rPr lang="cs-CZ" sz="2400" dirty="0" smtClean="0"/>
              <a:t> – velký samčí pronukleus a velká mláďata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5751528"/>
            <a:ext cx="9204960" cy="113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028000" y="65160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129,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vendula pospíchalová\Documents\Korinek lab\My documents\Powerpoint templates\G2850146-Transgenic_mouse,_conceptual_artwork-SPL.jpg"/>
          <p:cNvPicPr>
            <a:picLocks noChangeAspect="1" noChangeArrowheads="1"/>
          </p:cNvPicPr>
          <p:nvPr/>
        </p:nvPicPr>
        <p:blipFill>
          <a:blip r:embed="rId2" cstate="print"/>
          <a:srcRect r="18235"/>
          <a:stretch>
            <a:fillRect/>
          </a:stretch>
        </p:blipFill>
        <p:spPr bwMode="auto">
          <a:xfrm>
            <a:off x="3168352" y="18531"/>
            <a:ext cx="5975648" cy="6839469"/>
          </a:xfrm>
          <a:prstGeom prst="rect">
            <a:avLst/>
          </a:prstGeom>
          <a:noFill/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332656"/>
            <a:ext cx="6372200" cy="6381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II. </a:t>
            </a:r>
            <a:r>
              <a:rPr lang="cs-CZ" sz="4400" b="1" dirty="0" smtClean="0">
                <a:ea typeface="+mj-ea"/>
                <a:cs typeface="+mj-cs"/>
              </a:rPr>
              <a:t>„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Experimental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toolbox</a:t>
            </a:r>
            <a:r>
              <a:rPr lang="cs-CZ" sz="4400" b="1" dirty="0" smtClean="0">
                <a:ea typeface="+mj-ea"/>
                <a:cs typeface="+mj-cs"/>
              </a:rPr>
              <a:t>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 smtClean="0"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4400" b="1" dirty="0" smtClean="0"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cs-CZ" sz="4400" b="1" dirty="0" smtClean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běžně užívané metody a zdroje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cs-CZ" sz="2800" b="1" dirty="0" smtClean="0"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přirozené a indukované mutace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embryonální kmenové buňky (</a:t>
            </a:r>
            <a:r>
              <a:rPr lang="cs-CZ" sz="2800" b="1" dirty="0" err="1" smtClean="0">
                <a:ea typeface="+mj-ea"/>
                <a:cs typeface="+mj-cs"/>
              </a:rPr>
              <a:t>ESCs</a:t>
            </a:r>
            <a:r>
              <a:rPr lang="cs-CZ" sz="2800" b="1" dirty="0" smtClean="0">
                <a:ea typeface="+mj-ea"/>
                <a:cs typeface="+mj-cs"/>
              </a:rPr>
              <a:t>)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>
                <a:ea typeface="+mj-ea"/>
                <a:cs typeface="+mj-cs"/>
              </a:rPr>
              <a:t> </a:t>
            </a:r>
            <a:r>
              <a:rPr lang="cs-CZ" sz="2800" b="1" dirty="0" smtClean="0">
                <a:ea typeface="+mj-ea"/>
                <a:cs typeface="+mj-cs"/>
              </a:rPr>
              <a:t>„</a:t>
            </a:r>
            <a:r>
              <a:rPr lang="cs-CZ" sz="2800" b="1" dirty="0" err="1" smtClean="0">
                <a:ea typeface="+mj-ea"/>
                <a:cs typeface="+mj-cs"/>
              </a:rPr>
              <a:t>knock</a:t>
            </a:r>
            <a:r>
              <a:rPr lang="cs-CZ" sz="2800" b="1" dirty="0" smtClean="0">
                <a:ea typeface="+mj-ea"/>
                <a:cs typeface="+mj-cs"/>
              </a:rPr>
              <a:t>-</a:t>
            </a:r>
            <a:r>
              <a:rPr lang="cs-CZ" sz="2800" b="1" dirty="0" err="1" smtClean="0">
                <a:ea typeface="+mj-ea"/>
                <a:cs typeface="+mj-cs"/>
              </a:rPr>
              <a:t>out</a:t>
            </a:r>
            <a:r>
              <a:rPr lang="cs-CZ" sz="2800" b="1" dirty="0" smtClean="0">
                <a:ea typeface="+mj-ea"/>
                <a:cs typeface="+mj-cs"/>
              </a:rPr>
              <a:t> a </a:t>
            </a:r>
            <a:r>
              <a:rPr lang="cs-CZ" sz="2800" b="1" dirty="0" err="1" smtClean="0">
                <a:ea typeface="+mj-ea"/>
                <a:cs typeface="+mj-cs"/>
              </a:rPr>
              <a:t>knock</a:t>
            </a:r>
            <a:r>
              <a:rPr lang="cs-CZ" sz="2800" b="1" dirty="0" smtClean="0">
                <a:ea typeface="+mj-ea"/>
                <a:cs typeface="+mj-cs"/>
              </a:rPr>
              <a:t>-in“ myši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</a:t>
            </a:r>
            <a:r>
              <a:rPr lang="cs-CZ" sz="2800" b="1" dirty="0" err="1" smtClean="0">
                <a:ea typeface="+mj-ea"/>
                <a:cs typeface="+mj-cs"/>
              </a:rPr>
              <a:t>transgenní</a:t>
            </a:r>
            <a:r>
              <a:rPr lang="cs-CZ" sz="2800" b="1" dirty="0" smtClean="0">
                <a:ea typeface="+mj-ea"/>
                <a:cs typeface="+mj-cs"/>
              </a:rPr>
              <a:t> myši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modelový příklad – </a:t>
            </a:r>
            <a:r>
              <a:rPr lang="el-GR" sz="2800" b="1" dirty="0" smtClean="0">
                <a:ea typeface="+mj-ea"/>
                <a:cs typeface="Times New Roman"/>
              </a:rPr>
              <a:t>β</a:t>
            </a:r>
            <a:r>
              <a:rPr lang="cs-CZ" sz="2800" b="1" dirty="0" smtClean="0">
                <a:ea typeface="+mj-ea"/>
                <a:cs typeface="Times New Roman"/>
              </a:rPr>
              <a:t>-</a:t>
            </a:r>
            <a:r>
              <a:rPr lang="cs-CZ" sz="2800" b="1" dirty="0" err="1" smtClean="0">
                <a:ea typeface="+mj-ea"/>
                <a:cs typeface="Times New Roman"/>
              </a:rPr>
              <a:t>katenin</a:t>
            </a:r>
            <a:endParaRPr lang="cs-CZ" sz="2800" b="1" dirty="0" smtClean="0">
              <a:ea typeface="+mj-ea"/>
              <a:cs typeface="+mj-cs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cs-CZ" sz="2800" b="1" dirty="0" smtClean="0">
                <a:ea typeface="+mj-ea"/>
                <a:cs typeface="+mj-cs"/>
              </a:rPr>
              <a:t> zdroje – archivy, databáze,…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cs-CZ" b="1" dirty="0" smtClean="0"/>
              <a:t>Metody funkční </a:t>
            </a:r>
            <a:r>
              <a:rPr lang="cs-CZ" b="1" dirty="0" err="1" smtClean="0"/>
              <a:t>genomiky</a:t>
            </a:r>
            <a:endParaRPr lang="cs-CZ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629" y="1844824"/>
            <a:ext cx="528137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77142" y="948784"/>
            <a:ext cx="629505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Funkční </a:t>
            </a:r>
            <a:r>
              <a:rPr lang="cs-CZ" sz="2400" b="1" dirty="0" err="1" smtClean="0"/>
              <a:t>genomika</a:t>
            </a:r>
            <a:endParaRPr lang="cs-CZ" sz="2400" b="1" dirty="0"/>
          </a:p>
          <a:p>
            <a:pPr>
              <a:buFontTx/>
              <a:buChar char="-"/>
            </a:pPr>
            <a:r>
              <a:rPr lang="cs-CZ" sz="2400" dirty="0" smtClean="0"/>
              <a:t> cílem </a:t>
            </a:r>
            <a:r>
              <a:rPr lang="cs-CZ" sz="2400" dirty="0"/>
              <a:t>je určení funkce všech genů v </a:t>
            </a:r>
            <a:r>
              <a:rPr lang="cs-CZ" sz="2400" dirty="0" smtClean="0"/>
              <a:t>genomu</a:t>
            </a:r>
          </a:p>
          <a:p>
            <a:endParaRPr lang="cs-CZ" sz="2400" dirty="0"/>
          </a:p>
          <a:p>
            <a:r>
              <a:rPr lang="cs-CZ" sz="2400" dirty="0" smtClean="0"/>
              <a:t>Dva hlavní </a:t>
            </a:r>
            <a:r>
              <a:rPr lang="cs-CZ" sz="2400" dirty="0"/>
              <a:t>přístupy:</a:t>
            </a:r>
          </a:p>
          <a:p>
            <a:pPr marL="457200" indent="-457200">
              <a:buAutoNum type="alphaUcParenR"/>
            </a:pPr>
            <a:r>
              <a:rPr lang="en-US" sz="2400" b="1" dirty="0" err="1" smtClean="0"/>
              <a:t>přímá</a:t>
            </a:r>
            <a:r>
              <a:rPr lang="en-US" sz="2400" b="1" dirty="0" smtClean="0"/>
              <a:t> </a:t>
            </a:r>
            <a:r>
              <a:rPr lang="en-US" sz="2400" b="1" dirty="0" err="1"/>
              <a:t>genetika</a:t>
            </a:r>
            <a:r>
              <a:rPr lang="en-US" sz="2400" b="1" dirty="0"/>
              <a:t> </a:t>
            </a:r>
            <a:endParaRPr lang="cs-CZ" sz="2400" b="1" dirty="0" smtClean="0"/>
          </a:p>
          <a:p>
            <a:pPr marL="914400" lvl="1" indent="-457200"/>
            <a:r>
              <a:rPr lang="en-US" sz="2400" b="1" dirty="0" smtClean="0"/>
              <a:t>(</a:t>
            </a:r>
            <a:r>
              <a:rPr lang="en-US" sz="2400" b="1" dirty="0"/>
              <a:t>forward genetics)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fenotyp </a:t>
            </a:r>
            <a:r>
              <a:rPr lang="cs-CZ" sz="2400" dirty="0"/>
              <a:t>(znak) </a:t>
            </a:r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gen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 smtClean="0"/>
              <a:t> vychází </a:t>
            </a:r>
            <a:r>
              <a:rPr lang="cs-CZ" sz="2400" dirty="0"/>
              <a:t>z </a:t>
            </a:r>
            <a:r>
              <a:rPr lang="cs-CZ" sz="2400" dirty="0" smtClean="0"/>
              <a:t>NÁHODNÉ </a:t>
            </a:r>
            <a:r>
              <a:rPr lang="cs-CZ" sz="2400" dirty="0" err="1" smtClean="0"/>
              <a:t>mutage</a:t>
            </a:r>
            <a:r>
              <a:rPr lang="cs-CZ" sz="2400" dirty="0" smtClean="0"/>
              <a:t>-</a:t>
            </a:r>
          </a:p>
          <a:p>
            <a:pPr lvl="1"/>
            <a:r>
              <a:rPr lang="cs-CZ" sz="2400" dirty="0" err="1" smtClean="0"/>
              <a:t>neze</a:t>
            </a:r>
            <a:r>
              <a:rPr lang="cs-CZ" sz="2400" dirty="0" smtClean="0"/>
              <a:t> celého genomu</a:t>
            </a:r>
          </a:p>
          <a:p>
            <a:pPr lvl="1"/>
            <a:endParaRPr lang="cs-CZ" sz="2400" dirty="0"/>
          </a:p>
          <a:p>
            <a:r>
              <a:rPr lang="cs-CZ" sz="2400" b="1" dirty="0"/>
              <a:t>B) reverzní </a:t>
            </a:r>
            <a:r>
              <a:rPr lang="cs-CZ" sz="2400" b="1" dirty="0" smtClean="0"/>
              <a:t>genetika</a:t>
            </a:r>
          </a:p>
          <a:p>
            <a:pPr lvl="1"/>
            <a:r>
              <a:rPr lang="cs-CZ" sz="2400" b="1" dirty="0" smtClean="0"/>
              <a:t>(reverse </a:t>
            </a:r>
            <a:r>
              <a:rPr lang="cs-CZ" sz="2400" b="1" dirty="0" err="1" smtClean="0"/>
              <a:t>genetics</a:t>
            </a:r>
            <a:r>
              <a:rPr lang="cs-CZ" sz="2400" b="1" dirty="0" smtClean="0"/>
              <a:t>)</a:t>
            </a:r>
            <a:endParaRPr lang="cs-CZ" sz="2400" b="1" dirty="0"/>
          </a:p>
          <a:p>
            <a:pPr marL="457200" indent="-457200">
              <a:buAutoNum type="arabicPeriod"/>
            </a:pPr>
            <a:r>
              <a:rPr lang="cs-CZ" sz="2400" dirty="0" smtClean="0"/>
              <a:t>sekvence </a:t>
            </a:r>
            <a:r>
              <a:rPr lang="cs-CZ" sz="2400" dirty="0"/>
              <a:t>DNA </a:t>
            </a:r>
          </a:p>
          <a:p>
            <a:pPr marL="457200" indent="-457200">
              <a:buAutoNum type="arabicPeriod"/>
            </a:pPr>
            <a:r>
              <a:rPr lang="cs-CZ" sz="2400" dirty="0" smtClean="0"/>
              <a:t>Fenotyp</a:t>
            </a:r>
          </a:p>
          <a:p>
            <a:pPr marL="457200" indent="-457200"/>
            <a:r>
              <a:rPr lang="cs-CZ" sz="2400" dirty="0" smtClean="0"/>
              <a:t>- základem jsou CÍLENÉ mutace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6048672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Modelový organismus</a:t>
            </a:r>
            <a:br>
              <a:rPr lang="cs-CZ" sz="3600" b="1" dirty="0" smtClean="0"/>
            </a:br>
            <a:r>
              <a:rPr lang="cs-CZ" sz="3600" b="1" dirty="0" smtClean="0"/>
              <a:t> v experimentální biologii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5580112" cy="537321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cs-CZ" sz="2400" dirty="0" smtClean="0"/>
              <a:t>intenzívně zkoumaný organismus – cílem je poznání jeho samého, ale především popis obecnějších jevů a vztahů platících i pro jiné organismy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Vlastnosti: - krátký životní cyklus</a:t>
            </a:r>
          </a:p>
          <a:p>
            <a:pPr lvl="1">
              <a:buNone/>
            </a:pPr>
            <a:r>
              <a:rPr lang="cs-CZ" sz="2400" dirty="0" smtClean="0"/>
              <a:t> - větší počet potomstva</a:t>
            </a:r>
          </a:p>
          <a:p>
            <a:pPr>
              <a:buNone/>
            </a:pPr>
            <a:r>
              <a:rPr lang="cs-CZ" sz="2400" dirty="0" smtClean="0"/>
              <a:t>	  - ekonomická nenáročnost </a:t>
            </a:r>
          </a:p>
          <a:p>
            <a:pPr>
              <a:buNone/>
            </a:pPr>
            <a:r>
              <a:rPr lang="cs-CZ" sz="2400" dirty="0" smtClean="0"/>
              <a:t>	  - relativní jednoduchost a 	nevýjimečnost ve zkoumané oblasti</a:t>
            </a:r>
          </a:p>
          <a:p>
            <a:pPr>
              <a:buNone/>
            </a:pPr>
            <a:r>
              <a:rPr lang="cs-CZ" sz="2400" dirty="0" smtClean="0"/>
              <a:t>	  - dostatečné množství dostupných 	informací (znalost vývoje, sekvence 	genomu,…)</a:t>
            </a:r>
          </a:p>
          <a:p>
            <a:endParaRPr lang="cs-CZ" sz="2400" dirty="0"/>
          </a:p>
        </p:txBody>
      </p:sp>
      <p:pic>
        <p:nvPicPr>
          <p:cNvPr id="57346" name="Picture 2" descr="http://www.google.cz/url?sa=i&amp;source=images&amp;cd=&amp;docid=AcyitJgsw975iM&amp;tbnid=vKifBL1zJA-70M:&amp;ved=0CAUQjBwwAA&amp;url=http%3A%2F%2Fwww.embl.de%2Faboutus%2Fcommunication_outreach%2Fexplore%2F201107_modelorgs%2Fimage01_spotlight.jpg&amp;ei=172DUbWCCOKJ7AaHioCIDw&amp;psig=AFQjCNH67glvDRtEf3zwSJr5WiHZBaRt-Q&amp;ust=1367674711174942"/>
          <p:cNvPicPr>
            <a:picLocks noChangeAspect="1" noChangeArrowheads="1"/>
          </p:cNvPicPr>
          <p:nvPr/>
        </p:nvPicPr>
        <p:blipFill>
          <a:blip r:embed="rId2" cstate="print"/>
          <a:srcRect l="16577" t="2362" r="9946"/>
          <a:stretch>
            <a:fillRect/>
          </a:stretch>
        </p:blipFill>
        <p:spPr bwMode="auto">
          <a:xfrm>
            <a:off x="5501802" y="0"/>
            <a:ext cx="367871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796136" y="6444044"/>
            <a:ext cx="323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Upraveno z http://www.</a:t>
            </a:r>
            <a:r>
              <a:rPr lang="cs-CZ" dirty="0" err="1" smtClean="0">
                <a:solidFill>
                  <a:schemeClr val="bg1"/>
                </a:solidFill>
              </a:rPr>
              <a:t>embl.de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57348" name="Picture 4" descr="http://moje-zajmy.blogerka.cz/obrazky/moje-zajmy.blogerka.cz/prirodopis/slon2.jpg"/>
          <p:cNvPicPr>
            <a:picLocks noChangeAspect="1" noChangeArrowheads="1"/>
          </p:cNvPicPr>
          <p:nvPr/>
        </p:nvPicPr>
        <p:blipFill>
          <a:blip r:embed="rId3" cstate="print"/>
          <a:srcRect l="9691" r="9691"/>
          <a:stretch>
            <a:fillRect/>
          </a:stretch>
        </p:blipFill>
        <p:spPr bwMode="auto">
          <a:xfrm>
            <a:off x="7236296" y="4463185"/>
            <a:ext cx="1907704" cy="1774127"/>
          </a:xfrm>
          <a:prstGeom prst="rect">
            <a:avLst/>
          </a:prstGeom>
          <a:noFill/>
        </p:spPr>
      </p:pic>
      <p:sp>
        <p:nvSpPr>
          <p:cNvPr id="8" name="Symbol „Zákaz“ 7"/>
          <p:cNvSpPr/>
          <p:nvPr/>
        </p:nvSpPr>
        <p:spPr>
          <a:xfrm>
            <a:off x="7524328" y="4653136"/>
            <a:ext cx="1368152" cy="122413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jaxmice.jax.org/images/jaxmicedb/featuredImage/002019_lg.jpg"/>
          <p:cNvPicPr>
            <a:picLocks noChangeAspect="1" noChangeArrowheads="1"/>
          </p:cNvPicPr>
          <p:nvPr/>
        </p:nvPicPr>
        <p:blipFill>
          <a:blip r:embed="rId2" cstate="print"/>
          <a:srcRect l="4816" r="3680"/>
          <a:stretch>
            <a:fillRect/>
          </a:stretch>
        </p:blipFill>
        <p:spPr bwMode="auto">
          <a:xfrm>
            <a:off x="6588224" y="1052736"/>
            <a:ext cx="2592288" cy="157230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Přímá genetika – </a:t>
            </a:r>
            <a:br>
              <a:rPr lang="cs-CZ" b="1" dirty="0" smtClean="0"/>
            </a:br>
            <a:r>
              <a:rPr lang="cs-CZ" b="1" dirty="0" smtClean="0"/>
              <a:t>přirozené a indukované mutace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368152"/>
            <a:ext cx="9144000" cy="5373216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/>
              <a:t>Kolekce přirozeně se vyskytujících mutací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vzácný vznik, většinou ve velkých chovech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400" dirty="0" smtClean="0"/>
              <a:t>př. Nahá („</a:t>
            </a:r>
            <a:r>
              <a:rPr lang="cs-CZ" sz="2400" dirty="0" err="1" smtClean="0"/>
              <a:t>nude</a:t>
            </a:r>
            <a:r>
              <a:rPr lang="cs-CZ" sz="2400" dirty="0" smtClean="0"/>
              <a:t>“, nu/nu, </a:t>
            </a:r>
            <a:r>
              <a:rPr lang="cs-CZ" sz="2400" dirty="0" err="1" smtClean="0"/>
              <a:t>athymická</a:t>
            </a:r>
            <a:r>
              <a:rPr lang="cs-CZ" sz="2400" dirty="0" smtClean="0"/>
              <a:t>, </a:t>
            </a:r>
            <a:r>
              <a:rPr lang="cs-CZ" sz="2400" i="1" dirty="0" smtClean="0"/>
              <a:t>Foxn1nu</a:t>
            </a:r>
            <a:r>
              <a:rPr lang="cs-CZ" sz="2400" dirty="0" smtClean="0"/>
              <a:t>) myš 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cs-CZ" sz="2200" b="1" dirty="0" smtClean="0"/>
              <a:t>1966: </a:t>
            </a:r>
            <a:r>
              <a:rPr lang="cs-CZ" sz="2200" dirty="0" smtClean="0"/>
              <a:t>vznik</a:t>
            </a:r>
            <a:r>
              <a:rPr lang="cs-CZ" sz="2200" b="1" dirty="0" smtClean="0"/>
              <a:t> </a:t>
            </a:r>
            <a:r>
              <a:rPr lang="cs-CZ" sz="2200" dirty="0" smtClean="0"/>
              <a:t>(Glasgow, UK), </a:t>
            </a:r>
            <a:r>
              <a:rPr lang="cs-CZ" sz="2200" b="1" dirty="0" smtClean="0"/>
              <a:t>1968: </a:t>
            </a:r>
            <a:r>
              <a:rPr lang="cs-CZ" sz="2200" dirty="0" smtClean="0"/>
              <a:t>myši jsou imunodeficientní (nemají </a:t>
            </a:r>
            <a:r>
              <a:rPr lang="cs-CZ" sz="2200" dirty="0" err="1" smtClean="0"/>
              <a:t>thymus</a:t>
            </a:r>
            <a:r>
              <a:rPr lang="cs-CZ" sz="2200" dirty="0" smtClean="0"/>
              <a:t>), </a:t>
            </a:r>
            <a:r>
              <a:rPr lang="cs-CZ" sz="2200" b="1" dirty="0" smtClean="0"/>
              <a:t>1996: </a:t>
            </a:r>
            <a:r>
              <a:rPr lang="cs-CZ" sz="2200" dirty="0" smtClean="0"/>
              <a:t>myši jsou mutantní v transkripčním faktoru </a:t>
            </a:r>
            <a:r>
              <a:rPr lang="cs-CZ" sz="2200" i="1" dirty="0" smtClean="0"/>
              <a:t>Foxn1</a:t>
            </a:r>
            <a:r>
              <a:rPr lang="cs-CZ" sz="2200" dirty="0" smtClean="0"/>
              <a:t> </a:t>
            </a:r>
            <a:endParaRPr lang="cs-CZ" sz="2200" i="1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cs-CZ" sz="2400" b="1" dirty="0" smtClean="0"/>
              <a:t>Indukované mutace </a:t>
            </a:r>
            <a:r>
              <a:rPr lang="cs-CZ" sz="2400" dirty="0" smtClean="0"/>
              <a:t>– </a:t>
            </a:r>
            <a:r>
              <a:rPr lang="cs-CZ" sz="2400" u="sng" dirty="0" smtClean="0"/>
              <a:t>a) chemická mutageneze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nejčastěji N-</a:t>
            </a:r>
            <a:r>
              <a:rPr lang="cs-CZ" sz="2400" dirty="0" err="1" smtClean="0"/>
              <a:t>ethyl</a:t>
            </a:r>
            <a:r>
              <a:rPr lang="cs-CZ" sz="2400" dirty="0" smtClean="0"/>
              <a:t>-N-</a:t>
            </a:r>
            <a:r>
              <a:rPr lang="cs-CZ" sz="2400" dirty="0" err="1" smtClean="0"/>
              <a:t>nitrosourea</a:t>
            </a:r>
            <a:r>
              <a:rPr lang="cs-CZ" sz="2400" dirty="0" smtClean="0"/>
              <a:t> (ENU)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př. </a:t>
            </a:r>
            <a:r>
              <a:rPr lang="cs-CZ" sz="2400" i="1" dirty="0" err="1" smtClean="0"/>
              <a:t>ApcMin</a:t>
            </a:r>
            <a:r>
              <a:rPr lang="cs-CZ" sz="2400" dirty="0" smtClean="0"/>
              <a:t> myš – model vzniku kolorektálního</a:t>
            </a:r>
          </a:p>
          <a:p>
            <a:pPr marL="857250" lvl="1" indent="-45720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2400" dirty="0" smtClean="0"/>
              <a:t>			karcinomu, mutace v genu </a:t>
            </a:r>
            <a:r>
              <a:rPr lang="cs-CZ" sz="2400" i="1" dirty="0" err="1" smtClean="0"/>
              <a:t>Apc</a:t>
            </a:r>
            <a:endParaRPr lang="cs-CZ" sz="2400" i="1" dirty="0" smtClean="0"/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u="sng" dirty="0" smtClean="0"/>
              <a:t>b) Genetické mutace </a:t>
            </a:r>
            <a:r>
              <a:rPr lang="cs-CZ" sz="2400" dirty="0" smtClean="0"/>
              <a:t>– „gene-</a:t>
            </a:r>
            <a:r>
              <a:rPr lang="cs-CZ" sz="2400" dirty="0" err="1" smtClean="0"/>
              <a:t>traps</a:t>
            </a:r>
            <a:r>
              <a:rPr lang="cs-CZ" sz="2400" dirty="0" smtClean="0"/>
              <a:t>“ –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 inaktivace genu (SA-</a:t>
            </a:r>
            <a:r>
              <a:rPr lang="cs-CZ" sz="2400" dirty="0" err="1" smtClean="0"/>
              <a:t>splice</a:t>
            </a:r>
            <a:r>
              <a:rPr lang="cs-CZ" sz="2400" dirty="0" smtClean="0"/>
              <a:t> </a:t>
            </a:r>
            <a:r>
              <a:rPr lang="cs-CZ" sz="2400" dirty="0" err="1" smtClean="0"/>
              <a:t>acceptor</a:t>
            </a:r>
            <a:r>
              <a:rPr lang="cs-CZ" sz="2400" dirty="0" smtClean="0"/>
              <a:t>),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exprese reportéru a DNA značka pro </a:t>
            </a:r>
          </a:p>
          <a:p>
            <a:pPr marL="857250" lvl="1" indent="-457200">
              <a:spcBef>
                <a:spcPts val="0"/>
              </a:spcBef>
              <a:buNone/>
            </a:pPr>
            <a:r>
              <a:rPr lang="cs-CZ" sz="2400" dirty="0" smtClean="0"/>
              <a:t>	rychlé určení genu</a:t>
            </a:r>
            <a:endParaRPr lang="cs-CZ" sz="2400" dirty="0"/>
          </a:p>
        </p:txBody>
      </p:sp>
      <p:sp>
        <p:nvSpPr>
          <p:cNvPr id="1029" name="AutoShape 5" descr="data:image/jpeg;base64,/9j/4AAQSkZJRgABAQAAAQABAAD/2wCEAAkGBhQSEBQUEhQWFRQUExQWFBUUFBUVFRAWFRUVFBQUFBQXHCYeFxojGRIUHy8gIycpLCwsFR4xNTAqNSYrLCkBCQoKDgwOGg8PGikkHCQpLCwsLCwsKSksLCwpKSksLCwsLCwsLCksLCwsLCwpKSwsLCwpKSksLCksLCwsKSksLP/AABEIAKcBLgMBIgACEQEDEQH/xAAbAAEAAgMBAQAAAAAAAAAAAAAABAUBAgMGB//EADsQAAEDAgQDBQUHAwQDAAAAAAEAAhEDBAUSITFBUWEGInGBkRMyQqGxI1JiwdHh8AeC8UNjcsIVouL/xAAZAQEAAwEBAAAAAAAAAAAAAAAAAQIDBAX/xAAoEQEBAAICAgIBAwQDAAAAAAAAAQIRAyESMUFRBBMisTJxgcEUQmH/2gAMAwEAAhEDEQA/APuKIiAixKSgyixKSgyiIgIiICIiAiIgIiICLXOOYWc45oMoiICIiAiIgIiICIiAiIgIiICIiAiIgIiIMErErVEGZWZWqyEGVkLCyEGUREBERAREQFhzgNStK1YNGqrqtYu39FXLLS+OFyd6uIfdHmVCrXLjuSsP6LQg6grG5WuiYSNCVjVah2scQtpVV2zLp7dnHzUmjjRHvN0UTLI0XGq2dDoeCTKxW4SvR292147p8uK7LyAe5pBB1G8K5w/GJAD/AFWuPJL7Y5cVncWyLDXTssrViIiICIiAiIgIiICIiAiIgIiIOaLMJCgYQmFtC0eot1EwbUEwugCjPau9J8hRjlv2nLHTdERXVEREBcriuGjrwC1uLnLtqVXvcSZKpllpphhvulWoXGSs06ROw/Rdra3J1O31Uqo8MaSdgs9b7rS5a6iHXc2mPxH5KBcVvi9fBcrmtmcSVimVhct1rMde2a4locNxrpxHJdKbswBHJcKNcNeRw+i7VT7Mgj3Hf+pV5VrPhpMOkeiXJBgk/wA6Jd09MzfTmFpWdmpzrzHkoI0BjRYaOIjqtaNTPDh4FdAMpOmjtlCUqzxFzDBMhXlvch4kLy9WnIniFtYXxaQQfEc1phnrqss+KWbj1aLnQrBzQQui6XIIiICIiAiLBcgyi5uuGjitRdt5ptOq7ItWvB2WyIEREGISFlEBaPat1q9RfSY4jeFg90zw4rLtCtbg6LH01ndSWukSFleaNy9tQ5CYHDgfJWdrixc3vMg+OinDmmSc+DLH0sXPAElQqt/yUepWze8f2XB2uyjLkvwtjxfbqbgFSLSiHa8OCrPZFzgG89TyV4wZWgBVx7Tyftmo6KjxDEA5+Xdo2jZx4lT8TuslIkbnQee/ylVTSHAKvJn8Rbh4/wDtWgpcf4FtS03Waj42UbEahbT04nyCxlbWbZxOnlHtGyRxjlzXVtUVKJjWR/hV+G4uDLH+EO+ijCt7Cpk/03e4Z2/Cr7hq+vlb2dbKMrtZ93rzC5W1TLVdTOx7zfA7hRBUzNIG7TLStL2tLKdZu7CM3gdHT4FRcjxZo1C2q+lsCZEcuSm3ujRrEEHyVdijO/TqDZ3dJ67hS7ysDQzck30fMqS10ee36KHRIkyOJn9l2a+WT4KKx3ePjqlvaZOl72evtSz0V+vCYPc5Kvg7Ve5Y+QCOK6uLLccfNjrJsiItWAsOdC0rVg0aqmvcSnbZVyyka8fHc6nXWJhuyqLnFydlwpUX1TptzVxZ4I1up1Ky3lk69cfF77qlmq/YFYdZVl6xlEDYLfIFb9NlfyfqPJUMRqUz3phelsrsPbKjYnZNLdlEwMEEjqpm5dIz8c8fKe16iItHKIiICwQsog1LZCh19JHoppCiXrZ1WWTTjvaups3XQjSECyQspjp2W7aFaBdCOq41Hx+yipkTLEadSV0vr1tNjnvIaxjS5zjs0ASSfABRBcZQDOipMcxCnUp1aFTaowtOsSHCNwlymMVnDc8toVv21p3tMPpA+zzubrGaQSAXDhI1A5FWtpJHRfI8JwW6tLppoMdVoVXBr42AnUv5Fu4K+ri/FvSlzS7WBETrJ1nwXP7u3Znjjjj44p5AAk6AfJeZvcfDqh3yDuEHTXn5/oqzG+01SsDAyMbUaIB1cDA7x46uHoola3zEx8bY/uGx/nJZ55X1FcMNd1ZYjSzDMw6jruP2W2H4kKzDTqe9EdQeBCr8GuHOYJ4aeBGi2xGwc0iqzQt1I5gbhWxvScsfhMwu8LK76b9xH9w4FW1sPtKlI+69uYA9dCF56/fnYy4bu2Gv6tPE+B+pVqK5z0HjiS13mP2VpVLG1euXWbvvUiNubTBUo1ptifvAR5qM463beBBPq2ZWluSbNs7gtHzCmVGv5Wlo7ux/Coj6sPdB48tlJpv7wCg3Yyud+IjyVqiMscG1HR8UEDyXs+z1znoieGi8XE1z+FgXr+zA+yPitOG/u0w55+3a5XK4uAwSVpeXjabZJXmbrEjUM8F05ZzFz8fFc/7JV5fZj0XOysjUPRc7G1NV3Rent7cMEBZ44+XddGfJOOeOLFvbBggLstDVCe1C2cd3W6wSub7gBRqlYnZNpmFrW+rzoFth1tAlZo2vEqYBCiT5WyyknjGURFZkIiICIiAouIVIZHM/upSr8RMkdFXK6i/HN5IlMrJchMjZYhYO1kjquZEDcLaJ4eqj3dPTUgfJVtTEO/qwOXPkfPgqEYZ7UPykjSYcJETwVjdPInUOZGoP6/qo9O5DRVcNA2nPUGNhz/dU6rWW4zpI7P0stEyZgx0UfG6st+XnslvW9nY5huSJ6kkKJiVWKDXH7wA+uvoq29aTP6rf/VVUtJt67vxGOmSB+RV1a2gLA6Nnt+YA/NRX0j/47q8E+bzmP1Vjgz5s6rvuzH9rQVjr+E2/yqMNpBlzcUvu1CR/eA//ALK1dTifCVW31TLiLXD/AFaTCR6t09Art1H6K8nSLXn6Fv3a1PhBA/4uEj0kLphVxmoUncqjQ71j6rtRpfaDk4PpnxbsfQqswJxbSrt+53gD0g/koSu7hv21x1pA/KFioMtu0RvUYPzS+n2tQ/et2fUrFVmavRp8B3z47BWV+k+ftPIeS41Nann8gFu18ve7hmPo3RRM/cceYgeLiptJG1KpAe/c1Hd3w2C9Pg+ICjQ72+689a0RIJ2YIHU8VLOre94qOO2XcV5MZlNVpf3r6z5OjeA5qRh9majoG3Fc7a3NQw0L1uH2AptAG66MMLld1lyckwmo6WloGNgLuixK6nDbtyfRXE0CpeZamoFC0ysRBbLvTogLLqwWjrhNRNytdwVjMuArLq1ylTTOdY9osplUDoiIpQIiICqKtWSTw+qtnbKsbS7uu/zWebbi6c2HRHOhJ6LZrFk6UW+eWtBHMT4Er5Z/UD+o1RlU0bYgZZDnaOc0iNA3gddzyX0zF7qG5RMmBzidJXzi3/puyrWdUuKj+85zsjYE67F0E8eCzt3lp08Unjup3Yq4qXNm59Ql0mo2SIkDZ2nUkeSlBxLKIPxSHRBzNgGNFd0KDWUDSoNDWMZlkCA0dJMnxVA8R7Fu2j/MkNA0VL0W+W3atdxh+nxVNJ5F2n5KLjjiKNJg3MnzIDR4e8VitSmjQbwDx8tfyPqupZ7W6aBqGx4d3/6PyWOV2nGf7WN9SilRp/40aYWtuMmE3DuLm1j5SQPkFKuWy8nhTZ89/wAgs4UC/D35x3XUXBoPGWnU+JKnXf8Aiq3+n/Kgx13dtK4+5lJ4HYjz1KvxWjKeDm7+Wi87RYamFsDpmlUaJ5a5f+ys8Oq57Q/epfl+ymUs/lvSZJdza8OHmBKrrVmV7zHv0j8iVYWT++7rTn0lRC2AzXUt+pk/JFkuuSa0f7bB6klcbW4+2r1TswZW+WgjzUdl7pVqczlZ10yhGshjKXEnM/8AKVbFWpoecgB3dv4blHjVreXeP0aFpQq5nzwH0C2t6wNTMeJnyGyrlV8YnsbqGchJUm2sHVHT8Kj25l7htOpPjwVrSvQxoAV+KbY8uXj69rmytmUxpEqQ68HNecOIOdssgOO5XZ5acNx2vXYiFxdiSrG01uGqPM8Ew3xKyKpKiArqwp5HiktC6taFwYu7AryqurV0BXMNW4ClFbgrYFagLYBSq2REUoEREBRKwUtQbmpBhUyacc3UZw1W7tlruo91dwCsa6pLXm8fYalZoAHdgjnPInhtspVLDG+0JfyHWDrPy0Ua7qvJ0ymQcok6f8gBuZPTVdaWKjQPadRoSYJIMEA7tMrKSb7dOflJJE+4O8RB2GgGu/8AlUGIWRbUY/4QHeXFSbPEMznZiQAeM6A7Tw4rbEcSpt7pIJjeYGvhuotlZyWXSmghlNnxQXGeE6A/VSMOIZmf/a3rGn1lVN32ipgucTA4nkBwHPioFLHnVnAUW6N2mYH4jH0WGtOiTb1lWq1+W3zDPVBLxOuT4vXZWHaC3LLYhhgNGg4QOCqMKwhrDndrUMS86knlJ2XoTVzUSHd7cEcQFeTpTLqzSmwK3bUsqtNuhcJE89CD6gLXDGQSNg+k6fEaLsymKAplm2rfETx9VivUDSTOgGUeJ1co+j7cbWnDQf8AbI9VSYvfgvFNnEQTybx9VpjXaVrRlafHyXlXYyBJnV256claYo8npmXbZB+CnsPvOXRl/ALp7zjAXjKmOgka6DYBd6N8+oe6PPgB0VtaJdvXsxEAZQerz05LjUxn3YBl20jgNlEw3DSYzO03jmequqmH56rIEwOCpeO3utcM8fLSxwmsSe8dXK6pWnNc8OwQDU6FWT6UEA8dlrjvGMOeTLLpzY0BdMy6NtCV3Zh3NXktctsiKCt2sJVhTw9SGWoWkxZ3JXU7cqSy2U1tFbhivMVLkjMoLo2mu2VZV9K7aBiyGrZFKoiIgIiICIiAqe+Z9pKuCol9QkTyVMpuNeLLWSvqPgKtfXGvH+bgKVc+6vPVqhFVs8f5uubPLVerw8flKxexmierpMRrtH81Vbd0hlJEgg93kQdfGdCrN1XUCMzjuDGm86+noq7FSXBrKbS4jYCYkHj4bSqXuL33pExa3q5Q8TkLRBGziCZJ89PJeNuX1MxDzv6efNe5qYddPAFSoGNAgNGkAcAFR4pY0aeheXuPCdvHkq3HXamN717eWpWFSs8NG3EumPML22EYGGwWgAg8BseEdOizglgIhXT64pgAEE8p28fRRJtplfHr5TqUEZHaO+TuoXAXhpOyzIc8AzuRGq81jnbEU8zWtJfpH4TpK8nid9c3NQPzuYAIAYS3z0V/Hbnt0912q7YW1scrnguAnI3Vw5aDZfNca7e165IpsLW7CeH6lTbTsm5xnK5xOpJkknmSd16Cy7A1D/px4rTHGMcsr96fNJuahkldqWDVnbkr7FZ/04cd4CvLP+nTRvqtdX6Y+WM+XxKz7NVOpXpcO7L1zEAr7Jadj6bfhCs6OCsHAJ+nv2frSenzPBuxlVzhneWt4wvY4VaUqVUU28tJ1JXpGWLRwWW2DBqGgHnGvqo/T76Wn5E1dqsECsWnYgEfmutzby0tO3wnks3eDl7mO7oyHQ6yFJr2r8vdyzpqeHknje9pueP7bKqLW9LHZX+R4FXNK4BMKLQwSHZnmT0ndWbWAbBOPDKe1ObkwyvTICyiLdyiIiAiIgIiICIiDUuWpqLYhYyoMCos50yrBCDOdalYlZUiqvrFw1YM3SQ35lVV1gdV7g4hrY0gun6SvVQuNa2zBZXjldWH5OeMeUpYSymS6q8HoCfm46x0UTE+0jabSKLQCBvGg29T+iv7vsv7TdxUIf07on3iT5lUuFk1i0nNjld8l28tbYIbn7Sv3mkaF3vP6j7rfBQb/BrWk8BkB0gBgdJJJAA12JJX06n2aZlDS58AR72sbb7/ADWLPsja0nZm0W5gZzHvOnnmdJlYf8et5+bjPv8As8td4a22oNcR38urW6y4/CPDmvP0Oy91dPDxLGxudz5L62bFhMloJ5kTHhOy7ALacP25svyrrp87s/6VsnNULnE78Ar+z7DUGbMb56r0yLaYyOe8uV+VfRwSm3YDyClMtWjguyKdKbahg5LZEUoEREBERAREQEREBERAREQEREBERAREQEREBERBiEyoiBCy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774700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31" name="AutoShape 7" descr="data:image/jpeg;base64,/9j/4AAQSkZJRgABAQAAAQABAAD/2wCEAAkGBhQSEBQUEhQWFRQUExQWFBUUFBUVFRAWFRUVFBQUFBQXHCYeFxojGRIUHy8gIycpLCwsFR4xNTAqNSYrLCkBCQoKDgwOGg8PGikkHCQpLCwsLCwsKSksLCwpKSksLCwsLCwsLCksLCwsLCwpKSwsLCwpKSksLCksLCwsKSksLP/AABEIAKcBLgMBIgACEQEDEQH/xAAbAAEAAgMBAQAAAAAAAAAAAAAABAUBAgMGB//EADsQAAEDAgQDBQUHAwQDAAAAAAEAAhEDBAUSITFBUWEGInGBkRMyQqGxI1JiwdHh8AeC8UNjcsIVouL/xAAZAQEAAwEBAAAAAAAAAAAAAAAAAQIDBAX/xAAoEQEBAAICAgIBAwQDAAAAAAAAAQIRAyESMUFRBBMisTJxgcEUQmH/2gAMAwEAAhEDEQA/APuKIiAixKSgyixKSgyiIgIiICIiAiIgIiICLXOOYWc45oMoiICIiAiIgIiICIiAiIgIiICIiAiIgIiIMErErVEGZWZWqyEGVkLCyEGUREBERAREQFhzgNStK1YNGqrqtYu39FXLLS+OFyd6uIfdHmVCrXLjuSsP6LQg6grG5WuiYSNCVjVah2scQtpVV2zLp7dnHzUmjjRHvN0UTLI0XGq2dDoeCTKxW4SvR292147p8uK7LyAe5pBB1G8K5w/GJAD/AFWuPJL7Y5cVncWyLDXTssrViIiICIiAiIgIiICIiAiIgIiIOaLMJCgYQmFtC0eot1EwbUEwugCjPau9J8hRjlv2nLHTdERXVEREBcriuGjrwC1uLnLtqVXvcSZKpllpphhvulWoXGSs06ROw/Rdra3J1O31Uqo8MaSdgs9b7rS5a6iHXc2mPxH5KBcVvi9fBcrmtmcSVimVhct1rMde2a4locNxrpxHJdKbswBHJcKNcNeRw+i7VT7Mgj3Hf+pV5VrPhpMOkeiXJBgk/wA6Jd09MzfTmFpWdmpzrzHkoI0BjRYaOIjqtaNTPDh4FdAMpOmjtlCUqzxFzDBMhXlvch4kLy9WnIniFtYXxaQQfEc1phnrqss+KWbj1aLnQrBzQQui6XIIiICIiAiLBcgyi5uuGjitRdt5ptOq7ItWvB2WyIEREGISFlEBaPat1q9RfSY4jeFg90zw4rLtCtbg6LH01ndSWukSFleaNy9tQ5CYHDgfJWdrixc3vMg+OinDmmSc+DLH0sXPAElQqt/yUepWze8f2XB2uyjLkvwtjxfbqbgFSLSiHa8OCrPZFzgG89TyV4wZWgBVx7Tyftmo6KjxDEA5+Xdo2jZx4lT8TuslIkbnQee/ylVTSHAKvJn8Rbh4/wDtWgpcf4FtS03Waj42UbEahbT04nyCxlbWbZxOnlHtGyRxjlzXVtUVKJjWR/hV+G4uDLH+EO+ijCt7Cpk/03e4Z2/Cr7hq+vlb2dbKMrtZ93rzC5W1TLVdTOx7zfA7hRBUzNIG7TLStL2tLKdZu7CM3gdHT4FRcjxZo1C2q+lsCZEcuSm3ujRrEEHyVdijO/TqDZ3dJ67hS7ysDQzck30fMqS10ee36KHRIkyOJn9l2a+WT4KKx3ePjqlvaZOl72evtSz0V+vCYPc5Kvg7Ve5Y+QCOK6uLLccfNjrJsiItWAsOdC0rVg0aqmvcSnbZVyyka8fHc6nXWJhuyqLnFydlwpUX1TptzVxZ4I1up1Ky3lk69cfF77qlmq/YFYdZVl6xlEDYLfIFb9NlfyfqPJUMRqUz3phelsrsPbKjYnZNLdlEwMEEjqpm5dIz8c8fKe16iItHKIiICwQsog1LZCh19JHoppCiXrZ1WWTTjvaups3XQjSECyQspjp2W7aFaBdCOq41Hx+yipkTLEadSV0vr1tNjnvIaxjS5zjs0ASSfABRBcZQDOipMcxCnUp1aFTaowtOsSHCNwlymMVnDc8toVv21p3tMPpA+zzubrGaQSAXDhI1A5FWtpJHRfI8JwW6tLppoMdVoVXBr42AnUv5Fu4K+ri/FvSlzS7WBETrJ1nwXP7u3Znjjjj44p5AAk6AfJeZvcfDqh3yDuEHTXn5/oqzG+01SsDAyMbUaIB1cDA7x46uHoola3zEx8bY/uGx/nJZ55X1FcMNd1ZYjSzDMw6jruP2W2H4kKzDTqe9EdQeBCr8GuHOYJ4aeBGi2xGwc0iqzQt1I5gbhWxvScsfhMwu8LK76b9xH9w4FW1sPtKlI+69uYA9dCF56/fnYy4bu2Gv6tPE+B+pVqK5z0HjiS13mP2VpVLG1euXWbvvUiNubTBUo1ptifvAR5qM463beBBPq2ZWluSbNs7gtHzCmVGv5Wlo7ux/Coj6sPdB48tlJpv7wCg3Yyud+IjyVqiMscG1HR8UEDyXs+z1znoieGi8XE1z+FgXr+zA+yPitOG/u0w55+3a5XK4uAwSVpeXjabZJXmbrEjUM8F05ZzFz8fFc/7JV5fZj0XOysjUPRc7G1NV3Rent7cMEBZ44+XddGfJOOeOLFvbBggLstDVCe1C2cd3W6wSub7gBRqlYnZNpmFrW+rzoFth1tAlZo2vEqYBCiT5WyyknjGURFZkIiICIiAouIVIZHM/upSr8RMkdFXK6i/HN5IlMrJchMjZYhYO1kjquZEDcLaJ4eqj3dPTUgfJVtTEO/qwOXPkfPgqEYZ7UPykjSYcJETwVjdPInUOZGoP6/qo9O5DRVcNA2nPUGNhz/dU6rWW4zpI7P0stEyZgx0UfG6st+XnslvW9nY5huSJ6kkKJiVWKDXH7wA+uvoq29aTP6rf/VVUtJt67vxGOmSB+RV1a2gLA6Nnt+YA/NRX0j/47q8E+bzmP1Vjgz5s6rvuzH9rQVjr+E2/yqMNpBlzcUvu1CR/eA//ALK1dTifCVW31TLiLXD/AFaTCR6t09Art1H6K8nSLXn6Fv3a1PhBA/4uEj0kLphVxmoUncqjQ71j6rtRpfaDk4PpnxbsfQqswJxbSrt+53gD0g/koSu7hv21x1pA/KFioMtu0RvUYPzS+n2tQ/et2fUrFVmavRp8B3z47BWV+k+ftPIeS41Nann8gFu18ve7hmPo3RRM/cceYgeLiptJG1KpAe/c1Hd3w2C9Pg+ICjQ72+689a0RIJ2YIHU8VLOre94qOO2XcV5MZlNVpf3r6z5OjeA5qRh9majoG3Fc7a3NQw0L1uH2AptAG66MMLld1lyckwmo6WloGNgLuixK6nDbtyfRXE0CpeZamoFC0ysRBbLvTogLLqwWjrhNRNytdwVjMuArLq1ylTTOdY9osplUDoiIpQIiICqKtWSTw+qtnbKsbS7uu/zWebbi6c2HRHOhJ6LZrFk6UW+eWtBHMT4Er5Z/UD+o1RlU0bYgZZDnaOc0iNA3gddzyX0zF7qG5RMmBzidJXzi3/puyrWdUuKj+85zsjYE67F0E8eCzt3lp08Unjup3Yq4qXNm59Ql0mo2SIkDZ2nUkeSlBxLKIPxSHRBzNgGNFd0KDWUDSoNDWMZlkCA0dJMnxVA8R7Fu2j/MkNA0VL0W+W3atdxh+nxVNJ5F2n5KLjjiKNJg3MnzIDR4e8VitSmjQbwDx8tfyPqupZ7W6aBqGx4d3/6PyWOV2nGf7WN9SilRp/40aYWtuMmE3DuLm1j5SQPkFKuWy8nhTZ89/wAgs4UC/D35x3XUXBoPGWnU+JKnXf8Aiq3+n/Kgx13dtK4+5lJ4HYjz1KvxWjKeDm7+Wi87RYamFsDpmlUaJ5a5f+ys8Oq57Q/epfl+ymUs/lvSZJdza8OHmBKrrVmV7zHv0j8iVYWT++7rTn0lRC2AzXUt+pk/JFkuuSa0f7bB6klcbW4+2r1TswZW+WgjzUdl7pVqczlZ10yhGshjKXEnM/8AKVbFWpoecgB3dv4blHjVreXeP0aFpQq5nzwH0C2t6wNTMeJnyGyrlV8YnsbqGchJUm2sHVHT8Kj25l7htOpPjwVrSvQxoAV+KbY8uXj69rmytmUxpEqQ68HNecOIOdssgOO5XZ5acNx2vXYiFxdiSrG01uGqPM8Ew3xKyKpKiArqwp5HiktC6taFwYu7AryqurV0BXMNW4ClFbgrYFagLYBSq2REUoEREBRKwUtQbmpBhUyacc3UZw1W7tlruo91dwCsa6pLXm8fYalZoAHdgjnPInhtspVLDG+0JfyHWDrPy0Ua7qvJ0ymQcok6f8gBuZPTVdaWKjQPadRoSYJIMEA7tMrKSb7dOflJJE+4O8RB2GgGu/8AlUGIWRbUY/4QHeXFSbPEMznZiQAeM6A7Tw4rbEcSpt7pIJjeYGvhuotlZyWXSmghlNnxQXGeE6A/VSMOIZmf/a3rGn1lVN32ipgucTA4nkBwHPioFLHnVnAUW6N2mYH4jH0WGtOiTb1lWq1+W3zDPVBLxOuT4vXZWHaC3LLYhhgNGg4QOCqMKwhrDndrUMS86knlJ2XoTVzUSHd7cEcQFeTpTLqzSmwK3bUsqtNuhcJE89CD6gLXDGQSNg+k6fEaLsymKAplm2rfETx9VivUDSTOgGUeJ1co+j7cbWnDQf8AbI9VSYvfgvFNnEQTybx9VpjXaVrRlafHyXlXYyBJnV256claYo8npmXbZB+CnsPvOXRl/ALp7zjAXjKmOgka6DYBd6N8+oe6PPgB0VtaJdvXsxEAZQerz05LjUxn3YBl20jgNlEw3DSYzO03jmequqmH56rIEwOCpeO3utcM8fLSxwmsSe8dXK6pWnNc8OwQDU6FWT6UEA8dlrjvGMOeTLLpzY0BdMy6NtCV3Zh3NXktctsiKCt2sJVhTw9SGWoWkxZ3JXU7cqSy2U1tFbhivMVLkjMoLo2mu2VZV9K7aBiyGrZFKoiIgIiICIiAqe+Z9pKuCol9QkTyVMpuNeLLWSvqPgKtfXGvH+bgKVc+6vPVqhFVs8f5uubPLVerw8flKxexmierpMRrtH81Vbd0hlJEgg93kQdfGdCrN1XUCMzjuDGm86+noq7FSXBrKbS4jYCYkHj4bSqXuL33pExa3q5Q8TkLRBGziCZJ89PJeNuX1MxDzv6efNe5qYddPAFSoGNAgNGkAcAFR4pY0aeheXuPCdvHkq3HXamN717eWpWFSs8NG3EumPML22EYGGwWgAg8BseEdOizglgIhXT64pgAEE8p28fRRJtplfHr5TqUEZHaO+TuoXAXhpOyzIc8AzuRGq81jnbEU8zWtJfpH4TpK8nid9c3NQPzuYAIAYS3z0V/Hbnt0912q7YW1scrnguAnI3Vw5aDZfNca7e165IpsLW7CeH6lTbTsm5xnK5xOpJkknmSd16Cy7A1D/px4rTHGMcsr96fNJuahkldqWDVnbkr7FZ/04cd4CvLP+nTRvqtdX6Y+WM+XxKz7NVOpXpcO7L1zEAr7Jadj6bfhCs6OCsHAJ+nv2frSenzPBuxlVzhneWt4wvY4VaUqVUU28tJ1JXpGWLRwWW2DBqGgHnGvqo/T76Wn5E1dqsECsWnYgEfmutzby0tO3wnks3eDl7mO7oyHQ6yFJr2r8vdyzpqeHknje9pueP7bKqLW9LHZX+R4FXNK4BMKLQwSHZnmT0ndWbWAbBOPDKe1ObkwyvTICyiLdyiIiAiIgIiICIiDUuWpqLYhYyoMCos50yrBCDOdalYlZUiqvrFw1YM3SQ35lVV1gdV7g4hrY0gun6SvVQuNa2zBZXjldWH5OeMeUpYSymS6q8HoCfm46x0UTE+0jabSKLQCBvGg29T+iv7vsv7TdxUIf07on3iT5lUuFk1i0nNjld8l28tbYIbn7Sv3mkaF3vP6j7rfBQb/BrWk8BkB0gBgdJJJAA12JJX06n2aZlDS58AR72sbb7/ADWLPsja0nZm0W5gZzHvOnnmdJlYf8et5+bjPv8As8td4a22oNcR38urW6y4/CPDmvP0Oy91dPDxLGxudz5L62bFhMloJ5kTHhOy7ALacP25svyrrp87s/6VsnNULnE78Ar+z7DUGbMb56r0yLaYyOe8uV+VfRwSm3YDyClMtWjguyKdKbahg5LZEUoEREBERAREQEREBERAREQEREBERAREQEREBERBiEyoiBCyiICIiAiIgIiICIiAiIgIiICIiAiIgIiICIiAiIgIiICIiAiIgIiIP//Z"/>
          <p:cNvSpPr>
            <a:spLocks noChangeAspect="1" noChangeArrowheads="1"/>
          </p:cNvSpPr>
          <p:nvPr/>
        </p:nvSpPr>
        <p:spPr bwMode="auto">
          <a:xfrm>
            <a:off x="63500" y="-774700"/>
            <a:ext cx="2876550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Picture 6" descr="SLC7A5 S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986" y="3284984"/>
            <a:ext cx="2060478" cy="15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www.cmhd.ca/genetrap/assets/gene_tr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4705" y="4859417"/>
            <a:ext cx="3023271" cy="202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117357"/>
            <a:ext cx="7272809" cy="574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vendula pospíchalová\Documents\Korinek lab\My documents\Powerpoint templates\mouseDNA.jpg"/>
          <p:cNvPicPr>
            <a:picLocks noChangeAspect="1" noChangeArrowheads="1"/>
          </p:cNvPicPr>
          <p:nvPr/>
        </p:nvPicPr>
        <p:blipFill>
          <a:blip r:embed="rId3" cstate="print"/>
          <a:srcRect l="3638" b="1473"/>
          <a:stretch>
            <a:fillRect/>
          </a:stretch>
        </p:blipFill>
        <p:spPr bwMode="auto">
          <a:xfrm>
            <a:off x="7308304" y="0"/>
            <a:ext cx="1835696" cy="28529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8028384" cy="1143000"/>
          </a:xfrm>
        </p:spPr>
        <p:txBody>
          <a:bodyPr>
            <a:noAutofit/>
          </a:bodyPr>
          <a:lstStyle/>
          <a:p>
            <a:r>
              <a:rPr lang="cs-CZ" sz="3200" b="1" dirty="0" smtClean="0"/>
              <a:t>Reverzní genetika</a:t>
            </a:r>
            <a:br>
              <a:rPr lang="cs-CZ" sz="3200" b="1" dirty="0" smtClean="0"/>
            </a:br>
            <a:r>
              <a:rPr lang="cs-CZ" sz="3200" b="1" dirty="0" smtClean="0"/>
              <a:t>„Gene </a:t>
            </a:r>
            <a:r>
              <a:rPr lang="cs-CZ" sz="3200" b="1" dirty="0" err="1" smtClean="0"/>
              <a:t>targeting</a:t>
            </a:r>
            <a:r>
              <a:rPr lang="cs-CZ" sz="3200" b="1" dirty="0" smtClean="0"/>
              <a:t>“ – vnášení cílených mutací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864096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„Gene </a:t>
            </a:r>
            <a:r>
              <a:rPr lang="cs-CZ" sz="2800" b="1" dirty="0" err="1" smtClean="0"/>
              <a:t>targeting</a:t>
            </a:r>
            <a:r>
              <a:rPr lang="cs-CZ" sz="2800" b="1" dirty="0" smtClean="0"/>
              <a:t>“ – homologní rekombinace cílového vektoru v embryonálních kmenových buňkách </a:t>
            </a:r>
            <a:endParaRPr lang="cs-CZ" sz="28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74983"/>
            <a:ext cx="8640960" cy="598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0344"/>
            <a:ext cx="9144000" cy="63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3001" y="56237"/>
            <a:ext cx="90779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600" b="1" dirty="0" smtClean="0"/>
              <a:t>Jak získat z pozměněných embryonálních kmenových buněk myš</a:t>
            </a:r>
            <a:endParaRPr lang="cs-CZ" sz="2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581128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548680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457200" indent="-457200">
              <a:buAutoNum type="alphaUcParenR"/>
            </a:pPr>
            <a:r>
              <a:rPr lang="cs-CZ" sz="2400" b="1" dirty="0" smtClean="0"/>
              <a:t>Klasický (celkový, totální) </a:t>
            </a:r>
            <a:r>
              <a:rPr lang="cs-CZ" sz="2400" b="1" dirty="0" err="1" smtClean="0"/>
              <a:t>knock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out</a:t>
            </a:r>
            <a:r>
              <a:rPr lang="cs-CZ" sz="2400" b="1" dirty="0" smtClean="0"/>
              <a:t> </a:t>
            </a:r>
            <a:r>
              <a:rPr lang="cs-CZ" sz="2400" dirty="0" smtClean="0"/>
              <a:t>– gen zcela vyřazen (dříve často 	nahrazen selekčním </a:t>
            </a:r>
            <a:r>
              <a:rPr lang="cs-CZ" sz="2400" dirty="0" err="1" smtClean="0"/>
              <a:t>markerem</a:t>
            </a:r>
            <a:r>
              <a:rPr lang="cs-CZ" sz="2400" dirty="0" smtClean="0"/>
              <a:t>), může vést ke smrti jedince již v 	prenatálním věku, což neumožňuje studium 	funkce v dospělém 	organismu</a:t>
            </a:r>
          </a:p>
          <a:p>
            <a:pPr marL="514350" indent="-514350">
              <a:spcAft>
                <a:spcPts val="600"/>
              </a:spcAft>
              <a:buAutoNum type="alphaUcParenR" startAt="2"/>
            </a:pPr>
            <a:r>
              <a:rPr lang="cs-CZ" sz="2400" b="1" dirty="0" err="1" smtClean="0"/>
              <a:t>Knock</a:t>
            </a:r>
            <a:r>
              <a:rPr lang="cs-CZ" sz="2400" b="1" dirty="0" smtClean="0"/>
              <a:t>-in</a:t>
            </a:r>
            <a:r>
              <a:rPr lang="cs-CZ" sz="2400" dirty="0" smtClean="0"/>
              <a:t> – do genového </a:t>
            </a:r>
            <a:r>
              <a:rPr lang="cs-CZ" sz="2400" dirty="0" err="1" smtClean="0"/>
              <a:t>lokusu</a:t>
            </a:r>
            <a:r>
              <a:rPr lang="cs-CZ" sz="2400" dirty="0" smtClean="0"/>
              <a:t> vložena mutace (záměna, inserce, 	delece,…) nebo např. </a:t>
            </a:r>
            <a:r>
              <a:rPr lang="cs-CZ" sz="2400" dirty="0" err="1" smtClean="0"/>
              <a:t>reportérový</a:t>
            </a:r>
            <a:r>
              <a:rPr lang="cs-CZ" sz="2400" dirty="0" smtClean="0"/>
              <a:t> gen či </a:t>
            </a:r>
            <a:r>
              <a:rPr lang="cs-CZ" sz="2400" dirty="0" err="1" smtClean="0"/>
              <a:t>Cre</a:t>
            </a:r>
            <a:r>
              <a:rPr lang="cs-CZ" sz="2400" dirty="0" smtClean="0"/>
              <a:t> </a:t>
            </a:r>
            <a:r>
              <a:rPr lang="cs-CZ" sz="2400" dirty="0" err="1" smtClean="0"/>
              <a:t>rekombináza</a:t>
            </a:r>
            <a:endParaRPr lang="cs-CZ" sz="2400" dirty="0" smtClean="0"/>
          </a:p>
          <a:p>
            <a:pPr marL="514350" indent="-514350">
              <a:buAutoNum type="alphaUcParenR" startAt="2"/>
            </a:pPr>
            <a:r>
              <a:rPr lang="cs-CZ" sz="2400" b="1" dirty="0" smtClean="0"/>
              <a:t>Podmíněný (kondicionální) </a:t>
            </a:r>
            <a:r>
              <a:rPr lang="cs-CZ" sz="2400" b="1" dirty="0" err="1" smtClean="0"/>
              <a:t>knock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out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dirty="0" err="1" smtClean="0"/>
              <a:t>Cre</a:t>
            </a:r>
            <a:r>
              <a:rPr lang="cs-CZ" sz="2400" dirty="0" smtClean="0"/>
              <a:t>/</a:t>
            </a:r>
            <a:r>
              <a:rPr lang="cs-CZ" sz="2400" dirty="0" err="1" smtClean="0"/>
              <a:t>loxP</a:t>
            </a:r>
            <a:r>
              <a:rPr lang="cs-CZ" sz="2400" dirty="0" smtClean="0"/>
              <a:t> systém</a:t>
            </a:r>
          </a:p>
          <a:p>
            <a:pPr marL="914400" lvl="1" indent="-514350">
              <a:buNone/>
            </a:pPr>
            <a:r>
              <a:rPr lang="cs-CZ" sz="2000" dirty="0"/>
              <a:t>	</a:t>
            </a:r>
            <a:r>
              <a:rPr lang="cs-CZ" sz="2400" dirty="0" smtClean="0"/>
              <a:t>místně a časově specifická inaktivace genu</a:t>
            </a:r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965596" y="-27384"/>
            <a:ext cx="72128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400" b="1" dirty="0" smtClean="0"/>
              <a:t>Genový „</a:t>
            </a:r>
            <a:r>
              <a:rPr lang="cs-CZ" sz="4400" b="1" dirty="0" err="1" smtClean="0"/>
              <a:t>knock</a:t>
            </a:r>
            <a:r>
              <a:rPr lang="cs-CZ" sz="4400" b="1" dirty="0" smtClean="0"/>
              <a:t>-</a:t>
            </a:r>
            <a:r>
              <a:rPr lang="cs-CZ" sz="4400" b="1" dirty="0" err="1" smtClean="0"/>
              <a:t>out</a:t>
            </a:r>
            <a:r>
              <a:rPr lang="cs-CZ" sz="4400" b="1" dirty="0" smtClean="0"/>
              <a:t>, </a:t>
            </a:r>
            <a:r>
              <a:rPr lang="cs-CZ" sz="4400" b="1" dirty="0" err="1" smtClean="0"/>
              <a:t>knock</a:t>
            </a:r>
            <a:r>
              <a:rPr lang="cs-CZ" sz="4400" b="1" dirty="0" smtClean="0"/>
              <a:t>-in“</a:t>
            </a:r>
            <a:endParaRPr lang="cs-CZ" sz="44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15616" y="4274393"/>
            <a:ext cx="7496175" cy="2466975"/>
            <a:chOff x="1115616" y="4274393"/>
            <a:chExt cx="7496175" cy="2466975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4274393"/>
              <a:ext cx="7496175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bdélník 6"/>
            <p:cNvSpPr/>
            <p:nvPr/>
          </p:nvSpPr>
          <p:spPr>
            <a:xfrm>
              <a:off x="1547664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C) FLOXED GENE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5652120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B) GENE KNOCK-IN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8"/>
            <p:cNvSpPr/>
            <p:nvPr/>
          </p:nvSpPr>
          <p:spPr>
            <a:xfrm>
              <a:off x="3635896" y="5733256"/>
              <a:ext cx="1440160" cy="43204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400"/>
                </a:lnSpc>
              </a:pPr>
              <a:r>
                <a:rPr lang="cs-CZ" b="1" dirty="0" smtClean="0">
                  <a:solidFill>
                    <a:schemeClr val="tx1"/>
                  </a:solidFill>
                </a:rPr>
                <a:t>A) GENE KNOCK-OUT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Pravoúhlý trojúhelník 9"/>
            <p:cNvSpPr/>
            <p:nvPr/>
          </p:nvSpPr>
          <p:spPr>
            <a:xfrm rot="13500000">
              <a:off x="1520392" y="6496792"/>
              <a:ext cx="216000" cy="2160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Pravoúhlý trojúhelník 10"/>
            <p:cNvSpPr/>
            <p:nvPr/>
          </p:nvSpPr>
          <p:spPr>
            <a:xfrm rot="13500000">
              <a:off x="2655080" y="6498072"/>
              <a:ext cx="216000" cy="21600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>
              <a:off x="1835696" y="6573600"/>
              <a:ext cx="864000" cy="0"/>
            </a:xfrm>
            <a:prstGeom prst="line">
              <a:avLst/>
            </a:prstGeom>
            <a:ln>
              <a:solidFill>
                <a:srgbClr val="007E3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835696" y="6642000"/>
              <a:ext cx="864000" cy="0"/>
            </a:xfrm>
            <a:prstGeom prst="line">
              <a:avLst/>
            </a:prstGeom>
            <a:ln>
              <a:solidFill>
                <a:srgbClr val="007E3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b="1" dirty="0" err="1" smtClean="0"/>
              <a:t>Cre</a:t>
            </a:r>
            <a:r>
              <a:rPr lang="cs-CZ" b="1" dirty="0" smtClean="0"/>
              <a:t>/</a:t>
            </a:r>
            <a:r>
              <a:rPr lang="cs-CZ" b="1" dirty="0" err="1" smtClean="0"/>
              <a:t>loxP</a:t>
            </a:r>
            <a:r>
              <a:rPr lang="cs-CZ" b="1" dirty="0" smtClean="0"/>
              <a:t> systém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re_loxP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963934"/>
            <a:ext cx="8567613" cy="592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oxP recombin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4938" y="3644900"/>
            <a:ext cx="1490662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651500" y="1036638"/>
            <a:ext cx="3419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Comic Sans MS" pitchFamily="66" charset="0"/>
              </a:rPr>
              <a:t>Babinet C., Cohen-Tannoudji M.; 2001</a:t>
            </a:r>
          </a:p>
        </p:txBody>
      </p:sp>
      <p:pic>
        <p:nvPicPr>
          <p:cNvPr id="7" name="Picture 8" descr="lox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3059832" cy="681037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7504" y="981075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 dirty="0" err="1">
                <a:latin typeface="Comic Sans MS" pitchFamily="66" charset="0"/>
              </a:rPr>
              <a:t>loxP</a:t>
            </a:r>
            <a:r>
              <a:rPr lang="en-GB" sz="1400" b="1" dirty="0">
                <a:latin typeface="Comic Sans MS" pitchFamily="66" charset="0"/>
              </a:rPr>
              <a:t> site (locus of X-</a:t>
            </a:r>
            <a:r>
              <a:rPr lang="en-GB" sz="1400" b="1" dirty="0" err="1">
                <a:latin typeface="Comic Sans MS" pitchFamily="66" charset="0"/>
              </a:rPr>
              <a:t>ing</a:t>
            </a:r>
            <a:r>
              <a:rPr lang="en-GB" sz="1400" b="1" dirty="0">
                <a:latin typeface="Comic Sans MS" pitchFamily="66" charset="0"/>
              </a:rPr>
              <a:t> over)</a:t>
            </a:r>
            <a:r>
              <a:rPr lang="en-GB" sz="1600" b="1" dirty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cs-CZ" b="1" dirty="0" smtClean="0"/>
              <a:t>Nové metody „gene targetingu“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396536" cy="60212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 err="1" smtClean="0"/>
              <a:t>Zinc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finger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nuclease</a:t>
            </a:r>
            <a:r>
              <a:rPr lang="cs-CZ" sz="2800" b="1" dirty="0" smtClean="0"/>
              <a:t> (ZNF) technologie </a:t>
            </a:r>
            <a:r>
              <a:rPr lang="cs-CZ" sz="2800" dirty="0" smtClean="0"/>
              <a:t>(© Sigma </a:t>
            </a:r>
            <a:r>
              <a:rPr lang="cs-CZ" sz="2800" dirty="0" err="1" smtClean="0"/>
              <a:t>Aldrich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60418" name="Picture 2" descr="ZFN-Mediated Targeted Genome Editing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12776"/>
            <a:ext cx="9144001" cy="391885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-36512" y="5541039"/>
            <a:ext cx="8542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založeno na endogenních mechanismech opravy poškozené DNA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funkční v mnoha buněčných liniích a organismech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knock-</a:t>
            </a:r>
            <a:r>
              <a:rPr lang="cs-CZ" sz="2400" dirty="0" err="1" smtClean="0"/>
              <a:t>outové</a:t>
            </a:r>
            <a:r>
              <a:rPr lang="cs-CZ" sz="2400" dirty="0" smtClean="0"/>
              <a:t> organismy připravené za měsíc či dva   </a:t>
            </a:r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97468"/>
            <a:ext cx="8849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cs-CZ" sz="2800" b="1" dirty="0" smtClean="0"/>
              <a:t>TALEN (</a:t>
            </a:r>
            <a:r>
              <a:rPr lang="cs-CZ" sz="2800" b="1" dirty="0" err="1" smtClean="0"/>
              <a:t>Transcription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Activator</a:t>
            </a:r>
            <a:r>
              <a:rPr lang="cs-CZ" sz="2800" b="1" dirty="0" smtClean="0"/>
              <a:t>-</a:t>
            </a:r>
            <a:r>
              <a:rPr lang="cs-CZ" sz="2800" b="1" dirty="0" err="1" smtClean="0"/>
              <a:t>Like</a:t>
            </a:r>
            <a:r>
              <a:rPr lang="cs-CZ" sz="2800" b="1" dirty="0" smtClean="0"/>
              <a:t> Effector </a:t>
            </a:r>
            <a:r>
              <a:rPr lang="cs-CZ" sz="2800" b="1" dirty="0" err="1" smtClean="0"/>
              <a:t>Nucleases</a:t>
            </a:r>
            <a:r>
              <a:rPr lang="cs-CZ" sz="2800" b="1" dirty="0" smtClean="0"/>
              <a:t>)</a:t>
            </a:r>
          </a:p>
          <a:p>
            <a:pPr marL="1428750" lvl="2" indent="-514350"/>
            <a:r>
              <a:rPr lang="cs-CZ" sz="2800" b="1" dirty="0" smtClean="0"/>
              <a:t>							    </a:t>
            </a:r>
            <a:r>
              <a:rPr lang="cs-CZ" sz="2800" dirty="0" smtClean="0"/>
              <a:t>(© </a:t>
            </a:r>
            <a:r>
              <a:rPr lang="cs-CZ" sz="2800" dirty="0" err="1" smtClean="0"/>
              <a:t>Cellectis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64514" name="Picture 2" descr="http://www.vicgene.com/Custom%20Services/Custom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764704"/>
            <a:ext cx="5972175" cy="3743325"/>
          </a:xfrm>
          <a:prstGeom prst="rect">
            <a:avLst/>
          </a:prstGeom>
          <a:noFill/>
        </p:spPr>
      </p:pic>
      <p:pic>
        <p:nvPicPr>
          <p:cNvPr id="64516" name="Picture 4" descr="http://www.cellectis-bioresearch.com/sites/default/files/TALEN-stru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7799" y="2391154"/>
            <a:ext cx="4000705" cy="1397886"/>
          </a:xfrm>
          <a:prstGeom prst="rect">
            <a:avLst/>
          </a:prstGeom>
          <a:noFill/>
        </p:spPr>
      </p:pic>
      <p:pic>
        <p:nvPicPr>
          <p:cNvPr id="9" name="Method of the Year 2011- Gene-editing nucleases - by Nature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5436096" y="4149080"/>
            <a:ext cx="3048000" cy="2286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283205"/>
            <a:ext cx="768274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Method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Year</a:t>
            </a:r>
            <a:r>
              <a:rPr lang="cs-CZ" sz="2800" b="1" dirty="0" smtClean="0"/>
              <a:t> 2011: </a:t>
            </a:r>
          </a:p>
          <a:p>
            <a:r>
              <a:rPr lang="cs-CZ" sz="2800" b="1" dirty="0" smtClean="0"/>
              <a:t>Gene-</a:t>
            </a:r>
            <a:r>
              <a:rPr lang="cs-CZ" sz="2800" b="1" dirty="0" err="1" smtClean="0"/>
              <a:t>editing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nucleases</a:t>
            </a:r>
            <a:endParaRPr lang="cs-CZ" sz="2800" b="1" dirty="0" smtClean="0"/>
          </a:p>
          <a:p>
            <a:r>
              <a:rPr lang="cs-CZ" sz="2800" b="1" dirty="0" smtClean="0"/>
              <a:t>http://www.</a:t>
            </a:r>
            <a:r>
              <a:rPr lang="cs-CZ" sz="2800" b="1" dirty="0" err="1" smtClean="0"/>
              <a:t>youtube.com</a:t>
            </a:r>
            <a:r>
              <a:rPr lang="cs-CZ" sz="2800" b="1" dirty="0" smtClean="0"/>
              <a:t>/</a:t>
            </a:r>
            <a:r>
              <a:rPr lang="cs-CZ" sz="2800" b="1" dirty="0" err="1" smtClean="0"/>
              <a:t>watch</a:t>
            </a:r>
            <a:r>
              <a:rPr lang="cs-CZ" sz="2800" b="1" dirty="0" smtClean="0"/>
              <a:t>?v=</a:t>
            </a:r>
            <a:r>
              <a:rPr lang="cs-CZ" sz="2800" b="1" dirty="0" err="1" smtClean="0"/>
              <a:t>zDkUFzZoQAs</a:t>
            </a:r>
            <a:endParaRPr lang="cs-CZ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72008" y="908720"/>
            <a:ext cx="11124728" cy="594928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CRISPR/</a:t>
            </a:r>
            <a:r>
              <a:rPr lang="en-US" sz="2000" dirty="0" err="1" smtClean="0"/>
              <a:t>Cas</a:t>
            </a:r>
            <a:r>
              <a:rPr lang="en-US" sz="2000" dirty="0" smtClean="0"/>
              <a:t> (clustered regularly interspaced </a:t>
            </a:r>
            <a:r>
              <a:rPr lang="en-US" sz="2000" dirty="0" err="1" smtClean="0"/>
              <a:t>pallindromic</a:t>
            </a:r>
            <a:r>
              <a:rPr lang="cs-CZ" sz="2000" dirty="0" smtClean="0"/>
              <a:t> </a:t>
            </a:r>
            <a:r>
              <a:rPr lang="en-US" sz="2000" dirty="0" smtClean="0"/>
              <a:t>repeats/CRISPR‑</a:t>
            </a:r>
            <a:r>
              <a:rPr lang="en-US" sz="2000" dirty="0" err="1" smtClean="0"/>
              <a:t>associated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bakteriální „imunitní systém“ – proti bakteriofágům a </a:t>
            </a:r>
            <a:r>
              <a:rPr lang="cs-CZ" sz="2000" dirty="0" err="1" smtClean="0"/>
              <a:t>plasmidům</a:t>
            </a:r>
            <a:r>
              <a:rPr lang="cs-CZ" sz="2000" dirty="0" smtClean="0"/>
              <a:t> exogenního původu</a:t>
            </a:r>
          </a:p>
          <a:p>
            <a:r>
              <a:rPr lang="pl-PL" sz="2000" dirty="0" smtClean="0"/>
              <a:t>odhalen u 40 % bakterií a u 90 % archeí, </a:t>
            </a:r>
            <a:r>
              <a:rPr lang="de-DE" sz="2000" dirty="0" err="1" smtClean="0"/>
              <a:t>horizontální</a:t>
            </a:r>
            <a:r>
              <a:rPr lang="de-DE" sz="2000" dirty="0" smtClean="0"/>
              <a:t> </a:t>
            </a:r>
            <a:r>
              <a:rPr lang="de-DE" sz="2000" dirty="0" err="1" smtClean="0"/>
              <a:t>transfer</a:t>
            </a:r>
            <a:r>
              <a:rPr lang="de-DE" sz="2000" dirty="0" smtClean="0"/>
              <a:t> </a:t>
            </a:r>
            <a:r>
              <a:rPr lang="de-DE" sz="2000" dirty="0" err="1" smtClean="0"/>
              <a:t>komponent</a:t>
            </a:r>
            <a:r>
              <a:rPr lang="de-DE" sz="2000" dirty="0" smtClean="0"/>
              <a:t> </a:t>
            </a:r>
            <a:r>
              <a:rPr lang="de-DE" sz="2000" dirty="0" err="1" smtClean="0"/>
              <a:t>systému</a:t>
            </a:r>
            <a:r>
              <a:rPr lang="de-DE" sz="2000" dirty="0" smtClean="0"/>
              <a:t> </a:t>
            </a:r>
            <a:endParaRPr lang="pl-PL" sz="2000" dirty="0" smtClean="0"/>
          </a:p>
          <a:p>
            <a:r>
              <a:rPr lang="cs-CZ" sz="2000" dirty="0" smtClean="0"/>
              <a:t>ZNF a TALEN náročné na výrobu - zapotřebí proteinů, navíc nezcela specifické </a:t>
            </a:r>
          </a:p>
          <a:p>
            <a:r>
              <a:rPr lang="cs-CZ" sz="2000" dirty="0" smtClean="0"/>
              <a:t>Dnes možno připravit mutantní myš pomocí CRISPR/</a:t>
            </a:r>
            <a:r>
              <a:rPr lang="cs-CZ" sz="2000" dirty="0" err="1" smtClean="0"/>
              <a:t>Cas</a:t>
            </a:r>
            <a:r>
              <a:rPr lang="cs-CZ" sz="2000" dirty="0" smtClean="0"/>
              <a:t> pouze </a:t>
            </a:r>
            <a:r>
              <a:rPr lang="cs-CZ" sz="2000" dirty="0" err="1" smtClean="0"/>
              <a:t>pronukleární</a:t>
            </a:r>
            <a:r>
              <a:rPr lang="cs-CZ" sz="2000" dirty="0" smtClean="0"/>
              <a:t> injekcí </a:t>
            </a:r>
          </a:p>
          <a:p>
            <a:pPr lvl="1">
              <a:buNone/>
            </a:pPr>
            <a:r>
              <a:rPr lang="cs-CZ" sz="2000" dirty="0" smtClean="0"/>
              <a:t>	</a:t>
            </a:r>
            <a:r>
              <a:rPr lang="cs-CZ" sz="2000" dirty="0" err="1" smtClean="0"/>
              <a:t>plasmidu</a:t>
            </a:r>
            <a:r>
              <a:rPr lang="cs-CZ" sz="2000" dirty="0" smtClean="0"/>
              <a:t> s Cas9 a </a:t>
            </a:r>
            <a:r>
              <a:rPr lang="cs-CZ" sz="2000" dirty="0" err="1" smtClean="0"/>
              <a:t>sgRNA</a:t>
            </a:r>
            <a:r>
              <a:rPr lang="cs-CZ" sz="2000" dirty="0" smtClean="0"/>
              <a:t> – trvá 1 měsíc</a:t>
            </a:r>
            <a:endParaRPr lang="cs-CZ" sz="2000" dirty="0"/>
          </a:p>
        </p:txBody>
      </p:sp>
      <p:sp>
        <p:nvSpPr>
          <p:cNvPr id="1026" name="AutoShape 2" descr="Genomic Target Si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043608" y="188640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2800" b="1" dirty="0" smtClean="0"/>
              <a:t>CRISPR/Cas9 technologie </a:t>
            </a:r>
            <a:r>
              <a:rPr lang="cs-CZ" sz="2800" dirty="0" smtClean="0"/>
              <a:t>(© Sigma </a:t>
            </a:r>
            <a:r>
              <a:rPr lang="cs-CZ" sz="2800" dirty="0" err="1" smtClean="0"/>
              <a:t>Aldrich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1027" name="Picture 3" descr="C:\Users\vendula pospíchalová\Documents\Bryja lab\Prezentace\Moje prezentace\Výuka\Bi9903 Vyv Biol a fyziol ziv I\crispr-genomic-target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12776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0339" r="13945" b="10797"/>
          <a:stretch>
            <a:fillRect/>
          </a:stretch>
        </p:blipFill>
        <p:spPr bwMode="auto">
          <a:xfrm>
            <a:off x="0" y="3861048"/>
            <a:ext cx="428396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>
            <a:normAutofit/>
          </a:bodyPr>
          <a:lstStyle/>
          <a:p>
            <a:r>
              <a:rPr lang="cs-CZ" sz="2400" b="1" dirty="0" err="1" smtClean="0"/>
              <a:t>Transgenní</a:t>
            </a:r>
            <a:r>
              <a:rPr lang="cs-CZ" sz="2400" b="1" dirty="0" smtClean="0"/>
              <a:t> organismy </a:t>
            </a:r>
            <a:r>
              <a:rPr lang="cs-CZ" sz="2400" dirty="0" smtClean="0"/>
              <a:t>- jejich genom obsahuje cizorodou DNA, jejíž 	</a:t>
            </a:r>
            <a:r>
              <a:rPr lang="pl-PL" sz="2400" dirty="0" smtClean="0"/>
              <a:t>místo integrace je NÁHODNÉ</a:t>
            </a:r>
          </a:p>
          <a:p>
            <a:r>
              <a:rPr lang="pl-PL" sz="2400" b="1" dirty="0" smtClean="0"/>
              <a:t>Příprava (pokusná myš</a:t>
            </a:r>
            <a:r>
              <a:rPr lang="pl-PL" sz="2400" dirty="0" smtClean="0"/>
              <a:t>) - injekce „nahé“ DNA (konstruktu) do zygoty</a:t>
            </a:r>
          </a:p>
          <a:p>
            <a:pPr lvl="1"/>
            <a:r>
              <a:rPr lang="cs-CZ" sz="2400" dirty="0" smtClean="0"/>
              <a:t>náhodná integrace do genomu (často ve formě „ tandem </a:t>
            </a:r>
            <a:r>
              <a:rPr lang="cs-CZ" sz="2400" dirty="0" err="1" smtClean="0"/>
              <a:t>arrays</a:t>
            </a:r>
            <a:r>
              <a:rPr lang="cs-CZ" sz="2400" dirty="0" smtClean="0"/>
              <a:t>“)</a:t>
            </a:r>
          </a:p>
          <a:p>
            <a:pPr lvl="1"/>
            <a:r>
              <a:rPr lang="pt-BR" sz="2400" dirty="0" smtClean="0"/>
              <a:t>implantace  do „náhradní</a:t>
            </a:r>
            <a:r>
              <a:rPr lang="cs-CZ" sz="2400" dirty="0" smtClean="0"/>
              <a:t>ch</a:t>
            </a:r>
            <a:r>
              <a:rPr lang="pt-BR" sz="2400" dirty="0" smtClean="0"/>
              <a:t>“ (foster) mat</a:t>
            </a:r>
            <a:r>
              <a:rPr lang="cs-CZ" sz="2400" dirty="0" err="1" smtClean="0"/>
              <a:t>ek</a:t>
            </a:r>
            <a:r>
              <a:rPr lang="cs-CZ" sz="2400" dirty="0" smtClean="0"/>
              <a:t> (200-300 embryí)</a:t>
            </a:r>
            <a:endParaRPr lang="pt-BR" sz="2400" dirty="0" smtClean="0"/>
          </a:p>
          <a:p>
            <a:pPr lvl="1"/>
            <a:r>
              <a:rPr lang="cs-CZ" sz="2400" dirty="0" smtClean="0"/>
              <a:t>genotypování potomstva na přítomnost </a:t>
            </a:r>
            <a:r>
              <a:rPr lang="cs-CZ" sz="2400" dirty="0" err="1" smtClean="0"/>
              <a:t>transgenu</a:t>
            </a:r>
            <a:r>
              <a:rPr lang="cs-CZ" sz="2400" dirty="0" smtClean="0"/>
              <a:t> (1-10%)</a:t>
            </a:r>
          </a:p>
          <a:p>
            <a:pPr lvl="1"/>
            <a:r>
              <a:rPr lang="cs-CZ" sz="2400" dirty="0" smtClean="0"/>
              <a:t>křížení „</a:t>
            </a:r>
            <a:r>
              <a:rPr lang="cs-CZ" sz="2400" dirty="0" err="1" smtClean="0"/>
              <a:t>founderů</a:t>
            </a:r>
            <a:r>
              <a:rPr lang="cs-CZ" sz="2400" dirty="0" smtClean="0"/>
              <a:t>“, analýza fenotypu</a:t>
            </a: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61864" y="0"/>
            <a:ext cx="702027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Transgenní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zvířata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17344" r="13392" b="18672"/>
          <a:stretch>
            <a:fillRect/>
          </a:stretch>
        </p:blipFill>
        <p:spPr bwMode="auto">
          <a:xfrm>
            <a:off x="4320480" y="3824658"/>
            <a:ext cx="4644008" cy="298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7154638" y="3933056"/>
            <a:ext cx="1599092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Transgeneze</a:t>
            </a:r>
          </a:p>
          <a:p>
            <a:pPr algn="ctr"/>
            <a:r>
              <a:rPr lang="cs-CZ" b="1" dirty="0" smtClean="0"/>
              <a:t>vs.</a:t>
            </a:r>
          </a:p>
          <a:p>
            <a:pPr algn="ctr"/>
            <a:r>
              <a:rPr lang="cs-CZ" b="1" dirty="0" smtClean="0"/>
              <a:t>Gene </a:t>
            </a:r>
            <a:r>
              <a:rPr lang="cs-CZ" b="1" dirty="0" err="1" smtClean="0"/>
              <a:t>targeting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Nejčastější modelové organismy v experimentální biologii</a:t>
            </a:r>
            <a:endParaRPr lang="cs-CZ" b="1" dirty="0"/>
          </a:p>
        </p:txBody>
      </p:sp>
      <p:pic>
        <p:nvPicPr>
          <p:cNvPr id="2050" name="Picture 2" descr="http://www.allthingsstemcell.com/wp-content/uploads/2009/07/ModelOrganism-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21777"/>
            <a:ext cx="6931754" cy="3919591"/>
          </a:xfrm>
          <a:prstGeom prst="rect">
            <a:avLst/>
          </a:prstGeom>
          <a:noFill/>
        </p:spPr>
      </p:pic>
      <p:pic>
        <p:nvPicPr>
          <p:cNvPr id="2052" name="Picture 4" descr="http://www.asmusa.org/division/m/foto/UrLambd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54616"/>
            <a:ext cx="1772196" cy="2750448"/>
          </a:xfrm>
          <a:prstGeom prst="rect">
            <a:avLst/>
          </a:prstGeom>
          <a:noFill/>
        </p:spPr>
      </p:pic>
      <p:pic>
        <p:nvPicPr>
          <p:cNvPr id="2054" name="Picture 6" descr="http://www.universityofcalifornia.edu/everyday/agriculture/images/e_co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1412156" cy="1187556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thumb/d/d9/S_cerevisiae_under_DIC_microscopy.jpg/240px-S_cerevisiae_under_DIC_microscop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268760"/>
            <a:ext cx="1368152" cy="136815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-36512" y="3933056"/>
            <a:ext cx="23070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Phage</a:t>
            </a:r>
            <a:endParaRPr lang="cs-CZ" sz="2400" b="1" dirty="0" smtClean="0"/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Bactiophage</a:t>
            </a:r>
            <a:r>
              <a:rPr lang="cs-CZ" i="1" dirty="0" smtClean="0"/>
              <a:t> Lambda)</a:t>
            </a:r>
            <a:endParaRPr lang="cs-CZ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8827" y="5949280"/>
            <a:ext cx="17424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err="1" smtClean="0"/>
              <a:t>Bacterium</a:t>
            </a:r>
            <a:endParaRPr lang="cs-CZ" b="1" dirty="0" smtClean="0"/>
          </a:p>
          <a:p>
            <a:pPr algn="ctr"/>
            <a:r>
              <a:rPr lang="cs-CZ" i="1" dirty="0" smtClean="0"/>
              <a:t>(</a:t>
            </a:r>
            <a:r>
              <a:rPr lang="cs-CZ" i="1" dirty="0" err="1" smtClean="0"/>
              <a:t>Escherichia</a:t>
            </a:r>
            <a:r>
              <a:rPr lang="cs-CZ" i="1" dirty="0" smtClean="0"/>
              <a:t> </a:t>
            </a:r>
            <a:r>
              <a:rPr lang="cs-CZ" i="1" dirty="0" err="1" smtClean="0"/>
              <a:t>coli</a:t>
            </a:r>
            <a:r>
              <a:rPr lang="cs-CZ" i="1" dirty="0" smtClean="0"/>
              <a:t>)</a:t>
            </a:r>
            <a:endParaRPr lang="cs-CZ" i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419872" y="1412776"/>
            <a:ext cx="1731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Yeast</a:t>
            </a:r>
            <a:endParaRPr lang="cs-CZ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Saccharomyces</a:t>
            </a:r>
            <a:r>
              <a:rPr lang="cs-CZ" i="1" dirty="0" smtClean="0"/>
              <a:t> </a:t>
            </a:r>
          </a:p>
          <a:p>
            <a:r>
              <a:rPr lang="cs-CZ" i="1" dirty="0" err="1" smtClean="0"/>
              <a:t>cerevisiae</a:t>
            </a:r>
            <a:r>
              <a:rPr lang="cs-CZ" i="1" dirty="0" smtClean="0"/>
              <a:t>)</a:t>
            </a:r>
            <a:endParaRPr lang="cs-CZ" i="1" dirty="0"/>
          </a:p>
        </p:txBody>
      </p:sp>
      <p:pic>
        <p:nvPicPr>
          <p:cNvPr id="2058" name="Picture 10" descr="http://www.seymourfish.com/wp-content/uploads/2012/03/Zebra-Dani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268760"/>
            <a:ext cx="2448272" cy="131390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7592644" y="1412776"/>
            <a:ext cx="13626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Zebrafish</a:t>
            </a:r>
            <a:endParaRPr lang="cs-CZ" b="1" dirty="0" smtClean="0"/>
          </a:p>
          <a:p>
            <a:r>
              <a:rPr lang="cs-CZ" i="1" dirty="0" smtClean="0"/>
              <a:t>(</a:t>
            </a:r>
            <a:r>
              <a:rPr lang="cs-CZ" i="1" dirty="0" err="1" smtClean="0"/>
              <a:t>Dario</a:t>
            </a:r>
            <a:r>
              <a:rPr lang="cs-CZ" i="1" dirty="0" smtClean="0"/>
              <a:t> </a:t>
            </a:r>
            <a:r>
              <a:rPr lang="cs-CZ" i="1" dirty="0" err="1" smtClean="0"/>
              <a:t>rerio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err="1" smtClean="0"/>
              <a:t>Transgenní</a:t>
            </a:r>
            <a:r>
              <a:rPr lang="cs-CZ" sz="4000" b="1" dirty="0" smtClean="0"/>
              <a:t> myši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9324528" cy="6336704"/>
          </a:xfrm>
        </p:spPr>
        <p:txBody>
          <a:bodyPr>
            <a:noAutofit/>
          </a:bodyPr>
          <a:lstStyle/>
          <a:p>
            <a:r>
              <a:rPr lang="cs-CZ" sz="2200" b="1" dirty="0" smtClean="0"/>
              <a:t>Smysl pokusu </a:t>
            </a:r>
            <a:r>
              <a:rPr lang="cs-CZ" sz="2200" dirty="0" smtClean="0"/>
              <a:t>- co se stane, dojde-li k expresi genu v jiné než původní tkáni</a:t>
            </a:r>
          </a:p>
          <a:p>
            <a:pPr lvl="1"/>
            <a:r>
              <a:rPr lang="cs-CZ" sz="2200" dirty="0" smtClean="0"/>
              <a:t>nadprodukce proteinu (v původní či jiné tkáni)</a:t>
            </a:r>
          </a:p>
          <a:p>
            <a:pPr lvl="1"/>
            <a:r>
              <a:rPr lang="cs-CZ" sz="2200" dirty="0" smtClean="0"/>
              <a:t>produkce změněného proteinu</a:t>
            </a:r>
          </a:p>
          <a:p>
            <a:pPr lvl="1">
              <a:spcAft>
                <a:spcPts val="1200"/>
              </a:spcAft>
            </a:pPr>
            <a:r>
              <a:rPr lang="cs-CZ" sz="2200" dirty="0" smtClean="0"/>
              <a:t>studium regulačních oblastí genu nebo značení buněk </a:t>
            </a:r>
            <a:r>
              <a:rPr lang="cs-CZ" sz="2200" i="1" dirty="0" smtClean="0"/>
              <a:t>in </a:t>
            </a:r>
            <a:r>
              <a:rPr lang="cs-CZ" sz="2200" i="1" dirty="0" err="1" smtClean="0"/>
              <a:t>vivo</a:t>
            </a:r>
            <a:r>
              <a:rPr lang="cs-CZ" sz="2200" dirty="0" smtClean="0"/>
              <a:t> (exprese 	„reportérových“ proteinů – GFP, </a:t>
            </a:r>
            <a:r>
              <a:rPr lang="cs-CZ" sz="2200" dirty="0" smtClean="0">
                <a:cs typeface="Times New Roman"/>
              </a:rPr>
              <a:t>β</a:t>
            </a:r>
            <a:r>
              <a:rPr lang="cs-CZ" sz="2200" dirty="0" smtClean="0"/>
              <a:t>-</a:t>
            </a:r>
            <a:r>
              <a:rPr lang="cs-CZ" sz="2200" dirty="0" err="1" smtClean="0"/>
              <a:t>galaktozidáza</a:t>
            </a:r>
            <a:r>
              <a:rPr lang="cs-CZ" sz="2200" dirty="0" smtClean="0"/>
              <a:t>)</a:t>
            </a:r>
          </a:p>
          <a:p>
            <a:pPr>
              <a:spcAft>
                <a:spcPts val="1200"/>
              </a:spcAft>
            </a:pPr>
            <a:r>
              <a:rPr lang="pl-PL" sz="2200" b="1" dirty="0" smtClean="0"/>
              <a:t>Výhody</a:t>
            </a:r>
            <a:r>
              <a:rPr lang="pl-PL" sz="2200" dirty="0" smtClean="0"/>
              <a:t> - rychlost a jednoduchost provedení</a:t>
            </a:r>
          </a:p>
          <a:p>
            <a:r>
              <a:rPr lang="cs-CZ" sz="2200" b="1" dirty="0" smtClean="0"/>
              <a:t>Nevýhody</a:t>
            </a:r>
            <a:r>
              <a:rPr lang="cs-CZ" sz="2200" dirty="0" smtClean="0"/>
              <a:t> - náhodná integrace konstruktu – narušení genů v místě integrace</a:t>
            </a:r>
          </a:p>
          <a:p>
            <a:pPr lvl="1"/>
            <a:r>
              <a:rPr lang="cs-CZ" sz="2200" dirty="0" smtClean="0"/>
              <a:t>poziční efekt regulačních oblastí genů v místě integrace na expresi 	</a:t>
            </a:r>
            <a:r>
              <a:rPr lang="cs-CZ" sz="2200" dirty="0" err="1" smtClean="0"/>
              <a:t>transgenu</a:t>
            </a:r>
            <a:r>
              <a:rPr lang="cs-CZ" sz="2200" dirty="0" smtClean="0"/>
              <a:t> (umlčování </a:t>
            </a:r>
            <a:r>
              <a:rPr lang="cs-CZ" sz="2200" dirty="0" err="1" smtClean="0"/>
              <a:t>transgenu</a:t>
            </a:r>
            <a:r>
              <a:rPr lang="cs-CZ" sz="2200" dirty="0" smtClean="0"/>
              <a:t>, ovlivnění exprese </a:t>
            </a:r>
            <a:r>
              <a:rPr lang="cs-CZ" sz="2200" dirty="0" err="1" smtClean="0"/>
              <a:t>trangenu</a:t>
            </a:r>
            <a:r>
              <a:rPr lang="cs-CZ" sz="2200" dirty="0" smtClean="0"/>
              <a:t> atd.)</a:t>
            </a:r>
          </a:p>
          <a:p>
            <a:pPr lvl="1">
              <a:spcAft>
                <a:spcPts val="1200"/>
              </a:spcAft>
            </a:pPr>
            <a:r>
              <a:rPr lang="cs-CZ" sz="2200" dirty="0" smtClean="0"/>
              <a:t>integrace více kopií konstruktu (efekt „genové dóze“)</a:t>
            </a:r>
          </a:p>
          <a:p>
            <a:r>
              <a:rPr lang="cs-CZ" sz="2200" b="1" dirty="0" smtClean="0"/>
              <a:t>Řešení</a:t>
            </a:r>
            <a:r>
              <a:rPr lang="cs-CZ" sz="2200" dirty="0" smtClean="0"/>
              <a:t> - nutnost analýzy více „</a:t>
            </a:r>
            <a:r>
              <a:rPr lang="cs-CZ" sz="2200" dirty="0" err="1" smtClean="0"/>
              <a:t>founders</a:t>
            </a:r>
            <a:r>
              <a:rPr lang="cs-CZ" sz="2200" dirty="0" smtClean="0"/>
              <a:t>“</a:t>
            </a:r>
          </a:p>
          <a:p>
            <a:pPr lvl="1"/>
            <a:r>
              <a:rPr lang="cs-CZ" sz="2200" dirty="0" smtClean="0"/>
              <a:t>použití DNA sekvencí eliminujících poziční efekt</a:t>
            </a:r>
          </a:p>
          <a:p>
            <a:pPr lvl="1">
              <a:spcBef>
                <a:spcPts val="0"/>
              </a:spcBef>
              <a:buNone/>
            </a:pPr>
            <a:r>
              <a:rPr lang="cs-CZ" sz="2200" dirty="0" smtClean="0"/>
              <a:t>		(</a:t>
            </a:r>
            <a:r>
              <a:rPr lang="cs-CZ" sz="2200" dirty="0" err="1" smtClean="0"/>
              <a:t>inzulátory</a:t>
            </a:r>
            <a:r>
              <a:rPr lang="cs-CZ" sz="2200" dirty="0" smtClean="0"/>
              <a:t>, Matrix </a:t>
            </a:r>
            <a:r>
              <a:rPr lang="cs-CZ" sz="2200" dirty="0" err="1" smtClean="0"/>
              <a:t>Associated</a:t>
            </a:r>
            <a:r>
              <a:rPr lang="cs-CZ" sz="2200" dirty="0" smtClean="0"/>
              <a:t> </a:t>
            </a:r>
            <a:r>
              <a:rPr lang="cs-CZ" sz="2200" dirty="0" err="1" smtClean="0"/>
              <a:t>Regions</a:t>
            </a:r>
            <a:r>
              <a:rPr lang="cs-CZ" sz="2200" dirty="0" smtClean="0"/>
              <a:t>; MAR)</a:t>
            </a:r>
          </a:p>
          <a:p>
            <a:pPr lvl="1">
              <a:spcBef>
                <a:spcPts val="0"/>
              </a:spcBef>
            </a:pPr>
            <a:r>
              <a:rPr lang="cs-CZ" sz="2200" dirty="0" smtClean="0"/>
              <a:t>použití velkých částí chromozomů (</a:t>
            </a:r>
            <a:r>
              <a:rPr lang="cs-CZ" sz="2200" dirty="0" err="1" smtClean="0"/>
              <a:t>Bacterial</a:t>
            </a:r>
            <a:r>
              <a:rPr lang="cs-CZ" sz="2200" dirty="0" smtClean="0"/>
              <a:t> </a:t>
            </a:r>
          </a:p>
          <a:p>
            <a:pPr lvl="2">
              <a:spcBef>
                <a:spcPts val="0"/>
              </a:spcBef>
              <a:buNone/>
            </a:pPr>
            <a:r>
              <a:rPr lang="cs-CZ" sz="2200" dirty="0" err="1" smtClean="0"/>
              <a:t>Artificial</a:t>
            </a:r>
            <a:r>
              <a:rPr lang="cs-CZ" sz="2200" dirty="0" smtClean="0"/>
              <a:t> Chromosome; BAC </a:t>
            </a:r>
            <a:r>
              <a:rPr lang="cs-CZ" sz="2200" dirty="0" err="1" smtClean="0"/>
              <a:t>recombineering</a:t>
            </a:r>
            <a:r>
              <a:rPr lang="cs-CZ" sz="2200" dirty="0" smtClean="0"/>
              <a:t>)</a:t>
            </a:r>
            <a:endParaRPr lang="cs-CZ" sz="2200" dirty="0"/>
          </a:p>
        </p:txBody>
      </p:sp>
      <p:pic>
        <p:nvPicPr>
          <p:cNvPr id="5122" name="Picture 2" descr="Full-size image (54 K)"/>
          <p:cNvPicPr>
            <a:picLocks noChangeAspect="1" noChangeArrowheads="1"/>
          </p:cNvPicPr>
          <p:nvPr/>
        </p:nvPicPr>
        <p:blipFill>
          <a:blip r:embed="rId2" cstate="print"/>
          <a:srcRect b="45420"/>
          <a:stretch>
            <a:fillRect/>
          </a:stretch>
        </p:blipFill>
        <p:spPr bwMode="auto">
          <a:xfrm>
            <a:off x="6156176" y="4838004"/>
            <a:ext cx="2987823" cy="201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Cre</a:t>
            </a:r>
            <a:r>
              <a:rPr lang="cs-CZ" b="1" dirty="0" smtClean="0"/>
              <a:t> </a:t>
            </a:r>
            <a:r>
              <a:rPr lang="cs-CZ" b="1" dirty="0" err="1" smtClean="0"/>
              <a:t>rekombinázy</a:t>
            </a:r>
            <a:r>
              <a:rPr lang="cs-CZ" b="1" dirty="0" smtClean="0"/>
              <a:t> („</a:t>
            </a:r>
            <a:r>
              <a:rPr lang="cs-CZ" b="1" dirty="0" err="1" smtClean="0"/>
              <a:t>deleter</a:t>
            </a:r>
            <a:r>
              <a:rPr lang="cs-CZ" b="1" dirty="0" smtClean="0"/>
              <a:t> </a:t>
            </a:r>
            <a:r>
              <a:rPr lang="cs-CZ" b="1" dirty="0" err="1" smtClean="0"/>
              <a:t>strains</a:t>
            </a:r>
            <a:r>
              <a:rPr lang="cs-CZ" b="1" dirty="0" smtClean="0"/>
              <a:t>“)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Transgenní</a:t>
            </a:r>
            <a:r>
              <a:rPr lang="cs-CZ" sz="2400" dirty="0" smtClean="0"/>
              <a:t> nebo „</a:t>
            </a:r>
            <a:r>
              <a:rPr lang="cs-CZ" sz="2400" dirty="0" err="1" smtClean="0"/>
              <a:t>knock</a:t>
            </a:r>
            <a:r>
              <a:rPr lang="cs-CZ" sz="2400" dirty="0" smtClean="0"/>
              <a:t>-in“ kmeny</a:t>
            </a:r>
          </a:p>
          <a:p>
            <a:r>
              <a:rPr lang="cs-CZ" sz="2400" dirty="0" smtClean="0"/>
              <a:t>Exprese dána </a:t>
            </a:r>
            <a:r>
              <a:rPr lang="cs-CZ" sz="2400" dirty="0" err="1" smtClean="0"/>
              <a:t>promoterem</a:t>
            </a:r>
            <a:r>
              <a:rPr lang="cs-CZ" sz="2400" dirty="0" smtClean="0"/>
              <a:t> – vybíráme silné a tkáňově specifické</a:t>
            </a:r>
          </a:p>
          <a:p>
            <a:r>
              <a:rPr lang="cs-CZ" sz="2400" dirty="0" smtClean="0"/>
              <a:t>Otestování aktivity pomocí </a:t>
            </a:r>
            <a:r>
              <a:rPr lang="cs-CZ" sz="2400" dirty="0" err="1" smtClean="0"/>
              <a:t>reportérové</a:t>
            </a:r>
            <a:r>
              <a:rPr lang="cs-CZ" sz="2400" dirty="0" smtClean="0"/>
              <a:t> myši – využití </a:t>
            </a:r>
            <a:r>
              <a:rPr lang="cs-CZ" sz="2400" dirty="0" err="1" smtClean="0"/>
              <a:t>lokusu</a:t>
            </a:r>
            <a:r>
              <a:rPr lang="cs-CZ" sz="2400" dirty="0" smtClean="0"/>
              <a:t> ROSA26, 	který je </a:t>
            </a:r>
            <a:r>
              <a:rPr lang="cs-CZ" sz="2400" dirty="0" err="1" smtClean="0"/>
              <a:t>exprimován</a:t>
            </a:r>
            <a:r>
              <a:rPr lang="cs-CZ" sz="2400" dirty="0" smtClean="0"/>
              <a:t> v průběhu embryogenese a i v dospělosti ve 	všech buněčných typech</a:t>
            </a:r>
          </a:p>
          <a:p>
            <a:pPr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A) ROSA26-</a:t>
            </a:r>
            <a:r>
              <a:rPr lang="cs-CZ" sz="2400" b="1" dirty="0" err="1" smtClean="0"/>
              <a:t>LacZ</a:t>
            </a:r>
            <a:r>
              <a:rPr lang="cs-CZ" sz="2400" b="1" dirty="0" smtClean="0"/>
              <a:t> </a:t>
            </a:r>
            <a:r>
              <a:rPr lang="cs-CZ" sz="2400" dirty="0" smtClean="0"/>
              <a:t>- beta-</a:t>
            </a:r>
            <a:r>
              <a:rPr lang="cs-CZ" sz="2400" dirty="0" err="1" smtClean="0"/>
              <a:t>galaktozidáza</a:t>
            </a:r>
            <a:r>
              <a:rPr lang="cs-CZ" sz="2400" dirty="0" smtClean="0"/>
              <a:t> (</a:t>
            </a:r>
            <a:r>
              <a:rPr lang="cs-CZ" sz="2400" dirty="0" err="1" smtClean="0"/>
              <a:t>lacZ</a:t>
            </a:r>
            <a:r>
              <a:rPr lang="cs-CZ" sz="2400" dirty="0" smtClean="0"/>
              <a:t>) tkáň </a:t>
            </a:r>
            <a:r>
              <a:rPr lang="cs-CZ" sz="2400" dirty="0" err="1" smtClean="0"/>
              <a:t>exprimující</a:t>
            </a:r>
            <a:r>
              <a:rPr lang="cs-CZ" sz="2400" dirty="0" smtClean="0"/>
              <a:t> tento 	enzym + X-</a:t>
            </a:r>
            <a:r>
              <a:rPr lang="cs-CZ" sz="2400" dirty="0" err="1" smtClean="0"/>
              <a:t>gal</a:t>
            </a:r>
            <a:r>
              <a:rPr lang="cs-CZ" sz="2400" dirty="0" smtClean="0"/>
              <a:t> (substrát) -</a:t>
            </a:r>
            <a:r>
              <a:rPr lang="en-US" sz="2400" dirty="0" smtClean="0"/>
              <a:t>&gt; </a:t>
            </a:r>
            <a:r>
              <a:rPr lang="cs-CZ" sz="2400" dirty="0" smtClean="0"/>
              <a:t>modrý nerozpustný produkt</a:t>
            </a:r>
            <a:endParaRPr lang="cs-CZ" sz="2400" dirty="0"/>
          </a:p>
        </p:txBody>
      </p:sp>
      <p:pic>
        <p:nvPicPr>
          <p:cNvPr id="54274" name="Picture 2" descr="Fig. 12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51101"/>
            <a:ext cx="4191000" cy="29622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28751"/>
          <a:stretch>
            <a:fillRect/>
          </a:stretch>
        </p:blipFill>
        <p:spPr bwMode="auto">
          <a:xfrm>
            <a:off x="5148064" y="3789040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36796" y="6237312"/>
            <a:ext cx="343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Exprese </a:t>
            </a:r>
            <a:r>
              <a:rPr lang="cs-CZ" i="1" dirty="0" err="1" smtClean="0"/>
              <a:t>Troy</a:t>
            </a:r>
            <a:r>
              <a:rPr lang="cs-CZ" i="1" dirty="0" smtClean="0"/>
              <a:t> </a:t>
            </a:r>
            <a:r>
              <a:rPr lang="cs-CZ" i="1" dirty="0" err="1" smtClean="0"/>
              <a:t>Cre</a:t>
            </a:r>
            <a:r>
              <a:rPr lang="cs-CZ" dirty="0" smtClean="0"/>
              <a:t> odpovídá expresi </a:t>
            </a:r>
          </a:p>
          <a:p>
            <a:pPr algn="ctr"/>
            <a:r>
              <a:rPr lang="cs-CZ" i="1" dirty="0" err="1" smtClean="0"/>
              <a:t>Troy</a:t>
            </a:r>
            <a:r>
              <a:rPr lang="cs-CZ" dirty="0" smtClean="0"/>
              <a:t> (in </a:t>
            </a:r>
            <a:r>
              <a:rPr lang="cs-CZ" dirty="0" err="1" smtClean="0"/>
              <a:t>situ</a:t>
            </a:r>
            <a:r>
              <a:rPr lang="cs-CZ" dirty="0" smtClean="0"/>
              <a:t> hybridizace)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B) ROSA26–</a:t>
            </a:r>
            <a:r>
              <a:rPr lang="cs-CZ" sz="2400" b="1" dirty="0" smtClean="0"/>
              <a:t>EY</a:t>
            </a:r>
            <a:r>
              <a:rPr lang="en-US" sz="2400" b="1" dirty="0" smtClean="0"/>
              <a:t>FP - </a:t>
            </a:r>
            <a:r>
              <a:rPr lang="cs-CZ" sz="2400" dirty="0" err="1" smtClean="0"/>
              <a:t>Reportérová</a:t>
            </a:r>
            <a:r>
              <a:rPr lang="cs-CZ" sz="2400" dirty="0" smtClean="0"/>
              <a:t> myš pro značení a izolaci živých 	</a:t>
            </a:r>
            <a:r>
              <a:rPr lang="en-US" sz="2400" dirty="0" smtClean="0"/>
              <a:t>(=</a:t>
            </a:r>
            <a:r>
              <a:rPr lang="en-US" sz="2400" dirty="0" err="1" smtClean="0"/>
              <a:t>nefixovan</a:t>
            </a:r>
            <a:r>
              <a:rPr lang="cs-CZ" sz="2400" dirty="0" err="1" smtClean="0"/>
              <a:t>ých</a:t>
            </a:r>
            <a:r>
              <a:rPr lang="cs-CZ" sz="2400" dirty="0" smtClean="0"/>
              <a:t>) buněk pro další kultivace a experimenty</a:t>
            </a:r>
            <a:endParaRPr lang="cs-CZ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67" y="1196752"/>
            <a:ext cx="8409105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54" r="25638" b="33363"/>
          <a:stretch>
            <a:fillRect/>
          </a:stretch>
        </p:blipFill>
        <p:spPr bwMode="auto">
          <a:xfrm>
            <a:off x="647564" y="2405619"/>
            <a:ext cx="7848872" cy="3840287"/>
          </a:xfrm>
          <a:prstGeom prst="rect">
            <a:avLst/>
          </a:prstGeom>
          <a:noFill/>
          <a:ln w="12700" cmpd="sng" algn="ctr">
            <a:solidFill>
              <a:srgbClr val="000000"/>
            </a:solidFill>
            <a:prstDash val="solid"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4752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Cre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recombin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áza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f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úzovaná</a:t>
            </a: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s 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estrogenovým</a:t>
            </a: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receptorem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(</a:t>
            </a: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CreER</a:t>
            </a:r>
            <a:r>
              <a:rPr lang="en-US" sz="3200" b="1" baseline="300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T</a:t>
            </a:r>
            <a:r>
              <a:rPr lang="cs-CZ" sz="3200" b="1" baseline="30000" dirty="0" smtClean="0">
                <a:latin typeface="+mj-lt"/>
                <a:ea typeface="Kozuka Gothic Pro H" pitchFamily="34" charset="-128"/>
                <a:cs typeface="JasmineUPC" pitchFamily="18" charset="-34"/>
              </a:rPr>
              <a:t>2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) </a:t>
            </a: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je regulována </a:t>
            </a: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tamoxifen</a:t>
            </a:r>
            <a:r>
              <a:rPr lang="cs-CZ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em</a:t>
            </a:r>
            <a:endParaRPr lang="en-US" sz="3200" b="1" dirty="0">
              <a:latin typeface="+mj-lt"/>
              <a:ea typeface="Kozuka Gothic Pro H" pitchFamily="34" charset="-128"/>
              <a:cs typeface="JasmineUPC" pitchFamily="18" charset="-34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134076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  </a:t>
            </a:r>
            <a:r>
              <a:rPr lang="cs-CZ" sz="2400" u="sng" dirty="0" smtClean="0">
                <a:latin typeface="+mj-lt"/>
                <a:ea typeface="Kozuka Gothic Pro H" pitchFamily="34" charset="-128"/>
                <a:cs typeface="JasmineUPC" pitchFamily="18" charset="-34"/>
              </a:rPr>
              <a:t>Tamoxifen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: 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24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synt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etický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2400" dirty="0">
                <a:latin typeface="+mj-lt"/>
                <a:ea typeface="Kozuka Gothic Pro H" pitchFamily="34" charset="-128"/>
                <a:cs typeface="JasmineUPC" pitchFamily="18" charset="-34"/>
              </a:rPr>
              <a:t>analog 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estrogen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u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, 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jeho metabolit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	4-0HT 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(4-</a:t>
            </a:r>
            <a:r>
              <a:rPr lang="cs-CZ" sz="24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hydroxytamoxifen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) se váže na modifikovaný </a:t>
            </a:r>
            <a:r>
              <a:rPr lang="cs-CZ" sz="24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estrogenový</a:t>
            </a:r>
            <a:r>
              <a:rPr lang="en-US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en-US" sz="2400" dirty="0">
                <a:latin typeface="+mj-lt"/>
                <a:ea typeface="Kozuka Gothic Pro H" pitchFamily="34" charset="-128"/>
                <a:cs typeface="JasmineUPC" pitchFamily="18" charset="-34"/>
              </a:rPr>
              <a:t>receptor (ER</a:t>
            </a:r>
            <a:r>
              <a:rPr lang="en-US" sz="2400" baseline="30000" dirty="0">
                <a:latin typeface="+mj-lt"/>
                <a:ea typeface="Kozuka Gothic Pro H" pitchFamily="34" charset="-128"/>
                <a:cs typeface="JasmineUPC" pitchFamily="18" charset="-34"/>
              </a:rPr>
              <a:t>T</a:t>
            </a:r>
            <a:r>
              <a:rPr lang="cs-CZ" sz="2400" baseline="30000" dirty="0">
                <a:latin typeface="+mj-lt"/>
                <a:ea typeface="Kozuka Gothic Pro H" pitchFamily="34" charset="-128"/>
                <a:cs typeface="JasmineUPC" pitchFamily="18" charset="-34"/>
              </a:rPr>
              <a:t>2</a:t>
            </a:r>
            <a:r>
              <a:rPr lang="en-US" sz="2400" dirty="0">
                <a:latin typeface="+mj-lt"/>
                <a:ea typeface="Kozuka Gothic Pro H" pitchFamily="34" charset="-128"/>
                <a:cs typeface="JasmineUPC" pitchFamily="18" charset="-34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6351711"/>
            <a:ext cx="8580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   CreER</a:t>
            </a:r>
            <a:r>
              <a:rPr lang="cs-CZ" sz="2400" baseline="30000" dirty="0" smtClean="0">
                <a:latin typeface="+mj-lt"/>
                <a:ea typeface="Kozuka Gothic Pro H" pitchFamily="34" charset="-128"/>
                <a:cs typeface="JasmineUPC" pitchFamily="18" charset="-34"/>
              </a:rPr>
              <a:t>T2</a:t>
            </a:r>
            <a:r>
              <a:rPr lang="cs-CZ" sz="2400" dirty="0" smtClean="0">
                <a:latin typeface="+mj-lt"/>
                <a:ea typeface="Kozuka Gothic Pro H" pitchFamily="34" charset="-128"/>
                <a:cs typeface="JasmineUPC" pitchFamily="18" charset="-34"/>
              </a:rPr>
              <a:t> – místně i časově specifická regulace rekombinace DNA  </a:t>
            </a:r>
            <a:endParaRPr lang="cs-CZ" sz="2400" dirty="0">
              <a:latin typeface="+mj-lt"/>
              <a:ea typeface="Kozuka Gothic Pro H" pitchFamily="34" charset="-128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trevo.fl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554505"/>
            <a:ext cx="9143999" cy="5303519"/>
          </a:xfrm>
          <a:prstGeom prst="rect">
            <a:avLst/>
          </a:prstGeom>
        </p:spPr>
      </p:pic>
      <p:sp>
        <p:nvSpPr>
          <p:cNvPr id="4" name="Rectangle 8"/>
          <p:cNvSpPr/>
          <p:nvPr/>
        </p:nvSpPr>
        <p:spPr>
          <a:xfrm>
            <a:off x="0" y="4752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Příklad využití </a:t>
            </a:r>
            <a:r>
              <a:rPr lang="en-US" sz="3200" b="1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CreER</a:t>
            </a:r>
            <a:r>
              <a:rPr lang="en-US" sz="3200" b="1" baseline="30000" dirty="0" err="1" smtClean="0">
                <a:latin typeface="+mj-lt"/>
                <a:ea typeface="Kozuka Gothic Pro H" pitchFamily="34" charset="-128"/>
                <a:cs typeface="JasmineUPC" pitchFamily="18" charset="-34"/>
              </a:rPr>
              <a:t>T</a:t>
            </a:r>
            <a:r>
              <a:rPr lang="cs-CZ" sz="3200" b="1" baseline="30000" dirty="0" smtClean="0">
                <a:latin typeface="+mj-lt"/>
                <a:ea typeface="Kozuka Gothic Pro H" pitchFamily="34" charset="-128"/>
                <a:cs typeface="JasmineUPC" pitchFamily="18" charset="-34"/>
              </a:rPr>
              <a:t>2</a:t>
            </a:r>
            <a:r>
              <a:rPr lang="en-US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myši – označení kmenových buněk ve střevě</a:t>
            </a:r>
          </a:p>
          <a:p>
            <a:pPr algn="ctr">
              <a:defRPr/>
            </a:pPr>
            <a:r>
              <a:rPr lang="cs-CZ" sz="3200" b="1" dirty="0" smtClean="0">
                <a:latin typeface="+mj-lt"/>
                <a:ea typeface="Kozuka Gothic Pro H" pitchFamily="34" charset="-128"/>
                <a:cs typeface="JasmineUPC" pitchFamily="18" charset="-34"/>
              </a:rPr>
              <a:t>Kříženci kmenů Lgr5 - </a:t>
            </a:r>
            <a:r>
              <a:rPr lang="en-US" sz="3200" b="1" dirty="0" err="1" smtClean="0">
                <a:ea typeface="Kozuka Gothic Pro H" pitchFamily="34" charset="-128"/>
                <a:cs typeface="JasmineUPC" pitchFamily="18" charset="-34"/>
              </a:rPr>
              <a:t>CreER</a:t>
            </a:r>
            <a:r>
              <a:rPr lang="en-US" sz="3200" b="1" baseline="30000" dirty="0" err="1" smtClean="0">
                <a:ea typeface="Kozuka Gothic Pro H" pitchFamily="34" charset="-128"/>
                <a:cs typeface="JasmineUPC" pitchFamily="18" charset="-34"/>
              </a:rPr>
              <a:t>T</a:t>
            </a:r>
            <a:r>
              <a:rPr lang="cs-CZ" sz="3200" b="1" baseline="30000" dirty="0" smtClean="0">
                <a:ea typeface="Kozuka Gothic Pro H" pitchFamily="34" charset="-128"/>
                <a:cs typeface="JasmineUPC" pitchFamily="18" charset="-34"/>
              </a:rPr>
              <a:t>2 </a:t>
            </a:r>
            <a:r>
              <a:rPr lang="cs-CZ" sz="3200" b="1" dirty="0" smtClean="0">
                <a:ea typeface="Kozuka Gothic Pro H" pitchFamily="34" charset="-128"/>
                <a:cs typeface="JasmineUPC" pitchFamily="18" charset="-34"/>
              </a:rPr>
              <a:t> </a:t>
            </a:r>
            <a:r>
              <a:rPr lang="cs-CZ" sz="3200" b="1" dirty="0" smtClean="0">
                <a:ea typeface="Kozuka Gothic Pro H" pitchFamily="34" charset="-128"/>
                <a:cs typeface="JasmineUPC" pitchFamily="18" charset="-34"/>
              </a:rPr>
              <a:t>a ROSA26-</a:t>
            </a:r>
            <a:r>
              <a:rPr lang="cs-CZ" sz="3200" b="1" dirty="0" err="1" smtClean="0">
                <a:ea typeface="Kozuka Gothic Pro H" pitchFamily="34" charset="-128"/>
                <a:cs typeface="JasmineUPC" pitchFamily="18" charset="-34"/>
              </a:rPr>
              <a:t>LacZ</a:t>
            </a:r>
            <a:endParaRPr lang="en-US" sz="3200" b="1" dirty="0">
              <a:latin typeface="+mj-lt"/>
              <a:ea typeface="Kozuka Gothic Pro H" pitchFamily="34" charset="-128"/>
              <a:cs typeface="Jasmine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4544" y="-90264"/>
            <a:ext cx="6984776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Jak získat myš s cílenou mutací?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-57200" y="908720"/>
            <a:ext cx="9453736" cy="594928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 </a:t>
            </a:r>
            <a:r>
              <a:rPr lang="cs-CZ" sz="2400" b="1" u="sng" dirty="0" err="1" smtClean="0"/>
              <a:t>LoxP</a:t>
            </a:r>
            <a:r>
              <a:rPr lang="cs-CZ" sz="2400" b="1" u="sng" dirty="0" smtClean="0"/>
              <a:t> myš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 err="1" smtClean="0"/>
              <a:t>Jax</a:t>
            </a:r>
            <a:r>
              <a:rPr lang="cs-CZ" sz="2400" dirty="0" smtClean="0"/>
              <a:t> nebo jiná laboratoř (www.</a:t>
            </a:r>
            <a:r>
              <a:rPr lang="cs-CZ" sz="2400" dirty="0" err="1" smtClean="0"/>
              <a:t>jaxmice.org</a:t>
            </a:r>
            <a:r>
              <a:rPr lang="cs-CZ" sz="2400" dirty="0" smtClean="0"/>
              <a:t>)</a:t>
            </a:r>
          </a:p>
          <a:p>
            <a:pPr marL="914400" lvl="1" indent="-457200">
              <a:buNone/>
            </a:pPr>
            <a:r>
              <a:rPr lang="cs-CZ" sz="2400" dirty="0" smtClean="0"/>
              <a:t>	A) Hledání v literatuře</a:t>
            </a:r>
          </a:p>
          <a:p>
            <a:pPr marL="914400" lvl="1" indent="-457200">
              <a:buNone/>
            </a:pPr>
            <a:r>
              <a:rPr lang="cs-CZ" sz="2400" dirty="0" smtClean="0"/>
              <a:t>	B) Specializované databáze (www.</a:t>
            </a:r>
            <a:r>
              <a:rPr lang="cs-CZ" sz="2400" dirty="0" err="1" smtClean="0"/>
              <a:t>informatics.jax.org</a:t>
            </a:r>
            <a:r>
              <a:rPr lang="cs-CZ" sz="2400" dirty="0" smtClean="0"/>
              <a:t>)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cs-CZ" sz="2400" dirty="0" smtClean="0"/>
              <a:t>KOMP, EUCOMM – (www.</a:t>
            </a:r>
            <a:r>
              <a:rPr lang="cs-CZ" sz="2400" dirty="0" err="1" smtClean="0"/>
              <a:t>komp.org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eucomm.org</a:t>
            </a:r>
            <a:r>
              <a:rPr lang="cs-CZ" sz="2400" dirty="0" smtClean="0"/>
              <a:t>)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cs-CZ" sz="2400" dirty="0" smtClean="0"/>
              <a:t>Vytvořit svou vlastní myš (sám či na objednávku - ZNF, TALEN, CRISPR)</a:t>
            </a:r>
            <a:endParaRPr lang="cs-CZ" sz="2400" b="1" dirty="0" smtClean="0"/>
          </a:p>
          <a:p>
            <a:r>
              <a:rPr lang="cs-CZ" sz="2400" b="1" u="sng" dirty="0" err="1" smtClean="0"/>
              <a:t>Cre</a:t>
            </a:r>
            <a:r>
              <a:rPr lang="cs-CZ" sz="2400" b="1" u="sng" dirty="0" smtClean="0"/>
              <a:t> myš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400" dirty="0" err="1" smtClean="0"/>
              <a:t>Jax</a:t>
            </a:r>
            <a:r>
              <a:rPr lang="cs-CZ" sz="2400" dirty="0" smtClean="0"/>
              <a:t> nebo jiná laboratoř </a:t>
            </a:r>
            <a:endParaRPr lang="cs-CZ" sz="2000" dirty="0" smtClean="0"/>
          </a:p>
          <a:p>
            <a:pPr marL="857250" lvl="1" indent="-457200">
              <a:buNone/>
            </a:pPr>
            <a:r>
              <a:rPr lang="cs-CZ" sz="2400" dirty="0" smtClean="0"/>
              <a:t>     A) hledání v literatuře</a:t>
            </a:r>
          </a:p>
          <a:p>
            <a:pPr marL="857250" lvl="1" indent="-457200">
              <a:buNone/>
            </a:pPr>
            <a:r>
              <a:rPr lang="cs-CZ" sz="2400" dirty="0" smtClean="0"/>
              <a:t>     B) specializované </a:t>
            </a:r>
          </a:p>
          <a:p>
            <a:pPr marL="857250" lvl="1" indent="-457200">
              <a:buNone/>
            </a:pPr>
            <a:r>
              <a:rPr lang="cs-CZ" sz="2400" dirty="0" smtClean="0"/>
              <a:t>		       databáze</a:t>
            </a:r>
          </a:p>
          <a:p>
            <a:pPr marL="857250" lvl="1" indent="-457200">
              <a:buFont typeface="+mj-lt"/>
              <a:buAutoNum type="arabicPeriod" startAt="2"/>
            </a:pPr>
            <a:r>
              <a:rPr lang="cs-CZ" sz="2400" dirty="0" smtClean="0"/>
              <a:t>Udělat si svou myš</a:t>
            </a:r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 smtClean="0"/>
          </a:p>
          <a:p>
            <a:pPr marL="857250" lvl="1" indent="-457200">
              <a:buFont typeface="+mj-lt"/>
              <a:buAutoNum type="arabicPeriod" startAt="2"/>
            </a:pPr>
            <a:endParaRPr lang="cs-CZ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2345" y="4119716"/>
            <a:ext cx="3209935" cy="273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4.bp.blogspot.com/-mP7HyylhzzU/Tq41w8zqZlI/AAAAAAAAAC0/37mCFtAyjH0/s400/mutant_mouse_lead.jpg"/>
          <p:cNvPicPr>
            <a:picLocks noChangeAspect="1" noChangeArrowheads="1"/>
          </p:cNvPicPr>
          <p:nvPr/>
        </p:nvPicPr>
        <p:blipFill>
          <a:blip r:embed="rId3" cstate="print"/>
          <a:srcRect r="22696"/>
          <a:stretch>
            <a:fillRect/>
          </a:stretch>
        </p:blipFill>
        <p:spPr bwMode="auto">
          <a:xfrm>
            <a:off x="6228184" y="0"/>
            <a:ext cx="2915816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47032"/>
            <a:ext cx="9108504" cy="681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766" t="30501" r="13921" b="26152"/>
          <a:stretch>
            <a:fillRect/>
          </a:stretch>
        </p:blipFill>
        <p:spPr bwMode="auto">
          <a:xfrm>
            <a:off x="14420" y="1772816"/>
            <a:ext cx="908003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836" t="14765" r="21427" b="32643"/>
          <a:stretch>
            <a:fillRect/>
          </a:stretch>
        </p:blipFill>
        <p:spPr bwMode="auto">
          <a:xfrm>
            <a:off x="0" y="162880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4509120"/>
            <a:ext cx="46440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5685055"/>
            <a:ext cx="522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web services of the International Knockout Mouse (IKMC) have been transferred </a:t>
            </a:r>
            <a:r>
              <a:rPr lang="cs-CZ" dirty="0" smtClean="0"/>
              <a:t> </a:t>
            </a:r>
            <a:r>
              <a:rPr lang="en-US" dirty="0" smtClean="0"/>
              <a:t>to</a:t>
            </a:r>
            <a:r>
              <a:rPr lang="cs-CZ" dirty="0" smtClean="0"/>
              <a:t> t</a:t>
            </a:r>
            <a:r>
              <a:rPr lang="en-US" dirty="0" smtClean="0"/>
              <a:t>he</a:t>
            </a:r>
            <a:r>
              <a:rPr lang="cs-CZ" dirty="0" smtClean="0"/>
              <a:t> </a:t>
            </a:r>
          </a:p>
          <a:p>
            <a:r>
              <a:rPr lang="en-US" dirty="0" smtClean="0"/>
              <a:t> </a:t>
            </a:r>
            <a:r>
              <a:rPr lang="en-US" b="1" dirty="0" smtClean="0">
                <a:hlinkClick r:id="rId4"/>
              </a:rPr>
              <a:t>International Mouse Phenotyping Consortium (IMPC)</a:t>
            </a:r>
            <a:r>
              <a:rPr lang="en-US" dirty="0" smtClean="0"/>
              <a:t>.</a:t>
            </a:r>
            <a:endParaRPr lang="cs-CZ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6360" t="15375" r="83677" b="62969"/>
          <a:stretch>
            <a:fillRect/>
          </a:stretch>
        </p:blipFill>
        <p:spPr bwMode="auto">
          <a:xfrm>
            <a:off x="7452320" y="4797152"/>
            <a:ext cx="1259632" cy="153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20297" r="9518" b="13751"/>
          <a:stretch>
            <a:fillRect/>
          </a:stretch>
        </p:blipFill>
        <p:spPr bwMode="auto">
          <a:xfrm>
            <a:off x="35496" y="702668"/>
            <a:ext cx="9108504" cy="445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79512" y="116632"/>
            <a:ext cx="8481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Cíl IKMC – připravit (</a:t>
            </a:r>
            <a:r>
              <a:rPr lang="cs-CZ" sz="2400" b="1" dirty="0" err="1" smtClean="0"/>
              <a:t>kondiciovaný</a:t>
            </a:r>
            <a:r>
              <a:rPr lang="cs-CZ" sz="2400" b="1" dirty="0" smtClean="0"/>
              <a:t>) knock-out pro každý myší gen 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4128" y="620688"/>
            <a:ext cx="16975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Updated</a:t>
            </a:r>
            <a:r>
              <a:rPr lang="cs-CZ" sz="1400" dirty="0" smtClean="0"/>
              <a:t> 2013-05-06</a:t>
            </a:r>
            <a:endParaRPr lang="cs-CZ" sz="1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 l="63364" t="34078" r="6750" b="31469"/>
          <a:stretch>
            <a:fillRect/>
          </a:stretch>
        </p:blipFill>
        <p:spPr bwMode="auto">
          <a:xfrm>
            <a:off x="6228184" y="4968552"/>
            <a:ext cx="284630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5229200"/>
            <a:ext cx="6545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Pomoci tohoto přístupu zjistit funkci každého genu </a:t>
            </a:r>
          </a:p>
          <a:p>
            <a:r>
              <a:rPr lang="cs-CZ" sz="2400" dirty="0" smtClean="0"/>
              <a:t>     - nutno systematicky studovat fenotyp myší</a:t>
            </a:r>
          </a:p>
          <a:p>
            <a:r>
              <a:rPr lang="cs-CZ" sz="2400" dirty="0" smtClean="0"/>
              <a:t>     - tzv. myší kliniky (jedna budována i u Prahy)</a:t>
            </a:r>
          </a:p>
          <a:p>
            <a:r>
              <a:rPr lang="cs-CZ" sz="2400" dirty="0" smtClean="0"/>
              <a:t>     - </a:t>
            </a:r>
            <a:r>
              <a:rPr lang="cs-CZ" sz="2400" dirty="0" smtClean="0">
                <a:solidFill>
                  <a:srgbClr val="FF0000"/>
                </a:solidFill>
              </a:rPr>
              <a:t>www.</a:t>
            </a:r>
            <a:r>
              <a:rPr lang="cs-CZ" sz="2400" dirty="0" err="1" smtClean="0">
                <a:solidFill>
                  <a:srgbClr val="FF0000"/>
                </a:solidFill>
              </a:rPr>
              <a:t>mousephenotype.org</a:t>
            </a:r>
            <a:r>
              <a:rPr lang="cs-CZ" sz="2400" dirty="0" smtClean="0">
                <a:solidFill>
                  <a:srgbClr val="FF0000"/>
                </a:solidFill>
              </a:rPr>
              <a:t> - IMPC</a:t>
            </a:r>
          </a:p>
          <a:p>
            <a:endParaRPr lang="cs-CZ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IMPC Pipe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76" y="657734"/>
            <a:ext cx="8604448" cy="620026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878571" y="44624"/>
            <a:ext cx="538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Testy prováděné v myších klinikách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 flipH="1">
            <a:off x="801295" y="6505599"/>
            <a:ext cx="4994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https://www.mousephenotype.org/impress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vendula pospíchalová\Documents\Korinek lab\My documents\Powerpoint templates\G3520399-Laboratory_mouse,_conceptual_artwork-SPL.jpg"/>
          <p:cNvPicPr>
            <a:picLocks noChangeAspect="1" noChangeArrowheads="1"/>
          </p:cNvPicPr>
          <p:nvPr/>
        </p:nvPicPr>
        <p:blipFill>
          <a:blip r:embed="rId2" cstate="print"/>
          <a:srcRect r="14767"/>
          <a:stretch>
            <a:fillRect/>
          </a:stretch>
        </p:blipFill>
        <p:spPr bwMode="auto">
          <a:xfrm>
            <a:off x="3530348" y="0"/>
            <a:ext cx="5613652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4402832" cy="1143000"/>
          </a:xfrm>
        </p:spPr>
        <p:txBody>
          <a:bodyPr/>
          <a:lstStyle/>
          <a:p>
            <a:r>
              <a:rPr lang="cs-CZ" b="1" dirty="0" smtClean="0"/>
              <a:t>Shrnutí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cs-CZ" sz="2400" dirty="0" smtClean="0"/>
              <a:t>Myš je nejpoužívanější model pro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smtClean="0"/>
              <a:t> biomedicínský výzkum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Chov konvenční vs. bariérový chov 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smtClean="0"/>
              <a:t>IVC, SPF, izolátorový chov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Výborný genetický model – 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err="1" smtClean="0"/>
              <a:t>inbrední</a:t>
            </a:r>
            <a:r>
              <a:rPr lang="cs-CZ" sz="2400" dirty="0" smtClean="0"/>
              <a:t> kmeny, možnost manipulace genomu </a:t>
            </a:r>
          </a:p>
          <a:p>
            <a:pPr lvl="1">
              <a:spcBef>
                <a:spcPts val="400"/>
              </a:spcBef>
              <a:buNone/>
            </a:pPr>
            <a:r>
              <a:rPr lang="cs-CZ" sz="2400" dirty="0" smtClean="0"/>
              <a:t>– gene targeting vs. transgeneze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Klasický vs. kondicionální knock-out (knock-in) </a:t>
            </a:r>
          </a:p>
          <a:p>
            <a:pPr lvl="1">
              <a:spcBef>
                <a:spcPts val="400"/>
              </a:spcBef>
            </a:pPr>
            <a:r>
              <a:rPr lang="cs-CZ" sz="2400" dirty="0" smtClean="0"/>
              <a:t>Cre/loxP systém, ZNF, TALEN, CRISPR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Cre linie – test na reportérových myších </a:t>
            </a:r>
          </a:p>
          <a:p>
            <a:pPr lvl="1">
              <a:spcBef>
                <a:spcPts val="400"/>
              </a:spcBef>
            </a:pPr>
            <a:r>
              <a:rPr lang="cs-CZ" sz="2400" dirty="0" smtClean="0"/>
              <a:t>ROSA26-</a:t>
            </a:r>
            <a:r>
              <a:rPr lang="cs-CZ" sz="2400" dirty="0" err="1" smtClean="0"/>
              <a:t>LacZ</a:t>
            </a:r>
            <a:r>
              <a:rPr lang="cs-CZ" sz="2400" dirty="0" smtClean="0"/>
              <a:t>, ROSA26-EYFP</a:t>
            </a:r>
          </a:p>
          <a:p>
            <a:pPr>
              <a:spcBef>
                <a:spcPts val="400"/>
              </a:spcBef>
            </a:pPr>
            <a:r>
              <a:rPr lang="cs-CZ" sz="2400" dirty="0" smtClean="0"/>
              <a:t>Databáze – www.</a:t>
            </a:r>
            <a:r>
              <a:rPr lang="cs-CZ" sz="2400" dirty="0" err="1" smtClean="0"/>
              <a:t>jaxmice.org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komp.org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eucomm.org</a:t>
            </a:r>
            <a:endParaRPr lang="cs-CZ" sz="2400" dirty="0" smtClean="0"/>
          </a:p>
          <a:p>
            <a:pPr lvl="1">
              <a:spcBef>
                <a:spcPts val="400"/>
              </a:spcBef>
            </a:pPr>
            <a:r>
              <a:rPr lang="cs-CZ" sz="2400" dirty="0" smtClean="0"/>
              <a:t>www.</a:t>
            </a:r>
            <a:r>
              <a:rPr lang="cs-CZ" sz="2400" dirty="0" err="1" smtClean="0"/>
              <a:t>informatics.jax.org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creline.org</a:t>
            </a:r>
            <a:r>
              <a:rPr lang="cs-CZ" sz="2400" dirty="0" smtClean="0"/>
              <a:t>, www.</a:t>
            </a:r>
            <a:r>
              <a:rPr lang="cs-CZ" sz="2400" dirty="0" err="1" smtClean="0"/>
              <a:t>mousephenotype.org</a:t>
            </a:r>
            <a:endParaRPr lang="cs-CZ" sz="2400" dirty="0" smtClean="0"/>
          </a:p>
          <a:p>
            <a:pPr>
              <a:spcBef>
                <a:spcPts val="400"/>
              </a:spcBef>
            </a:pPr>
            <a:endParaRPr lang="cs-CZ" sz="2400" dirty="0" smtClean="0"/>
          </a:p>
          <a:p>
            <a:pPr>
              <a:spcBef>
                <a:spcPts val="400"/>
              </a:spcBef>
            </a:pPr>
            <a:endParaRPr lang="cs-CZ" sz="2400" dirty="0" smtClean="0"/>
          </a:p>
          <a:p>
            <a:pPr>
              <a:spcBef>
                <a:spcPts val="400"/>
              </a:spcBef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/>
              <a:t>Etické aspekty práce se zvířaty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cs-CZ" sz="2400" b="1" dirty="0" smtClean="0"/>
              <a:t>Práce se zvířaty je výsada/privilegium, rozhodně ne právo</a:t>
            </a:r>
          </a:p>
          <a:p>
            <a:pPr marL="514350" indent="-514350">
              <a:buNone/>
            </a:pP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Musí být jasný přínos pro společnost, zdravotní či veterinární péči či 	získání unikátních poznatků, které jinak než za pomoci živých 	zvířecích modelů získat nelze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/>
              <a:t> Je nutné, aby přínos získaných poznatků jednoznačně převážil 	případný </a:t>
            </a:r>
            <a:r>
              <a:rPr lang="cs-CZ" sz="2400" dirty="0" err="1" smtClean="0"/>
              <a:t>diskomfort</a:t>
            </a:r>
            <a:r>
              <a:rPr lang="cs-CZ" sz="2400" dirty="0" smtClean="0"/>
              <a:t>, bolest či utrpení zvířat během experimentů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 smtClean="0"/>
          </a:p>
          <a:p>
            <a:pPr marL="514350" indent="-514350"/>
            <a:r>
              <a:rPr lang="cs-CZ" sz="2400" b="1" dirty="0" smtClean="0"/>
              <a:t>Etický kodex: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	   - pokud to lze, mají se použít organismy z co nejnižších pater 	fylogenetického stromu - raději bakterie než myši, raději myši než 	primáti</a:t>
            </a:r>
          </a:p>
          <a:p>
            <a:pPr>
              <a:buNone/>
            </a:pPr>
            <a:r>
              <a:rPr lang="cs-CZ" sz="2400" dirty="0" smtClean="0"/>
              <a:t>	   - důkladně zvážit počet a zdroj organismů, plánované procedury 	(minimalizovat bolest a znehybňující prostředky, zajistit  vhodnou 	pooperační péči, právo na </a:t>
            </a:r>
            <a:r>
              <a:rPr lang="cs-CZ" sz="2400" dirty="0" smtClean="0"/>
              <a:t>euthanasii</a:t>
            </a:r>
            <a:r>
              <a:rPr lang="cs-CZ" sz="2400" dirty="0" smtClean="0"/>
              <a:t>, </a:t>
            </a:r>
            <a:r>
              <a:rPr lang="cs-CZ" sz="2400" dirty="0" smtClean="0"/>
              <a:t>…) – součástí projektů pokusů</a:t>
            </a:r>
            <a:endParaRPr lang="cs-CZ" sz="2400" dirty="0" smtClean="0"/>
          </a:p>
          <a:p>
            <a:pPr marL="514350" indent="-514350"/>
            <a:endParaRPr lang="cs-CZ" sz="2400" b="1" dirty="0" smtClean="0"/>
          </a:p>
          <a:p>
            <a:pPr marL="514350" indent="-514350"/>
            <a:endParaRPr lang="cs-CZ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vendula pospíchalová\Documents\Korinek lab\My documents\Powerpoint templates\G3520348-Laboratory_mouse-SPL.jpg"/>
          <p:cNvPicPr>
            <a:picLocks noChangeAspect="1" noChangeArrowheads="1"/>
          </p:cNvPicPr>
          <p:nvPr/>
        </p:nvPicPr>
        <p:blipFill>
          <a:blip r:embed="rId2" cstate="print"/>
          <a:srcRect t="29674"/>
          <a:stretch>
            <a:fillRect/>
          </a:stretch>
        </p:blipFill>
        <p:spPr bwMode="auto">
          <a:xfrm>
            <a:off x="2225052" y="0"/>
            <a:ext cx="6955460" cy="689494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83568" y="2708920"/>
            <a:ext cx="27068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Děkuji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za </a:t>
            </a:r>
          </a:p>
          <a:p>
            <a:pPr algn="ctr"/>
            <a:r>
              <a:rPr lang="cs-CZ" sz="4400" b="1" dirty="0" smtClean="0">
                <a:solidFill>
                  <a:schemeClr val="bg1"/>
                </a:solidFill>
              </a:rPr>
              <a:t>pozornost!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756592" y="-24"/>
            <a:ext cx="10513168" cy="1143000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Zásady práce s pokusnými zvířaty „4R“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03530"/>
          </a:xfrm>
        </p:spPr>
        <p:txBody>
          <a:bodyPr>
            <a:noAutofit/>
          </a:bodyPr>
          <a:lstStyle/>
          <a:p>
            <a:r>
              <a:rPr lang="cs-CZ" sz="2400" dirty="0" smtClean="0"/>
              <a:t>1959 - </a:t>
            </a:r>
            <a:r>
              <a:rPr lang="en-US" sz="2400" b="1" dirty="0" smtClean="0"/>
              <a:t>The Principles of Humane Experimental Technique</a:t>
            </a:r>
          </a:p>
          <a:p>
            <a:pPr lvl="2">
              <a:buNone/>
            </a:pPr>
            <a:r>
              <a:rPr lang="cs-CZ" b="1" dirty="0" smtClean="0"/>
              <a:t>	- </a:t>
            </a:r>
            <a:r>
              <a:rPr lang="en-US" b="1" dirty="0" smtClean="0"/>
              <a:t>W.M.S. Russell and R.L. Burch</a:t>
            </a:r>
            <a:endParaRPr lang="cs-CZ" dirty="0" smtClean="0"/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Refinement</a:t>
            </a:r>
            <a:r>
              <a:rPr lang="cs-CZ" sz="2400" dirty="0" smtClean="0"/>
              <a:t> – zjemnění = dobrá obživa, adekvátní zacházení 	školenými pracovníky, prostor pro život, pokusy v anestézii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Reduction</a:t>
            </a:r>
            <a:r>
              <a:rPr lang="cs-CZ" sz="2400" dirty="0" smtClean="0"/>
              <a:t> – zmenšení = počtu zvířat, délky pokusu, pokus se nesmí 	na stejném zvířeti znovu opakovat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Replacement</a:t>
            </a:r>
            <a:r>
              <a:rPr lang="cs-CZ" sz="2400" dirty="0" smtClean="0"/>
              <a:t> – nahrazení = pokus se provádí na zvířeti jen tehdy, 	neznáme-li žádnou alternativu, jinak dáme přednost alternativě 	(tkáňové kultuře atd.)</a:t>
            </a:r>
          </a:p>
          <a:p>
            <a:pPr>
              <a:spcAft>
                <a:spcPts val="1200"/>
              </a:spcAft>
            </a:pPr>
            <a:r>
              <a:rPr lang="cs-CZ" sz="2400" b="1" dirty="0" err="1" smtClean="0"/>
              <a:t>Responsibility</a:t>
            </a:r>
            <a:r>
              <a:rPr lang="cs-CZ" sz="2400" dirty="0" smtClean="0"/>
              <a:t> – dodržovat zákony, schválené protokoly a etický kodex</a:t>
            </a:r>
          </a:p>
          <a:p>
            <a:pPr>
              <a:spcAft>
                <a:spcPts val="1200"/>
              </a:spcAft>
            </a:pPr>
            <a:r>
              <a:rPr lang="cs-CZ" sz="2400" dirty="0" smtClean="0"/>
              <a:t>Při nedodržení závažné následky nejen pro jednotlivce, ale i pro 	skupinu, ústav a celospolečenské vnímání využití laboratorních 	zvířat při biomedicínském výzkumu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788436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Legislativa upravující podmínky </a:t>
            </a:r>
            <a:br>
              <a:rPr lang="cs-CZ" b="1" dirty="0" smtClean="0"/>
            </a:br>
            <a:r>
              <a:rPr lang="cs-CZ" b="1" dirty="0" smtClean="0"/>
              <a:t>práce s modelovými organismy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55576"/>
            <a:ext cx="9324528" cy="5257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cs-CZ" sz="2400" dirty="0" smtClean="0"/>
              <a:t>Nutno dodržovat evropské a české normy</a:t>
            </a:r>
          </a:p>
          <a:p>
            <a:pPr>
              <a:spcBef>
                <a:spcPts val="600"/>
              </a:spcBef>
              <a:buNone/>
            </a:pPr>
            <a:r>
              <a:rPr lang="cs-CZ" sz="2400" dirty="0" smtClean="0"/>
              <a:t>	1)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zákon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České</a:t>
            </a:r>
            <a:r>
              <a:rPr lang="en-GB" sz="2400" dirty="0" smtClean="0"/>
              <a:t> </a:t>
            </a:r>
            <a:r>
              <a:rPr lang="en-GB" sz="2400" dirty="0" err="1" smtClean="0"/>
              <a:t>národní</a:t>
            </a:r>
            <a:r>
              <a:rPr lang="en-GB" sz="2400" dirty="0" smtClean="0"/>
              <a:t> </a:t>
            </a:r>
            <a:r>
              <a:rPr lang="en-GB" sz="2400" dirty="0" err="1" smtClean="0"/>
              <a:t>rady</a:t>
            </a:r>
            <a:r>
              <a:rPr lang="en-GB" sz="2400" dirty="0" smtClean="0"/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na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ochranu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zvířat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proti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týrání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č. 246/1992 </a:t>
            </a:r>
            <a:r>
              <a:rPr lang="cs-CZ" sz="2400" dirty="0" smtClean="0"/>
              <a:t>	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znění</a:t>
            </a:r>
            <a:r>
              <a:rPr lang="en-GB" sz="2400" dirty="0" smtClean="0"/>
              <a:t> </a:t>
            </a:r>
            <a:r>
              <a:rPr lang="en-GB" sz="2400" dirty="0" err="1" smtClean="0"/>
              <a:t>platných</a:t>
            </a:r>
            <a:r>
              <a:rPr lang="en-GB" sz="2400" dirty="0" smtClean="0"/>
              <a:t> </a:t>
            </a:r>
            <a:r>
              <a:rPr lang="en-GB" sz="2400" dirty="0" err="1" smtClean="0"/>
              <a:t>úprav</a:t>
            </a:r>
            <a:r>
              <a:rPr lang="en-GB" sz="2400" dirty="0" smtClean="0"/>
              <a:t>, </a:t>
            </a:r>
            <a:r>
              <a:rPr lang="en-GB" sz="2400" dirty="0" err="1" smtClean="0"/>
              <a:t>vydaného</a:t>
            </a:r>
            <a:r>
              <a:rPr lang="en-GB" sz="2400" dirty="0" smtClean="0"/>
              <a:t> </a:t>
            </a:r>
            <a:r>
              <a:rPr lang="en-GB" sz="2400" dirty="0" err="1" smtClean="0"/>
              <a:t>ve</a:t>
            </a:r>
            <a:r>
              <a:rPr lang="en-GB" sz="2400" dirty="0" smtClean="0"/>
              <a:t> </a:t>
            </a:r>
            <a:r>
              <a:rPr lang="en-GB" sz="2400" dirty="0" err="1" smtClean="0"/>
              <a:t>sbírce</a:t>
            </a:r>
            <a:r>
              <a:rPr lang="en-GB" sz="2400" dirty="0" smtClean="0"/>
              <a:t> </a:t>
            </a:r>
            <a:r>
              <a:rPr lang="en-GB" sz="2400" dirty="0" err="1" smtClean="0"/>
              <a:t>zákonů</a:t>
            </a:r>
            <a:r>
              <a:rPr lang="en-GB" sz="2400" dirty="0" smtClean="0"/>
              <a:t> č. 149/2004</a:t>
            </a:r>
            <a:endParaRPr lang="cs-CZ" sz="2400" dirty="0" smtClean="0"/>
          </a:p>
          <a:p>
            <a:pPr>
              <a:spcBef>
                <a:spcPts val="600"/>
              </a:spcBef>
              <a:spcAft>
                <a:spcPts val="1200"/>
              </a:spcAft>
              <a:buNone/>
            </a:pPr>
            <a:r>
              <a:rPr lang="cs-CZ" sz="2400" dirty="0" smtClean="0">
                <a:ea typeface="Lucida Sans Unicode" charset="0"/>
                <a:cs typeface="Lucida Sans Unicode" charset="0"/>
              </a:rPr>
              <a:t>	2)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yhláška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Ministerstva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zemědělství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ochraně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chovu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využití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pokusných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zvířat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č. 207/2004 Sb.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2400" dirty="0" smtClean="0">
                <a:ea typeface="Lucida Sans Unicode" charset="0"/>
                <a:cs typeface="Lucida Sans Unicode" charset="0"/>
              </a:rPr>
              <a:t>§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3 a)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zvířetem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se rozumí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každý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živý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obratlovec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kromě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člověka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včetně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volně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žijícího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zvířecího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jedince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jeho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samostatné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života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schopné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formy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nikoliv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však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plod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nebo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embryo</a:t>
            </a:r>
            <a:endParaRPr lang="cs-CZ" sz="2400" dirty="0" smtClean="0">
              <a:ea typeface="Lucida Sans Unicode" charset="0"/>
              <a:cs typeface="Lucida Sans Unicode" charset="0"/>
            </a:endParaRPr>
          </a:p>
          <a:p>
            <a:pPr>
              <a:spcBef>
                <a:spcPts val="600"/>
              </a:spcBef>
            </a:pPr>
            <a:r>
              <a:rPr lang="en-GB" sz="2400" dirty="0" smtClean="0">
                <a:ea typeface="Lucida Sans Unicode" charset="0"/>
                <a:cs typeface="Lucida Sans Unicode" charset="0"/>
              </a:rPr>
              <a:t>§ 1</a:t>
            </a:r>
            <a:r>
              <a:rPr lang="cs-CZ" sz="2400" dirty="0" smtClean="0">
                <a:ea typeface="Lucida Sans Unicode" charset="0"/>
                <a:cs typeface="Lucida Sans Unicode" charset="0"/>
              </a:rPr>
              <a:t>7 (3)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Manipulovat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s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pokusným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zvířetem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a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provádět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zákroky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vymezené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projektem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pokusů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mohou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pouze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osoby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které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získaly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	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osvědčení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 o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odborné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způsobilosti</a:t>
            </a:r>
            <a:r>
              <a:rPr lang="en-GB" sz="2400" dirty="0" smtClean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[§ 18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odst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. 5 </a:t>
            </a:r>
            <a:r>
              <a:rPr lang="en-GB" sz="2400" dirty="0" err="1" smtClean="0">
                <a:ea typeface="Lucida Sans Unicode" charset="0"/>
                <a:cs typeface="Lucida Sans Unicode" charset="0"/>
              </a:rPr>
              <a:t>písm</a:t>
            </a:r>
            <a:r>
              <a:rPr lang="en-GB" sz="2400" dirty="0" smtClean="0">
                <a:ea typeface="Lucida Sans Unicode" charset="0"/>
                <a:cs typeface="Lucida Sans Unicode" charset="0"/>
              </a:rPr>
              <a:t>. c)]. </a:t>
            </a:r>
            <a:endParaRPr lang="cs-CZ" sz="2400" dirty="0" smtClean="0">
              <a:ea typeface="Lucida Sans Unicode" charset="0"/>
              <a:cs typeface="Lucida Sans Unicode" charset="0"/>
            </a:endParaRPr>
          </a:p>
        </p:txBody>
      </p:sp>
      <p:sp>
        <p:nvSpPr>
          <p:cNvPr id="1026" name="AutoShape 2" descr="data:image/jpeg;base64,/9j/4AAQSkZJRgABAQAAAQABAAD/2wCEAAkGBhQSERUUERQWFRUTFhoZGRYVFxQaGBcUFBcVGBQbGBYXHiYfFxwkHhUaHy8iIycsLCwsHB8zNTAqNSYsLSkBCQoKBQUFDQUFDSkYEhgpKSkpKSkpKSkpKSkpKSkpKSkpKSkpKSkpKSkpKSkpKSkpKSkpKSkpKSkpKSkpKSkpKf/AABEIALsAoAMBIgACEQEDEQH/xAAcAAACAgMBAQAAAAAAAAAAAAAACAYHAwQFAQL/xAA9EAACAQMACAMGAwYHAQEBAAABAgMABBEFBgcSITFBURNhcSIyQoGhsVJikQgUI3Ki8BVDU4KSwdFjwjP/xAAUAQEAAAAAAAAAAAAAAAAAAAAA/8QAFBEBAAAAAAAAAAAAAAAAAAAAAP/aAAwDAQACEQMRAD8AvGiiigK1dJaUit4zJPIkaLzZyFH6nmfLnXD1814h0ZbGWX2nbIjiB4yPj6KOp6epFK9rXrjc6RmMty5b8KDIjjHZF6evM9TQXrpv9oOxiJWBJbgj4gAiH5vx/pqMy/tKyZ9myQD80zE/RBUd2e7Jv3xBc3jmG2PuBf8A+s2Oqgj2V4e9jj071ZsWouio13Y7FH/NKzsT9aCOWX7SoyBNZEDqY5s/0sg+9TjVrbFo68IRZTDIeSTgJknoGyVJ+dQvWfZXaTxk2sYtpR7u6zlGPZlYnGe45edUbcQlHZGGGQlSOxU4I/UUDvZopctlW2F7R1tr1y9seCu3FoO3E8TH3HTp2pi0kBGQcg8QRyIPKg+qKKKAooooCiiigKKKKAooooCvGNe1x9cLgx2F2680t5SPURtigV/aXrc2kL+SXJMSEpEOgjUnBH8xy3zrhaFtBNcQxMcCSREPo7AH6GtKstpcmN1deaMGHqpBH2oGkVAAAowFAUAcgqjCgeQAAruaN0ECA0vyX/2uFqrpGO7EMyHKSgNjsQOKnzBBHyqcigwLYxjki/8AEUnetl0Jb66dcBXnlIxy3S7bv0pyzSZaz6Dks7qWCUENG5HH4lz7LDuCMGg5dMdsR1uaSwWOY58FzEGPMKApTPlhsfKlwq+dlOhmt7AGQYM7mTB5hCFVP1Az6EUF1CitPRExaFSeY4fpwrcoCiiigKKKKAooooCiiigK1NK2ImgkiblLGyH0dSp+9bdBoEkv7JoZXikGHjYow7MpIP1Fa9XTt52essh0hAuUfAnA+FhgLJjseAPY471S5oJhs92hSaNmGcvAWBZOoP4k7HHMcj9aaLQWnYbyFZraQSRt1HMHqrDmrDqDSWV3NVdcbnR8viWshXPvIeKSAdHXr68x0IoHHqPa16iWmkQP3qIMyjCyAlXUdgw4keR4VwdQ9sFrpALG58C5PDw3Psuf/m/xfynj686n2aCoLHZZZW0mTEzup4eKxYA9Du8AfnmpQBn5/wB8KmNxYo/vqD59f1r5t9HRocqoB78z9aDzRlt4cSqefM+p41tUUUBRRRQFFFFAUUUUBRRRQFFFeGg+LiFXUq4DKwIKsAQQeBBB5g0qe1TV61tL9o7KUOp4tGOPgOTxTf5N9xyNWVth2uGAtZWL4k5TTKeMfeND0fuenIceUL2R7Nv8RlNxc5/dYj7WSQZZOe7nsObHzx14BW9FXftA2TQTM0mj8RuP8vlG+Oi/gPnyPlzql76xeF2jlRkdTgqwwQaDAGq3NnO3GS3KwaQLSw8As3OSMfm/1F/qHnyqoqM0DuWV8kyLJEyujjKspBVgeoIrPSsbMtp8mjJdx8vaufbj6oT8ceeR7jr64NM9o7SCTxJLEweORQysORU8qDZooooCiiigKKKKAooooCiiigKg21zXg6OsSYjieclIvy8Pbf8A2g/qVqc0s+37S5l0p4WfZt41UDpvON9z6+0B8hQVu7kkknJPEk8yTTO6tRC30fbW8fBViQsR8Ukih3PpljSwCmQ1I0oLmxt3B47ixt5PGAjfYH50E00JovP8Rx/KD965OvWzK30inFdyUD2ZFxkeXmPynh6c6mUce6AByAx+lfVAnetmpdxo+XcnX2c4WQZ3W+fQ+R41wKdDTur0N3E0c6K6sMHI/v8A9FLXtL2YS6MffQF7Zz7L8yhPwuR9D19aCB1a2xPaG1rKbOXLRS5Ma5HszYzuqTwAflg8M47mqqxX3BMUYMpwykEEdCDkH9RQWfp7appa+uja2qtblnKCGIfxcjOQ8hGcjqRugVvpskvXXeutJ7shHuhp5SPIvkD9M1MdA28Um7fIoEt1BGHYdRjLfPPA9wo+cy0VoUMoeTjnkvl3NAvGmZNK6HkXF3KUb3HV3aNscwUk5EdiKsXZvtyFy62+kAqSuQqTLwR2PAK6/Ax7jgfKsf7RXhx2duioAzzls4+FI2B4+rrVAigeEV7UE2T61PdWEBnO8+6V3zzYxkrx7kgZz61O6AooooCiiigKVPbPbFNM3WfjKMPQxpj7U1hqlf2hdTy6R30Yz4Y8OXH4Ccxt6AkqfVaChqmWznXg2Mu5IT4EpG9+RhycDy6jqPQVDjRmgdjRukEniSWNgySKCGU5BB7GtqlT2fbUrjRjbo/i25OWhY8s82jPwt9D170yWqut1vpCHxbWTeA95TwdGPR16fY9KDtVq6S0ZHcRPDMoeORSrKeRB+3r0raooE6141ZOj72a2JJCNlGPxRsMoT54PHzBrhVaX7RJX/E493GRbJveu/Lj6YquNE6Ne4mjhjHtSMFHlnmT5AZJ9KBgNQ4yNG2oPPwh9WYj6YqzrCdXjRlIKlRgjiOx4/SoZZWqxIkae7GqoP5VAUfaqZ1a2rXGjrqXcPi2zzOxhY8AGdjmM/AfoeooLw2n6hf4paiNWCTRNvxs3u5IwytjoR1HIgVRMexq/EvhyLHGAeLl1IA7gLxNMLqhr5a6STetpPaA9qJsCRPVeo8xkV17zRiS8WHHuOBxQQzVXRC2yQQRZIjwATzY5yzHHckmp+K07PRaRnKjj3Jya3BQFFFFAUUUUBWC9s0ljaORQ6OCrKeRUjBBrPRQKptO2byaMnJUM1rIf4UnPHXw3PRh0/EBnviEU62l9ERXULwzoHjkGGU/cdiOYI4ill2k7K5tGOXTeltWPsydUzyWTHI/m5Hy5UECrpaB1hnsplmtpDG69RyYdVZeTKexrnYrygaDZ1tfg0iFimxDdfgz7Eh7xE9fynj2zzqaaZ0zFawPPOwWOMZY/YDuSeAHWktRyDkHBHEEdDUg0xrpeX6QwXM5dIiAu8QBk8A0jfEQDjePIfPIYdbNYH0hey3DA5lb2UGTuqPZjUd8AAeZq1dnGz9rIGa5XFw64CHGYkYAkH85zx7Dh3rv6gbMLfRsa3U7LcXJGUYcY03hkeF+I4+Ptyx17c03HLEAseZIGWY8B6mg5etF88NnPJErM6RndCgkgt7Ibh0XO98qWmmytIWc7i8M8T8up9KiW0PYclwDNY4SbGWQ4CSHuMe4x8uH3oKD0fpGSCRZYXaN0OVZCQQfUfamF2XbZEvd22vCEueSvwCTH/8AD+XI9O1LzpDRskEjRTI0bocFWGCD/fWsEbkEEHBHEEcwRywaB4BXtVtsc2kfv8BhuGzcwAZb/UTkrfzdD54PWrJoCiiigKKKKAooooCsN1aJIhSRQysMEEAgg+RrNRQUNtD2GlS02j/dPEwk8P8AYx930PDselU3d2bxOUkVkdTgqwIIPmDTuFc86huuezW3vkO8g3gPZYYDr/I3b8p4UCn17mpRrns+uNHv7YLxE4EgBHHoHHwN9D0JqLmgsTZ5tIeBf3efeljAxCARvK3RAWOArHgM8j+lcnS+0S4mu4pn9lIJQ6wjO6u4eOc825jJ79KiINTe/wBB/v2jlvoh/Hgylyo+MJjEuPxbpXe78TzzQMPqbeRzR+LEQyuqlSPwnJ+RzwPmKklKvs12nS6Lk3XBktnPtx/EufijzyPccj5c6ZXQGscF7Cs1tIJEbtzU9VZeat5Gg4+vWzq30nFiQbkqj2JlA3lPY/iXy+1K3rLq7LY3D2864dDz6Mp91lPVSKc+qV/aS0YnhWs+AJA7R56lCu+M+hU/8jQVjsw0i0Ok4N048QmM+jjh+hAPyprtG3fiRhuvI+o50qey7Rpl0lCQOEWZGPYIOH9RFXTpm+0kGSLRzRRIwZpJplyFOQEVRxySMnAU+ooLNoqjtOa7ab0YFmuJILqFmCkiPdAJ44O6EZcgHB4irI1B1/h0pAZIxuSJgSRE5KE8iD8SnBwfI9qCU0UUUBXhr2igo/a5tgmhnazsG8Mx8JZgMtv9UTPu46nnnljHGsbLaRpGJ99bycn8zl1PqrZB/StHW9GF/dB/eFxLnPfxGrkUDXbLtoA0pbFnAWeEhZVXO77WSrLnkDg8OhB8qmtL3sJgeNbidSVDFIx2JXeZvXG8o+dXxoy98VM9RwPrQeaU0RFcIUmQOrDBBHMHmKV3ajqGdF3e4pJhmBeInmADhkPmpI+RFNfVQftIQKbO2Y+8JyB/K0bFvqi0C91bOw+XKXaHiuYjg/mEqtw8wBVTVdGxbRpS0llIx40gC+axAjP/ACYj5UFa676DFpfTRKMIG3k/kcbyj5Zx8qxasa2XGj5hLayFG+JeaOB8LryYfUdCKsvatqDcXBF5bp4ixoI5EX3xukkMF+IYbHDjwqnSv0oGm2f7V7bSShGxDcAe1Ex4NjmY2PvDy5j61U21fWttL38dtYhpY4SUjCDPiysR4jjHw4UAHlgE8jVZBqtnYnrRbw79v4SpdSn2J+ZdT/l8fdbtjgevEDISvUbUoaOiKsQ08hHiMvEDHJFPUDv1PHlWXVHX+1udISWzMoCtiFifZmwAGAPfezgfEKlt3qmJ7aWOV2i8WNl3lOGTI94n7jtmlW0nYGCV0V1kWN2QSx5MblTzRuvQ0DL7YtVZ77R4jtRvPHKsm5kDfVVcYGeGRvZx5VA9juqt1ZzyTTqY99RGqEjeb2wWJA5AYxx71pbP9u0sG7DpDM0XACYcZUH5v9UD/l5nlV76NmgnVZ4CjrIMrIuCCPXv9aDfooooCvDXtFAvO3rURorj9+iXMU+BJj4JsYyfJgOffPcVUZp27yzSVGjkVXRxhlYZDA8wQaojX3YOY3Muj2Hht/lSHBU9lfkR23v1NBu7H9IRtY+EhHixu5deG9hjlWx1GOGfKrc1eixESfiOfkOH/VKhLqvf2rhvAnjZeTorHHo6ZH1rpw7QtMIAi3NxgcMbuSPmVzQNTe30cKNJK6xooyzuQqgeZPCll2v7QV0lcqsGf3e3yEJBBdmxvvg8h7IAzxwPOuZNovS+kWHiR3k/bfWXcB9Wwq1KNAbBZzh9ISLbR/gQh5W8hj2V9ePpQQHVnVmW9nWKIebvjgidWP8A0OppitGaPSCJIYhhI1Cj07nzJ4nzNY9F6EgtU8O2jEafqzH8TtzZvt0xiuHr5rqljCQpBuJB/DX8PTfYdAOncj1oLP0HFiEfmJP9/pUN172PW99vSRAQzn41Awx/MvJvv59KpjZhrpcWl/EA7tHPKEkjySG8Q4LY6MCc59aaW2uVdd5Tkf3z7UCdazaq3FhMYrlCp+Fvhcd1PX05iuVDKVYMpIIOQRzBHIg9DTf67apRaRtJIZFBbdJjfqkmPYIPrzHUUn7LgkHmOHzoLg1z1/u7rQVuycFkJjunU+0SuAqkdFcgk9+A68Z9qrqfbXGjord41a3ESNjq0siBmk3hxDZOcjlwFQDZrovx9D3ETjKyvIFz33E3SPRgDWvsm2uiyAtb3PgE+xKMkxeTDqnpxHYjkHJ2jbIZtHEzQkzWuffx7ceeQkA6fmHD0rJsb1+eyu1gdibe4YKVJ4JIeCuvbPI9/kKZKKWK4iBUpLFKvMYZHRufkwNK0dXF/wAda2tuKR3Zx+WON95uP5QCPlQNajgjI5GvqtHQjEwrnz/TJxW9QFFFFAV8ugIwRkHoa+qKDh3Wr3HMRx5H/o1oNo+dTyb1Uk/Y1K6KCKYn/wDr/XQmipmPun1Y/wDvGpXRQcS11d6yHPkv/tL9tw1Te20g04B8G6wyN0DgAOnljGQOx8jTOVoab0HDdwtDcxrJG3NT36EHmpHQjjQKrsyMY0lAZWCgFt3e5eJuncGenH60z+raEByeWQPmM5+4qldadgckTk2swMZPsiUEEDoN9QQT6gVo2+qenYl8OO5dU7LckDj6nNBd+vGukOjbZpZWXf3T4cefakf4QF57ueZ5AUpdlZSXEqxxqXkkbAA6k/YdSasq32NXM7799epk8yDJNIQPNgB+pqe6vanWtkMW0Z3zwMj+1K/6ABR+VQPnzoNjVXV8W1vDbLxKjBI+J2OXPpkn5AVT+0LZVcaNdnUGW2J9mUDJUdBKB7p8+R8uVXvpTSUejLZ7y6B9jAVFxvFm4KO2T9BmubqBtZg0s727wmKQKWCswdHQEBhnA4jI4EUFC6rbQ7zR6ultLhJFI3GG8qsfjQH3WHfl3Bq4tlGrls9us1qxkeQfx55PfD5y0e78IB4/m94nljnbVdjMQikvLEeGY1LyQj3GReLFPwkDjjkQKi+wbTrw30kYJ8OSIll6ZQrg+uCR86BkYYgqhRyAxX3Xgr2gKKKKAooooCiiigKKKKAooooPlkBGCMjzrTk0JEfhx6Eit6ig5q6Ai7Mf9xrbgskT3FA+/wCtZ6KCNbRNVP8AEbCS3UhXOGQnkJEOVz5HiPnVBalXQ0PeyrpGKSJim4G3Sdw7wJIx7ykDmpPKmirmadskeMl0ViOWRmgrTW7bLDc28lto2Oa4mnQxjETYUOCrHHNjgnhjFc/ZXs+ktSzzjE8wCBMg+HHkFt4jhkkDPbHnU0gUKMKAoPMKAoPqFxmpfo60RFBVQCRxPX9TQbSivaK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data:image/jpeg;base64,/9j/4AAQSkZJRgABAQAAAQABAAD/2wCEAAkGBhQSERUUERQWFRUTFhoZGRYVFxQaGBcUFBcVGBQbGBYXHiYfFxwkHhUaHy8iIycsLCwsHB8zNTAqNSYsLSkBCQoKBQUFDQUFDSkYEhgpKSkpKSkpKSkpKSkpKSkpKSkpKSkpKSkpKSkpKSkpKSkpKSkpKSkpKSkpKSkpKSkpKf/AABEIALsAoAMBIgACEQEDEQH/xAAcAAACAgMBAQAAAAAAAAAAAAAACAYHAwQFAQL/xAA9EAACAQMACAMGAwYHAQEBAAABAgMABBEFBgcSITFBURNhcSIyQoGhsVJikQgUI3Ki8BVDU4KSwdFjwjP/xAAUAQEAAAAAAAAAAAAAAAAAAAAA/8QAFBEBAAAAAAAAAAAAAAAAAAAAAP/aAAwDAQACEQMRAD8AvGiiigK1dJaUit4zJPIkaLzZyFH6nmfLnXD1814h0ZbGWX2nbIjiB4yPj6KOp6epFK9rXrjc6RmMty5b8KDIjjHZF6evM9TQXrpv9oOxiJWBJbgj4gAiH5vx/pqMy/tKyZ9myQD80zE/RBUd2e7Jv3xBc3jmG2PuBf8A+s2Oqgj2V4e9jj071ZsWouio13Y7FH/NKzsT9aCOWX7SoyBNZEDqY5s/0sg+9TjVrbFo68IRZTDIeSTgJknoGyVJ+dQvWfZXaTxk2sYtpR7u6zlGPZlYnGe45edUbcQlHZGGGQlSOxU4I/UUDvZopctlW2F7R1tr1y9seCu3FoO3E8TH3HTp2pi0kBGQcg8QRyIPKg+qKKKAooooCiiigKKKKAooooCvGNe1x9cLgx2F2680t5SPURtigV/aXrc2kL+SXJMSEpEOgjUnBH8xy3zrhaFtBNcQxMcCSREPo7AH6GtKstpcmN1deaMGHqpBH2oGkVAAAowFAUAcgqjCgeQAAruaN0ECA0vyX/2uFqrpGO7EMyHKSgNjsQOKnzBBHyqcigwLYxjki/8AEUnetl0Jb66dcBXnlIxy3S7bv0pyzSZaz6Dks7qWCUENG5HH4lz7LDuCMGg5dMdsR1uaSwWOY58FzEGPMKApTPlhsfKlwq+dlOhmt7AGQYM7mTB5hCFVP1Az6EUF1CitPRExaFSeY4fpwrcoCiiigKKKKAooooCiiigK1NK2ImgkiblLGyH0dSp+9bdBoEkv7JoZXikGHjYow7MpIP1Fa9XTt52essh0hAuUfAnA+FhgLJjseAPY471S5oJhs92hSaNmGcvAWBZOoP4k7HHMcj9aaLQWnYbyFZraQSRt1HMHqrDmrDqDSWV3NVdcbnR8viWshXPvIeKSAdHXr68x0IoHHqPa16iWmkQP3qIMyjCyAlXUdgw4keR4VwdQ9sFrpALG58C5PDw3Psuf/m/xfynj686n2aCoLHZZZW0mTEzup4eKxYA9Du8AfnmpQBn5/wB8KmNxYo/vqD59f1r5t9HRocqoB78z9aDzRlt4cSqefM+p41tUUUBRRRQFFFFAUUUUBRRRQFFFeGg+LiFXUq4DKwIKsAQQeBBB5g0qe1TV61tL9o7KUOp4tGOPgOTxTf5N9xyNWVth2uGAtZWL4k5TTKeMfeND0fuenIceUL2R7Nv8RlNxc5/dYj7WSQZZOe7nsObHzx14BW9FXftA2TQTM0mj8RuP8vlG+Oi/gPnyPlzql76xeF2jlRkdTgqwwQaDAGq3NnO3GS3KwaQLSw8As3OSMfm/1F/qHnyqoqM0DuWV8kyLJEyujjKspBVgeoIrPSsbMtp8mjJdx8vaufbj6oT8ceeR7jr64NM9o7SCTxJLEweORQysORU8qDZooooCiiigKKKKAooooCiiigKg21zXg6OsSYjieclIvy8Pbf8A2g/qVqc0s+37S5l0p4WfZt41UDpvON9z6+0B8hQVu7kkknJPEk8yTTO6tRC30fbW8fBViQsR8Ukih3PpljSwCmQ1I0oLmxt3B47ixt5PGAjfYH50E00JovP8Rx/KD965OvWzK30inFdyUD2ZFxkeXmPynh6c6mUce6AByAx+lfVAnetmpdxo+XcnX2c4WQZ3W+fQ+R41wKdDTur0N3E0c6K6sMHI/v8A9FLXtL2YS6MffQF7Zz7L8yhPwuR9D19aCB1a2xPaG1rKbOXLRS5Ma5HszYzuqTwAflg8M47mqqxX3BMUYMpwykEEdCDkH9RQWfp7appa+uja2qtblnKCGIfxcjOQ8hGcjqRugVvpskvXXeutJ7shHuhp5SPIvkD9M1MdA28Um7fIoEt1BGHYdRjLfPPA9wo+cy0VoUMoeTjnkvl3NAvGmZNK6HkXF3KUb3HV3aNscwUk5EdiKsXZvtyFy62+kAqSuQqTLwR2PAK6/Ax7jgfKsf7RXhx2duioAzzls4+FI2B4+rrVAigeEV7UE2T61PdWEBnO8+6V3zzYxkrx7kgZz61O6AooooCiiigKVPbPbFNM3WfjKMPQxpj7U1hqlf2hdTy6R30Yz4Y8OXH4Ccxt6AkqfVaChqmWznXg2Mu5IT4EpG9+RhycDy6jqPQVDjRmgdjRukEniSWNgySKCGU5BB7GtqlT2fbUrjRjbo/i25OWhY8s82jPwt9D170yWqut1vpCHxbWTeA95TwdGPR16fY9KDtVq6S0ZHcRPDMoeORSrKeRB+3r0raooE6141ZOj72a2JJCNlGPxRsMoT54PHzBrhVaX7RJX/E493GRbJveu/Lj6YquNE6Ne4mjhjHtSMFHlnmT5AZJ9KBgNQ4yNG2oPPwh9WYj6YqzrCdXjRlIKlRgjiOx4/SoZZWqxIkae7GqoP5VAUfaqZ1a2rXGjrqXcPi2zzOxhY8AGdjmM/AfoeooLw2n6hf4paiNWCTRNvxs3u5IwytjoR1HIgVRMexq/EvhyLHGAeLl1IA7gLxNMLqhr5a6STetpPaA9qJsCRPVeo8xkV17zRiS8WHHuOBxQQzVXRC2yQQRZIjwATzY5yzHHckmp+K07PRaRnKjj3Jya3BQFFFFAUUUUBWC9s0ljaORQ6OCrKeRUjBBrPRQKptO2byaMnJUM1rIf4UnPHXw3PRh0/EBnviEU62l9ERXULwzoHjkGGU/cdiOYI4ill2k7K5tGOXTeltWPsydUzyWTHI/m5Hy5UECrpaB1hnsplmtpDG69RyYdVZeTKexrnYrygaDZ1tfg0iFimxDdfgz7Eh7xE9fynj2zzqaaZ0zFawPPOwWOMZY/YDuSeAHWktRyDkHBHEEdDUg0xrpeX6QwXM5dIiAu8QBk8A0jfEQDjePIfPIYdbNYH0hey3DA5lb2UGTuqPZjUd8AAeZq1dnGz9rIGa5XFw64CHGYkYAkH85zx7Dh3rv6gbMLfRsa3U7LcXJGUYcY03hkeF+I4+Ptyx17c03HLEAseZIGWY8B6mg5etF88NnPJErM6RndCgkgt7Ibh0XO98qWmmytIWc7i8M8T8up9KiW0PYclwDNY4SbGWQ4CSHuMe4x8uH3oKD0fpGSCRZYXaN0OVZCQQfUfamF2XbZEvd22vCEueSvwCTH/8AD+XI9O1LzpDRskEjRTI0bocFWGCD/fWsEbkEEHBHEEcwRywaB4BXtVtsc2kfv8BhuGzcwAZb/UTkrfzdD54PWrJoCiiigKKKKAooooCsN1aJIhSRQysMEEAgg+RrNRQUNtD2GlS02j/dPEwk8P8AYx930PDselU3d2bxOUkVkdTgqwIIPmDTuFc86huuezW3vkO8g3gPZYYDr/I3b8p4UCn17mpRrns+uNHv7YLxE4EgBHHoHHwN9D0JqLmgsTZ5tIeBf3efeljAxCARvK3RAWOArHgM8j+lcnS+0S4mu4pn9lIJQ6wjO6u4eOc825jJ79KiINTe/wBB/v2jlvoh/Hgylyo+MJjEuPxbpXe78TzzQMPqbeRzR+LEQyuqlSPwnJ+RzwPmKklKvs12nS6Lk3XBktnPtx/EufijzyPccj5c6ZXQGscF7Cs1tIJEbtzU9VZeat5Gg4+vWzq30nFiQbkqj2JlA3lPY/iXy+1K3rLq7LY3D2864dDz6Mp91lPVSKc+qV/aS0YnhWs+AJA7R56lCu+M+hU/8jQVjsw0i0Ok4N048QmM+jjh+hAPyprtG3fiRhuvI+o50qey7Rpl0lCQOEWZGPYIOH9RFXTpm+0kGSLRzRRIwZpJplyFOQEVRxySMnAU+ooLNoqjtOa7ab0YFmuJILqFmCkiPdAJ44O6EZcgHB4irI1B1/h0pAZIxuSJgSRE5KE8iD8SnBwfI9qCU0UUUBXhr2igo/a5tgmhnazsG8Mx8JZgMtv9UTPu46nnnljHGsbLaRpGJ99bycn8zl1PqrZB/StHW9GF/dB/eFxLnPfxGrkUDXbLtoA0pbFnAWeEhZVXO77WSrLnkDg8OhB8qmtL3sJgeNbidSVDFIx2JXeZvXG8o+dXxoy98VM9RwPrQeaU0RFcIUmQOrDBBHMHmKV3ajqGdF3e4pJhmBeInmADhkPmpI+RFNfVQftIQKbO2Y+8JyB/K0bFvqi0C91bOw+XKXaHiuYjg/mEqtw8wBVTVdGxbRpS0llIx40gC+axAjP/ACYj5UFa676DFpfTRKMIG3k/kcbyj5Zx8qxasa2XGj5hLayFG+JeaOB8LryYfUdCKsvatqDcXBF5bp4ixoI5EX3xukkMF+IYbHDjwqnSv0oGm2f7V7bSShGxDcAe1Ex4NjmY2PvDy5j61U21fWttL38dtYhpY4SUjCDPiysR4jjHw4UAHlgE8jVZBqtnYnrRbw79v4SpdSn2J+ZdT/l8fdbtjgevEDISvUbUoaOiKsQ08hHiMvEDHJFPUDv1PHlWXVHX+1udISWzMoCtiFifZmwAGAPfezgfEKlt3qmJ7aWOV2i8WNl3lOGTI94n7jtmlW0nYGCV0V1kWN2QSx5MblTzRuvQ0DL7YtVZ77R4jtRvPHKsm5kDfVVcYGeGRvZx5VA9juqt1ZzyTTqY99RGqEjeb2wWJA5AYxx71pbP9u0sG7DpDM0XACYcZUH5v9UD/l5nlV76NmgnVZ4CjrIMrIuCCPXv9aDfooooCvDXtFAvO3rURorj9+iXMU+BJj4JsYyfJgOffPcVUZp27yzSVGjkVXRxhlYZDA8wQaojX3YOY3Muj2Hht/lSHBU9lfkR23v1NBu7H9IRtY+EhHixu5deG9hjlWx1GOGfKrc1eixESfiOfkOH/VKhLqvf2rhvAnjZeTorHHo6ZH1rpw7QtMIAi3NxgcMbuSPmVzQNTe30cKNJK6xooyzuQqgeZPCll2v7QV0lcqsGf3e3yEJBBdmxvvg8h7IAzxwPOuZNovS+kWHiR3k/bfWXcB9Wwq1KNAbBZzh9ISLbR/gQh5W8hj2V9ePpQQHVnVmW9nWKIebvjgidWP8A0OppitGaPSCJIYhhI1Cj07nzJ4nzNY9F6EgtU8O2jEafqzH8TtzZvt0xiuHr5rqljCQpBuJB/DX8PTfYdAOncj1oLP0HFiEfmJP9/pUN172PW99vSRAQzn41Awx/MvJvv59KpjZhrpcWl/EA7tHPKEkjySG8Q4LY6MCc59aaW2uVdd5Tkf3z7UCdazaq3FhMYrlCp+Fvhcd1PX05iuVDKVYMpIIOQRzBHIg9DTf67apRaRtJIZFBbdJjfqkmPYIPrzHUUn7LgkHmOHzoLg1z1/u7rQVuycFkJjunU+0SuAqkdFcgk9+A68Z9qrqfbXGjord41a3ESNjq0siBmk3hxDZOcjlwFQDZrovx9D3ETjKyvIFz33E3SPRgDWvsm2uiyAtb3PgE+xKMkxeTDqnpxHYjkHJ2jbIZtHEzQkzWuffx7ceeQkA6fmHD0rJsb1+eyu1gdibe4YKVJ4JIeCuvbPI9/kKZKKWK4iBUpLFKvMYZHRufkwNK0dXF/wAda2tuKR3Zx+WON95uP5QCPlQNajgjI5GvqtHQjEwrnz/TJxW9QFFFFAV8ugIwRkHoa+qKDh3Wr3HMRx5H/o1oNo+dTyb1Uk/Y1K6KCKYn/wDr/XQmipmPun1Y/wDvGpXRQcS11d6yHPkv/tL9tw1Te20g04B8G6wyN0DgAOnljGQOx8jTOVoab0HDdwtDcxrJG3NT36EHmpHQjjQKrsyMY0lAZWCgFt3e5eJuncGenH60z+raEByeWQPmM5+4qldadgckTk2swMZPsiUEEDoN9QQT6gVo2+qenYl8OO5dU7LckDj6nNBd+vGukOjbZpZWXf3T4cefakf4QF57ueZ5AUpdlZSXEqxxqXkkbAA6k/YdSasq32NXM7799epk8yDJNIQPNgB+pqe6vanWtkMW0Z3zwMj+1K/6ABR+VQPnzoNjVXV8W1vDbLxKjBI+J2OXPpkn5AVT+0LZVcaNdnUGW2J9mUDJUdBKB7p8+R8uVXvpTSUejLZ7y6B9jAVFxvFm4KO2T9BmubqBtZg0s727wmKQKWCswdHQEBhnA4jI4EUFC6rbQ7zR6ultLhJFI3GG8qsfjQH3WHfl3Bq4tlGrls9us1qxkeQfx55PfD5y0e78IB4/m94nljnbVdjMQikvLEeGY1LyQj3GReLFPwkDjjkQKi+wbTrw30kYJ8OSIll6ZQrg+uCR86BkYYgqhRyAxX3Xgr2gKKKKAooooCiiigKKKKAooooPlkBGCMjzrTk0JEfhx6Eit6ig5q6Ai7Mf9xrbgskT3FA+/wCtZ6KCNbRNVP8AEbCS3UhXOGQnkJEOVz5HiPnVBalXQ0PeyrpGKSJim4G3Sdw7wJIx7ykDmpPKmirmadskeMl0ViOWRmgrTW7bLDc28lto2Oa4mnQxjETYUOCrHHNjgnhjFc/ZXs+ktSzzjE8wCBMg+HHkFt4jhkkDPbHnU0gUKMKAoPMKAoPqFxmpfo60RFBVQCRxPX9TQbSivaKKD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utoservismagazin.cz/wp-content/uploads/legislativ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0002" y="44624"/>
            <a:ext cx="1353997" cy="15841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vendula pospíchalová\Documents\Korinek lab\My documents\Powerpoint templates\G3520327-Gene_therapy_research_on_mice-SPL.jpg"/>
          <p:cNvPicPr>
            <a:picLocks noChangeAspect="1" noChangeArrowheads="1"/>
          </p:cNvPicPr>
          <p:nvPr/>
        </p:nvPicPr>
        <p:blipFill>
          <a:blip r:embed="rId2" cstate="print"/>
          <a:srcRect r="25574"/>
          <a:stretch>
            <a:fillRect/>
          </a:stretch>
        </p:blipFill>
        <p:spPr bwMode="auto">
          <a:xfrm>
            <a:off x="2331780" y="761765"/>
            <a:ext cx="6812220" cy="609623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Schéma přednášky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Myš jako laboratorní model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Životní cyklus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Chov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Kmeny </a:t>
            </a:r>
          </a:p>
          <a:p>
            <a:pPr marL="971550" lvl="1" indent="-571500">
              <a:buNone/>
            </a:pP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971550" lvl="1" indent="-571500">
              <a:buNone/>
            </a:pP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571500" indent="-571500">
              <a:buFont typeface="+mj-lt"/>
              <a:buAutoNum type="romanUcPeriod"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Experimental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toolbox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 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Metody manipulace genomu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Beta-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katenin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jako modelový gen</a:t>
            </a:r>
          </a:p>
          <a:p>
            <a:pPr marL="971550" lvl="1" indent="-571500"/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Databáze a zdroje myší</a:t>
            </a:r>
          </a:p>
          <a:p>
            <a:pPr marL="571500" indent="-571500">
              <a:buNone/>
            </a:pP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a/ab/House_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7639"/>
            <a:ext cx="2857500" cy="198120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12" y="188640"/>
            <a:ext cx="561560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Myš domácí (laboratorní) </a:t>
            </a:r>
            <a:br>
              <a:rPr lang="cs-CZ" b="1" dirty="0" smtClean="0"/>
            </a:br>
            <a:r>
              <a:rPr lang="cs-CZ" b="1" i="1" dirty="0" smtClean="0"/>
              <a:t>(</a:t>
            </a:r>
            <a:r>
              <a:rPr lang="cs-CZ" b="1" i="1" dirty="0" err="1" smtClean="0"/>
              <a:t>Mus</a:t>
            </a:r>
            <a:r>
              <a:rPr lang="cs-CZ" b="1" i="1" dirty="0" smtClean="0"/>
              <a:t> </a:t>
            </a:r>
            <a:r>
              <a:rPr lang="cs-CZ" b="1" i="1" dirty="0" err="1" smtClean="0"/>
              <a:t>musculus</a:t>
            </a:r>
            <a:r>
              <a:rPr lang="cs-CZ" b="1" i="1" dirty="0" smtClean="0"/>
              <a:t>)</a:t>
            </a:r>
            <a:endParaRPr lang="cs-CZ" b="1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1700808"/>
            <a:ext cx="9324528" cy="5157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u="sng" dirty="0" smtClean="0"/>
              <a:t>Výhody tohoto modelového organismu:</a:t>
            </a:r>
          </a:p>
          <a:p>
            <a:r>
              <a:rPr lang="cs-CZ" sz="2400" dirty="0"/>
              <a:t>S</a:t>
            </a:r>
            <a:r>
              <a:rPr lang="cs-CZ" sz="2400" dirty="0" smtClean="0"/>
              <a:t>avec – z tradičních modelů nejblíže k člověku</a:t>
            </a:r>
          </a:p>
          <a:p>
            <a:r>
              <a:rPr lang="cs-CZ" sz="2400" dirty="0" smtClean="0"/>
              <a:t>Malá velikost – snadná manipulace a relativně levný chov</a:t>
            </a:r>
          </a:p>
          <a:p>
            <a:r>
              <a:rPr lang="cs-CZ" sz="2400" dirty="0" smtClean="0"/>
              <a:t>Nejčastěji používaný model v biomedicíně</a:t>
            </a:r>
          </a:p>
          <a:p>
            <a:r>
              <a:rPr lang="cs-CZ" sz="2400" dirty="0" smtClean="0"/>
              <a:t>Velká vědecká komunita – spousta zdrojů (mutantní kmeny, </a:t>
            </a:r>
            <a:r>
              <a:rPr lang="cs-CZ" sz="2400" dirty="0" err="1" smtClean="0"/>
              <a:t>know</a:t>
            </a:r>
            <a:r>
              <a:rPr lang="cs-CZ" sz="2400" dirty="0" smtClean="0"/>
              <a:t> </a:t>
            </a:r>
            <a:r>
              <a:rPr lang="cs-CZ" sz="2400" dirty="0" err="1" smtClean="0"/>
              <a:t>how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Genetika – </a:t>
            </a:r>
            <a:r>
              <a:rPr lang="cs-CZ" sz="2400" dirty="0" err="1" smtClean="0"/>
              <a:t>osekvenovaný</a:t>
            </a:r>
            <a:r>
              <a:rPr lang="cs-CZ" sz="2400" dirty="0" smtClean="0"/>
              <a:t> genom (28 000 genů, 99% má </a:t>
            </a:r>
            <a:r>
              <a:rPr lang="cs-CZ" sz="2400" dirty="0" err="1" smtClean="0"/>
              <a:t>ortology</a:t>
            </a:r>
            <a:r>
              <a:rPr lang="cs-CZ" sz="2400" dirty="0" smtClean="0"/>
              <a:t> u lidí, 	divergence 75 milionů let), </a:t>
            </a:r>
            <a:r>
              <a:rPr lang="cs-CZ" sz="2400" dirty="0" err="1" smtClean="0"/>
              <a:t>inbrední</a:t>
            </a:r>
            <a:r>
              <a:rPr lang="cs-CZ" sz="2400" dirty="0" smtClean="0"/>
              <a:t> linie</a:t>
            </a:r>
          </a:p>
          <a:p>
            <a:r>
              <a:rPr lang="cs-CZ" sz="2400" dirty="0" smtClean="0"/>
              <a:t>Široká paleta experimentálních přístupů – včetně možnosti </a:t>
            </a:r>
            <a:r>
              <a:rPr lang="cs-CZ" sz="2400" dirty="0" err="1" smtClean="0"/>
              <a:t>homologní</a:t>
            </a:r>
            <a:r>
              <a:rPr lang="cs-CZ" sz="2400" dirty="0" smtClean="0"/>
              <a:t> 	rekombinace v embryonálních kmenových buňkách a </a:t>
            </a:r>
            <a:r>
              <a:rPr lang="cs-CZ" sz="2400" dirty="0" err="1" smtClean="0"/>
              <a:t>transgeneze</a:t>
            </a:r>
            <a:endParaRPr lang="cs-CZ" sz="2400" dirty="0" smtClean="0"/>
          </a:p>
          <a:p>
            <a:r>
              <a:rPr lang="cs-CZ" sz="2400" dirty="0" smtClean="0"/>
              <a:t>Množství derivovaných buněčných linií pro </a:t>
            </a:r>
            <a:r>
              <a:rPr lang="cs-CZ" sz="2400" i="1" dirty="0" smtClean="0"/>
              <a:t>in </a:t>
            </a:r>
            <a:r>
              <a:rPr lang="cs-CZ" sz="2400" i="1" dirty="0" err="1" smtClean="0"/>
              <a:t>vitro</a:t>
            </a:r>
            <a:r>
              <a:rPr lang="cs-CZ" sz="2400" dirty="0" smtClean="0"/>
              <a:t> kultivace</a:t>
            </a:r>
          </a:p>
          <a:p>
            <a:pPr>
              <a:spcBef>
                <a:spcPts val="2400"/>
              </a:spcBef>
              <a:buNone/>
            </a:pPr>
            <a:r>
              <a:rPr lang="cs-CZ" sz="2800" u="sng" dirty="0" smtClean="0"/>
              <a:t>Nevýhody</a:t>
            </a:r>
            <a:endParaRPr lang="cs-CZ" sz="2800" dirty="0" smtClean="0"/>
          </a:p>
          <a:p>
            <a:r>
              <a:rPr lang="cs-CZ" sz="2400" dirty="0" smtClean="0"/>
              <a:t>Neprůhledné tělo, </a:t>
            </a:r>
            <a:r>
              <a:rPr lang="cs-CZ" sz="2400" dirty="0" smtClean="0"/>
              <a:t>nepřístupné </a:t>
            </a:r>
            <a:r>
              <a:rPr lang="cs-CZ" sz="2400" dirty="0" smtClean="0"/>
              <a:t>embryo, (příliš?) složitý organismus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27384"/>
            <a:ext cx="4644008" cy="2232248"/>
          </a:xfrm>
        </p:spPr>
        <p:txBody>
          <a:bodyPr>
            <a:normAutofit/>
          </a:bodyPr>
          <a:lstStyle/>
          <a:p>
            <a:r>
              <a:rPr lang="cs-CZ" b="1" dirty="0" smtClean="0"/>
              <a:t>I. Myš jako </a:t>
            </a:r>
            <a:br>
              <a:rPr lang="cs-CZ" b="1" dirty="0" smtClean="0"/>
            </a:br>
            <a:r>
              <a:rPr lang="cs-CZ" b="1" dirty="0" smtClean="0"/>
              <a:t>laboratorní model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r="1566"/>
          <a:stretch>
            <a:fillRect/>
          </a:stretch>
        </p:blipFill>
        <p:spPr bwMode="auto">
          <a:xfrm>
            <a:off x="-1" y="1916833"/>
            <a:ext cx="666733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vendula pospíchalová\Documents\Korinek lab\My documents\Powerpoint templates\C0075502-Lab_Mouse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03428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80112" y="3193812"/>
            <a:ext cx="2972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Životní cyklus myši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21591" y="3731548"/>
            <a:ext cx="43309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 Gestace – 19-21 dní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Odstav – 3-4 týdny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Pohlavní dospělost – 6-7 týdnů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Generační doba – 2-3 měsíce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</a:t>
            </a:r>
            <a:r>
              <a:rPr lang="cs-CZ" sz="2400" dirty="0" err="1" smtClean="0"/>
              <a:t>Estrus</a:t>
            </a:r>
            <a:r>
              <a:rPr lang="cs-CZ" sz="2400" dirty="0" smtClean="0"/>
              <a:t> – </a:t>
            </a:r>
            <a:r>
              <a:rPr lang="cs-CZ" sz="2400" dirty="0" err="1" smtClean="0"/>
              <a:t>polyestrální</a:t>
            </a:r>
            <a:r>
              <a:rPr lang="cs-CZ" sz="2400" dirty="0" smtClean="0"/>
              <a:t>, 4-5 dní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 Počet mláďat ve vrhu 4-10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smtClean="0"/>
              <a:t>  Délka života – až 2 roky  </a:t>
            </a:r>
          </a:p>
          <a:p>
            <a:pPr>
              <a:buFont typeface="Arial" pitchFamily="34" charset="0"/>
              <a:buChar char="•"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15243</TotalTime>
  <Words>1083</Words>
  <Application>Microsoft Office PowerPoint</Application>
  <PresentationFormat>Předvádění na obrazovce (4:3)</PresentationFormat>
  <Paragraphs>306</Paragraphs>
  <Slides>40</Slides>
  <Notes>1</Notes>
  <HiddenSlides>0</HiddenSlides>
  <MMClips>4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Myš jako model  vývojové  biologie</vt:lpstr>
      <vt:lpstr>Modelový organismus  v experimentální biologii</vt:lpstr>
      <vt:lpstr>Nejčastější modelové organismy v experimentální biologii</vt:lpstr>
      <vt:lpstr>Etické aspekty práce se zvířaty</vt:lpstr>
      <vt:lpstr>Zásady práce s pokusnými zvířaty „4R“</vt:lpstr>
      <vt:lpstr>Legislativa upravující podmínky  práce s modelovými organismy</vt:lpstr>
      <vt:lpstr>Schéma přednášky</vt:lpstr>
      <vt:lpstr>Myš domácí (laboratorní)  (Mus musculus)</vt:lpstr>
      <vt:lpstr>I. Myš jako  laboratorní model </vt:lpstr>
      <vt:lpstr>Manipulace s laboratorní myší</vt:lpstr>
      <vt:lpstr>Snímek 11</vt:lpstr>
      <vt:lpstr>Chov laboratorních myší</vt:lpstr>
      <vt:lpstr>Snímek 13</vt:lpstr>
      <vt:lpstr>Snímek 14</vt:lpstr>
      <vt:lpstr>Značení laboratorních myší</vt:lpstr>
      <vt:lpstr>Software pro práci s laboratorními zvířaty</vt:lpstr>
      <vt:lpstr>Kmeny laboratorních myší</vt:lpstr>
      <vt:lpstr>Snímek 18</vt:lpstr>
      <vt:lpstr>Metody funkční genomiky</vt:lpstr>
      <vt:lpstr>Přímá genetika –  přirozené a indukované mutace</vt:lpstr>
      <vt:lpstr>Reverzní genetika „Gene targeting“ – vnášení cílených mutací</vt:lpstr>
      <vt:lpstr>„Gene targeting“ – homologní rekombinace cílového vektoru v embryonálních kmenových buňkách </vt:lpstr>
      <vt:lpstr>Snímek 23</vt:lpstr>
      <vt:lpstr>Snímek 24</vt:lpstr>
      <vt:lpstr>Cre/loxP systém</vt:lpstr>
      <vt:lpstr>Nové metody „gene targetingu“</vt:lpstr>
      <vt:lpstr>Snímek 27</vt:lpstr>
      <vt:lpstr>Snímek 28</vt:lpstr>
      <vt:lpstr>Snímek 29</vt:lpstr>
      <vt:lpstr>Transgenní myši</vt:lpstr>
      <vt:lpstr>Cre rekombinázy („deleter strains“)</vt:lpstr>
      <vt:lpstr>B) ROSA26–EYFP - Reportérová myš pro značení a izolaci živých  (=nefixovaných) buněk pro další kultivace a experimenty</vt:lpstr>
      <vt:lpstr>Snímek 33</vt:lpstr>
      <vt:lpstr>Snímek 34</vt:lpstr>
      <vt:lpstr>Jak získat myš s cílenou mutací?</vt:lpstr>
      <vt:lpstr>Snímek 36</vt:lpstr>
      <vt:lpstr>Snímek 37</vt:lpstr>
      <vt:lpstr>Snímek 38</vt:lpstr>
      <vt:lpstr>Shrnutí</vt:lpstr>
      <vt:lpstr>Snímek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Myš jako model vývojové biologie</dc:title>
  <dc:creator>vendula pospíchalová</dc:creator>
  <cp:lastModifiedBy>Vendy</cp:lastModifiedBy>
  <cp:revision>342</cp:revision>
  <dcterms:created xsi:type="dcterms:W3CDTF">2012-12-26T19:55:40Z</dcterms:created>
  <dcterms:modified xsi:type="dcterms:W3CDTF">2015-01-13T08:47:07Z</dcterms:modified>
</cp:coreProperties>
</file>