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321" r:id="rId2"/>
    <p:sldId id="322" r:id="rId3"/>
    <p:sldId id="323" r:id="rId4"/>
    <p:sldId id="324" r:id="rId5"/>
    <p:sldId id="325" r:id="rId6"/>
    <p:sldId id="326" r:id="rId7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8184"/>
    <a:srgbClr val="6600FF"/>
    <a:srgbClr val="FDFFC3"/>
    <a:srgbClr val="FFFF00"/>
    <a:srgbClr val="B2B2B2"/>
    <a:srgbClr val="CC99FF"/>
    <a:srgbClr val="D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15" autoAdjust="0"/>
  </p:normalViewPr>
  <p:slideViewPr>
    <p:cSldViewPr showGuides="1">
      <p:cViewPr varScale="1">
        <p:scale>
          <a:sx n="95" d="100"/>
          <a:sy n="95" d="100"/>
        </p:scale>
        <p:origin x="-816" y="-102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27" tIns="47613" rIns="95227" bIns="47613" numCol="1" anchor="t" anchorCtr="0" compatLnSpc="1">
            <a:prstTxWarp prst="textNoShape">
              <a:avLst/>
            </a:prstTxWarp>
          </a:bodyPr>
          <a:lstStyle>
            <a:lvl1pPr defTabSz="95250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27" tIns="47613" rIns="95227" bIns="47613" numCol="1" anchor="t" anchorCtr="0" compatLnSpc="1">
            <a:prstTxWarp prst="textNoShape">
              <a:avLst/>
            </a:prstTxWarp>
          </a:bodyPr>
          <a:lstStyle>
            <a:lvl1pPr algn="r" defTabSz="95250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27" tIns="47613" rIns="95227" bIns="47613" numCol="1" anchor="b" anchorCtr="0" compatLnSpc="1">
            <a:prstTxWarp prst="textNoShape">
              <a:avLst/>
            </a:prstTxWarp>
          </a:bodyPr>
          <a:lstStyle>
            <a:lvl1pPr defTabSz="95250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27" tIns="47613" rIns="95227" bIns="47613" numCol="1" anchor="b" anchorCtr="0" compatLnSpc="1">
            <a:prstTxWarp prst="textNoShape">
              <a:avLst/>
            </a:prstTxWarp>
          </a:bodyPr>
          <a:lstStyle>
            <a:lvl1pPr algn="r" defTabSz="952500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E6D882-2ED8-43C4-A993-63A65A808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54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77" tIns="48036" rIns="96077" bIns="48036" numCol="1" anchor="t" anchorCtr="0" compatLnSpc="1">
            <a:prstTxWarp prst="textNoShape">
              <a:avLst/>
            </a:prstTxWarp>
          </a:bodyPr>
          <a:lstStyle>
            <a:lvl1pPr defTabSz="95885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77" tIns="48036" rIns="96077" bIns="48036" numCol="1" anchor="t" anchorCtr="0" compatLnSpc="1">
            <a:prstTxWarp prst="textNoShape">
              <a:avLst/>
            </a:prstTxWarp>
          </a:bodyPr>
          <a:lstStyle>
            <a:lvl1pPr algn="r" defTabSz="95885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77" tIns="48036" rIns="96077" bIns="480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77" tIns="48036" rIns="96077" bIns="48036" numCol="1" anchor="b" anchorCtr="0" compatLnSpc="1">
            <a:prstTxWarp prst="textNoShape">
              <a:avLst/>
            </a:prstTxWarp>
          </a:bodyPr>
          <a:lstStyle>
            <a:lvl1pPr defTabSz="95885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77" tIns="48036" rIns="96077" bIns="48036" numCol="1" anchor="b" anchorCtr="0" compatLnSpc="1">
            <a:prstTxWarp prst="textNoShape">
              <a:avLst/>
            </a:prstTxWarp>
          </a:bodyPr>
          <a:lstStyle>
            <a:lvl1pPr algn="r" defTabSz="958850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04863DE8-E2E2-45BC-8F52-6A5F794E3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444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 descr="1212570_2844678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7" descr="logo_mu_cern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863" y="900113"/>
            <a:ext cx="3157537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256584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zi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 descr="1212570_2844678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13" descr="1212569_21823227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0"/>
          </a:xfrm>
          <a:prstGeom prst="rect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5124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250825" y="1052513"/>
            <a:ext cx="864235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pic>
        <p:nvPicPr>
          <p:cNvPr id="5125" name="Obrázek 8" descr="logo_mu_cerne.gif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5613" y="6442075"/>
            <a:ext cx="13081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5" r:id="rId2"/>
    <p:sldLayoutId id="2147483726" r:id="rId3"/>
    <p:sldLayoutId id="2147483727" r:id="rId4"/>
    <p:sldLayoutId id="2147483728" r:id="rId5"/>
    <p:sldLayoutId id="2147483730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6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rgbClr val="81818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600"/>
        </a:spcAft>
        <a:buClr>
          <a:schemeClr val="accent1"/>
        </a:buClr>
        <a:buFont typeface="Arial" pitchFamily="34" charset="0"/>
        <a:buChar char="–"/>
        <a:defRPr kern="1200">
          <a:solidFill>
            <a:srgbClr val="81818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accent1"/>
        </a:buClr>
        <a:buFont typeface="Arial" pitchFamily="34" charset="0"/>
        <a:buChar char="•"/>
        <a:defRPr sz="1600" kern="1200">
          <a:solidFill>
            <a:srgbClr val="81818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ts val="600"/>
        </a:spcAft>
        <a:buClr>
          <a:schemeClr val="accent1"/>
        </a:buClr>
        <a:buFont typeface="Arial" pitchFamily="34" charset="0"/>
        <a:buChar char="–"/>
        <a:defRPr sz="1400" kern="1200">
          <a:solidFill>
            <a:srgbClr val="81818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ts val="600"/>
        </a:spcAft>
        <a:buClr>
          <a:schemeClr val="accent1"/>
        </a:buClr>
        <a:buFont typeface="Arial" pitchFamily="34" charset="0"/>
        <a:buChar char="»"/>
        <a:defRPr sz="1400" kern="1200">
          <a:solidFill>
            <a:srgbClr val="81818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rezi.com/" TargetMode="External"/><Relationship Id="rId2" Type="http://schemas.openxmlformats.org/officeDocument/2006/relationships/hyperlink" Target="http://www.gapminder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edxbrno.cz/2014/" TargetMode="External"/><Relationship Id="rId4" Type="http://schemas.openxmlformats.org/officeDocument/2006/relationships/hyperlink" Target="http://www.ted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772816"/>
            <a:ext cx="8640960" cy="2088231"/>
          </a:xfrm>
        </p:spPr>
        <p:txBody>
          <a:bodyPr anchor="ctr"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800" dirty="0" smtClean="0"/>
              <a:t>Oborový seminář – interaktivní aktivita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293096"/>
            <a:ext cx="6400800" cy="1774825"/>
          </a:xfrm>
        </p:spPr>
        <p:txBody>
          <a:bodyPr/>
          <a:lstStyle/>
          <a:p>
            <a:pPr eaLnBrk="1" hangingPunct="1"/>
            <a:r>
              <a:rPr lang="cs-CZ" dirty="0" smtClean="0"/>
              <a:t>podzim </a:t>
            </a:r>
            <a:r>
              <a:rPr lang="cs-CZ" dirty="0" smtClean="0"/>
              <a:t>2014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51520" y="2647945"/>
            <a:ext cx="8640960" cy="120032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cs-CZ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Environmentální problém – učení se odborné prezentaci a diskusi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Schopnost odborné prezentace a diskuse</a:t>
            </a:r>
            <a:endParaRPr lang="cs-CZ" dirty="0"/>
          </a:p>
        </p:txBody>
      </p:sp>
      <p:pic>
        <p:nvPicPr>
          <p:cNvPr id="1026" name="Picture 2" descr="http://www.picturesof.net/_images_300/A_Colorful_Cartoon_Two_Men_Having_Pints_Beer_Royalty_Free_Clipart_Picture_100718-194501-9900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99" y="4077072"/>
            <a:ext cx="4151213" cy="268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álný popisek 3"/>
          <p:cNvSpPr/>
          <p:nvPr/>
        </p:nvSpPr>
        <p:spPr>
          <a:xfrm>
            <a:off x="395536" y="3499417"/>
            <a:ext cx="2952328" cy="794702"/>
          </a:xfrm>
          <a:prstGeom prst="wedgeEllipseCallout">
            <a:avLst>
              <a:gd name="adj1" fmla="val 50301"/>
              <a:gd name="adj2" fmla="val 97957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/>
            <a:r>
              <a:rPr lang="cs-CZ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A čím se ty vlastně živíš, Franto ? </a:t>
            </a:r>
            <a:endParaRPr lang="cs-CZ" dirty="0">
              <a:solidFill>
                <a:schemeClr val="tx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4644008" y="1052736"/>
            <a:ext cx="4392488" cy="3131780"/>
          </a:xfrm>
          <a:prstGeom prst="wedgeEllipseCallout">
            <a:avLst>
              <a:gd name="adj1" fmla="val -18306"/>
              <a:gd name="adj2" fmla="val 66885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/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No … </a:t>
            </a:r>
          </a:p>
          <a:p>
            <a:pPr algn="ctr"/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Nyní se zrovna zabývám hypotézou, zda bioakumulace gama-</a:t>
            </a:r>
            <a:r>
              <a:rPr lang="cs-CZ" sz="1400" dirty="0" err="1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hexachlorcyklohexanu</a:t>
            </a:r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 v druhu </a:t>
            </a:r>
            <a:r>
              <a:rPr lang="cs-CZ" sz="1400" dirty="0" err="1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Eisenia</a:t>
            </a:r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cs-CZ" sz="1400" dirty="0" err="1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fetida</a:t>
            </a:r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 exponovanému v artificiální půdě koreluje s TOC jak ukázal van </a:t>
            </a:r>
            <a:r>
              <a:rPr lang="cs-CZ" sz="1400" dirty="0" err="1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Gestel</a:t>
            </a:r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 et al. (1997), či zda je spíše ovlivněna strukturou OM měřenou dle </a:t>
            </a:r>
            <a:r>
              <a:rPr lang="cs-CZ" sz="1400" dirty="0" err="1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Xing</a:t>
            </a:r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 et al. (2006).</a:t>
            </a:r>
            <a:endParaRPr lang="cs-CZ" sz="1400" dirty="0">
              <a:solidFill>
                <a:schemeClr val="tx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77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Schopnost odborné prezentace a diskuse</a:t>
            </a:r>
          </a:p>
        </p:txBody>
      </p:sp>
      <p:pic>
        <p:nvPicPr>
          <p:cNvPr id="2050" name="Picture 2" descr="http://www.photo-dictionary.com/photofiles/list/487/868auditor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36912"/>
            <a:ext cx="5515372" cy="36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ný popisek 4"/>
          <p:cNvSpPr/>
          <p:nvPr/>
        </p:nvSpPr>
        <p:spPr>
          <a:xfrm>
            <a:off x="5508104" y="994158"/>
            <a:ext cx="3528392" cy="2179637"/>
          </a:xfrm>
          <a:prstGeom prst="wedgeEllipseCallout">
            <a:avLst>
              <a:gd name="adj1" fmla="val -53076"/>
              <a:gd name="adj2" fmla="val 104411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/>
            <a:r>
              <a:rPr lang="cs-CZ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Děkujeme za zajímavou přednášku o úbytku velkých savců v zemědělské krajině …</a:t>
            </a:r>
          </a:p>
          <a:p>
            <a:pPr algn="ctr"/>
            <a:r>
              <a:rPr lang="cs-CZ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A nyní prosím o dotazy a diskusní příspěvky …</a:t>
            </a:r>
            <a:endParaRPr lang="cs-CZ" dirty="0">
              <a:solidFill>
                <a:schemeClr val="tx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323528" y="2276872"/>
            <a:ext cx="3291038" cy="1011098"/>
          </a:xfrm>
          <a:prstGeom prst="wedgeEllipseCallout">
            <a:avLst>
              <a:gd name="adj1" fmla="val 18639"/>
              <a:gd name="adj2" fmla="val 202043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/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Je to nesmysl !</a:t>
            </a:r>
          </a:p>
          <a:p>
            <a:pPr algn="ctr"/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Nikdy jsem si ničeho </a:t>
            </a:r>
            <a:r>
              <a:rPr lang="cs-CZ" sz="1400" dirty="0" err="1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takovýho</a:t>
            </a:r>
            <a:r>
              <a:rPr lang="cs-CZ" sz="1400" dirty="0" smtClean="0">
                <a:solidFill>
                  <a:schemeClr val="tx1">
                    <a:lumMod val="50000"/>
                  </a:schemeClr>
                </a:solidFill>
                <a:latin typeface="Comic Sans MS" panose="030F0702030302020204" pitchFamily="66" charset="0"/>
              </a:rPr>
              <a:t> nevšiml …</a:t>
            </a:r>
            <a:endParaRPr lang="cs-CZ" sz="1400" dirty="0">
              <a:solidFill>
                <a:schemeClr val="tx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1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Cíle aktivity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 smtClean="0"/>
              <a:t>Máme, umíme:</a:t>
            </a:r>
          </a:p>
          <a:p>
            <a:r>
              <a:rPr lang="cs-CZ" sz="1600" dirty="0" smtClean="0"/>
              <a:t>dostatečné odborné znalosti (většinou)</a:t>
            </a:r>
          </a:p>
          <a:p>
            <a:r>
              <a:rPr lang="cs-CZ" sz="1600" dirty="0" smtClean="0"/>
              <a:t>neomezené zdroje dat a informací - co nevíme, si najdeme</a:t>
            </a:r>
          </a:p>
          <a:p>
            <a:r>
              <a:rPr lang="cs-CZ" sz="1600" dirty="0" smtClean="0"/>
              <a:t>IT, jsme online – rychlost získání informací</a:t>
            </a:r>
          </a:p>
          <a:p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Příliš neumíme:</a:t>
            </a:r>
            <a:endParaRPr lang="cs-CZ" sz="1600" b="1" dirty="0"/>
          </a:p>
          <a:p>
            <a:r>
              <a:rPr lang="cs-CZ" sz="1600" dirty="0" smtClean="0"/>
              <a:t>kriticky pracovat s informacemi – soudná selekce, analýza, syntéza</a:t>
            </a:r>
          </a:p>
          <a:p>
            <a:r>
              <a:rPr lang="cs-CZ" sz="1600" dirty="0" smtClean="0"/>
              <a:t>mezioborově přemýšlet a komunikovat</a:t>
            </a:r>
          </a:p>
          <a:p>
            <a:r>
              <a:rPr lang="cs-CZ" sz="1600" dirty="0" smtClean="0"/>
              <a:t>mluvit odborném tématu – prezentovat a diskutovat</a:t>
            </a:r>
          </a:p>
          <a:p>
            <a:r>
              <a:rPr lang="cs-CZ" sz="1600" dirty="0" smtClean="0"/>
              <a:t>zvolit vhodnou úroveň odbornosti</a:t>
            </a:r>
          </a:p>
          <a:p>
            <a:r>
              <a:rPr lang="cs-CZ" sz="1600" dirty="0" smtClean="0"/>
              <a:t>dokázat zaujmout posluchače, přesvědčit posluchače</a:t>
            </a:r>
          </a:p>
          <a:p>
            <a:r>
              <a:rPr lang="cs-CZ" sz="1600" dirty="0" smtClean="0"/>
              <a:t>rozhodnout, kdy se opřít o data, citace, a kdy ne</a:t>
            </a:r>
          </a:p>
          <a:p>
            <a:r>
              <a:rPr lang="cs-CZ" sz="1600" dirty="0" smtClean="0"/>
              <a:t>a další soft-</a:t>
            </a:r>
            <a:r>
              <a:rPr lang="cs-CZ" sz="1600" dirty="0" err="1" smtClean="0"/>
              <a:t>skills</a:t>
            </a:r>
            <a:r>
              <a:rPr lang="cs-CZ" sz="1600" dirty="0" smtClean="0"/>
              <a:t> - týmová práce, organizace času, (sebe)koordinace, komunikace, motivace, technické dovednosti</a:t>
            </a:r>
          </a:p>
        </p:txBody>
      </p:sp>
    </p:spTree>
    <p:extLst>
      <p:ext uri="{BB962C8B-B14F-4D97-AF65-F5344CB8AC3E}">
        <p14:creationId xmlns:p14="http://schemas.microsoft.com/office/powerpoint/2010/main" val="40069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odborného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lze ji zlepšovat, lze se ji naučit</a:t>
            </a:r>
          </a:p>
          <a:p>
            <a:endParaRPr lang="cs-CZ" sz="1800" dirty="0" smtClean="0"/>
          </a:p>
          <a:p>
            <a:pPr lvl="1"/>
            <a:r>
              <a:rPr lang="cs-CZ" sz="1600" dirty="0" smtClean="0"/>
              <a:t>získat </a:t>
            </a:r>
            <a:r>
              <a:rPr lang="cs-CZ" sz="1600" dirty="0"/>
              <a:t>pozornost</a:t>
            </a:r>
          </a:p>
          <a:p>
            <a:pPr lvl="1"/>
            <a:r>
              <a:rPr lang="cs-CZ" sz="1600" dirty="0"/>
              <a:t>emoce jsou nejrychlejší</a:t>
            </a:r>
          </a:p>
          <a:p>
            <a:pPr lvl="1"/>
            <a:r>
              <a:rPr lang="cs-CZ" sz="1600" dirty="0"/>
              <a:t>proč </a:t>
            </a:r>
            <a:r>
              <a:rPr lang="en-US" sz="1600" dirty="0"/>
              <a:t>&gt;</a:t>
            </a:r>
            <a:r>
              <a:rPr lang="cs-CZ" sz="1600" dirty="0"/>
              <a:t> jak </a:t>
            </a:r>
            <a:r>
              <a:rPr lang="en-US" sz="1600" dirty="0"/>
              <a:t>&gt; co</a:t>
            </a:r>
          </a:p>
          <a:p>
            <a:pPr lvl="1"/>
            <a:r>
              <a:rPr lang="cs-CZ" sz="1600" dirty="0"/>
              <a:t>jinakost / originalita boduje</a:t>
            </a:r>
          </a:p>
          <a:p>
            <a:pPr lvl="1"/>
            <a:r>
              <a:rPr lang="cs-CZ" sz="1600" dirty="0"/>
              <a:t>interakce kotví </a:t>
            </a:r>
            <a:r>
              <a:rPr lang="cs-CZ" sz="1600" dirty="0" smtClean="0"/>
              <a:t>pozornost</a:t>
            </a:r>
          </a:p>
          <a:p>
            <a:pPr lvl="1"/>
            <a:r>
              <a:rPr lang="cs-CZ" sz="1600" dirty="0" smtClean="0"/>
              <a:t>redukce informací !</a:t>
            </a:r>
          </a:p>
          <a:p>
            <a:pPr lvl="1"/>
            <a:r>
              <a:rPr lang="cs-CZ" sz="1600" dirty="0" smtClean="0"/>
              <a:t>dobře funguje grafika</a:t>
            </a:r>
            <a:endParaRPr lang="cs-CZ" sz="1600" dirty="0"/>
          </a:p>
          <a:p>
            <a:pPr lvl="1"/>
            <a:r>
              <a:rPr lang="cs-CZ" sz="1600" dirty="0"/>
              <a:t>řeč těla – udržovat </a:t>
            </a:r>
            <a:r>
              <a:rPr lang="cs-CZ" sz="1600" dirty="0" smtClean="0"/>
              <a:t>kontakt</a:t>
            </a:r>
          </a:p>
          <a:p>
            <a:pPr lvl="1"/>
            <a:r>
              <a:rPr lang="cs-CZ" sz="1600" dirty="0"/>
              <a:t>množství nástrojů (</a:t>
            </a:r>
            <a:r>
              <a:rPr lang="cs-CZ" sz="1600" dirty="0">
                <a:hlinkClick r:id="rId2"/>
              </a:rPr>
              <a:t>http://www.gapminder.org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/>
              <a:t>; </a:t>
            </a:r>
            <a:r>
              <a:rPr lang="cs-CZ" sz="1600" dirty="0">
                <a:hlinkClick r:id="rId3"/>
              </a:rPr>
              <a:t>http://prezi.com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smtClean="0"/>
              <a:t>) </a:t>
            </a:r>
          </a:p>
          <a:p>
            <a:pPr lvl="1"/>
            <a:r>
              <a:rPr lang="cs-CZ" sz="1600" dirty="0" smtClean="0"/>
              <a:t>množství inspirace</a:t>
            </a:r>
            <a:r>
              <a:rPr lang="cs-CZ" sz="1600" dirty="0"/>
              <a:t>: </a:t>
            </a:r>
            <a:r>
              <a:rPr lang="cs-CZ" sz="1600" dirty="0">
                <a:hlinkClick r:id="rId4"/>
              </a:rPr>
              <a:t>http://www.ted.com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/>
              <a:t>, </a:t>
            </a:r>
            <a:r>
              <a:rPr lang="cs-CZ" sz="1600" dirty="0">
                <a:hlinkClick r:id="rId5"/>
              </a:rPr>
              <a:t>http://tedxbrno.cz/2014</a:t>
            </a:r>
            <a:r>
              <a:rPr lang="cs-CZ" sz="1600" dirty="0" smtClean="0">
                <a:hlinkClick r:id="rId5"/>
              </a:rPr>
              <a:t>/</a:t>
            </a:r>
            <a:r>
              <a:rPr lang="cs-CZ" sz="1600" dirty="0" smtClean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606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zvolit téma / problém z oblasti </a:t>
            </a:r>
            <a:r>
              <a:rPr lang="cs-CZ" sz="1600" dirty="0" err="1" smtClean="0"/>
              <a:t>chžp</a:t>
            </a:r>
            <a:r>
              <a:rPr lang="cs-CZ" sz="1600" dirty="0" smtClean="0"/>
              <a:t>, </a:t>
            </a:r>
            <a:r>
              <a:rPr lang="cs-CZ" sz="1600" dirty="0" err="1" smtClean="0"/>
              <a:t>ekotox</a:t>
            </a:r>
            <a:r>
              <a:rPr lang="cs-CZ" sz="1600" dirty="0" smtClean="0"/>
              <a:t>, ŽP … (20 min práce ve skupinkách)</a:t>
            </a:r>
          </a:p>
          <a:p>
            <a:pPr lvl="1"/>
            <a:r>
              <a:rPr lang="cs-CZ" sz="1400" dirty="0" smtClean="0"/>
              <a:t>kontroverzní</a:t>
            </a:r>
          </a:p>
          <a:p>
            <a:pPr lvl="1"/>
            <a:r>
              <a:rPr lang="cs-CZ" sz="1400" dirty="0" smtClean="0"/>
              <a:t>ne zcela globální (</a:t>
            </a:r>
            <a:r>
              <a:rPr lang="cs-CZ" sz="1400" strike="sngStrike" dirty="0" smtClean="0"/>
              <a:t>oteplení</a:t>
            </a:r>
            <a:r>
              <a:rPr lang="cs-CZ" sz="1400" dirty="0" smtClean="0"/>
              <a:t>), ani příliš specifické (</a:t>
            </a:r>
            <a:r>
              <a:rPr lang="cs-CZ" sz="1400" strike="sngStrike" dirty="0" smtClean="0"/>
              <a:t>molekula</a:t>
            </a:r>
            <a:r>
              <a:rPr lang="cs-CZ" sz="1400" dirty="0" smtClean="0"/>
              <a:t>)</a:t>
            </a:r>
          </a:p>
          <a:p>
            <a:pPr lvl="1"/>
            <a:r>
              <a:rPr lang="cs-CZ" sz="1400" dirty="0" smtClean="0"/>
              <a:t>odbornost cca na úrovni časopisu Vesmír, New </a:t>
            </a:r>
            <a:r>
              <a:rPr lang="cs-CZ" sz="1400" dirty="0" err="1" smtClean="0"/>
              <a:t>Scientist</a:t>
            </a:r>
            <a:r>
              <a:rPr lang="cs-CZ" sz="1400" dirty="0" smtClean="0"/>
              <a:t> apod.</a:t>
            </a:r>
          </a:p>
          <a:p>
            <a:r>
              <a:rPr lang="cs-CZ" sz="1600" dirty="0" smtClean="0"/>
              <a:t>nahlásit téma</a:t>
            </a:r>
          </a:p>
          <a:p>
            <a:r>
              <a:rPr lang="cs-CZ" sz="1600" dirty="0" smtClean="0"/>
              <a:t>představit téma 2-3 větami ostatním na semináři</a:t>
            </a:r>
          </a:p>
          <a:p>
            <a:endParaRPr lang="cs-CZ" sz="1600" dirty="0"/>
          </a:p>
          <a:p>
            <a:r>
              <a:rPr lang="cs-CZ" sz="1600" dirty="0" smtClean="0"/>
              <a:t>rozdělit skupinku na třetiny a připravit prezentace (na semináři a za domácí úkol):</a:t>
            </a:r>
          </a:p>
          <a:p>
            <a:pPr lvl="1">
              <a:buFont typeface="+mj-lt"/>
              <a:buAutoNum type="arabicPeriod"/>
            </a:pPr>
            <a:r>
              <a:rPr lang="cs-CZ" sz="1400" dirty="0" smtClean="0"/>
              <a:t>představení tématu / problému (5 min prezentace)</a:t>
            </a:r>
          </a:p>
          <a:p>
            <a:pPr lvl="1">
              <a:buFont typeface="+mj-lt"/>
              <a:buAutoNum type="arabicPeriod"/>
            </a:pPr>
            <a:r>
              <a:rPr lang="cs-CZ" sz="1400" dirty="0" smtClean="0"/>
              <a:t>argumenty </a:t>
            </a:r>
            <a:r>
              <a:rPr lang="cs-CZ" sz="1400" dirty="0"/>
              <a:t>(5 min prezentace</a:t>
            </a:r>
            <a:r>
              <a:rPr lang="cs-CZ" sz="1400" dirty="0" smtClean="0"/>
              <a:t>)</a:t>
            </a:r>
          </a:p>
          <a:p>
            <a:pPr lvl="1">
              <a:buFont typeface="+mj-lt"/>
              <a:buAutoNum type="arabicPeriod"/>
            </a:pPr>
            <a:r>
              <a:rPr lang="cs-CZ" sz="1400" dirty="0" smtClean="0"/>
              <a:t>protiargumenty </a:t>
            </a:r>
            <a:r>
              <a:rPr lang="cs-CZ" sz="1400" dirty="0"/>
              <a:t>(5 min prezentace</a:t>
            </a:r>
            <a:r>
              <a:rPr lang="cs-CZ" sz="1400" dirty="0" smtClean="0"/>
              <a:t>)</a:t>
            </a:r>
          </a:p>
          <a:p>
            <a:pPr marL="457200" lvl="1" indent="0">
              <a:buNone/>
            </a:pPr>
            <a:r>
              <a:rPr lang="cs-CZ" sz="1400" dirty="0" smtClean="0"/>
              <a:t>- interaktivní zajímavé prezentace; zaujmout, ale ne za cenu překrucování faktů; ne lži, ale určitá míra manipulace s posluchači povolena; najít míru mezi odbornou korektností a schopností zaujmout</a:t>
            </a:r>
            <a:endParaRPr lang="cs-CZ" sz="1400" dirty="0"/>
          </a:p>
          <a:p>
            <a:r>
              <a:rPr lang="cs-CZ" sz="1600" dirty="0" smtClean="0"/>
              <a:t>prezentace skupinek a diskuse publika, hlasování, závěr</a:t>
            </a:r>
          </a:p>
          <a:p>
            <a:endParaRPr lang="cs-CZ" sz="1600" dirty="0" smtClean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802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PVK mustr pro přednášky jaro 2011">
  <a:themeElements>
    <a:clrScheme name="recetox">
      <a:dk1>
        <a:srgbClr val="58585A"/>
      </a:dk1>
      <a:lt1>
        <a:srgbClr val="FFFFFF"/>
      </a:lt1>
      <a:dk2>
        <a:srgbClr val="1F82C0"/>
      </a:dk2>
      <a:lt2>
        <a:srgbClr val="EEECE1"/>
      </a:lt2>
      <a:accent1>
        <a:srgbClr val="244061"/>
      </a:accent1>
      <a:accent2>
        <a:srgbClr val="953734"/>
      </a:accent2>
      <a:accent3>
        <a:srgbClr val="CBD300"/>
      </a:accent3>
      <a:accent4>
        <a:srgbClr val="BCC6E2"/>
      </a:accent4>
      <a:accent5>
        <a:srgbClr val="EA683E"/>
      </a:accent5>
      <a:accent6>
        <a:srgbClr val="FAC08F"/>
      </a:accent6>
      <a:hlink>
        <a:srgbClr val="CBD300"/>
      </a:hlink>
      <a:folHlink>
        <a:srgbClr val="EA683E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5147</TotalTime>
  <Words>405</Words>
  <Application>Microsoft Office PowerPoint</Application>
  <PresentationFormat>Předvádění na obrazovce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OPVK mustr pro přednášky jaro 2011</vt:lpstr>
      <vt:lpstr>Oborový seminář – interaktivní aktivita  </vt:lpstr>
      <vt:lpstr>Schopnost odborné prezentace a diskuse</vt:lpstr>
      <vt:lpstr>Schopnost odborné prezentace a diskuse</vt:lpstr>
      <vt:lpstr>Cíle aktivity</vt:lpstr>
      <vt:lpstr>Prezentace odborného tématu</vt:lpstr>
      <vt:lpstr>Zadání</vt:lpstr>
    </vt:vector>
  </TitlesOfParts>
  <Company>RECETOX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Jakub Hofman</dc:creator>
  <cp:lastModifiedBy>Jakub Hofman</cp:lastModifiedBy>
  <cp:revision>442</cp:revision>
  <dcterms:created xsi:type="dcterms:W3CDTF">2002-04-23T08:18:19Z</dcterms:created>
  <dcterms:modified xsi:type="dcterms:W3CDTF">2014-10-09T10:50:10Z</dcterms:modified>
</cp:coreProperties>
</file>