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80" r:id="rId11"/>
    <p:sldId id="264" r:id="rId12"/>
    <p:sldId id="265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05"/>
    <a:srgbClr val="FC9308"/>
    <a:srgbClr val="FEAB06"/>
    <a:srgbClr val="FFB125"/>
    <a:srgbClr val="FFC521"/>
    <a:srgbClr val="FFE101"/>
    <a:srgbClr val="FEDF22"/>
    <a:srgbClr val="FB0F09"/>
    <a:srgbClr val="FE7326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7367C-CB18-4959-A497-DE079794592B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B32C-ABBB-4FE4-A2C7-5F66E84DDF5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9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B32C-ABBB-4FE4-A2C7-5F66E84DDF5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9CAC-EC60-4848-9245-3F7C774FFFE8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2E5A-F1E6-4787-9B53-0DFF8D1427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s.muni.cz/do/1499/el/estud/pedf/ps09/slouceniny/web/index.htm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928794" y="928670"/>
            <a:ext cx="5643602" cy="1500198"/>
          </a:xfrm>
          <a:prstGeom prst="roundRect">
            <a:avLst/>
          </a:prstGeom>
          <a:solidFill>
            <a:schemeClr val="bg2">
              <a:lumMod val="25000"/>
              <a:alpha val="50000"/>
            </a:schemeClr>
          </a:solidFill>
          <a:effectLst>
            <a:outerShdw blurRad="50800" dist="63500" dir="2700000" sx="101000" sy="101000" algn="tl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7356" y="857232"/>
            <a:ext cx="5715040" cy="144655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Anorganická chemie I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seminář</a:t>
            </a:r>
            <a:endParaRPr lang="cs-CZ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olarSystemAbundan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0092"/>
            <a:ext cx="9144000" cy="40778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910" y="285728"/>
            <a:ext cx="778674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Zastoupení prvků ve sluneční soustavě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57332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výskyt prvků exponenciálně klesá s rostoucí atomovou hmotností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00034" y="357166"/>
            <a:ext cx="71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</a:t>
            </a:r>
          </a:p>
        </p:txBody>
      </p:sp>
      <p:pic>
        <p:nvPicPr>
          <p:cNvPr id="7" name="Obrázek 6" descr="Průřez_Zem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142852"/>
            <a:ext cx="4320480" cy="33693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7158" y="714356"/>
            <a:ext cx="321471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vznikla z </a:t>
            </a:r>
            <a:r>
              <a:rPr lang="cs-CZ" sz="1600" dirty="0" err="1" smtClean="0"/>
              <a:t>protoplanetární</a:t>
            </a:r>
            <a:r>
              <a:rPr lang="cs-CZ" sz="1600" dirty="0" smtClean="0"/>
              <a:t> mlhoviny před 4,6 miliardami let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58909"/>
              </p:ext>
            </p:extLst>
          </p:nvPr>
        </p:nvGraphicFramePr>
        <p:xfrm>
          <a:off x="500034" y="3591462"/>
          <a:ext cx="67866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965"/>
                <a:gridCol w="616965"/>
                <a:gridCol w="616965"/>
                <a:gridCol w="616965"/>
                <a:gridCol w="616965"/>
                <a:gridCol w="616965"/>
                <a:gridCol w="616965"/>
                <a:gridCol w="616965"/>
                <a:gridCol w="616965"/>
                <a:gridCol w="616965"/>
                <a:gridCol w="616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Fe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Si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Mg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Ni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Ca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Al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 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Ti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34,1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0,02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45398"/>
              </p:ext>
            </p:extLst>
          </p:nvPr>
        </p:nvGraphicFramePr>
        <p:xfrm>
          <a:off x="481286" y="5445224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Si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Al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Na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</a:t>
                      </a:r>
                      <a:endParaRPr lang="cs-CZ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357158" y="5019272"/>
            <a:ext cx="3037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cs-CZ" sz="1600" b="1" dirty="0" smtClean="0"/>
              <a:t>chemické složení zemské kůry: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57157" y="3068960"/>
            <a:ext cx="2840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cs-CZ" sz="1600" b="1" dirty="0" smtClean="0"/>
              <a:t>chemické složení celé Země: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0034" y="4437112"/>
            <a:ext cx="716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Zemské jádro (Fe</a:t>
            </a:r>
            <a:r>
              <a:rPr lang="cs-CZ" baseline="-25000" dirty="0" smtClean="0"/>
              <a:t>25</a:t>
            </a:r>
            <a:r>
              <a:rPr lang="cs-CZ" dirty="0" smtClean="0"/>
              <a:t>Ni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,.1</a:t>
            </a:r>
            <a:r>
              <a:rPr lang="cs-CZ" dirty="0" smtClean="0"/>
              <a:t>S</a:t>
            </a:r>
            <a:r>
              <a:rPr lang="cs-CZ" baseline="-25000" dirty="0" smtClean="0"/>
              <a:t>3</a:t>
            </a:r>
            <a:r>
              <a:rPr lang="cs-CZ" dirty="0" smtClean="0"/>
              <a:t>), obal jádra (oxidy)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034" y="6309320"/>
            <a:ext cx="716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hlinito</a:t>
            </a:r>
            <a:r>
              <a:rPr lang="cs-CZ" dirty="0" smtClean="0"/>
              <a:t>-)křemičitany 1s a 2s kovů, žilné nerosty (rudy)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285728"/>
            <a:ext cx="194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Periodická tabulka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0034" y="857232"/>
            <a:ext cx="835824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Fyzikální vlastnosti prvků:</a:t>
            </a:r>
          </a:p>
          <a:p>
            <a:endParaRPr lang="cs-CZ" sz="1600" dirty="0" smtClean="0"/>
          </a:p>
          <a:p>
            <a:pPr marL="271463" indent="-271463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 smtClean="0"/>
              <a:t>atomové objemy, ionizační energie, se periodicky opakují a závislosti uvedených veličin na atomovém čísle prvků se dají graficky vyjádřit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0034" y="2132856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b="1" dirty="0" smtClean="0"/>
              <a:t>Chemické vlastnosti prvků:</a:t>
            </a:r>
          </a:p>
          <a:p>
            <a:endParaRPr lang="cs-CZ" sz="1600" b="1" dirty="0" smtClean="0"/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souvislosti </a:t>
            </a:r>
            <a:r>
              <a:rPr lang="cs-CZ" sz="1600" dirty="0" smtClean="0"/>
              <a:t>se </a:t>
            </a:r>
            <a:r>
              <a:rPr lang="cs-CZ" sz="1600" dirty="0" smtClean="0"/>
              <a:t>projevují </a:t>
            </a:r>
            <a:r>
              <a:rPr lang="cs-CZ" sz="1600" dirty="0" smtClean="0"/>
              <a:t>a nazývají se </a:t>
            </a:r>
            <a:r>
              <a:rPr lang="cs-CZ" sz="1600" b="1" dirty="0" smtClean="0"/>
              <a:t>chemická </a:t>
            </a:r>
            <a:r>
              <a:rPr lang="cs-CZ" sz="1600" b="1" dirty="0" smtClean="0"/>
              <a:t>periodicita</a:t>
            </a:r>
            <a:endParaRPr lang="cs-CZ" sz="1600" dirty="0" smtClean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0034" y="3165946"/>
            <a:ext cx="84582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b="1" dirty="0" smtClean="0"/>
              <a:t>Chemická periodicita:</a:t>
            </a:r>
          </a:p>
          <a:p>
            <a:endParaRPr lang="cs-CZ" sz="1600" b="1" dirty="0" smtClean="0"/>
          </a:p>
          <a:p>
            <a:pPr marL="271463" indent="-271463">
              <a:buAutoNum type="alphaLcParenR"/>
            </a:pPr>
            <a:r>
              <a:rPr lang="cs-CZ" sz="1600" b="1" i="1" dirty="0" smtClean="0"/>
              <a:t>periodicita oxidačních čísel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1600" dirty="0" smtClean="0"/>
              <a:t>maximální oxidační číslo prvků odpovídá počtu elektronů ve valenční sféře a tím i číslu skupiny pro 1. až 8., a pro 12. – 18. skupinu číslu skupiny mínus 10 (</a:t>
            </a:r>
            <a:r>
              <a:rPr lang="cs-CZ" sz="1600" b="1" dirty="0" smtClean="0"/>
              <a:t>výjimky</a:t>
            </a:r>
            <a:r>
              <a:rPr lang="cs-CZ" sz="1600" dirty="0" smtClean="0"/>
              <a:t>)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1600" dirty="0" smtClean="0"/>
              <a:t>minimální oxidační číslo pro prvky 4. až 7. skupiny odpovídá číslu hlavní</a:t>
            </a:r>
            <a:r>
              <a:rPr lang="en-US" sz="1600" dirty="0" smtClean="0"/>
              <a:t> </a:t>
            </a:r>
            <a:r>
              <a:rPr lang="cs-CZ" sz="1600" dirty="0" smtClean="0"/>
              <a:t>skupiny mínus 8 a</a:t>
            </a:r>
            <a:r>
              <a:rPr lang="en-US" sz="1600" dirty="0" smtClean="0"/>
              <a:t> u</a:t>
            </a:r>
            <a:r>
              <a:rPr lang="cs-CZ" sz="1600" dirty="0" smtClean="0"/>
              <a:t> 14. až 18. odpovídá číslu hlavní</a:t>
            </a:r>
            <a:r>
              <a:rPr lang="en-US" sz="1600" dirty="0" smtClean="0"/>
              <a:t> </a:t>
            </a:r>
            <a:r>
              <a:rPr lang="cs-CZ" sz="1600" dirty="0" smtClean="0"/>
              <a:t>skupiny mínus </a:t>
            </a:r>
            <a:r>
              <a:rPr lang="en-US" sz="1600" dirty="0" smtClean="0"/>
              <a:t>18</a:t>
            </a:r>
            <a:endParaRPr lang="cs-CZ" sz="16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509900" y="5445224"/>
            <a:ext cx="8143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2"/>
            </a:pPr>
            <a:r>
              <a:rPr lang="cs-CZ" sz="1600" b="1" i="1" dirty="0" smtClean="0"/>
              <a:t>odlišné vlastnosti prvků 2. periody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sz="1600" dirty="0" smtClean="0"/>
              <a:t>prvky druhé periody nemají energeticky blízké volné d – orbitaly, které by se mohli podílet na chemických vazbách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549275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Periodická tabulka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325" y="685800"/>
            <a:ext cx="9026525" cy="5440363"/>
            <a:chOff x="38" y="432"/>
            <a:chExt cx="5686" cy="342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1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9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7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113" y="1965950"/>
            <a:ext cx="8601075" cy="71121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332656"/>
            <a:ext cx="814393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3"/>
            </a:pPr>
            <a:r>
              <a:rPr lang="cs-CZ" b="1" i="1" dirty="0" smtClean="0"/>
              <a:t>diagonální podobnost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jedná se o chemickou podobnost prvků umístěných na diagonále shora vlevo – dolů vpravo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díky velice podobným iontovým poloměrům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544513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Periodická tabulka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325" y="685800"/>
            <a:ext cx="9026525" cy="5440363"/>
            <a:chOff x="38" y="432"/>
            <a:chExt cx="5686" cy="342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1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9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7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7150" y="1984375"/>
            <a:ext cx="958850" cy="1371600"/>
            <a:chOff x="36" y="872"/>
            <a:chExt cx="604" cy="86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" y="872"/>
              <a:ext cx="302" cy="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8" y="1304"/>
              <a:ext cx="302" cy="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52450" y="1971675"/>
            <a:ext cx="6032500" cy="1397000"/>
            <a:chOff x="348" y="864"/>
            <a:chExt cx="3800" cy="880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48" y="864"/>
              <a:ext cx="302" cy="43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846" y="1312"/>
              <a:ext cx="302" cy="43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668" y="1056"/>
              <a:ext cx="3174" cy="43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140450" y="1978025"/>
            <a:ext cx="958850" cy="1371600"/>
            <a:chOff x="36" y="872"/>
            <a:chExt cx="604" cy="864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6" y="872"/>
              <a:ext cx="302" cy="4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38" y="1304"/>
              <a:ext cx="302" cy="4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3071810"/>
            <a:ext cx="814393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4"/>
            </a:pPr>
            <a:r>
              <a:rPr lang="cs-CZ" b="1" i="1" dirty="0" smtClean="0"/>
              <a:t>změna stabilního oxidačního stupně o </a:t>
            </a:r>
            <a:r>
              <a:rPr lang="cs-CZ" b="1" i="1" dirty="0" smtClean="0"/>
              <a:t>2 (p-prvky)</a:t>
            </a:r>
            <a:endParaRPr lang="cs-CZ" b="1" i="1" dirty="0" smtClean="0"/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v důsledku tvorby elektronového páru dochází často ke změně stabilního oxidačního čísla o 2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například </a:t>
            </a:r>
            <a:r>
              <a:rPr lang="cs-CZ" dirty="0" err="1" smtClean="0"/>
              <a:t>ClO</a:t>
            </a:r>
            <a:r>
              <a:rPr lang="cs-CZ" baseline="30000" dirty="0" smtClean="0"/>
              <a:t>-</a:t>
            </a:r>
            <a:r>
              <a:rPr lang="cs-CZ" dirty="0" smtClean="0"/>
              <a:t>, </a:t>
            </a:r>
            <a:r>
              <a:rPr lang="cs-CZ" dirty="0" err="1" smtClean="0"/>
              <a:t>ClO</a:t>
            </a:r>
            <a:r>
              <a:rPr lang="cs-CZ" baseline="30000" dirty="0" smtClean="0"/>
              <a:t>-2</a:t>
            </a:r>
            <a:r>
              <a:rPr lang="cs-CZ" dirty="0" smtClean="0"/>
              <a:t>, </a:t>
            </a:r>
            <a:r>
              <a:rPr lang="cs-CZ" dirty="0" err="1" smtClean="0"/>
              <a:t>ClO</a:t>
            </a:r>
            <a:r>
              <a:rPr lang="cs-CZ" baseline="30000" dirty="0" smtClean="0"/>
              <a:t>-3</a:t>
            </a:r>
            <a:r>
              <a:rPr lang="cs-CZ" dirty="0" smtClean="0"/>
              <a:t>, </a:t>
            </a:r>
            <a:r>
              <a:rPr lang="cs-CZ" dirty="0" err="1" smtClean="0"/>
              <a:t>ClO</a:t>
            </a:r>
            <a:r>
              <a:rPr lang="cs-CZ" baseline="30000" dirty="0" smtClean="0"/>
              <a:t>-4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1571612"/>
            <a:ext cx="814393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3"/>
            </a:pPr>
            <a:r>
              <a:rPr lang="cs-CZ" b="1" i="1" dirty="0" smtClean="0"/>
              <a:t>diagonální podobnost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jedná se o chemickou podobnost prvků umístěných na diagonále shora vlevo – dolů vpravo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díky velice podobným iontovým poloměrům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2910" y="428604"/>
            <a:ext cx="81439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2"/>
            </a:pPr>
            <a:r>
              <a:rPr lang="cs-CZ" b="1" i="1" dirty="0" smtClean="0"/>
              <a:t>odlišné vlastnosti prvků 2. periody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prvky druhé periody nemají energeticky blízké volné d – orbitaly, které by se mohli podílet na chemických vazbách</a:t>
            </a:r>
          </a:p>
        </p:txBody>
      </p:sp>
      <p:sp>
        <p:nvSpPr>
          <p:cNvPr id="5" name="Obdélník 4"/>
          <p:cNvSpPr/>
          <p:nvPr/>
        </p:nvSpPr>
        <p:spPr>
          <a:xfrm>
            <a:off x="642910" y="4572008"/>
            <a:ext cx="8143932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+mj-lt"/>
              <a:buAutoNum type="alphaLcParenR" startAt="5"/>
            </a:pPr>
            <a:r>
              <a:rPr lang="cs-CZ" b="1" i="1" dirty="0" smtClean="0"/>
              <a:t>vliv inertního elektronového páru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u kovů 6. periody (p prvky) se projevuje výraznější stabilita oxidačního čísla o 2 jednotky nižšího, než je oxidační číslo dané skupiny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toto se vysvětluje větší energetickou výhodností spárovaných, než nespárovaných elektronů</a:t>
            </a:r>
            <a:endParaRPr lang="cs-CZ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544513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Periodická tabulka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325" y="685800"/>
            <a:ext cx="9026525" cy="5440363"/>
            <a:chOff x="38" y="432"/>
            <a:chExt cx="5686" cy="342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1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9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7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109346" y="4714884"/>
            <a:ext cx="1486990" cy="739766"/>
          </a:xfrm>
          <a:prstGeom prst="rect">
            <a:avLst/>
          </a:prstGeom>
          <a:noFill/>
          <a:ln w="412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428604"/>
            <a:ext cx="81439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lphaLcParenR" startAt="6"/>
            </a:pPr>
            <a:r>
              <a:rPr lang="cs-CZ" b="1" i="1" dirty="0" smtClean="0"/>
              <a:t>změny  v elektropozitivním / elektronegativním charakteru prvků ve skupině a v periodě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v každé </a:t>
            </a:r>
            <a:r>
              <a:rPr lang="cs-CZ" b="1" dirty="0" smtClean="0"/>
              <a:t>skupině</a:t>
            </a:r>
            <a:r>
              <a:rPr lang="cs-CZ" dirty="0" smtClean="0"/>
              <a:t> se stoupajícím protonovým číslem :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vzrůstá elektropozitivní charakter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klesá stabilita vyšších oxidačních čísel </a:t>
            </a:r>
            <a:r>
              <a:rPr lang="cs-CZ" b="1" dirty="0" smtClean="0"/>
              <a:t>(výjimky d prvky a 2. perioda)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stoupá stálost nižších oxidačních čísel </a:t>
            </a:r>
            <a:r>
              <a:rPr lang="cs-CZ" b="1" dirty="0" smtClean="0"/>
              <a:t>(výjimky d prvky a 2. perioda)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642910" y="2643182"/>
            <a:ext cx="78581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v každé </a:t>
            </a:r>
            <a:r>
              <a:rPr lang="cs-CZ" b="1" dirty="0" smtClean="0"/>
              <a:t>periodě</a:t>
            </a:r>
            <a:r>
              <a:rPr lang="cs-CZ" dirty="0" smtClean="0"/>
              <a:t> se stoupajícím protonovým číslem: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vzrůstá elektronegativní charakter prvků </a:t>
            </a:r>
            <a:r>
              <a:rPr lang="cs-CZ" b="1" dirty="0" smtClean="0"/>
              <a:t>(výjimka 18. skupina)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88975" y="685800"/>
            <a:ext cx="987425" cy="5426075"/>
            <a:chOff x="38" y="56"/>
            <a:chExt cx="622" cy="3418"/>
          </a:xfrm>
        </p:grpSpPr>
        <p:pic>
          <p:nvPicPr>
            <p:cNvPr id="3" name="Picture 30" descr="D:\Merck\!\s\PT\ptall0a.gif"/>
            <p:cNvPicPr>
              <a:picLocks noChangeAspect="1" noChangeArrowheads="1"/>
            </p:cNvPicPr>
            <p:nvPr/>
          </p:nvPicPr>
          <p:blipFill>
            <a:blip r:embed="rId2" cstate="print"/>
            <a:srcRect l="749" t="1286" r="749" b="1286"/>
            <a:stretch>
              <a:fillRect/>
            </a:stretch>
          </p:blipFill>
          <p:spPr bwMode="auto">
            <a:xfrm>
              <a:off x="42" y="56"/>
              <a:ext cx="618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" name="Picture 31" descr="D:\Merck\!\s\PT\pt01-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" y="441"/>
              <a:ext cx="619" cy="30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115050" y="685800"/>
            <a:ext cx="2971800" cy="4740275"/>
            <a:chOff x="3852" y="56"/>
            <a:chExt cx="1872" cy="2986"/>
          </a:xfrm>
        </p:grpSpPr>
        <p:pic>
          <p:nvPicPr>
            <p:cNvPr id="6" name="Picture 33" descr="D:\Merck\!\s\PT\ptall0c.gif"/>
            <p:cNvPicPr>
              <a:picLocks noChangeArrowheads="1"/>
            </p:cNvPicPr>
            <p:nvPr/>
          </p:nvPicPr>
          <p:blipFill>
            <a:blip r:embed="rId4" cstate="print"/>
            <a:srcRect t="1286" r="252" b="1286"/>
            <a:stretch>
              <a:fillRect/>
            </a:stretch>
          </p:blipFill>
          <p:spPr bwMode="auto">
            <a:xfrm>
              <a:off x="3854" y="56"/>
              <a:ext cx="1865" cy="3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34" descr="D:\Merck\!\s\PT\pt04-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2" y="443"/>
              <a:ext cx="1872" cy="2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752600" y="2740025"/>
            <a:ext cx="4289425" cy="3386138"/>
            <a:chOff x="695" y="1726"/>
            <a:chExt cx="3111" cy="2133"/>
          </a:xfrm>
        </p:grpSpPr>
        <p:pic>
          <p:nvPicPr>
            <p:cNvPr id="9" name="Picture 36" descr="D:\Merck\!\s\PT\ptall0b.gif"/>
            <p:cNvPicPr>
              <a:picLocks noChangeAspect="1" noChangeArrowheads="1"/>
            </p:cNvPicPr>
            <p:nvPr/>
          </p:nvPicPr>
          <p:blipFill>
            <a:blip r:embed="rId6" cstate="print"/>
            <a:srcRect l="151" t="1286" r="375" b="1286"/>
            <a:stretch>
              <a:fillRect/>
            </a:stretch>
          </p:blipFill>
          <p:spPr bwMode="auto">
            <a:xfrm>
              <a:off x="708" y="1726"/>
              <a:ext cx="3098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" name="Picture 37" descr="D:\Merck\!\pt03_.gif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5" y="2118"/>
              <a:ext cx="3106" cy="1741"/>
            </a:xfrm>
            <a:prstGeom prst="rect">
              <a:avLst/>
            </a:prstGeom>
            <a:noFill/>
          </p:spPr>
        </p:pic>
      </p:grpSp>
      <p:sp>
        <p:nvSpPr>
          <p:cNvPr id="11" name="Rectangle 39"/>
          <p:cNvSpPr>
            <a:spLocks noChangeArrowheads="1"/>
          </p:cNvSpPr>
          <p:nvPr/>
        </p:nvSpPr>
        <p:spPr bwMode="auto">
          <a:xfrm rot="16200000">
            <a:off x="-2087563" y="3062288"/>
            <a:ext cx="4568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>
                <a:solidFill>
                  <a:srgbClr val="FFFF00"/>
                </a:solidFill>
                <a:latin typeface="Arial" charset="0"/>
              </a:rPr>
              <a:t>Vzrůst </a:t>
            </a: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eletropozitivního</a:t>
            </a:r>
            <a:r>
              <a:rPr lang="cs-CZ" sz="2000" b="1">
                <a:solidFill>
                  <a:srgbClr val="FFFF00"/>
                </a:solidFill>
                <a:latin typeface="Arial" charset="0"/>
              </a:rPr>
              <a:t> charakteru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206375" y="977900"/>
            <a:ext cx="457200" cy="5105400"/>
          </a:xfrm>
          <a:prstGeom prst="downArrow">
            <a:avLst>
              <a:gd name="adj1" fmla="val 39583"/>
              <a:gd name="adj2" fmla="val 125677"/>
            </a:avLst>
          </a:prstGeom>
          <a:solidFill>
            <a:srgbClr val="FF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 rot="16200000">
            <a:off x="4648200" y="-1884362"/>
            <a:ext cx="457200" cy="7010400"/>
          </a:xfrm>
          <a:prstGeom prst="downArrow">
            <a:avLst>
              <a:gd name="adj1" fmla="val 39583"/>
              <a:gd name="adj2" fmla="val 172571"/>
            </a:avLst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1655763" y="1768475"/>
            <a:ext cx="4568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>
                <a:solidFill>
                  <a:srgbClr val="00FFFF"/>
                </a:solidFill>
                <a:latin typeface="Arial" charset="0"/>
              </a:rPr>
              <a:t>Vzrůst </a:t>
            </a:r>
            <a:r>
              <a:rPr lang="cs-CZ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eletronegativního</a:t>
            </a:r>
            <a:r>
              <a:rPr lang="cs-CZ" sz="2000" b="1">
                <a:solidFill>
                  <a:srgbClr val="00FFFF"/>
                </a:solidFill>
                <a:latin typeface="Arial" charset="0"/>
              </a:rPr>
              <a:t> charakteru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  <p:bldP spid="13" grpId="0" animBg="1"/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928662" y="0"/>
            <a:ext cx="8358246" cy="471488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1</a:t>
            </a:r>
            <a:r>
              <a:rPr lang="cs-CZ" sz="1600" dirty="0"/>
              <a:t>. Úvod do předmětu, </a:t>
            </a:r>
            <a:r>
              <a:rPr lang="cs-CZ" sz="1600" dirty="0" smtClean="0"/>
              <a:t>vznik prvků, periodicita</a:t>
            </a:r>
            <a:r>
              <a:rPr lang="cs-CZ" sz="1600" dirty="0"/>
              <a:t>, periodická tabulka a její dělení</a:t>
            </a:r>
            <a:br>
              <a:rPr lang="cs-CZ" sz="1600" dirty="0"/>
            </a:br>
            <a:r>
              <a:rPr lang="cs-CZ" sz="1600" dirty="0"/>
              <a:t>2. Chemie vodíku, rozdíly a podobnosti sloučenin vodíku, reaktivita a možnosti využití</a:t>
            </a:r>
            <a:br>
              <a:rPr lang="cs-CZ" sz="1600" dirty="0"/>
            </a:br>
            <a:r>
              <a:rPr lang="cs-CZ" sz="1600" dirty="0"/>
              <a:t>3. Alkalické kovy, výskyt a vlastnosti, srovnání s vodíkem</a:t>
            </a:r>
            <a:br>
              <a:rPr lang="cs-CZ" sz="1600" dirty="0"/>
            </a:br>
            <a:r>
              <a:rPr lang="cs-CZ" sz="1600" dirty="0"/>
              <a:t>4. </a:t>
            </a:r>
            <a:r>
              <a:rPr lang="cs-CZ" sz="1600" dirty="0" err="1"/>
              <a:t>Berylium</a:t>
            </a:r>
            <a:r>
              <a:rPr lang="cs-CZ" sz="1600" dirty="0"/>
              <a:t>, hořčík a kovy alkalických zemin, vzájemné srovnání reaktivity a vlastností</a:t>
            </a:r>
            <a:br>
              <a:rPr lang="cs-CZ" sz="1600" dirty="0"/>
            </a:br>
            <a:r>
              <a:rPr lang="cs-CZ" sz="1600" dirty="0"/>
              <a:t>5. Chemie boru, základní trendy vlastnosti a reaktivity</a:t>
            </a:r>
            <a:br>
              <a:rPr lang="cs-CZ" sz="1600" dirty="0"/>
            </a:br>
            <a:r>
              <a:rPr lang="cs-CZ" sz="1600" dirty="0"/>
              <a:t>6. Chemie hliníku, podobnosti a rozdíly s chemií boru, srovnání s </a:t>
            </a:r>
            <a:r>
              <a:rPr lang="cs-CZ" sz="1600" dirty="0" err="1"/>
              <a:t>Beryliem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7. Chemie uhlíku, výskyt, modifikace, reaktivita a srovnání s hliníkem a </a:t>
            </a:r>
            <a:r>
              <a:rPr lang="cs-CZ" sz="1600" dirty="0" smtClean="0"/>
              <a:t>borem</a:t>
            </a:r>
            <a:br>
              <a:rPr lang="cs-CZ" sz="1600" dirty="0" smtClean="0"/>
            </a:br>
            <a:r>
              <a:rPr lang="cs-CZ" sz="1600" dirty="0"/>
              <a:t> 8. Chemie křemíku, vlastnosti a využitelnost základních sloučenin, porovnání s uhlíkem </a:t>
            </a:r>
            <a:br>
              <a:rPr lang="cs-CZ" sz="1600" dirty="0"/>
            </a:br>
            <a:r>
              <a:rPr lang="cs-CZ" sz="1600" dirty="0"/>
              <a:t>9. Chemie dusíku, rozdělení sloučenin podle vlastnosti, srovnání s uhlíkem a křemíkem </a:t>
            </a:r>
            <a:br>
              <a:rPr lang="cs-CZ" sz="1600" dirty="0"/>
            </a:br>
            <a:r>
              <a:rPr lang="cs-CZ" sz="1600" dirty="0"/>
              <a:t>10. Chemie fosforu, sloučeniny a jejich vlastnosti, srovnání s chemií dusíku </a:t>
            </a:r>
            <a:br>
              <a:rPr lang="cs-CZ" sz="1600" dirty="0"/>
            </a:br>
            <a:r>
              <a:rPr lang="cs-CZ" sz="1600" dirty="0"/>
              <a:t>11. Chemie kyslíku, vazebné typy, strukturní motivy ve sloučeninách, srovnání s dusíkem </a:t>
            </a:r>
            <a:br>
              <a:rPr lang="cs-CZ" sz="1600" dirty="0"/>
            </a:br>
            <a:r>
              <a:rPr lang="cs-CZ" sz="1600" dirty="0"/>
              <a:t>12. Chemie síry, srovnání vlastností s kyslíkem a uhlíkem, využití sloučenin </a:t>
            </a:r>
            <a:br>
              <a:rPr lang="cs-CZ" sz="1600" dirty="0"/>
            </a:br>
            <a:r>
              <a:rPr lang="cs-CZ" sz="1600" dirty="0"/>
              <a:t>13. Chemie halogenů, vazebné poměry, porovnání vlastností sloučenin s oxidy a sulfidy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428604"/>
            <a:ext cx="81439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+mj-lt"/>
              <a:buAutoNum type="alphaLcParenR" startAt="6"/>
            </a:pPr>
            <a:r>
              <a:rPr lang="cs-CZ" b="1" i="1" dirty="0" smtClean="0"/>
              <a:t>změny  v elektropozitivním / elektronegativním charakteru prvků ve skupině a v periodě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v každé </a:t>
            </a:r>
            <a:r>
              <a:rPr lang="cs-CZ" b="1" dirty="0" smtClean="0"/>
              <a:t>skupině</a:t>
            </a:r>
            <a:r>
              <a:rPr lang="cs-CZ" dirty="0" smtClean="0"/>
              <a:t> se stoupajícím protonovým číslem :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vzrůstá elektropozitivní charakter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klesá stabilita vyšších oxidačních čísel </a:t>
            </a:r>
            <a:r>
              <a:rPr lang="cs-CZ" b="1" dirty="0" smtClean="0"/>
              <a:t>(výjimky d prvky a 2. perioda)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stoupá stálost nižších oxidačních čísel </a:t>
            </a:r>
            <a:r>
              <a:rPr lang="cs-CZ" b="1" dirty="0" smtClean="0"/>
              <a:t>(výjimky d prvky a 2. perioda)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endParaRPr 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642910" y="2643182"/>
            <a:ext cx="78581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v každé </a:t>
            </a:r>
            <a:r>
              <a:rPr lang="cs-CZ" b="1" dirty="0" smtClean="0"/>
              <a:t>periodě</a:t>
            </a:r>
            <a:r>
              <a:rPr lang="cs-CZ" dirty="0" smtClean="0"/>
              <a:t> se stoupajícím protonovým číslem:</a:t>
            </a:r>
          </a:p>
          <a:p>
            <a:pPr marL="728663" lvl="1" indent="-271463">
              <a:lnSpc>
                <a:spcPct val="130000"/>
              </a:lnSpc>
              <a:buFont typeface="Arial" pitchFamily="34" charset="0"/>
              <a:buChar char="•"/>
            </a:pPr>
            <a:r>
              <a:rPr lang="cs-CZ" dirty="0" smtClean="0"/>
              <a:t>vzrůstá elektronegativní charakter prvků </a:t>
            </a:r>
            <a:r>
              <a:rPr lang="cs-CZ" b="1" dirty="0" smtClean="0"/>
              <a:t>(výjimka 18. skupina)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2910" y="3571876"/>
            <a:ext cx="81439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7"/>
            </a:pPr>
            <a:r>
              <a:rPr lang="cs-CZ" b="1" i="1" dirty="0" smtClean="0"/>
              <a:t>změny </a:t>
            </a:r>
            <a:r>
              <a:rPr lang="cs-CZ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acido</a:t>
            </a:r>
            <a:r>
              <a:rPr lang="cs-CZ" b="1" i="1" dirty="0" smtClean="0"/>
              <a:t>-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bazického</a:t>
            </a:r>
            <a:r>
              <a:rPr lang="cs-CZ" b="1" i="1" dirty="0" smtClean="0"/>
              <a:t> charakteru prvků a jejich oxidů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úzce souvisí s jejich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nekovovým</a:t>
            </a:r>
            <a:r>
              <a:rPr lang="cs-CZ" dirty="0" smtClean="0"/>
              <a:t> či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kovovým</a:t>
            </a:r>
            <a:r>
              <a:rPr lang="cs-CZ" dirty="0" smtClean="0"/>
              <a:t> charakterem</a:t>
            </a:r>
          </a:p>
          <a:p>
            <a:pPr marL="271463" indent="-271463">
              <a:lnSpc>
                <a:spcPct val="130000"/>
              </a:lnSpc>
              <a:buFont typeface="Wingdings" pitchFamily="2" charset="2"/>
              <a:buChar char="Ø"/>
            </a:pPr>
            <a:r>
              <a:rPr lang="cs-CZ" dirty="0" smtClean="0"/>
              <a:t>ten zase úzce souvisí s </a:t>
            </a:r>
            <a:r>
              <a:rPr lang="cs-CZ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elektrogativním</a:t>
            </a:r>
            <a:r>
              <a:rPr lang="cs-CZ" dirty="0" smtClean="0"/>
              <a:t> či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elektropozitivním</a:t>
            </a:r>
            <a:r>
              <a:rPr lang="cs-CZ" dirty="0" smtClean="0"/>
              <a:t> charakterem</a:t>
            </a:r>
            <a:endParaRPr lang="cs-CZ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8975" y="685800"/>
            <a:ext cx="987425" cy="5426075"/>
            <a:chOff x="38" y="56"/>
            <a:chExt cx="622" cy="3418"/>
          </a:xfrm>
        </p:grpSpPr>
        <p:pic>
          <p:nvPicPr>
            <p:cNvPr id="3" name="Picture 3" descr="D:\Merck\!\s\PT\ptall0a.gif"/>
            <p:cNvPicPr>
              <a:picLocks noChangeAspect="1" noChangeArrowheads="1"/>
            </p:cNvPicPr>
            <p:nvPr/>
          </p:nvPicPr>
          <p:blipFill>
            <a:blip r:embed="rId2" cstate="print"/>
            <a:srcRect l="749" t="1286" r="749" b="1286"/>
            <a:stretch>
              <a:fillRect/>
            </a:stretch>
          </p:blipFill>
          <p:spPr bwMode="auto">
            <a:xfrm>
              <a:off x="42" y="56"/>
              <a:ext cx="618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" name="Picture 4" descr="D:\Merck\!\s\PT\pt01-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" y="441"/>
              <a:ext cx="619" cy="30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115050" y="685800"/>
            <a:ext cx="2971800" cy="4740275"/>
            <a:chOff x="3852" y="56"/>
            <a:chExt cx="1872" cy="2986"/>
          </a:xfrm>
        </p:grpSpPr>
        <p:pic>
          <p:nvPicPr>
            <p:cNvPr id="6" name="Picture 6" descr="D:\Merck\!\s\PT\ptall0c.gif"/>
            <p:cNvPicPr>
              <a:picLocks noChangeArrowheads="1"/>
            </p:cNvPicPr>
            <p:nvPr/>
          </p:nvPicPr>
          <p:blipFill>
            <a:blip r:embed="rId4" cstate="print"/>
            <a:srcRect t="1286" r="252" b="1286"/>
            <a:stretch>
              <a:fillRect/>
            </a:stretch>
          </p:blipFill>
          <p:spPr bwMode="auto">
            <a:xfrm>
              <a:off x="3854" y="56"/>
              <a:ext cx="1865" cy="3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7" descr="D:\Merck\!\s\PT\pt04-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2" y="443"/>
              <a:ext cx="1872" cy="25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752600" y="2740025"/>
            <a:ext cx="4289425" cy="3386138"/>
            <a:chOff x="695" y="1726"/>
            <a:chExt cx="3111" cy="2133"/>
          </a:xfrm>
        </p:grpSpPr>
        <p:pic>
          <p:nvPicPr>
            <p:cNvPr id="9" name="Picture 9" descr="D:\Merck\!\s\PT\ptall0b.gif"/>
            <p:cNvPicPr>
              <a:picLocks noChangeAspect="1" noChangeArrowheads="1"/>
            </p:cNvPicPr>
            <p:nvPr/>
          </p:nvPicPr>
          <p:blipFill>
            <a:blip r:embed="rId6" cstate="print"/>
            <a:srcRect l="151" t="1286" r="375" b="1286"/>
            <a:stretch>
              <a:fillRect/>
            </a:stretch>
          </p:blipFill>
          <p:spPr bwMode="auto">
            <a:xfrm>
              <a:off x="708" y="1726"/>
              <a:ext cx="3098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" name="Picture 10" descr="D:\Merck\!\pt03_.gif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5" y="2118"/>
              <a:ext cx="3106" cy="1741"/>
            </a:xfrm>
            <a:prstGeom prst="rect">
              <a:avLst/>
            </a:prstGeom>
            <a:noFill/>
          </p:spPr>
        </p:pic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 rot="16200000">
            <a:off x="-2351088" y="2794001"/>
            <a:ext cx="5095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 b="1">
                <a:solidFill>
                  <a:srgbClr val="FFFF00"/>
                </a:solidFill>
                <a:latin typeface="Arial" charset="0"/>
              </a:rPr>
              <a:t>Vzrůst </a:t>
            </a: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kovového</a:t>
            </a:r>
            <a:r>
              <a:rPr lang="cs-CZ" sz="2000" b="1">
                <a:solidFill>
                  <a:srgbClr val="FFFF00"/>
                </a:solidFill>
                <a:latin typeface="Arial" charset="0"/>
              </a:rPr>
              <a:t> charakteru a </a:t>
            </a: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BAZICITY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06375" y="533400"/>
            <a:ext cx="457200" cy="5549900"/>
          </a:xfrm>
          <a:prstGeom prst="downArrow">
            <a:avLst>
              <a:gd name="adj1" fmla="val 39583"/>
              <a:gd name="adj2" fmla="val 136619"/>
            </a:avLst>
          </a:prstGeom>
          <a:solidFill>
            <a:srgbClr val="FF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>
            <a:off x="4648200" y="-1884362"/>
            <a:ext cx="457200" cy="7010400"/>
          </a:xfrm>
          <a:prstGeom prst="downArrow">
            <a:avLst>
              <a:gd name="adj1" fmla="val 39583"/>
              <a:gd name="adj2" fmla="val 172571"/>
            </a:avLst>
          </a:prstGeom>
          <a:solidFill>
            <a:srgbClr val="00FF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655763" y="1735138"/>
            <a:ext cx="4568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00FFFF"/>
                </a:solidFill>
                <a:latin typeface="Arial" charset="0"/>
              </a:rPr>
              <a:t>Vzrůst </a:t>
            </a:r>
            <a:r>
              <a:rPr lang="cs-CZ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NEkovového</a:t>
            </a:r>
            <a:r>
              <a:rPr lang="cs-CZ" sz="2000" b="1">
                <a:solidFill>
                  <a:srgbClr val="00FFFF"/>
                </a:solidFill>
                <a:latin typeface="Arial" charset="0"/>
              </a:rPr>
              <a:t> charakteru</a:t>
            </a:r>
            <a:br>
              <a:rPr lang="cs-CZ" sz="2000" b="1">
                <a:solidFill>
                  <a:srgbClr val="00FFFF"/>
                </a:solidFill>
                <a:latin typeface="Arial" charset="0"/>
              </a:rPr>
            </a:br>
            <a:r>
              <a:rPr lang="cs-CZ" sz="2000" b="1">
                <a:solidFill>
                  <a:srgbClr val="00FFFF"/>
                </a:solidFill>
                <a:latin typeface="Arial" charset="0"/>
              </a:rPr>
              <a:t>a </a:t>
            </a:r>
            <a:r>
              <a:rPr lang="cs-CZ" sz="20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KYSELOSTI </a:t>
            </a:r>
            <a:r>
              <a:rPr lang="cs-CZ" sz="2000" b="1">
                <a:solidFill>
                  <a:srgbClr val="00FFFF"/>
                </a:solidFill>
                <a:latin typeface="Arial" charset="0"/>
              </a:rPr>
              <a:t>prvků a oxidů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  <p:bldP spid="13" grpId="0" animBg="1"/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325" y="685800"/>
            <a:ext cx="9026525" cy="5440363"/>
            <a:chOff x="38" y="432"/>
            <a:chExt cx="5686" cy="342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" name="Picture 9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10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1" name="Picture 12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13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9" name="Picture 7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14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113" y="1955800"/>
            <a:ext cx="560359" cy="41878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71538" y="0"/>
            <a:ext cx="1947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alkalické kovy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60043" y="3357562"/>
            <a:ext cx="500066" cy="208766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71538" y="285752"/>
            <a:ext cx="306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</a:rPr>
              <a:t>kovy alkalických zemin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05828" y="4714884"/>
            <a:ext cx="500066" cy="71438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071538" y="571504"/>
            <a:ext cx="171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lanthanoidy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071538" y="857256"/>
            <a:ext cx="1382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aktinoidy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108686" y="5429264"/>
            <a:ext cx="500066" cy="71438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357686" y="0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chalkogeny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357686" y="285752"/>
            <a:ext cx="1345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halogeny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357686" y="571504"/>
            <a:ext cx="1807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vzácné plyny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571736" y="1142984"/>
            <a:ext cx="3004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triáda železa</a:t>
            </a:r>
          </a:p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lehké platinové kovy těžké platinové kovy</a:t>
            </a:r>
          </a:p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598114" y="2000240"/>
            <a:ext cx="500066" cy="34290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8098180" y="2000240"/>
            <a:ext cx="500066" cy="342902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8598246" y="1285860"/>
            <a:ext cx="500066" cy="414340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571736" y="221455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kovy nekovy polokovy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115616" y="63093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8"/>
              </a:rPr>
              <a:t>http://is.muni.cz/do/1499/el/estud/pedf/ps09/slouceniny/web/index.html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9" grpId="0" animBg="1"/>
      <p:bldP spid="30" grpId="0" animBg="1"/>
      <p:bldP spid="31" grpId="0" animBg="1"/>
      <p:bldP spid="3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23528" y="-171400"/>
            <a:ext cx="8572560" cy="1470025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Úvod do předmětu, vznik prvků, </a:t>
            </a:r>
            <a:b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periodicita, periodická tabulka a její dělení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20" y="1071546"/>
            <a:ext cx="2082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podmínky zápočtu</a:t>
            </a:r>
          </a:p>
          <a:p>
            <a:pPr marL="271463" indent="-271463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struktura semináře</a:t>
            </a:r>
          </a:p>
          <a:p>
            <a:pPr marL="271463" indent="-271463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docházka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20" y="2000240"/>
            <a:ext cx="5214974" cy="4524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všeho</a:t>
            </a:r>
          </a:p>
          <a:p>
            <a:endParaRPr lang="cs-CZ" sz="1600" b="1" dirty="0" smtClean="0"/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před 13,7 ± 0,2 miliardami let vznik prostoru a času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0 – 10</a:t>
            </a:r>
            <a:r>
              <a:rPr lang="cs-CZ" sz="1600" baseline="30000" dirty="0" smtClean="0"/>
              <a:t>-35</a:t>
            </a:r>
            <a:r>
              <a:rPr lang="cs-CZ" sz="1600" dirty="0" smtClean="0"/>
              <a:t>s normální rozpínání, poté rychlá inflace (enormní zvětšení a zchladnutí vesmíru)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poté opět klasické rozpínání díky počáteční hybnosti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vesmír je ale stále horký, existuje pouze kvark-gluonové plazma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s dalším chladnutí dochází k vázání kvarků do baryonů (proton, neutron) a vzniku jader H, D a He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toto vše proběhlo během 3 minut od Velkého třesku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během dalších 379 000 ± 8 000 let se „nic“ nedělo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poté došlo k oddělení záření od hmoty (vznikly atomy)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záření vlivem rozpínání vesmíru chladlo (z 3 000 K na 2,726 K) – reliktní záření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 současnosti vesmír tvoří 4 % baryonové hmoty (z toho   1 % svítící a 3 % nesvítící) 23 % temné hmoty a 73 % temné energie</a:t>
            </a:r>
            <a:endParaRPr lang="cs-CZ" sz="1600" dirty="0"/>
          </a:p>
        </p:txBody>
      </p:sp>
      <p:pic>
        <p:nvPicPr>
          <p:cNvPr id="7" name="Obrázek 6" descr="Vesm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876" y="2500306"/>
            <a:ext cx="3619124" cy="361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00034" y="285728"/>
            <a:ext cx="778674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cs-CZ" sz="1600" b="1" dirty="0" smtClean="0"/>
              <a:t>pozorovatelná hmota </a:t>
            </a:r>
            <a:r>
              <a:rPr lang="cs-CZ" sz="1600" dirty="0" smtClean="0"/>
              <a:t>(4 %) je tvořena </a:t>
            </a:r>
            <a:r>
              <a:rPr lang="cs-CZ" sz="1600" b="1" dirty="0" smtClean="0"/>
              <a:t>74 % H  </a:t>
            </a:r>
            <a:r>
              <a:rPr lang="cs-CZ" sz="1600" dirty="0" smtClean="0"/>
              <a:t>a </a:t>
            </a:r>
            <a:r>
              <a:rPr lang="cs-CZ" sz="1600" b="1" dirty="0" smtClean="0"/>
              <a:t>24 % </a:t>
            </a:r>
            <a:r>
              <a:rPr lang="cs-CZ" sz="1600" b="1" baseline="30000" dirty="0" smtClean="0"/>
              <a:t>4</a:t>
            </a:r>
            <a:r>
              <a:rPr lang="cs-CZ" sz="1600" b="1" dirty="0" smtClean="0"/>
              <a:t>He </a:t>
            </a:r>
            <a:r>
              <a:rPr lang="cs-CZ" sz="1600" dirty="0" smtClean="0"/>
              <a:t>(zbytky D a 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He)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temná hmota (23 %) neskládá se z běžných částic, interaguje gravitačně ale ne elektromagneticky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temná energie (energie vakua) interaguje antigravitačně – obdoba Einsteinovy kosmologické konstanty</a:t>
            </a:r>
          </a:p>
        </p:txBody>
      </p:sp>
      <p:pic>
        <p:nvPicPr>
          <p:cNvPr id="6" name="Obrázek 5" descr="relik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496"/>
            <a:ext cx="7000892" cy="35004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4282" y="6286520"/>
            <a:ext cx="5547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Obloha pohledem sondy WMAP (</a:t>
            </a:r>
            <a:r>
              <a:rPr lang="cs-CZ" sz="1400" dirty="0" err="1" smtClean="0"/>
              <a:t>Wilkinson</a:t>
            </a:r>
            <a:r>
              <a:rPr lang="cs-CZ" sz="1400" dirty="0" smtClean="0"/>
              <a:t> </a:t>
            </a:r>
            <a:r>
              <a:rPr lang="cs-CZ" sz="1400" dirty="0" err="1" smtClean="0"/>
              <a:t>Microwave</a:t>
            </a:r>
            <a:r>
              <a:rPr lang="cs-CZ" sz="1400" dirty="0" smtClean="0"/>
              <a:t> </a:t>
            </a:r>
            <a:r>
              <a:rPr lang="cs-CZ" sz="1400" dirty="0" err="1" smtClean="0"/>
              <a:t>Anisotropy</a:t>
            </a:r>
            <a:r>
              <a:rPr lang="cs-CZ" sz="1400" dirty="0" smtClean="0"/>
              <a:t> </a:t>
            </a:r>
            <a:r>
              <a:rPr lang="cs-CZ" sz="1400" dirty="0" err="1" smtClean="0"/>
              <a:t>Probe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1714488"/>
            <a:ext cx="7786742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vývoj</a:t>
            </a:r>
          </a:p>
          <a:p>
            <a:r>
              <a:rPr lang="cs-CZ" sz="1600" dirty="0" smtClean="0"/>
              <a:t>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expanze vesmíru vlivem antigravitačního působení energie vakua se bude zrychlovat, až dojde k Velkému roztržení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85728"/>
            <a:ext cx="7786742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vesmíru</a:t>
            </a:r>
          </a:p>
          <a:p>
            <a:r>
              <a:rPr lang="cs-CZ" sz="1600" dirty="0" smtClean="0"/>
              <a:t>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stěny buněk (z </a:t>
            </a:r>
            <a:r>
              <a:rPr lang="cs-CZ" sz="1600" dirty="0" err="1" smtClean="0"/>
              <a:t>nadkup</a:t>
            </a:r>
            <a:r>
              <a:rPr lang="cs-CZ" sz="1600" dirty="0" smtClean="0"/>
              <a:t> galaxií) → </a:t>
            </a:r>
            <a:r>
              <a:rPr lang="cs-CZ" sz="1600" dirty="0" err="1" smtClean="0"/>
              <a:t>nadkupy</a:t>
            </a:r>
            <a:r>
              <a:rPr lang="cs-CZ" sz="1600" dirty="0" smtClean="0"/>
              <a:t> galaxií → kupy galaxií → galaxie → hvězdné soustavy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4518898"/>
            <a:ext cx="7786742" cy="23391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ostatních prvků ve vesmíru</a:t>
            </a:r>
          </a:p>
          <a:p>
            <a:r>
              <a:rPr lang="cs-CZ" sz="1600" dirty="0" smtClean="0"/>
              <a:t>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 lehkých hvězdách dochází k </a:t>
            </a:r>
            <a:r>
              <a:rPr lang="cs-CZ" sz="1600" b="1" dirty="0" smtClean="0"/>
              <a:t>„hoření“ </a:t>
            </a:r>
            <a:r>
              <a:rPr lang="cs-CZ" sz="1600" dirty="0" smtClean="0"/>
              <a:t>H na He a dále poté co odejdou z hlavní posloupnosti k „hoření“ na těžší prvky až po C, N a O.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u těžkých hvězd dochází postupně až k produkci </a:t>
            </a:r>
            <a:r>
              <a:rPr lang="cs-CZ" sz="1600" b="1" dirty="0" err="1" smtClean="0"/>
              <a:t>Fe</a:t>
            </a:r>
            <a:r>
              <a:rPr lang="cs-CZ" sz="1600" b="1" dirty="0" smtClean="0"/>
              <a:t> a prvků kolem </a:t>
            </a:r>
            <a:r>
              <a:rPr lang="cs-CZ" sz="1600" b="1" dirty="0" err="1" smtClean="0"/>
              <a:t>Fe</a:t>
            </a:r>
            <a:r>
              <a:rPr lang="cs-CZ" sz="1600" b="1" dirty="0" smtClean="0"/>
              <a:t> </a:t>
            </a:r>
            <a:r>
              <a:rPr lang="cs-CZ" sz="1600" dirty="0" smtClean="0"/>
              <a:t>(záchyt neutronů, alfa částic atd.)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u supertěžkých pak po kolapsu jádra hvězdy ke vzniku neutronové hvězdy či černé díry a k emisi neutronů, protonů a lehkých jader a k reakci těchto částic s předem vyvrženou hmotou a ke vzniku </a:t>
            </a:r>
            <a:r>
              <a:rPr lang="cs-CZ" sz="1600" b="1" dirty="0" smtClean="0"/>
              <a:t>prvků těžších než </a:t>
            </a:r>
            <a:r>
              <a:rPr lang="cs-CZ" sz="1600" b="1" dirty="0" err="1" smtClean="0"/>
              <a:t>Fe</a:t>
            </a:r>
            <a:r>
              <a:rPr lang="cs-CZ" sz="1600" b="1" dirty="0" smtClean="0"/>
              <a:t> </a:t>
            </a:r>
            <a:r>
              <a:rPr lang="cs-CZ" sz="1600" dirty="0" smtClean="0"/>
              <a:t>(až po U)</a:t>
            </a:r>
          </a:p>
        </p:txBody>
      </p:sp>
      <p:pic>
        <p:nvPicPr>
          <p:cNvPr id="6" name="Obrázek 5" descr="uni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24744"/>
            <a:ext cx="5282034" cy="336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160009"/>
            <a:ext cx="321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→ D + e</a:t>
            </a:r>
            <a:r>
              <a:rPr lang="cs-CZ" sz="20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ν</a:t>
            </a:r>
            <a:r>
              <a:rPr lang="cs-CZ" sz="2000" baseline="-30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 + H → </a:t>
            </a:r>
            <a:r>
              <a:rPr lang="cs-CZ" sz="20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 + γ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cs-CZ" sz="20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 + </a:t>
            </a:r>
            <a:r>
              <a:rPr lang="cs-CZ" sz="2000" baseline="30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→ </a:t>
            </a:r>
            <a:r>
              <a:rPr lang="cs-CZ" sz="20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 + 2 H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Obrázek 5" descr="CNO_Cy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143000"/>
            <a:ext cx="5715000" cy="5715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868144" y="476672"/>
            <a:ext cx="19713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CNO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</a:p>
          <a:p>
            <a:r>
              <a:rPr lang="cs-CZ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je katalyzátor reakce</a:t>
            </a:r>
            <a:endParaRPr lang="cs-CZ" sz="1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3568" y="476672"/>
            <a:ext cx="23711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Klasický H – H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</a:p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„vodíkové hoření“</a:t>
            </a:r>
            <a:endParaRPr lang="cs-CZ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3573016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</a:t>
            </a:r>
            <a:r>
              <a:rPr lang="cs-CZ" b="1" dirty="0"/>
              <a:t>h</a:t>
            </a:r>
            <a:r>
              <a:rPr lang="cs-CZ" b="1" dirty="0" smtClean="0"/>
              <a:t>eliové hoření“</a:t>
            </a:r>
          </a:p>
          <a:p>
            <a:r>
              <a:rPr lang="cs-CZ" b="1" dirty="0" smtClean="0"/>
              <a:t>„uhlíkové hoření“</a:t>
            </a:r>
          </a:p>
          <a:p>
            <a:endParaRPr lang="cs-CZ" dirty="0"/>
          </a:p>
          <a:p>
            <a:r>
              <a:rPr lang="cs-CZ" b="1" dirty="0" smtClean="0"/>
              <a:t>U těžších prvků:</a:t>
            </a:r>
          </a:p>
          <a:p>
            <a:r>
              <a:rPr lang="cs-CZ" dirty="0" smtClean="0"/>
              <a:t>Záchyt neutronů</a:t>
            </a:r>
          </a:p>
          <a:p>
            <a:r>
              <a:rPr lang="cs-CZ" dirty="0" smtClean="0"/>
              <a:t>Záchyt protonů</a:t>
            </a:r>
          </a:p>
          <a:p>
            <a:r>
              <a:rPr lang="cs-CZ" dirty="0" smtClean="0"/>
              <a:t>Záchyt </a:t>
            </a:r>
            <a:r>
              <a:rPr lang="el-GR" dirty="0" smtClean="0"/>
              <a:t>α</a:t>
            </a:r>
            <a:r>
              <a:rPr lang="cs-CZ" dirty="0" smtClean="0"/>
              <a:t>-částic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je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63" y="1628800"/>
            <a:ext cx="887343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83568" y="332656"/>
            <a:ext cx="778674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Slučování x štěpení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 descr="Energi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4513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8072" y="1268760"/>
            <a:ext cx="457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pozitrony </a:t>
            </a:r>
            <a:r>
              <a:rPr lang="cs-CZ" sz="1600" dirty="0" err="1" smtClean="0"/>
              <a:t>anihilují</a:t>
            </a:r>
            <a:r>
              <a:rPr lang="cs-CZ" sz="1600" dirty="0" smtClean="0"/>
              <a:t>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vysoce energetické fotony „měknou“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foton letí ven 1 </a:t>
            </a:r>
            <a:r>
              <a:rPr lang="cs-CZ" sz="1600" dirty="0" err="1" smtClean="0"/>
              <a:t>Myr</a:t>
            </a:r>
            <a:endParaRPr lang="cs-CZ" sz="1600" dirty="0" smtClean="0"/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teplota v jádru cca 15 MK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v našem těle, 7 . 10</a:t>
            </a:r>
            <a:r>
              <a:rPr lang="cs-CZ" sz="1600" baseline="30000" dirty="0" smtClean="0"/>
              <a:t>14</a:t>
            </a:r>
            <a:r>
              <a:rPr lang="cs-CZ" sz="1600" dirty="0" smtClean="0"/>
              <a:t> n/s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za život 2 – 3 v těle zaniknou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odnáší 4 % energie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za dalších 5 miliard let dojde Slunci palivo a  po krátkém rozepnutí a několika He záblescích (spalování He na C, N a O) se smrští na bílého trpaslíka a časem úplně vychladne (černý trpaslík).</a:t>
            </a:r>
          </a:p>
          <a:p>
            <a:pPr>
              <a:buFont typeface="Wingdings" pitchFamily="2" charset="2"/>
              <a:buChar char="Ø"/>
            </a:pPr>
            <a:endParaRPr lang="cs-CZ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285728"/>
            <a:ext cx="7786742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</a:t>
            </a:r>
          </a:p>
          <a:p>
            <a:r>
              <a:rPr lang="cs-CZ" sz="1600" dirty="0" smtClean="0"/>
              <a:t> 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momentálně nejlepší termonukleární reaktor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cs-CZ" sz="1600" dirty="0" smtClean="0"/>
              <a:t>funguje už 5 miliard let</a:t>
            </a:r>
          </a:p>
        </p:txBody>
      </p:sp>
      <p:pic>
        <p:nvPicPr>
          <p:cNvPr id="7" name="Obrázek 6" descr="H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4"/>
            <a:ext cx="494332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unli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034921" cy="5307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285728"/>
            <a:ext cx="778674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1030</Words>
  <Application>Microsoft Office PowerPoint</Application>
  <PresentationFormat>Předvádění na obrazovce (4:3)</PresentationFormat>
  <Paragraphs>171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Osnova  1. Úvod do předmětu, vznik prvků, periodicita, periodická tabulka a její dělení 2. Chemie vodíku, rozdíly a podobnosti sloučenin vodíku, reaktivita a možnosti využití 3. Alkalické kovy, výskyt a vlastnosti, srovnání s vodíkem 4. Berylium, hořčík a kovy alkalických zemin, vzájemné srovnání reaktivity a vlastností 5. Chemie boru, základní trendy vlastnosti a reaktivity 6. Chemie hliníku, podobnosti a rozdíly s chemií boru, srovnání s Beryliem 7. Chemie uhlíku, výskyt, modifikace, reaktivita a srovnání s hliníkem a borem  8. Chemie křemíku, vlastnosti a využitelnost základních sloučenin, porovnání s uhlíkem  9. Chemie dusíku, rozdělení sloučenin podle vlastnosti, srovnání s uhlíkem a křemíkem  10. Chemie fosforu, sloučeniny a jejich vlastnosti, srovnání s chemií dusíku  11. Chemie kyslíku, vazebné typy, strukturní motivy ve sloučeninách, srovnání s dusíkem  12. Chemie síry, srovnání vlastností s kyslíkem a uhlíkem, využití sloučenin  13. Chemie halogenů, vazebné poměry, porovnání vlastností sloučenin s oxidy a sulfidy</vt:lpstr>
      <vt:lpstr>1. Úvod do předmětu, vznik prvků,  periodicita, periodická tabulka a její dělení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65</cp:revision>
  <dcterms:created xsi:type="dcterms:W3CDTF">2009-09-07T11:06:19Z</dcterms:created>
  <dcterms:modified xsi:type="dcterms:W3CDTF">2014-09-22T13:53:08Z</dcterms:modified>
</cp:coreProperties>
</file>