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71" r:id="rId5"/>
    <p:sldId id="266" r:id="rId6"/>
    <p:sldId id="263" r:id="rId7"/>
    <p:sldId id="272" r:id="rId8"/>
    <p:sldId id="267" r:id="rId9"/>
    <p:sldId id="265" r:id="rId10"/>
    <p:sldId id="268" r:id="rId11"/>
    <p:sldId id="259" r:id="rId12"/>
    <p:sldId id="261" r:id="rId13"/>
    <p:sldId id="269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005"/>
    <a:srgbClr val="FC9308"/>
    <a:srgbClr val="FEAB06"/>
    <a:srgbClr val="FFB125"/>
    <a:srgbClr val="FFC521"/>
    <a:srgbClr val="FFE101"/>
    <a:srgbClr val="FEDF22"/>
    <a:srgbClr val="FB0F09"/>
    <a:srgbClr val="FE7326"/>
    <a:srgbClr val="FEA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0"/>
            <a:lum/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29CAC-EC60-4848-9245-3F7C774FFFE8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dchem.com/inorganicmolecule.asp?id=611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179512" y="0"/>
            <a:ext cx="8358246" cy="1500198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Chemie vodíku, rozdíly a podobnosti sloučenin vodíku, reaktivita a možnosti využití</a:t>
            </a:r>
            <a:b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15876" y="1196752"/>
            <a:ext cx="9026525" cy="5440363"/>
            <a:chOff x="38" y="432"/>
            <a:chExt cx="5686" cy="3427"/>
          </a:xfrm>
        </p:grpSpPr>
        <p:grpSp>
          <p:nvGrpSpPr>
            <p:cNvPr id="7" name="Group 4"/>
            <p:cNvGrpSpPr>
              <a:grpSpLocks/>
            </p:cNvGrpSpPr>
            <p:nvPr/>
          </p:nvGrpSpPr>
          <p:grpSpPr bwMode="auto">
            <a:xfrm>
              <a:off x="38" y="432"/>
              <a:ext cx="622" cy="3418"/>
              <a:chOff x="38" y="56"/>
              <a:chExt cx="622" cy="3418"/>
            </a:xfrm>
          </p:grpSpPr>
          <p:pic>
            <p:nvPicPr>
              <p:cNvPr id="14" name="Picture 5" descr="D:\Merck\!\s\PT\ptall0a.gif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749" t="1286" r="749" b="1286"/>
              <a:stretch>
                <a:fillRect/>
              </a:stretch>
            </p:blipFill>
            <p:spPr bwMode="auto">
              <a:xfrm>
                <a:off x="42" y="56"/>
                <a:ext cx="618" cy="35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pic>
            <p:nvPicPr>
              <p:cNvPr id="15" name="Picture 6" descr="D:\Merck\!\s\PT\pt01-.gif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8" y="441"/>
                <a:ext cx="619" cy="30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</p:grpSp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3852" y="432"/>
              <a:ext cx="1872" cy="2986"/>
              <a:chOff x="3852" y="56"/>
              <a:chExt cx="1872" cy="2986"/>
            </a:xfrm>
          </p:grpSpPr>
          <p:pic>
            <p:nvPicPr>
              <p:cNvPr id="12" name="Picture 8" descr="D:\Merck\!\s\PT\ptall0c.gif"/>
              <p:cNvPicPr>
                <a:picLocks noChangeArrowheads="1"/>
              </p:cNvPicPr>
              <p:nvPr/>
            </p:nvPicPr>
            <p:blipFill>
              <a:blip r:embed="rId4" cstate="print"/>
              <a:srcRect t="1286" r="252" b="1286"/>
              <a:stretch>
                <a:fillRect/>
              </a:stretch>
            </p:blipFill>
            <p:spPr bwMode="auto">
              <a:xfrm>
                <a:off x="3854" y="56"/>
                <a:ext cx="1865" cy="35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pic>
            <p:nvPicPr>
              <p:cNvPr id="13" name="Picture 9" descr="D:\Merck\!\s\PT\pt04-.gif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852" y="443"/>
                <a:ext cx="1872" cy="259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</p:grpSp>
        <p:grpSp>
          <p:nvGrpSpPr>
            <p:cNvPr id="9" name="Group 10"/>
            <p:cNvGrpSpPr>
              <a:grpSpLocks/>
            </p:cNvGrpSpPr>
            <p:nvPr/>
          </p:nvGrpSpPr>
          <p:grpSpPr bwMode="auto">
            <a:xfrm>
              <a:off x="695" y="1726"/>
              <a:ext cx="3111" cy="2133"/>
              <a:chOff x="695" y="1726"/>
              <a:chExt cx="3111" cy="2133"/>
            </a:xfrm>
          </p:grpSpPr>
          <p:pic>
            <p:nvPicPr>
              <p:cNvPr id="10" name="Picture 11" descr="D:\Merck\!\s\PT\ptall0b.gif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 l="151" t="1286" r="375" b="1286"/>
              <a:stretch>
                <a:fillRect/>
              </a:stretch>
            </p:blipFill>
            <p:spPr bwMode="auto">
              <a:xfrm>
                <a:off x="708" y="1726"/>
                <a:ext cx="3098" cy="35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pic>
            <p:nvPicPr>
              <p:cNvPr id="11" name="Picture 12" descr="D:\Merck\!\pt03_.gif"/>
              <p:cNvPicPr>
                <a:picLocks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695" y="2118"/>
                <a:ext cx="3106" cy="1741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23813" y="1262063"/>
            <a:ext cx="533400" cy="755650"/>
          </a:xfrm>
          <a:prstGeom prst="rect">
            <a:avLst/>
          </a:prstGeom>
          <a:noFill/>
          <a:ln w="5715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7158" y="285728"/>
            <a:ext cx="3949479" cy="377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u="sng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Průmyslová</a:t>
            </a:r>
            <a:r>
              <a:rPr lang="en-US" sz="2800" b="1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v</a:t>
            </a:r>
            <a:r>
              <a:rPr lang="en-GB" sz="2800" b="1" u="sng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ýroba</a:t>
            </a:r>
            <a:r>
              <a:rPr lang="cs-CZ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n-GB" sz="2800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</a:p>
          <a:p>
            <a:pPr>
              <a:lnSpc>
                <a:spcPct val="110000"/>
              </a:lnSpc>
            </a:pPr>
            <a:endParaRPr lang="en-GB" sz="2400" b="1" dirty="0" smtClean="0"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en-GB" sz="2400" dirty="0" err="1" smtClean="0">
                <a:cs typeface="Times New Roman" pitchFamily="18" charset="0"/>
              </a:rPr>
              <a:t>Konverze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vodního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plynu</a:t>
            </a:r>
            <a:endParaRPr lang="en-GB" sz="2400" dirty="0" smtClean="0"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en-GB" sz="2400" b="1" dirty="0" smtClean="0">
                <a:cs typeface="Times New Roman" pitchFamily="18" charset="0"/>
              </a:rPr>
              <a:t>C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O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4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CO</a:t>
            </a:r>
          </a:p>
          <a:p>
            <a:pPr>
              <a:lnSpc>
                <a:spcPct val="110000"/>
              </a:lnSpc>
            </a:pPr>
            <a:r>
              <a:rPr lang="en-GB" sz="2400" b="1" dirty="0" smtClean="0">
                <a:cs typeface="Times New Roman" pitchFamily="18" charset="0"/>
              </a:rPr>
              <a:t>CO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O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400" b="1" dirty="0" smtClean="0">
                <a:sym typeface="Symbol" pitchFamily="18" charset="2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CO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</a:p>
          <a:p>
            <a:pPr>
              <a:lnSpc>
                <a:spcPct val="110000"/>
              </a:lnSpc>
            </a:pPr>
            <a:endParaRPr lang="en-GB" sz="2400" b="1" dirty="0" smtClean="0"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en-GB" sz="2400" b="1" dirty="0" smtClean="0">
                <a:cs typeface="Times New Roman" pitchFamily="18" charset="0"/>
              </a:rPr>
              <a:t>CH</a:t>
            </a:r>
            <a:r>
              <a:rPr lang="en-GB" sz="2400" b="1" baseline="-30000" dirty="0" smtClean="0">
                <a:cs typeface="Times New Roman" pitchFamily="18" charset="0"/>
              </a:rPr>
              <a:t>4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O</a:t>
            </a:r>
            <a:r>
              <a:rPr lang="cs-CZ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400" b="1" dirty="0" smtClean="0"/>
              <a:t> </a:t>
            </a:r>
            <a:r>
              <a:rPr lang="en-GB" sz="2400" b="1" dirty="0" smtClean="0">
                <a:cs typeface="Times New Roman" pitchFamily="18" charset="0"/>
              </a:rPr>
              <a:t>CO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3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dirty="0">
                <a:cs typeface="Times New Roman" pitchFamily="18" charset="0"/>
              </a:rPr>
              <a:t>H</a:t>
            </a:r>
            <a:r>
              <a:rPr lang="en-GB" sz="2400" b="1" baseline="-30000" dirty="0">
                <a:cs typeface="Times New Roman" pitchFamily="18" charset="0"/>
              </a:rPr>
              <a:t>2</a:t>
            </a:r>
            <a:r>
              <a:rPr lang="cs-CZ" sz="2400" b="1" dirty="0"/>
              <a:t>	</a:t>
            </a:r>
            <a:endParaRPr lang="en-US" sz="2400" b="1" dirty="0" smtClean="0"/>
          </a:p>
          <a:p>
            <a:pPr>
              <a:lnSpc>
                <a:spcPct val="110000"/>
              </a:lnSpc>
            </a:pPr>
            <a:r>
              <a:rPr lang="en-GB" sz="2400" b="1" dirty="0" smtClean="0">
                <a:cs typeface="Times New Roman" pitchFamily="18" charset="0"/>
              </a:rPr>
              <a:t>CH</a:t>
            </a:r>
            <a:r>
              <a:rPr lang="en-GB" sz="2400" b="1" baseline="-30000" dirty="0" smtClean="0">
                <a:cs typeface="Times New Roman" pitchFamily="18" charset="0"/>
              </a:rPr>
              <a:t>4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400" b="1" dirty="0" smtClean="0">
                <a:cs typeface="Times New Roman" pitchFamily="18" charset="0"/>
                <a:sym typeface="Symbol" pitchFamily="18" charset="2"/>
              </a:rPr>
              <a:t> C + 2 H</a:t>
            </a:r>
            <a:r>
              <a:rPr lang="en-US" sz="2400" b="1" baseline="-25000" dirty="0" smtClean="0"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b="1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(1200 °C)</a:t>
            </a:r>
            <a:endParaRPr lang="en-GB" sz="2400" dirty="0"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en-GB" sz="2400" b="1" dirty="0" smtClean="0">
                <a:cs typeface="Times New Roman" pitchFamily="18" charset="0"/>
              </a:rPr>
              <a:t>C</a:t>
            </a:r>
            <a:r>
              <a:rPr lang="en-GB" sz="2400" b="1" baseline="-30000" dirty="0" smtClean="0">
                <a:cs typeface="Times New Roman" pitchFamily="18" charset="0"/>
              </a:rPr>
              <a:t>3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6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3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dirty="0">
                <a:cs typeface="Times New Roman" pitchFamily="18" charset="0"/>
              </a:rPr>
              <a:t>H</a:t>
            </a:r>
            <a:r>
              <a:rPr lang="en-GB" sz="2400" b="1" baseline="-30000" dirty="0">
                <a:cs typeface="Times New Roman" pitchFamily="18" charset="0"/>
              </a:rPr>
              <a:t>2</a:t>
            </a:r>
            <a:r>
              <a:rPr lang="en-GB" sz="2400" b="1" dirty="0">
                <a:cs typeface="Times New Roman" pitchFamily="18" charset="0"/>
              </a:rPr>
              <a:t>O</a:t>
            </a:r>
            <a:r>
              <a:rPr lang="cs-CZ" sz="2400" b="1" dirty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en-GB" sz="2400" b="1" dirty="0" smtClean="0">
                <a:cs typeface="Times New Roman" pitchFamily="18" charset="0"/>
              </a:rPr>
              <a:t>3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CO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6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dirty="0">
                <a:cs typeface="Times New Roman" pitchFamily="18" charset="0"/>
              </a:rPr>
              <a:t>H</a:t>
            </a:r>
            <a:r>
              <a:rPr lang="en-GB" sz="2400" b="1" baseline="-30000" dirty="0">
                <a:cs typeface="Times New Roman" pitchFamily="18" charset="0"/>
              </a:rPr>
              <a:t>2</a:t>
            </a:r>
            <a:r>
              <a:rPr lang="en-GB" sz="2400" b="1" dirty="0"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58745" y="304809"/>
            <a:ext cx="12977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b="1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Použití</a:t>
            </a:r>
            <a:r>
              <a:rPr lang="cs-CZ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endParaRPr lang="cs-CZ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2071670" y="1071546"/>
            <a:ext cx="5486400" cy="4648200"/>
            <a:chOff x="2064" y="720"/>
            <a:chExt cx="3456" cy="2928"/>
          </a:xfrm>
        </p:grpSpPr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2064" y="720"/>
              <a:ext cx="3456" cy="2928"/>
            </a:xfrm>
            <a:prstGeom prst="rect">
              <a:avLst/>
            </a:prstGeom>
            <a:solidFill>
              <a:srgbClr val="00CCFF"/>
            </a:solidFill>
            <a:ln w="12700">
              <a:noFill/>
              <a:miter lim="800000"/>
              <a:headEnd/>
              <a:tailEnd/>
            </a:ln>
            <a:effectLst>
              <a:prstShdw prst="shdw17" dist="17961" dir="2700000">
                <a:srgbClr val="00CCFF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3010" y="2147"/>
              <a:ext cx="1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cs-CZ" sz="2400" b="1"/>
                <a:t> </a:t>
              </a:r>
            </a:p>
          </p:txBody>
        </p:sp>
        <p:sp>
          <p:nvSpPr>
            <p:cNvPr id="9" name="Line 12"/>
            <p:cNvSpPr>
              <a:spLocks noChangeShapeType="1"/>
            </p:cNvSpPr>
            <p:nvPr/>
          </p:nvSpPr>
          <p:spPr bwMode="auto">
            <a:xfrm>
              <a:off x="4109" y="2037"/>
              <a:ext cx="58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rot="10800000">
              <a:off x="3040" y="2037"/>
              <a:ext cx="58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Line 14"/>
            <p:cNvSpPr>
              <a:spLocks noChangeShapeType="1"/>
            </p:cNvSpPr>
            <p:nvPr/>
          </p:nvSpPr>
          <p:spPr bwMode="auto">
            <a:xfrm rot="16200000" flipH="1">
              <a:off x="3617" y="2528"/>
              <a:ext cx="494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Line 15"/>
            <p:cNvSpPr>
              <a:spLocks noChangeShapeType="1"/>
            </p:cNvSpPr>
            <p:nvPr/>
          </p:nvSpPr>
          <p:spPr bwMode="auto">
            <a:xfrm>
              <a:off x="3948" y="1071"/>
              <a:ext cx="73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Line 16"/>
            <p:cNvSpPr>
              <a:spLocks noChangeShapeType="1"/>
            </p:cNvSpPr>
            <p:nvPr/>
          </p:nvSpPr>
          <p:spPr bwMode="auto">
            <a:xfrm rot="10800000">
              <a:off x="3056" y="1071"/>
              <a:ext cx="73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>
              <a:off x="3956" y="1071"/>
              <a:ext cx="0" cy="74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Line 18"/>
            <p:cNvSpPr>
              <a:spLocks noChangeShapeType="1"/>
            </p:cNvSpPr>
            <p:nvPr/>
          </p:nvSpPr>
          <p:spPr bwMode="auto">
            <a:xfrm>
              <a:off x="3780" y="1071"/>
              <a:ext cx="0" cy="73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2292" y="1840"/>
              <a:ext cx="748" cy="385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99CC00">
                  <a:gamma/>
                  <a:shade val="60000"/>
                  <a:invGamma/>
                </a:srgbClr>
              </a:prstShdw>
            </a:effectLst>
          </p:spPr>
          <p:txBody>
            <a:bodyPr lIns="18000" tIns="82800" rIns="18000" bIns="82800" anchor="ctr" anchorCtr="1"/>
            <a:lstStyle/>
            <a:p>
              <a:pPr>
                <a:lnSpc>
                  <a:spcPct val="80000"/>
                </a:lnSpc>
              </a:pPr>
              <a:r>
                <a:rPr lang="cs-CZ" sz="2400">
                  <a:latin typeface="Arial" charset="0"/>
                  <a:cs typeface="Arial" charset="0"/>
                </a:rPr>
                <a:t>–</a:t>
              </a:r>
              <a:r>
                <a:rPr lang="cs-CZ" sz="2400">
                  <a:latin typeface="Arial" charset="0"/>
                </a:rPr>
                <a:t>C</a:t>
              </a:r>
              <a:r>
                <a:rPr lang="cs-CZ" sz="2400">
                  <a:latin typeface="Arial" charset="0"/>
                  <a:cs typeface="Arial" charset="0"/>
                </a:rPr>
                <a:t>–</a:t>
              </a:r>
              <a:r>
                <a:rPr lang="cs-CZ" sz="2400">
                  <a:latin typeface="Arial" charset="0"/>
                </a:rPr>
                <a:t>C</a:t>
              </a:r>
              <a:r>
                <a:rPr lang="cs-CZ" sz="2400">
                  <a:latin typeface="Arial" charset="0"/>
                  <a:cs typeface="Arial" charset="0"/>
                </a:rPr>
                <a:t>–</a:t>
              </a:r>
            </a:p>
          </p:txBody>
        </p:sp>
        <p:sp>
          <p:nvSpPr>
            <p:cNvPr id="18" name="Text Box 20"/>
            <p:cNvSpPr txBox="1">
              <a:spLocks noChangeArrowheads="1"/>
            </p:cNvSpPr>
            <p:nvPr/>
          </p:nvSpPr>
          <p:spPr bwMode="auto">
            <a:xfrm>
              <a:off x="4701" y="1846"/>
              <a:ext cx="680" cy="385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99CC00">
                  <a:gamma/>
                  <a:shade val="60000"/>
                  <a:invGamma/>
                </a:srgbClr>
              </a:prstShdw>
            </a:effectLst>
          </p:spPr>
          <p:txBody>
            <a:bodyPr lIns="18000" tIns="82800" rIns="18000" bIns="82800" anchor="ctr" anchorCtr="1"/>
            <a:lstStyle/>
            <a:p>
              <a:pPr>
                <a:lnSpc>
                  <a:spcPct val="80000"/>
                </a:lnSpc>
              </a:pPr>
              <a:r>
                <a:rPr lang="cs-CZ" sz="2400">
                  <a:latin typeface="Arial" charset="0"/>
                </a:rPr>
                <a:t>NH</a:t>
              </a:r>
              <a:r>
                <a:rPr lang="cs-CZ" sz="2400" baseline="-25000">
                  <a:latin typeface="Arial" charset="0"/>
                </a:rPr>
                <a:t>3</a:t>
              </a:r>
            </a:p>
          </p:txBody>
        </p:sp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4693" y="879"/>
              <a:ext cx="680" cy="385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99CC00">
                  <a:gamma/>
                  <a:shade val="60000"/>
                  <a:invGamma/>
                </a:srgbClr>
              </a:prstShdw>
            </a:effectLst>
          </p:spPr>
          <p:txBody>
            <a:bodyPr lIns="18000" tIns="82800" rIns="18000" bIns="82800" anchor="ctr" anchorCtr="1"/>
            <a:lstStyle/>
            <a:p>
              <a:pPr>
                <a:lnSpc>
                  <a:spcPct val="90000"/>
                </a:lnSpc>
              </a:pPr>
              <a:r>
                <a:rPr lang="cs-CZ" sz="2800">
                  <a:latin typeface="Arial" charset="0"/>
                </a:rPr>
                <a:t>M</a:t>
              </a:r>
              <a:endParaRPr lang="cs-CZ" sz="2800" baseline="-25000">
                <a:latin typeface="Arial" charset="0"/>
              </a:endParaRPr>
            </a:p>
          </p:txBody>
        </p:sp>
        <p:sp>
          <p:nvSpPr>
            <p:cNvPr id="20" name="Text Box 22"/>
            <p:cNvSpPr txBox="1">
              <a:spLocks noChangeArrowheads="1"/>
            </p:cNvSpPr>
            <p:nvPr/>
          </p:nvSpPr>
          <p:spPr bwMode="auto">
            <a:xfrm>
              <a:off x="2296" y="883"/>
              <a:ext cx="748" cy="385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99CC00">
                  <a:gamma/>
                  <a:shade val="60000"/>
                  <a:invGamma/>
                </a:srgbClr>
              </a:prstShdw>
            </a:effectLst>
          </p:spPr>
          <p:txBody>
            <a:bodyPr lIns="18000" tIns="82800" rIns="18000" bIns="82800" anchor="ctr" anchorCtr="1"/>
            <a:lstStyle/>
            <a:p>
              <a:pPr>
                <a:lnSpc>
                  <a:spcPct val="80000"/>
                </a:lnSpc>
              </a:pPr>
              <a:r>
                <a:rPr lang="cs-CZ" sz="2400">
                  <a:latin typeface="Arial" charset="0"/>
                </a:rPr>
                <a:t>CH</a:t>
              </a:r>
              <a:r>
                <a:rPr lang="cs-CZ" sz="2400" baseline="-25000">
                  <a:latin typeface="Arial" charset="0"/>
                </a:rPr>
                <a:t>3</a:t>
              </a:r>
              <a:r>
                <a:rPr lang="cs-CZ" sz="2400">
                  <a:latin typeface="Arial" charset="0"/>
                </a:rPr>
                <a:t>OH</a:t>
              </a:r>
            </a:p>
          </p:txBody>
        </p:sp>
        <p:sp>
          <p:nvSpPr>
            <p:cNvPr id="21" name="Text Box 23"/>
            <p:cNvSpPr txBox="1">
              <a:spLocks noChangeArrowheads="1"/>
            </p:cNvSpPr>
            <p:nvPr/>
          </p:nvSpPr>
          <p:spPr bwMode="auto">
            <a:xfrm>
              <a:off x="3492" y="2786"/>
              <a:ext cx="748" cy="385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99CC00">
                  <a:gamma/>
                  <a:shade val="60000"/>
                  <a:invGamma/>
                </a:srgbClr>
              </a:prstShdw>
            </a:effectLst>
          </p:spPr>
          <p:txBody>
            <a:bodyPr lIns="18000" tIns="82800" rIns="18000" bIns="82800" anchor="ctr" anchorCtr="1"/>
            <a:lstStyle/>
            <a:p>
              <a:pPr>
                <a:lnSpc>
                  <a:spcPct val="80000"/>
                </a:lnSpc>
              </a:pPr>
              <a:r>
                <a:rPr lang="cs-CZ" sz="2400">
                  <a:latin typeface="Arial" charset="0"/>
                </a:rPr>
                <a:t>palivo</a:t>
              </a:r>
              <a:endParaRPr lang="cs-CZ" sz="2400" baseline="-25000">
                <a:latin typeface="Arial" charset="0"/>
              </a:endParaRPr>
            </a:p>
          </p:txBody>
        </p:sp>
        <p:sp>
          <p:nvSpPr>
            <p:cNvPr id="22" name="Text Box 24"/>
            <p:cNvSpPr txBox="1">
              <a:spLocks noChangeArrowheads="1"/>
            </p:cNvSpPr>
            <p:nvPr/>
          </p:nvSpPr>
          <p:spPr bwMode="auto">
            <a:xfrm>
              <a:off x="4717" y="1263"/>
              <a:ext cx="635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tIns="82800" rIns="18000" bIns="82800" anchor="ctr" anchorCtr="1"/>
            <a:lstStyle/>
            <a:p>
              <a:pPr algn="r">
                <a:lnSpc>
                  <a:spcPct val="80000"/>
                </a:lnSpc>
              </a:pPr>
              <a:r>
                <a:rPr lang="cs-CZ" sz="2100">
                  <a:latin typeface="Arial" charset="0"/>
                </a:rPr>
                <a:t>redukce kovů</a:t>
              </a:r>
              <a:endParaRPr lang="cs-CZ" sz="2100" baseline="-25000">
                <a:latin typeface="Arial" charset="0"/>
              </a:endParaRPr>
            </a:p>
          </p:txBody>
        </p:sp>
        <p:sp>
          <p:nvSpPr>
            <p:cNvPr id="23" name="Text Box 25"/>
            <p:cNvSpPr txBox="1">
              <a:spLocks noChangeArrowheads="1"/>
            </p:cNvSpPr>
            <p:nvPr/>
          </p:nvSpPr>
          <p:spPr bwMode="auto">
            <a:xfrm>
              <a:off x="4761" y="2242"/>
              <a:ext cx="635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tIns="82800" rIns="18000" bIns="82800" anchor="ctr" anchorCtr="1"/>
            <a:lstStyle/>
            <a:p>
              <a:pPr algn="r">
                <a:lnSpc>
                  <a:spcPct val="80000"/>
                </a:lnSpc>
              </a:pPr>
              <a:r>
                <a:rPr lang="cs-CZ" sz="2100">
                  <a:latin typeface="Arial" charset="0"/>
                </a:rPr>
                <a:t>hnojiva, plasty.</a:t>
              </a:r>
              <a:endParaRPr lang="cs-CZ" sz="2100" baseline="-25000">
                <a:latin typeface="Arial" charset="0"/>
              </a:endParaRPr>
            </a:p>
          </p:txBody>
        </p:sp>
        <p:sp>
          <p:nvSpPr>
            <p:cNvPr id="24" name="Text Box 26"/>
            <p:cNvSpPr txBox="1">
              <a:spLocks noChangeArrowheads="1"/>
            </p:cNvSpPr>
            <p:nvPr/>
          </p:nvSpPr>
          <p:spPr bwMode="auto">
            <a:xfrm>
              <a:off x="2215" y="1266"/>
              <a:ext cx="960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tIns="82800" rIns="18000" bIns="82800" anchor="ctr" anchorCtr="1"/>
            <a:lstStyle/>
            <a:p>
              <a:pPr>
                <a:lnSpc>
                  <a:spcPct val="80000"/>
                </a:lnSpc>
              </a:pPr>
              <a:r>
                <a:rPr lang="cs-CZ" sz="2000">
                  <a:latin typeface="Arial" charset="0"/>
                </a:rPr>
                <a:t>uskladnitelná energie</a:t>
              </a:r>
            </a:p>
          </p:txBody>
        </p:sp>
        <p:sp>
          <p:nvSpPr>
            <p:cNvPr id="25" name="Text Box 27"/>
            <p:cNvSpPr txBox="1">
              <a:spLocks noChangeArrowheads="1"/>
            </p:cNvSpPr>
            <p:nvPr/>
          </p:nvSpPr>
          <p:spPr bwMode="auto">
            <a:xfrm>
              <a:off x="2272" y="2223"/>
              <a:ext cx="820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tIns="82800" rIns="18000" bIns="82800" anchor="ctr" anchorCtr="1"/>
            <a:lstStyle/>
            <a:p>
              <a:pPr>
                <a:lnSpc>
                  <a:spcPct val="80000"/>
                </a:lnSpc>
              </a:pPr>
              <a:r>
                <a:rPr lang="cs-CZ" sz="2000">
                  <a:latin typeface="Arial" charset="0"/>
                </a:rPr>
                <a:t>ztužování margarinů</a:t>
              </a:r>
              <a:endParaRPr lang="cs-CZ" sz="2000" baseline="-25000">
                <a:latin typeface="Arial" charset="0"/>
              </a:endParaRPr>
            </a:p>
          </p:txBody>
        </p:sp>
        <p:sp>
          <p:nvSpPr>
            <p:cNvPr id="26" name="Text Box 28"/>
            <p:cNvSpPr txBox="1">
              <a:spLocks noChangeArrowheads="1"/>
            </p:cNvSpPr>
            <p:nvPr/>
          </p:nvSpPr>
          <p:spPr bwMode="auto">
            <a:xfrm>
              <a:off x="3216" y="3179"/>
              <a:ext cx="1344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tIns="82800" rIns="18000" bIns="82800" anchor="ctr" anchorCtr="1"/>
            <a:lstStyle/>
            <a:p>
              <a:pPr algn="ctr">
                <a:lnSpc>
                  <a:spcPct val="80000"/>
                </a:lnSpc>
              </a:pPr>
              <a:r>
                <a:rPr lang="cs-CZ" sz="2000">
                  <a:latin typeface="Arial" charset="0"/>
                </a:rPr>
                <a:t>palivové články, raketové palivo</a:t>
              </a:r>
              <a:endParaRPr lang="cs-CZ" sz="2000" baseline="-25000">
                <a:latin typeface="Arial" charset="0"/>
              </a:endParaRPr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3148" y="1834"/>
              <a:ext cx="484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tIns="82800" rIns="18000" bIns="82800" anchor="ctr" anchorCtr="1"/>
            <a:lstStyle/>
            <a:p>
              <a:pPr>
                <a:lnSpc>
                  <a:spcPct val="90000"/>
                </a:lnSpc>
              </a:pPr>
              <a:r>
                <a:rPr lang="cs-CZ" sz="2200">
                  <a:latin typeface="Arial" charset="0"/>
                </a:rPr>
                <a:t>C=C </a:t>
              </a:r>
              <a:endParaRPr lang="cs-CZ" sz="2200" baseline="-25000">
                <a:latin typeface="Arial" charset="0"/>
              </a:endParaRPr>
            </a:p>
          </p:txBody>
        </p:sp>
        <p:sp>
          <p:nvSpPr>
            <p:cNvPr id="28" name="Text Box 30"/>
            <p:cNvSpPr txBox="1">
              <a:spLocks noChangeArrowheads="1"/>
            </p:cNvSpPr>
            <p:nvPr/>
          </p:nvSpPr>
          <p:spPr bwMode="auto">
            <a:xfrm>
              <a:off x="4240" y="1807"/>
              <a:ext cx="29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tIns="82800" rIns="18000" bIns="82800" anchor="ctr" anchorCtr="1"/>
            <a:lstStyle/>
            <a:p>
              <a:pPr>
                <a:lnSpc>
                  <a:spcPct val="90000"/>
                </a:lnSpc>
              </a:pPr>
              <a:r>
                <a:rPr lang="cs-CZ" sz="2200">
                  <a:latin typeface="Arial" charset="0"/>
                </a:rPr>
                <a:t>N</a:t>
              </a:r>
              <a:r>
                <a:rPr lang="cs-CZ" sz="2200" baseline="-25000">
                  <a:latin typeface="Arial" charset="0"/>
                </a:rPr>
                <a:t>2</a:t>
              </a:r>
            </a:p>
          </p:txBody>
        </p:sp>
        <p:sp>
          <p:nvSpPr>
            <p:cNvPr id="29" name="Text Box 31"/>
            <p:cNvSpPr txBox="1">
              <a:spLocks noChangeArrowheads="1"/>
            </p:cNvSpPr>
            <p:nvPr/>
          </p:nvSpPr>
          <p:spPr bwMode="auto">
            <a:xfrm>
              <a:off x="4144" y="874"/>
              <a:ext cx="29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tIns="82800" rIns="18000" bIns="82800" anchor="ctr" anchorCtr="1"/>
            <a:lstStyle/>
            <a:p>
              <a:pPr>
                <a:lnSpc>
                  <a:spcPct val="90000"/>
                </a:lnSpc>
              </a:pPr>
              <a:r>
                <a:rPr lang="cs-CZ" sz="2200">
                  <a:latin typeface="Arial" charset="0"/>
                </a:rPr>
                <a:t>M</a:t>
              </a:r>
              <a:r>
                <a:rPr lang="cs-CZ" sz="2200" baseline="30000">
                  <a:latin typeface="Arial" charset="0"/>
                </a:rPr>
                <a:t>+</a:t>
              </a:r>
            </a:p>
          </p:txBody>
        </p:sp>
        <p:sp>
          <p:nvSpPr>
            <p:cNvPr id="30" name="Text Box 32"/>
            <p:cNvSpPr txBox="1">
              <a:spLocks noChangeArrowheads="1"/>
            </p:cNvSpPr>
            <p:nvPr/>
          </p:nvSpPr>
          <p:spPr bwMode="auto">
            <a:xfrm>
              <a:off x="3320" y="875"/>
              <a:ext cx="304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tIns="82800" rIns="18000" bIns="82800" anchor="ctr" anchorCtr="1"/>
            <a:lstStyle/>
            <a:p>
              <a:pPr>
                <a:lnSpc>
                  <a:spcPct val="90000"/>
                </a:lnSpc>
              </a:pPr>
              <a:r>
                <a:rPr lang="cs-CZ" sz="2200">
                  <a:latin typeface="Arial" charset="0"/>
                </a:rPr>
                <a:t>CO </a:t>
              </a:r>
              <a:endParaRPr lang="cs-CZ" sz="2200" baseline="-25000">
                <a:latin typeface="Arial" charset="0"/>
              </a:endParaRPr>
            </a:p>
          </p:txBody>
        </p:sp>
        <p:grpSp>
          <p:nvGrpSpPr>
            <p:cNvPr id="31" name="Group 34"/>
            <p:cNvGrpSpPr>
              <a:grpSpLocks/>
            </p:cNvGrpSpPr>
            <p:nvPr/>
          </p:nvGrpSpPr>
          <p:grpSpPr bwMode="auto">
            <a:xfrm>
              <a:off x="3620" y="1797"/>
              <a:ext cx="480" cy="480"/>
              <a:chOff x="3408" y="1666"/>
              <a:chExt cx="480" cy="480"/>
            </a:xfrm>
          </p:grpSpPr>
          <p:sp>
            <p:nvSpPr>
              <p:cNvPr id="32" name="Oval 11"/>
              <p:cNvSpPr>
                <a:spLocks noChangeArrowheads="1"/>
              </p:cNvSpPr>
              <p:nvPr/>
            </p:nvSpPr>
            <p:spPr bwMode="auto">
              <a:xfrm>
                <a:off x="3408" y="1666"/>
                <a:ext cx="480" cy="480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3" name="Text Box 33"/>
              <p:cNvSpPr txBox="1">
                <a:spLocks noChangeArrowheads="1"/>
              </p:cNvSpPr>
              <p:nvPr/>
            </p:nvSpPr>
            <p:spPr bwMode="auto">
              <a:xfrm>
                <a:off x="3508" y="1811"/>
                <a:ext cx="292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8000" tIns="82800" rIns="18000" bIns="82800" anchor="ctr" anchorCtr="1"/>
              <a:lstStyle/>
              <a:p>
                <a:pPr>
                  <a:lnSpc>
                    <a:spcPct val="90000"/>
                  </a:lnSpc>
                </a:pPr>
                <a:r>
                  <a:rPr lang="cs-CZ" sz="2600" b="1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H</a:t>
                </a:r>
                <a:r>
                  <a:rPr lang="cs-CZ" sz="2600" b="1" baseline="-2500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2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0034" y="1214422"/>
            <a:ext cx="8627746" cy="5423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1</a:t>
            </a:r>
            <a:r>
              <a:rPr lang="en-GB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)</a:t>
            </a:r>
            <a:r>
              <a:rPr lang="cs-CZ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sz="2600" b="1" u="sng" dirty="0" err="1" smtClean="0">
                <a:cs typeface="Times New Roman" pitchFamily="18" charset="0"/>
              </a:rPr>
              <a:t>Iontové</a:t>
            </a:r>
            <a:r>
              <a:rPr lang="cs-CZ" sz="2600" b="1" u="sng" dirty="0" smtClean="0">
                <a:cs typeface="Times New Roman" pitchFamily="18" charset="0"/>
              </a:rPr>
              <a:t> </a:t>
            </a:r>
            <a:r>
              <a:rPr lang="en-GB" sz="2600" b="1" dirty="0" smtClean="0">
                <a:cs typeface="Times New Roman" pitchFamily="18" charset="0"/>
              </a:rPr>
              <a:t>–</a:t>
            </a:r>
            <a:r>
              <a:rPr lang="cs-CZ" sz="2600" b="1" dirty="0" smtClean="0"/>
              <a:t> </a:t>
            </a:r>
            <a:r>
              <a:rPr lang="en-GB" sz="26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H</a:t>
            </a:r>
            <a:r>
              <a:rPr lang="en-GB" sz="2600" b="1" baseline="300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–</a:t>
            </a:r>
            <a:r>
              <a:rPr lang="cs-CZ" sz="2400" b="1" dirty="0"/>
              <a:t>	</a:t>
            </a:r>
            <a:r>
              <a:rPr lang="en-GB" sz="2400" b="1" dirty="0" err="1" smtClean="0">
                <a:cs typeface="Times New Roman" pitchFamily="18" charset="0"/>
              </a:rPr>
              <a:t>LiH</a:t>
            </a:r>
            <a:r>
              <a:rPr lang="en-GB" sz="2400" b="1" dirty="0" smtClean="0">
                <a:cs typeface="Times New Roman" pitchFamily="18" charset="0"/>
              </a:rPr>
              <a:t> – </a:t>
            </a:r>
            <a:r>
              <a:rPr lang="en-GB" sz="2400" b="1" dirty="0" err="1" smtClean="0">
                <a:cs typeface="Times New Roman" pitchFamily="18" charset="0"/>
              </a:rPr>
              <a:t>CsH</a:t>
            </a:r>
            <a:r>
              <a:rPr lang="en-GB" sz="2400" b="1" dirty="0" smtClean="0">
                <a:cs typeface="Times New Roman" pitchFamily="18" charset="0"/>
              </a:rPr>
              <a:t>, </a:t>
            </a:r>
            <a:endParaRPr lang="en-GB" sz="2400" b="1" dirty="0"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cs-CZ" sz="2400" b="1" dirty="0"/>
              <a:t>		</a:t>
            </a:r>
            <a:r>
              <a:rPr lang="en-US" sz="2400" b="1" dirty="0" smtClean="0"/>
              <a:t>	</a:t>
            </a:r>
            <a:r>
              <a:rPr lang="en-GB" sz="2400" b="1" dirty="0" smtClean="0">
                <a:cs typeface="Times New Roman" pitchFamily="18" charset="0"/>
              </a:rPr>
              <a:t>CaH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 – BaH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</a:p>
          <a:p>
            <a:pPr>
              <a:lnSpc>
                <a:spcPct val="120000"/>
              </a:lnSpc>
            </a:pPr>
            <a:r>
              <a:rPr lang="en-GB" sz="2400" b="1" baseline="-30000" dirty="0" smtClean="0">
                <a:cs typeface="Times New Roman" pitchFamily="18" charset="0"/>
              </a:rPr>
              <a:t>			</a:t>
            </a:r>
            <a:r>
              <a:rPr lang="en-GB" sz="2400" dirty="0" err="1" smtClean="0">
                <a:cs typeface="Times New Roman" pitchFamily="18" charset="0"/>
              </a:rPr>
              <a:t>včetně</a:t>
            </a:r>
            <a:r>
              <a:rPr lang="en-GB" sz="2400" dirty="0" smtClean="0">
                <a:cs typeface="Times New Roman" pitchFamily="18" charset="0"/>
              </a:rPr>
              <a:t> Sc, Y, La -</a:t>
            </a:r>
            <a:r>
              <a:rPr lang="en-GB" sz="2400" dirty="0" err="1" smtClean="0">
                <a:cs typeface="Times New Roman" pitchFamily="18" charset="0"/>
              </a:rPr>
              <a:t>noidů</a:t>
            </a:r>
            <a:r>
              <a:rPr lang="en-GB" sz="2400" dirty="0" smtClean="0">
                <a:cs typeface="Times New Roman" pitchFamily="18" charset="0"/>
              </a:rPr>
              <a:t>, Ac -</a:t>
            </a:r>
            <a:r>
              <a:rPr lang="en-GB" sz="2400" dirty="0" err="1" smtClean="0">
                <a:cs typeface="Times New Roman" pitchFamily="18" charset="0"/>
              </a:rPr>
              <a:t>noidů</a:t>
            </a:r>
            <a:endParaRPr lang="en-GB" sz="2400" dirty="0">
              <a:cs typeface="Times New Roman" pitchFamily="18" charset="0"/>
            </a:endParaRPr>
          </a:p>
          <a:p>
            <a:endParaRPr lang="en-GB" sz="1600" b="1" dirty="0"/>
          </a:p>
          <a:p>
            <a:r>
              <a:rPr lang="en-GB" sz="2400" b="1" dirty="0" err="1">
                <a:cs typeface="Times New Roman" pitchFamily="18" charset="0"/>
              </a:rPr>
              <a:t>tavenina</a:t>
            </a:r>
            <a:r>
              <a:rPr lang="en-GB" sz="2400" b="1" dirty="0">
                <a:cs typeface="Times New Roman" pitchFamily="18" charset="0"/>
              </a:rPr>
              <a:t>:</a:t>
            </a:r>
            <a:r>
              <a:rPr lang="cs-CZ" sz="2400" b="1" dirty="0"/>
              <a:t>	</a:t>
            </a:r>
            <a:r>
              <a:rPr lang="en-GB" sz="2400" b="1" dirty="0" err="1" smtClean="0">
                <a:cs typeface="Times New Roman" pitchFamily="18" charset="0"/>
              </a:rPr>
              <a:t>LiH</a:t>
            </a:r>
            <a:r>
              <a:rPr lang="en-GB" sz="2400" b="1" dirty="0" smtClean="0">
                <a:cs typeface="Times New Roman" pitchFamily="18" charset="0"/>
              </a:rPr>
              <a:t> </a:t>
            </a:r>
            <a:r>
              <a:rPr lang="cs-CZ" sz="28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en-GB" sz="2400" b="1" dirty="0" smtClean="0">
                <a:cs typeface="Times New Roman" pitchFamily="18" charset="0"/>
              </a:rPr>
              <a:t>Li</a:t>
            </a:r>
            <a:r>
              <a:rPr lang="en-GB" sz="2400" b="1" baseline="30000" dirty="0" smtClean="0">
                <a:cs typeface="Times New Roman" pitchFamily="18" charset="0"/>
              </a:rPr>
              <a:t>+</a:t>
            </a:r>
            <a:r>
              <a:rPr lang="en-GB" sz="2400" b="1" dirty="0" smtClean="0">
                <a:cs typeface="Times New Roman" pitchFamily="18" charset="0"/>
              </a:rPr>
              <a:t> + H</a:t>
            </a:r>
            <a:r>
              <a:rPr lang="en-GB" sz="2400" b="1" baseline="30000" dirty="0">
                <a:cs typeface="Times New Roman" pitchFamily="18" charset="0"/>
              </a:rPr>
              <a:t>–</a:t>
            </a:r>
          </a:p>
          <a:p>
            <a:pPr>
              <a:lnSpc>
                <a:spcPct val="120000"/>
              </a:lnSpc>
            </a:pPr>
            <a:r>
              <a:rPr lang="cs-CZ" sz="2400" dirty="0"/>
              <a:t>	</a:t>
            </a:r>
            <a:r>
              <a:rPr lang="en-US" sz="2400" dirty="0" smtClean="0"/>
              <a:t>	</a:t>
            </a:r>
            <a:r>
              <a:rPr lang="en-US" sz="2400" dirty="0" err="1" smtClean="0"/>
              <a:t>vodík</a:t>
            </a:r>
            <a:r>
              <a:rPr lang="en-US" sz="2400" dirty="0" smtClean="0"/>
              <a:t> se </a:t>
            </a:r>
            <a:r>
              <a:rPr lang="en-US" sz="2400" dirty="0" err="1" smtClean="0"/>
              <a:t>vylučuje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anodě</a:t>
            </a:r>
            <a:endParaRPr lang="en-US" sz="2400" dirty="0" smtClean="0"/>
          </a:p>
          <a:p>
            <a:pPr>
              <a:lnSpc>
                <a:spcPct val="120000"/>
              </a:lnSpc>
            </a:pPr>
            <a:r>
              <a:rPr lang="de-DE" sz="2400" dirty="0" smtClean="0">
                <a:cs typeface="Times New Roman" pitchFamily="18" charset="0"/>
              </a:rPr>
              <a:t>		</a:t>
            </a:r>
            <a:r>
              <a:rPr lang="de-DE" sz="2400" dirty="0" err="1" smtClean="0">
                <a:cs typeface="Times New Roman" pitchFamily="18" charset="0"/>
              </a:rPr>
              <a:t>struktura</a:t>
            </a:r>
            <a:r>
              <a:rPr lang="de-DE" sz="2400" dirty="0" smtClean="0">
                <a:cs typeface="Times New Roman" pitchFamily="18" charset="0"/>
              </a:rPr>
              <a:t> </a:t>
            </a:r>
            <a:r>
              <a:rPr lang="de-DE" sz="2400" dirty="0" err="1">
                <a:cs typeface="Times New Roman" pitchFamily="18" charset="0"/>
              </a:rPr>
              <a:t>LiH</a:t>
            </a:r>
            <a:r>
              <a:rPr lang="de-DE" sz="2400" dirty="0">
                <a:cs typeface="Times New Roman" pitchFamily="18" charset="0"/>
              </a:rPr>
              <a:t> </a:t>
            </a:r>
            <a:r>
              <a:rPr lang="de-DE" sz="2400" dirty="0" err="1">
                <a:cs typeface="Times New Roman" pitchFamily="18" charset="0"/>
              </a:rPr>
              <a:t>až</a:t>
            </a:r>
            <a:r>
              <a:rPr lang="de-DE" sz="2400" dirty="0">
                <a:cs typeface="Times New Roman" pitchFamily="18" charset="0"/>
              </a:rPr>
              <a:t> </a:t>
            </a:r>
            <a:r>
              <a:rPr lang="de-DE" sz="2400" dirty="0" err="1">
                <a:cs typeface="Times New Roman" pitchFamily="18" charset="0"/>
              </a:rPr>
              <a:t>CsH</a:t>
            </a:r>
            <a:r>
              <a:rPr lang="de-DE" sz="2400" dirty="0">
                <a:cs typeface="Times New Roman" pitchFamily="18" charset="0"/>
              </a:rPr>
              <a:t> je </a:t>
            </a:r>
            <a:r>
              <a:rPr lang="de-DE" sz="2400" dirty="0" err="1">
                <a:cs typeface="Times New Roman" pitchFamily="18" charset="0"/>
              </a:rPr>
              <a:t>NaCl</a:t>
            </a:r>
            <a:endParaRPr lang="en-GB" sz="2400" dirty="0">
              <a:cs typeface="Times New Roman" pitchFamily="18" charset="0"/>
            </a:endParaRPr>
          </a:p>
          <a:p>
            <a:endParaRPr lang="en-GB" sz="1600" dirty="0">
              <a:cs typeface="Times New Roman" pitchFamily="18" charset="0"/>
            </a:endParaRPr>
          </a:p>
          <a:p>
            <a:r>
              <a:rPr lang="en-GB" sz="2400" b="1" dirty="0" err="1">
                <a:cs typeface="Times New Roman" pitchFamily="18" charset="0"/>
              </a:rPr>
              <a:t>příprava</a:t>
            </a:r>
            <a:r>
              <a:rPr lang="en-GB" sz="2400" b="1" dirty="0">
                <a:cs typeface="Times New Roman" pitchFamily="18" charset="0"/>
              </a:rPr>
              <a:t> (</a:t>
            </a:r>
            <a:r>
              <a:rPr lang="en-GB" sz="2400" b="1" dirty="0" err="1">
                <a:cs typeface="Times New Roman" pitchFamily="18" charset="0"/>
              </a:rPr>
              <a:t>výroba</a:t>
            </a:r>
            <a:r>
              <a:rPr lang="en-GB" sz="2400" b="1" dirty="0">
                <a:cs typeface="Times New Roman" pitchFamily="18" charset="0"/>
              </a:rPr>
              <a:t>)</a:t>
            </a:r>
            <a:r>
              <a:rPr lang="cs-CZ" sz="2400" b="1" dirty="0"/>
              <a:t>	</a:t>
            </a:r>
            <a:r>
              <a:rPr lang="en-GB" sz="2400" b="1" dirty="0">
                <a:cs typeface="Times New Roman" pitchFamily="18" charset="0"/>
              </a:rPr>
              <a:t>2</a:t>
            </a:r>
            <a:r>
              <a:rPr lang="en-GB" sz="2400" b="1" baseline="-25000" dirty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M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 </a:t>
            </a:r>
            <a:r>
              <a:rPr lang="cs-CZ" sz="28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en-GB" sz="2400" b="1" dirty="0" smtClean="0">
                <a:cs typeface="Times New Roman" pitchFamily="18" charset="0"/>
              </a:rPr>
              <a:t>2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dirty="0">
                <a:cs typeface="Times New Roman" pitchFamily="18" charset="0"/>
              </a:rPr>
              <a:t>MH</a:t>
            </a:r>
          </a:p>
          <a:p>
            <a:pPr>
              <a:lnSpc>
                <a:spcPct val="120000"/>
              </a:lnSpc>
            </a:pPr>
            <a:r>
              <a:rPr lang="cs-CZ" sz="2400" dirty="0"/>
              <a:t>			</a:t>
            </a:r>
            <a:r>
              <a:rPr lang="en-GB" sz="2400" dirty="0">
                <a:cs typeface="Times New Roman" pitchFamily="18" charset="0"/>
              </a:rPr>
              <a:t>(</a:t>
            </a:r>
            <a:r>
              <a:rPr lang="en-GB" sz="2400" dirty="0" err="1">
                <a:cs typeface="Times New Roman" pitchFamily="18" charset="0"/>
              </a:rPr>
              <a:t>tlak</a:t>
            </a:r>
            <a:r>
              <a:rPr lang="en-GB" sz="2400" dirty="0">
                <a:cs typeface="Times New Roman" pitchFamily="18" charset="0"/>
              </a:rPr>
              <a:t>, </a:t>
            </a:r>
            <a:r>
              <a:rPr lang="en-GB" sz="2400" dirty="0" err="1">
                <a:cs typeface="Times New Roman" pitchFamily="18" charset="0"/>
              </a:rPr>
              <a:t>tepl</a:t>
            </a:r>
            <a:r>
              <a:rPr lang="en-GB" sz="2400" dirty="0">
                <a:cs typeface="Times New Roman" pitchFamily="18" charset="0"/>
              </a:rPr>
              <a:t>. 300 – 700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400" dirty="0">
                <a:cs typeface="Times New Roman" pitchFamily="18" charset="0"/>
              </a:rPr>
              <a:t>°C</a:t>
            </a:r>
            <a:r>
              <a:rPr lang="en-GB" sz="2400" dirty="0" smtClean="0">
                <a:cs typeface="Times New Roman" pitchFamily="18" charset="0"/>
              </a:rPr>
              <a:t>)</a:t>
            </a:r>
          </a:p>
          <a:p>
            <a:pPr>
              <a:lnSpc>
                <a:spcPct val="120000"/>
              </a:lnSpc>
            </a:pPr>
            <a:endParaRPr lang="en-GB" sz="2400" dirty="0" smtClean="0"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GB" sz="2400" dirty="0" err="1" smtClean="0">
                <a:cs typeface="Times New Roman" pitchFamily="18" charset="0"/>
              </a:rPr>
              <a:t>reaktivní</a:t>
            </a:r>
            <a:r>
              <a:rPr lang="en-GB" sz="2400" dirty="0" smtClean="0">
                <a:cs typeface="Times New Roman" pitchFamily="18" charset="0"/>
              </a:rPr>
              <a:t>, </a:t>
            </a:r>
            <a:r>
              <a:rPr lang="en-GB" sz="2400" dirty="0" err="1" smtClean="0">
                <a:cs typeface="Times New Roman" pitchFamily="18" charset="0"/>
              </a:rPr>
              <a:t>často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samozápalné</a:t>
            </a:r>
            <a:r>
              <a:rPr lang="en-GB" sz="2400" dirty="0" smtClean="0">
                <a:cs typeface="Times New Roman" pitchFamily="18" charset="0"/>
              </a:rPr>
              <a:t>, s </a:t>
            </a:r>
            <a:r>
              <a:rPr lang="en-GB" sz="2400" dirty="0" err="1" smtClean="0">
                <a:cs typeface="Times New Roman" pitchFamily="18" charset="0"/>
              </a:rPr>
              <a:t>vodou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reagují</a:t>
            </a:r>
            <a:r>
              <a:rPr lang="en-GB" sz="2400" dirty="0" smtClean="0">
                <a:cs typeface="Times New Roman" pitchFamily="18" charset="0"/>
              </a:rPr>
              <a:t> (</a:t>
            </a:r>
            <a:r>
              <a:rPr lang="en-GB" sz="2400" dirty="0" err="1" smtClean="0">
                <a:cs typeface="Times New Roman" pitchFamily="18" charset="0"/>
              </a:rPr>
              <a:t>sušení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rozpouštědel</a:t>
            </a:r>
            <a:r>
              <a:rPr lang="en-GB" sz="2400" dirty="0" smtClean="0">
                <a:cs typeface="Times New Roman" pitchFamily="18" charset="0"/>
              </a:rPr>
              <a:t>),</a:t>
            </a:r>
          </a:p>
          <a:p>
            <a:pPr>
              <a:lnSpc>
                <a:spcPct val="120000"/>
              </a:lnSpc>
            </a:pPr>
            <a:r>
              <a:rPr lang="en-GB" sz="2400" dirty="0" err="1" smtClean="0">
                <a:cs typeface="Times New Roman" pitchFamily="18" charset="0"/>
              </a:rPr>
              <a:t>výborné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zdroje</a:t>
            </a:r>
            <a:r>
              <a:rPr lang="en-GB" sz="2400" dirty="0" smtClean="0">
                <a:cs typeface="Times New Roman" pitchFamily="18" charset="0"/>
              </a:rPr>
              <a:t> H</a:t>
            </a:r>
            <a:r>
              <a:rPr lang="en-GB" sz="2400" baseline="-25000" dirty="0" smtClean="0">
                <a:cs typeface="Times New Roman" pitchFamily="18" charset="0"/>
              </a:rPr>
              <a:t>2</a:t>
            </a:r>
            <a:endParaRPr lang="en-GB" sz="2400" baseline="-25000" dirty="0"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149850" y="4495800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b="1"/>
              <a:t> </a:t>
            </a:r>
          </a:p>
        </p:txBody>
      </p:sp>
      <p:sp>
        <p:nvSpPr>
          <p:cNvPr id="7" name="Obdélník 6"/>
          <p:cNvSpPr/>
          <p:nvPr/>
        </p:nvSpPr>
        <p:spPr>
          <a:xfrm>
            <a:off x="2000232" y="285728"/>
            <a:ext cx="42748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Sloučeniny</a:t>
            </a:r>
            <a:r>
              <a:rPr 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vodíku</a:t>
            </a:r>
            <a:r>
              <a:rPr 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- h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ydridy</a:t>
            </a:r>
            <a:endParaRPr lang="en-GB" sz="28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00034" y="714356"/>
            <a:ext cx="79533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Hydridy</a:t>
            </a:r>
            <a:r>
              <a:rPr lang="en-US" sz="2400" dirty="0" smtClean="0"/>
              <a:t> </a:t>
            </a:r>
            <a:r>
              <a:rPr lang="en-US" sz="2400" dirty="0" err="1" smtClean="0"/>
              <a:t>nerady</a:t>
            </a:r>
            <a:r>
              <a:rPr lang="en-US" sz="2400" dirty="0" smtClean="0"/>
              <a:t> </a:t>
            </a:r>
            <a:r>
              <a:rPr lang="en-US" sz="2400" dirty="0" err="1" smtClean="0"/>
              <a:t>tvoří</a:t>
            </a:r>
            <a:r>
              <a:rPr lang="en-US" sz="2400" dirty="0" smtClean="0"/>
              <a:t> </a:t>
            </a:r>
            <a:r>
              <a:rPr lang="en-US" sz="2400" dirty="0" err="1" smtClean="0"/>
              <a:t>prvky</a:t>
            </a:r>
            <a:r>
              <a:rPr lang="en-US" sz="2400" dirty="0" smtClean="0"/>
              <a:t> </a:t>
            </a:r>
            <a:r>
              <a:rPr lang="en-US" sz="2400" dirty="0" err="1" smtClean="0"/>
              <a:t>ze</a:t>
            </a:r>
            <a:r>
              <a:rPr lang="en-US" sz="2400" dirty="0" smtClean="0"/>
              <a:t> </a:t>
            </a:r>
            <a:r>
              <a:rPr lang="en-US" sz="2400" dirty="0" err="1" smtClean="0"/>
              <a:t>střední</a:t>
            </a:r>
            <a:r>
              <a:rPr lang="en-US" sz="2400" dirty="0" smtClean="0"/>
              <a:t> </a:t>
            </a:r>
            <a:r>
              <a:rPr lang="en-US" sz="2400" dirty="0" err="1" smtClean="0"/>
              <a:t>části</a:t>
            </a:r>
            <a:r>
              <a:rPr lang="en-US" sz="2400" dirty="0" smtClean="0"/>
              <a:t> </a:t>
            </a:r>
            <a:r>
              <a:rPr lang="en-US" sz="2400" dirty="0" err="1" smtClean="0"/>
              <a:t>přechodných</a:t>
            </a:r>
            <a:r>
              <a:rPr lang="en-US" sz="2400" dirty="0" smtClean="0"/>
              <a:t> </a:t>
            </a:r>
            <a:r>
              <a:rPr lang="en-US" sz="2400" dirty="0" err="1" smtClean="0"/>
              <a:t>prvků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500034" y="357166"/>
            <a:ext cx="7562391" cy="2074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2</a:t>
            </a:r>
            <a:r>
              <a:rPr lang="en-GB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)</a:t>
            </a:r>
            <a:r>
              <a:rPr lang="en-GB" sz="2600" b="1" dirty="0" smtClean="0">
                <a:cs typeface="Times New Roman" pitchFamily="18" charset="0"/>
              </a:rPr>
              <a:t> </a:t>
            </a:r>
            <a:r>
              <a:rPr lang="en-GB" sz="2600" b="1" u="sng" dirty="0" err="1" smtClean="0">
                <a:cs typeface="Times New Roman" pitchFamily="18" charset="0"/>
              </a:rPr>
              <a:t>Kovové</a:t>
            </a:r>
            <a:endParaRPr lang="en-GB" sz="2600" b="1" dirty="0">
              <a:cs typeface="Times New Roman" pitchFamily="18" charset="0"/>
            </a:endParaRPr>
          </a:p>
          <a:p>
            <a:pPr>
              <a:lnSpc>
                <a:spcPct val="140000"/>
              </a:lnSpc>
            </a:pPr>
            <a:r>
              <a:rPr lang="en-US" sz="2400" dirty="0" err="1" smtClean="0"/>
              <a:t>triáda</a:t>
            </a:r>
            <a:r>
              <a:rPr lang="en-US" sz="2400" dirty="0" smtClean="0"/>
              <a:t> Fe, </a:t>
            </a:r>
            <a:r>
              <a:rPr lang="en-US" sz="2400" dirty="0" err="1" smtClean="0"/>
              <a:t>skupina</a:t>
            </a:r>
            <a:r>
              <a:rPr lang="en-US" sz="2400" dirty="0" smtClean="0"/>
              <a:t> Cr a Pd, </a:t>
            </a:r>
            <a:r>
              <a:rPr lang="en-US" sz="2400" dirty="0" err="1" smtClean="0"/>
              <a:t>křehké</a:t>
            </a:r>
            <a:r>
              <a:rPr lang="en-US" sz="2400" dirty="0" smtClean="0"/>
              <a:t> </a:t>
            </a:r>
            <a:r>
              <a:rPr lang="en-US" sz="2400" dirty="0" err="1" smtClean="0"/>
              <a:t>látky</a:t>
            </a:r>
            <a:r>
              <a:rPr lang="en-US" sz="2400" dirty="0" smtClean="0"/>
              <a:t> </a:t>
            </a:r>
            <a:r>
              <a:rPr lang="en-US" sz="2400" dirty="0" err="1" smtClean="0"/>
              <a:t>kovového</a:t>
            </a:r>
            <a:r>
              <a:rPr lang="en-US" sz="2400" dirty="0" smtClean="0"/>
              <a:t> </a:t>
            </a:r>
            <a:r>
              <a:rPr lang="en-US" sz="2400" dirty="0" err="1" smtClean="0"/>
              <a:t>vzhledu</a:t>
            </a:r>
            <a:r>
              <a:rPr lang="en-US" sz="2400" dirty="0" smtClean="0"/>
              <a:t>,</a:t>
            </a:r>
          </a:p>
          <a:p>
            <a:pPr>
              <a:lnSpc>
                <a:spcPct val="140000"/>
              </a:lnSpc>
            </a:pPr>
            <a:r>
              <a:rPr lang="en-US" sz="2400" dirty="0" err="1" smtClean="0"/>
              <a:t>často</a:t>
            </a:r>
            <a:r>
              <a:rPr lang="en-US" sz="2400" dirty="0" smtClean="0"/>
              <a:t> </a:t>
            </a:r>
            <a:r>
              <a:rPr lang="en-US" sz="2400" dirty="0" err="1" smtClean="0"/>
              <a:t>polovodivé</a:t>
            </a:r>
            <a:r>
              <a:rPr lang="en-US" sz="2400" dirty="0" smtClean="0"/>
              <a:t>, </a:t>
            </a:r>
            <a:r>
              <a:rPr lang="en-US" sz="2400" dirty="0" err="1" smtClean="0"/>
              <a:t>struktura</a:t>
            </a:r>
            <a:r>
              <a:rPr lang="en-US" sz="2400" dirty="0" smtClean="0"/>
              <a:t> </a:t>
            </a:r>
            <a:r>
              <a:rPr lang="en-US" sz="2400" dirty="0" err="1" smtClean="0"/>
              <a:t>prozatím</a:t>
            </a:r>
            <a:r>
              <a:rPr lang="en-US" sz="2400" dirty="0" smtClean="0"/>
              <a:t> </a:t>
            </a:r>
            <a:r>
              <a:rPr lang="en-US" sz="2400" dirty="0" err="1" smtClean="0"/>
              <a:t>nejasná</a:t>
            </a:r>
            <a:r>
              <a:rPr lang="cs-CZ" sz="2400" b="1" dirty="0"/>
              <a:t>	</a:t>
            </a:r>
            <a:endParaRPr lang="en-US" sz="2400" b="1" dirty="0" smtClean="0"/>
          </a:p>
          <a:p>
            <a:pPr>
              <a:lnSpc>
                <a:spcPct val="140000"/>
              </a:lnSpc>
            </a:pPr>
            <a:r>
              <a:rPr lang="en-US" sz="2400" b="1" dirty="0" smtClean="0">
                <a:cs typeface="Times New Roman" pitchFamily="18" charset="0"/>
              </a:rPr>
              <a:t>PdH</a:t>
            </a:r>
            <a:r>
              <a:rPr lang="en-US" sz="2400" b="1" baseline="-25000" dirty="0" smtClean="0">
                <a:cs typeface="Times New Roman" pitchFamily="18" charset="0"/>
              </a:rPr>
              <a:t>0,7</a:t>
            </a:r>
            <a:endParaRPr lang="en-GB" sz="2400" b="1" baseline="-25000" dirty="0">
              <a:cs typeface="Times New Roman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00034" y="2428868"/>
            <a:ext cx="5752793" cy="155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14350" indent="-514350"/>
            <a:r>
              <a:rPr lang="en-GB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3)</a:t>
            </a:r>
            <a:r>
              <a:rPr lang="en-GB" sz="2600" b="1" dirty="0" smtClean="0">
                <a:cs typeface="Times New Roman" pitchFamily="18" charset="0"/>
              </a:rPr>
              <a:t> </a:t>
            </a:r>
            <a:r>
              <a:rPr lang="en-GB" sz="2600" b="1" u="sng" dirty="0" err="1" smtClean="0">
                <a:cs typeface="Times New Roman" pitchFamily="18" charset="0"/>
              </a:rPr>
              <a:t>Přechodné</a:t>
            </a:r>
            <a:r>
              <a:rPr lang="en-GB" sz="2600" b="1" dirty="0" smtClean="0">
                <a:cs typeface="Times New Roman" pitchFamily="18" charset="0"/>
              </a:rPr>
              <a:t> </a:t>
            </a:r>
            <a:r>
              <a:rPr lang="en-GB" sz="2400" dirty="0" smtClean="0">
                <a:cs typeface="Times New Roman" pitchFamily="18" charset="0"/>
              </a:rPr>
              <a:t>(</a:t>
            </a:r>
            <a:r>
              <a:rPr lang="en-GB" sz="2400" dirty="0" err="1" smtClean="0">
                <a:cs typeface="Times New Roman" pitchFamily="18" charset="0"/>
              </a:rPr>
              <a:t>mezi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iontovými</a:t>
            </a:r>
            <a:r>
              <a:rPr lang="en-GB" sz="2400" dirty="0" smtClean="0">
                <a:cs typeface="Times New Roman" pitchFamily="18" charset="0"/>
              </a:rPr>
              <a:t> a </a:t>
            </a:r>
            <a:r>
              <a:rPr lang="en-GB" sz="2400" dirty="0" err="1" smtClean="0">
                <a:cs typeface="Times New Roman" pitchFamily="18" charset="0"/>
              </a:rPr>
              <a:t>kovovými</a:t>
            </a:r>
            <a:r>
              <a:rPr lang="en-GB" sz="2400" dirty="0" smtClean="0">
                <a:cs typeface="Times New Roman" pitchFamily="18" charset="0"/>
              </a:rPr>
              <a:t>)</a:t>
            </a:r>
            <a:endParaRPr lang="en-GB" sz="2400" dirty="0">
              <a:cs typeface="Times New Roman" pitchFamily="18" charset="0"/>
            </a:endParaRPr>
          </a:p>
          <a:p>
            <a:pPr marL="457200" indent="-457200">
              <a:lnSpc>
                <a:spcPct val="140000"/>
              </a:lnSpc>
            </a:pPr>
            <a:r>
              <a:rPr lang="en-US" sz="2400" dirty="0" err="1" smtClean="0"/>
              <a:t>skupina</a:t>
            </a:r>
            <a:r>
              <a:rPr lang="en-US" sz="2400" dirty="0" smtClean="0"/>
              <a:t> Ti, V, </a:t>
            </a:r>
            <a:r>
              <a:rPr lang="en-US" sz="2400" dirty="0" err="1" smtClean="0"/>
              <a:t>Ln</a:t>
            </a:r>
            <a:r>
              <a:rPr lang="en-US" sz="2400" dirty="0" smtClean="0"/>
              <a:t>(An)H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, </a:t>
            </a:r>
            <a:r>
              <a:rPr lang="en-US" sz="2400" dirty="0" err="1" smtClean="0"/>
              <a:t>obvykle</a:t>
            </a:r>
            <a:r>
              <a:rPr lang="en-US" sz="2400" dirty="0" smtClean="0"/>
              <a:t> </a:t>
            </a:r>
            <a:r>
              <a:rPr lang="en-US" sz="2400" dirty="0" err="1" smtClean="0"/>
              <a:t>bertholidy</a:t>
            </a:r>
            <a:r>
              <a:rPr lang="en-US" sz="2400" dirty="0" smtClean="0"/>
              <a:t> </a:t>
            </a:r>
          </a:p>
          <a:p>
            <a:pPr marL="457200" indent="-457200">
              <a:lnSpc>
                <a:spcPct val="140000"/>
              </a:lnSpc>
            </a:pPr>
            <a:r>
              <a:rPr lang="en-US" sz="2400" b="1" dirty="0" smtClean="0"/>
              <a:t>TiH</a:t>
            </a:r>
            <a:r>
              <a:rPr lang="en-US" sz="2400" b="1" baseline="-25000" dirty="0" smtClean="0"/>
              <a:t>1,75</a:t>
            </a:r>
            <a:r>
              <a:rPr lang="en-US" sz="2400" b="1" dirty="0" smtClean="0"/>
              <a:t>, VH</a:t>
            </a:r>
            <a:r>
              <a:rPr lang="en-US" sz="2400" b="1" baseline="-25000" dirty="0" smtClean="0"/>
              <a:t>0,71</a:t>
            </a:r>
            <a:endParaRPr lang="en-GB" sz="2400" b="1" baseline="-30000" dirty="0"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00034" y="4071942"/>
            <a:ext cx="8656152" cy="229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4)</a:t>
            </a:r>
            <a:r>
              <a:rPr lang="en-GB" sz="2600" b="1" dirty="0" smtClean="0">
                <a:cs typeface="Times New Roman" pitchFamily="18" charset="0"/>
              </a:rPr>
              <a:t> </a:t>
            </a:r>
            <a:r>
              <a:rPr lang="en-GB" sz="2600" b="1" u="sng" dirty="0" err="1" smtClean="0">
                <a:cs typeface="Times New Roman" pitchFamily="18" charset="0"/>
              </a:rPr>
              <a:t>Kovalentní</a:t>
            </a:r>
            <a:endParaRPr lang="en-GB" sz="2400" dirty="0" smtClean="0">
              <a:cs typeface="Times New Roman" pitchFamily="18" charset="0"/>
            </a:endParaRPr>
          </a:p>
          <a:p>
            <a:r>
              <a:rPr lang="en-GB" sz="2400" dirty="0" err="1" smtClean="0">
                <a:cs typeface="Times New Roman" pitchFamily="18" charset="0"/>
              </a:rPr>
              <a:t>molekulové</a:t>
            </a:r>
            <a:r>
              <a:rPr lang="en-GB" sz="2400" dirty="0" smtClean="0">
                <a:cs typeface="Times New Roman" pitchFamily="18" charset="0"/>
              </a:rPr>
              <a:t> - </a:t>
            </a:r>
            <a:r>
              <a:rPr lang="en-GB" sz="2400" dirty="0" err="1" smtClean="0">
                <a:cs typeface="Times New Roman" pitchFamily="18" charset="0"/>
              </a:rPr>
              <a:t>prvky</a:t>
            </a:r>
            <a:r>
              <a:rPr lang="en-GB" sz="2400" dirty="0" smtClean="0">
                <a:cs typeface="Times New Roman" pitchFamily="18" charset="0"/>
              </a:rPr>
              <a:t> 14. – 17. </a:t>
            </a:r>
            <a:r>
              <a:rPr lang="en-GB" sz="2400" dirty="0" err="1" smtClean="0">
                <a:cs typeface="Times New Roman" pitchFamily="18" charset="0"/>
              </a:rPr>
              <a:t>skupiny</a:t>
            </a:r>
            <a:r>
              <a:rPr lang="en-GB" sz="2400" dirty="0" smtClean="0">
                <a:cs typeface="Times New Roman" pitchFamily="18" charset="0"/>
              </a:rPr>
              <a:t>, </a:t>
            </a:r>
            <a:r>
              <a:rPr lang="en-GB" sz="2400" dirty="0" err="1" smtClean="0">
                <a:cs typeface="Times New Roman" pitchFamily="18" charset="0"/>
              </a:rPr>
              <a:t>daltonidy</a:t>
            </a:r>
            <a:r>
              <a:rPr lang="en-GB" sz="2400" dirty="0" smtClean="0">
                <a:cs typeface="Times New Roman" pitchFamily="18" charset="0"/>
              </a:rPr>
              <a:t>, </a:t>
            </a:r>
            <a:r>
              <a:rPr lang="en-GB" sz="2400" dirty="0" err="1" smtClean="0">
                <a:cs typeface="Times New Roman" pitchFamily="18" charset="0"/>
              </a:rPr>
              <a:t>těkavé</a:t>
            </a:r>
            <a:r>
              <a:rPr lang="en-GB" sz="2400" dirty="0" smtClean="0">
                <a:cs typeface="Times New Roman" pitchFamily="18" charset="0"/>
              </a:rPr>
              <a:t>,</a:t>
            </a:r>
          </a:p>
          <a:p>
            <a:r>
              <a:rPr lang="en-GB" sz="2400" dirty="0" err="1" smtClean="0">
                <a:cs typeface="Times New Roman" pitchFamily="18" charset="0"/>
              </a:rPr>
              <a:t>termická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stabilita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klesá</a:t>
            </a:r>
            <a:r>
              <a:rPr lang="en-GB" sz="2400" dirty="0" smtClean="0">
                <a:cs typeface="Times New Roman" pitchFamily="18" charset="0"/>
              </a:rPr>
              <a:t> s </a:t>
            </a:r>
            <a:r>
              <a:rPr lang="en-GB" sz="2400" dirty="0" err="1" smtClean="0">
                <a:cs typeface="Times New Roman" pitchFamily="18" charset="0"/>
              </a:rPr>
              <a:t>rostoucím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atomovým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číslem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prvku</a:t>
            </a:r>
            <a:endParaRPr lang="en-GB" sz="2400" dirty="0" smtClean="0">
              <a:cs typeface="Times New Roman" pitchFamily="18" charset="0"/>
            </a:endParaRPr>
          </a:p>
          <a:p>
            <a:pPr>
              <a:lnSpc>
                <a:spcPct val="140000"/>
              </a:lnSpc>
            </a:pPr>
            <a:r>
              <a:rPr lang="en-GB" sz="2400" b="1" dirty="0" smtClean="0">
                <a:cs typeface="Times New Roman" pitchFamily="18" charset="0"/>
              </a:rPr>
              <a:t>HF </a:t>
            </a:r>
            <a:r>
              <a:rPr lang="en-GB" sz="2400" b="1" dirty="0">
                <a:cs typeface="Times New Roman" pitchFamily="18" charset="0"/>
              </a:rPr>
              <a:t>– HI</a:t>
            </a:r>
            <a:r>
              <a:rPr lang="en-GB" sz="1400" b="1" baseline="-25000" dirty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, 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O </a:t>
            </a:r>
            <a:r>
              <a:rPr lang="en-GB" sz="2400" b="1" dirty="0">
                <a:cs typeface="Times New Roman" pitchFamily="18" charset="0"/>
              </a:rPr>
              <a:t>– H</a:t>
            </a:r>
            <a:r>
              <a:rPr lang="en-GB" sz="2400" b="1" baseline="-30000" dirty="0">
                <a:cs typeface="Times New Roman" pitchFamily="18" charset="0"/>
              </a:rPr>
              <a:t>2</a:t>
            </a:r>
            <a:r>
              <a:rPr lang="en-GB" sz="2400" b="1" dirty="0">
                <a:cs typeface="Times New Roman" pitchFamily="18" charset="0"/>
              </a:rPr>
              <a:t>Te</a:t>
            </a:r>
            <a:r>
              <a:rPr lang="en-GB" sz="1400" b="1" baseline="-25000" dirty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, NH</a:t>
            </a:r>
            <a:r>
              <a:rPr lang="en-GB" sz="2400" b="1" baseline="-30000" dirty="0" smtClean="0">
                <a:cs typeface="Times New Roman" pitchFamily="18" charset="0"/>
              </a:rPr>
              <a:t>3</a:t>
            </a:r>
            <a:r>
              <a:rPr lang="en-GB" sz="2400" b="1" dirty="0" smtClean="0">
                <a:cs typeface="Times New Roman" pitchFamily="18" charset="0"/>
              </a:rPr>
              <a:t> </a:t>
            </a:r>
            <a:r>
              <a:rPr lang="en-GB" sz="2400" b="1" dirty="0">
                <a:cs typeface="Times New Roman" pitchFamily="18" charset="0"/>
              </a:rPr>
              <a:t>– SbH</a:t>
            </a:r>
            <a:r>
              <a:rPr lang="en-GB" sz="2400" b="1" baseline="-30000" dirty="0">
                <a:cs typeface="Times New Roman" pitchFamily="18" charset="0"/>
              </a:rPr>
              <a:t>3</a:t>
            </a:r>
            <a:r>
              <a:rPr lang="en-GB" sz="1400" b="1" baseline="-25000" dirty="0">
                <a:cs typeface="Times New Roman" pitchFamily="18" charset="0"/>
              </a:rPr>
              <a:t> </a:t>
            </a:r>
            <a:r>
              <a:rPr lang="en-GB" sz="2400" b="1" dirty="0">
                <a:cs typeface="Times New Roman" pitchFamily="18" charset="0"/>
              </a:rPr>
              <a:t>, </a:t>
            </a:r>
            <a:r>
              <a:rPr lang="en-GB" sz="2400" b="1" dirty="0" smtClean="0">
                <a:cs typeface="Times New Roman" pitchFamily="18" charset="0"/>
              </a:rPr>
              <a:t>CH</a:t>
            </a:r>
            <a:r>
              <a:rPr lang="en-GB" sz="2400" b="1" baseline="-30000" dirty="0" smtClean="0">
                <a:cs typeface="Times New Roman" pitchFamily="18" charset="0"/>
              </a:rPr>
              <a:t>4</a:t>
            </a:r>
            <a:r>
              <a:rPr lang="en-GB" sz="1400" b="1" baseline="-25000" dirty="0" smtClean="0">
                <a:cs typeface="Times New Roman" pitchFamily="18" charset="0"/>
              </a:rPr>
              <a:t> </a:t>
            </a:r>
            <a:r>
              <a:rPr lang="en-GB" sz="2400" b="1" dirty="0">
                <a:cs typeface="Times New Roman" pitchFamily="18" charset="0"/>
              </a:rPr>
              <a:t>, SiH</a:t>
            </a:r>
            <a:r>
              <a:rPr lang="en-GB" sz="2400" b="1" baseline="-30000" dirty="0">
                <a:cs typeface="Times New Roman" pitchFamily="18" charset="0"/>
              </a:rPr>
              <a:t>4</a:t>
            </a:r>
            <a:r>
              <a:rPr lang="en-GB" sz="1400" b="1" baseline="-25000" dirty="0">
                <a:cs typeface="Times New Roman" pitchFamily="18" charset="0"/>
              </a:rPr>
              <a:t> </a:t>
            </a:r>
            <a:endParaRPr lang="en-GB" sz="2400" dirty="0" smtClean="0">
              <a:cs typeface="Times New Roman" pitchFamily="18" charset="0"/>
            </a:endParaRPr>
          </a:p>
          <a:p>
            <a:pPr>
              <a:lnSpc>
                <a:spcPct val="140000"/>
              </a:lnSpc>
            </a:pPr>
            <a:r>
              <a:rPr lang="en-GB" sz="2400" dirty="0" err="1" smtClean="0">
                <a:cs typeface="Times New Roman" pitchFamily="18" charset="0"/>
              </a:rPr>
              <a:t>polymerní</a:t>
            </a:r>
            <a:r>
              <a:rPr lang="en-GB" sz="2400" dirty="0" smtClean="0">
                <a:cs typeface="Times New Roman" pitchFamily="18" charset="0"/>
              </a:rPr>
              <a:t> - Be, Mg a 12. a 13. </a:t>
            </a:r>
            <a:r>
              <a:rPr lang="en-GB" sz="2400" dirty="0" err="1" smtClean="0">
                <a:cs typeface="Times New Roman" pitchFamily="18" charset="0"/>
              </a:rPr>
              <a:t>skupina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B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6</a:t>
            </a:r>
            <a:r>
              <a:rPr lang="en-GB" sz="2400" baseline="-30000" dirty="0" smtClean="0">
                <a:cs typeface="Times New Roman" pitchFamily="18" charset="0"/>
              </a:rPr>
              <a:t> </a:t>
            </a:r>
            <a:r>
              <a:rPr lang="en-GB" sz="2400" dirty="0" smtClean="0">
                <a:cs typeface="Times New Roman" pitchFamily="18" charset="0"/>
              </a:rPr>
              <a:t>- </a:t>
            </a:r>
            <a:r>
              <a:rPr lang="en-GB" sz="2400" dirty="0" err="1" smtClean="0">
                <a:cs typeface="Times New Roman" pitchFamily="18" charset="0"/>
              </a:rPr>
              <a:t>složité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vazebné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poměry</a:t>
            </a:r>
            <a:endParaRPr lang="en-GB" sz="2400" baseline="-300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399619" y="214290"/>
            <a:ext cx="7611123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5)</a:t>
            </a:r>
            <a:r>
              <a:rPr lang="en-GB" sz="2600" b="1" dirty="0" smtClean="0">
                <a:cs typeface="Times New Roman" pitchFamily="18" charset="0"/>
              </a:rPr>
              <a:t> </a:t>
            </a:r>
            <a:r>
              <a:rPr lang="en-GB" sz="2600" b="1" u="sng" dirty="0" err="1" smtClean="0">
                <a:cs typeface="Times New Roman" pitchFamily="18" charset="0"/>
              </a:rPr>
              <a:t>Komplexní</a:t>
            </a:r>
            <a:endParaRPr lang="en-GB" sz="2600" b="1" u="sng" dirty="0" smtClean="0">
              <a:cs typeface="Times New Roman" pitchFamily="18" charset="0"/>
            </a:endParaRPr>
          </a:p>
          <a:p>
            <a:r>
              <a:rPr lang="en-GB" sz="2400" dirty="0" err="1" smtClean="0">
                <a:cs typeface="Times New Roman" pitchFamily="18" charset="0"/>
              </a:rPr>
              <a:t>homogenní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koordinační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sféra</a:t>
            </a:r>
            <a:endParaRPr lang="en-GB" sz="2400" dirty="0" smtClean="0">
              <a:cs typeface="Times New Roman" pitchFamily="18" charset="0"/>
            </a:endParaRPr>
          </a:p>
          <a:p>
            <a:pPr>
              <a:lnSpc>
                <a:spcPct val="140000"/>
              </a:lnSpc>
            </a:pPr>
            <a:r>
              <a:rPr lang="en-US" sz="2400" b="1" dirty="0" smtClean="0">
                <a:cs typeface="Times New Roman" pitchFamily="18" charset="0"/>
              </a:rPr>
              <a:t>LiAlH</a:t>
            </a:r>
            <a:r>
              <a:rPr lang="en-US" sz="2400" b="1" baseline="-25000" dirty="0" smtClean="0">
                <a:cs typeface="Times New Roman" pitchFamily="18" charset="0"/>
              </a:rPr>
              <a:t>4</a:t>
            </a:r>
            <a:endParaRPr lang="en-GB" sz="2400" baseline="-25000" dirty="0" smtClean="0">
              <a:cs typeface="Times New Roman" pitchFamily="18" charset="0"/>
            </a:endParaRPr>
          </a:p>
          <a:p>
            <a:pPr>
              <a:lnSpc>
                <a:spcPct val="140000"/>
              </a:lnSpc>
            </a:pPr>
            <a:r>
              <a:rPr lang="en-GB" sz="2400" dirty="0" err="1" smtClean="0">
                <a:cs typeface="Times New Roman" pitchFamily="18" charset="0"/>
              </a:rPr>
              <a:t>heterogenní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koordinační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sféra</a:t>
            </a:r>
            <a:endParaRPr lang="en-GB" sz="2400" dirty="0" smtClean="0">
              <a:cs typeface="Times New Roman" pitchFamily="18" charset="0"/>
            </a:endParaRPr>
          </a:p>
          <a:p>
            <a:pPr>
              <a:lnSpc>
                <a:spcPct val="140000"/>
              </a:lnSpc>
            </a:pPr>
            <a:r>
              <a:rPr lang="en-GB" sz="2400" b="1" dirty="0" smtClean="0">
                <a:cs typeface="Times New Roman" pitchFamily="18" charset="0"/>
              </a:rPr>
              <a:t>[FeH</a:t>
            </a:r>
            <a:r>
              <a:rPr lang="en-GB" sz="2400" b="1" baseline="-25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(CO)</a:t>
            </a:r>
            <a:r>
              <a:rPr lang="en-GB" sz="2400" b="1" baseline="-25000" dirty="0" smtClean="0">
                <a:cs typeface="Times New Roman" pitchFamily="18" charset="0"/>
              </a:rPr>
              <a:t>4</a:t>
            </a:r>
            <a:r>
              <a:rPr lang="en-GB" sz="2400" b="1" dirty="0" smtClean="0">
                <a:cs typeface="Times New Roman" pitchFamily="18" charset="0"/>
              </a:rPr>
              <a:t>]</a:t>
            </a:r>
          </a:p>
          <a:p>
            <a:pPr>
              <a:lnSpc>
                <a:spcPct val="140000"/>
              </a:lnSpc>
            </a:pPr>
            <a:r>
              <a:rPr lang="en-GB" sz="2400" dirty="0" err="1" smtClean="0">
                <a:cs typeface="Times New Roman" pitchFamily="18" charset="0"/>
              </a:rPr>
              <a:t>anionty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(</a:t>
            </a:r>
            <a:r>
              <a:rPr lang="en-US" sz="2400" dirty="0" err="1" smtClean="0">
                <a:cs typeface="Times New Roman" pitchFamily="18" charset="0"/>
              </a:rPr>
              <a:t>vysoká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koordinace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díky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malému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rozměru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atomu</a:t>
            </a:r>
            <a:r>
              <a:rPr lang="en-US" sz="2400" dirty="0" smtClean="0">
                <a:cs typeface="Times New Roman" pitchFamily="18" charset="0"/>
              </a:rPr>
              <a:t> H)</a:t>
            </a:r>
          </a:p>
          <a:p>
            <a:pPr>
              <a:lnSpc>
                <a:spcPct val="140000"/>
              </a:lnSpc>
            </a:pPr>
            <a:r>
              <a:rPr lang="en-US" sz="2400" b="1" dirty="0" smtClean="0">
                <a:cs typeface="Times New Roman" pitchFamily="18" charset="0"/>
              </a:rPr>
              <a:t>[ReH</a:t>
            </a:r>
            <a:r>
              <a:rPr lang="en-US" sz="2400" b="1" baseline="-25000" dirty="0" smtClean="0">
                <a:cs typeface="Times New Roman" pitchFamily="18" charset="0"/>
              </a:rPr>
              <a:t>9</a:t>
            </a:r>
            <a:r>
              <a:rPr lang="en-US" sz="2400" b="1" dirty="0" smtClean="0">
                <a:cs typeface="Times New Roman" pitchFamily="18" charset="0"/>
              </a:rPr>
              <a:t>]</a:t>
            </a:r>
            <a:r>
              <a:rPr lang="en-US" sz="2400" b="1" baseline="30000" dirty="0" smtClean="0">
                <a:cs typeface="Times New Roman" pitchFamily="18" charset="0"/>
              </a:rPr>
              <a:t>2-</a:t>
            </a:r>
            <a:endParaRPr lang="en-GB" sz="2400" b="1" baseline="30000" dirty="0"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28596" y="3714752"/>
            <a:ext cx="5786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hlinkClick r:id="rId2"/>
              </a:rPr>
              <a:t>http://www.3dchem.com/</a:t>
            </a:r>
            <a:r>
              <a:rPr lang="cs-CZ" dirty="0" err="1" smtClean="0">
                <a:hlinkClick r:id="rId2"/>
              </a:rPr>
              <a:t>inorganicmolecule.asp</a:t>
            </a:r>
            <a:r>
              <a:rPr lang="cs-CZ" dirty="0" smtClean="0">
                <a:hlinkClick r:id="rId2"/>
              </a:rPr>
              <a:t>?id=611#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071802" y="428604"/>
            <a:ext cx="30611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Vodíkové spektrum</a:t>
            </a:r>
            <a:endParaRPr lang="en-GB" sz="2800" b="1" dirty="0"/>
          </a:p>
        </p:txBody>
      </p:sp>
      <p:pic>
        <p:nvPicPr>
          <p:cNvPr id="4" name="Obrázek 3" descr="Hspectru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548680"/>
            <a:ext cx="4038096" cy="4660318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5000628" y="2000240"/>
            <a:ext cx="242245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dirty="0" smtClean="0"/>
              <a:t>f = R(1/m</a:t>
            </a:r>
            <a:r>
              <a:rPr lang="cs-CZ" sz="2600" baseline="30000" dirty="0" smtClean="0"/>
              <a:t>2</a:t>
            </a:r>
            <a:r>
              <a:rPr lang="cs-CZ" sz="2600" dirty="0" smtClean="0"/>
              <a:t> -1/n</a:t>
            </a:r>
            <a:r>
              <a:rPr lang="cs-CZ" sz="2600" baseline="30000" dirty="0" smtClean="0"/>
              <a:t>2</a:t>
            </a:r>
            <a:r>
              <a:rPr lang="cs-CZ" sz="2600" dirty="0" smtClean="0"/>
              <a:t>)</a:t>
            </a:r>
          </a:p>
          <a:p>
            <a:r>
              <a:rPr lang="cs-CZ" sz="2600" dirty="0" smtClean="0"/>
              <a:t>kde n </a:t>
            </a:r>
            <a:r>
              <a:rPr lang="en-US" sz="2600" dirty="0" smtClean="0"/>
              <a:t>&gt;</a:t>
            </a:r>
            <a:r>
              <a:rPr lang="cs-CZ" sz="2600" dirty="0" smtClean="0"/>
              <a:t>m</a:t>
            </a:r>
            <a:endParaRPr lang="cs-CZ" sz="2600" dirty="0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000628" y="2857496"/>
            <a:ext cx="4429156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m=1</a:t>
            </a:r>
            <a: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 série </a:t>
            </a:r>
            <a:r>
              <a:rPr kumimoji="0" lang="cs-CZ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Lymanova</a:t>
            </a:r>
            <a: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 (UV)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600" b="1" dirty="0" smtClean="0">
                <a:cs typeface="Arial" charset="0"/>
              </a:rPr>
              <a:t>m=2</a:t>
            </a:r>
            <a:r>
              <a:rPr lang="cs-CZ" sz="2600" dirty="0" smtClean="0">
                <a:cs typeface="Arial" charset="0"/>
              </a:rPr>
              <a:t> </a:t>
            </a:r>
            <a: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série </a:t>
            </a:r>
            <a:r>
              <a:rPr kumimoji="0" lang="cs-CZ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Balmerova</a:t>
            </a:r>
            <a: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 (VIZ)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600" b="1" dirty="0" smtClean="0">
                <a:cs typeface="Arial" charset="0"/>
              </a:rPr>
              <a:t>m=3</a:t>
            </a:r>
            <a:r>
              <a:rPr lang="cs-CZ" sz="2600" dirty="0" smtClean="0">
                <a:cs typeface="Arial" charset="0"/>
              </a:rPr>
              <a:t> </a:t>
            </a:r>
            <a: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série </a:t>
            </a:r>
            <a:r>
              <a:rPr kumimoji="0" lang="cs-CZ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Paschenova</a:t>
            </a:r>
            <a: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 (IR)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600" b="1" dirty="0" smtClean="0">
                <a:cs typeface="Arial" charset="0"/>
              </a:rPr>
              <a:t>m=4</a:t>
            </a:r>
            <a:r>
              <a:rPr lang="cs-CZ" sz="2600" dirty="0" smtClean="0">
                <a:cs typeface="Arial" charset="0"/>
              </a:rPr>
              <a:t> </a:t>
            </a:r>
            <a: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série </a:t>
            </a:r>
            <a:r>
              <a:rPr kumimoji="0" lang="cs-CZ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Brackettova</a:t>
            </a:r>
            <a: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 (IR)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600" b="1" dirty="0" smtClean="0">
                <a:cs typeface="Arial" charset="0"/>
              </a:rPr>
              <a:t>m=5</a:t>
            </a:r>
            <a:r>
              <a:rPr lang="cs-CZ" sz="2600" dirty="0" smtClean="0">
                <a:cs typeface="Arial" charset="0"/>
              </a:rPr>
              <a:t> </a:t>
            </a:r>
            <a: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série </a:t>
            </a:r>
            <a:r>
              <a:rPr kumimoji="0" lang="cs-CZ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Pfundova</a:t>
            </a:r>
            <a:r>
              <a:rPr kumimoji="0" 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charset="0"/>
              </a:rPr>
              <a:t> (IR)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373216"/>
            <a:ext cx="72104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179512" y="6396335"/>
            <a:ext cx="85689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Hydrogen emission spectrum lines in the visible range. These are the four visible lines of the</a:t>
            </a:r>
            <a:r>
              <a:rPr lang="cs-CZ" sz="1400" dirty="0" smtClean="0"/>
              <a:t> </a:t>
            </a:r>
            <a:r>
              <a:rPr lang="cs-CZ" sz="1400" dirty="0" err="1" smtClean="0"/>
              <a:t>Balmer</a:t>
            </a:r>
            <a:r>
              <a:rPr lang="cs-CZ" sz="1400" dirty="0" smtClean="0"/>
              <a:t> </a:t>
            </a:r>
            <a:r>
              <a:rPr lang="cs-CZ" sz="1400" dirty="0" err="1" smtClean="0"/>
              <a:t>series</a:t>
            </a:r>
            <a:r>
              <a:rPr lang="cs-CZ" sz="1400" dirty="0" smtClean="0"/>
              <a:t>.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428596" y="428604"/>
            <a:ext cx="8607900" cy="210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de-DE" sz="2600" b="1" baseline="300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1</a:t>
            </a:r>
            <a:r>
              <a:rPr lang="de-DE" sz="2600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H</a:t>
            </a:r>
            <a:r>
              <a:rPr lang="de-DE" sz="2600" b="1" baseline="-25000" dirty="0">
                <a:cs typeface="Times New Roman" pitchFamily="18" charset="0"/>
              </a:rPr>
              <a:t> </a:t>
            </a:r>
            <a:r>
              <a:rPr lang="de-DE" sz="2600" b="1" dirty="0" smtClean="0">
                <a:cs typeface="Times New Roman" pitchFamily="18" charset="0"/>
              </a:rPr>
              <a:t>,</a:t>
            </a:r>
            <a:r>
              <a:rPr lang="cs-CZ" sz="2600" b="1" dirty="0" smtClean="0"/>
              <a:t> </a:t>
            </a:r>
            <a:r>
              <a:rPr lang="de-DE" sz="2600" b="1" baseline="300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2</a:t>
            </a:r>
            <a:r>
              <a:rPr lang="de-DE" sz="2600" b="1" dirty="0" smtClean="0">
                <a:cs typeface="Times New Roman" pitchFamily="18" charset="0"/>
              </a:rPr>
              <a:t>H </a:t>
            </a:r>
            <a:r>
              <a:rPr lang="de-DE" sz="2600" b="1" dirty="0">
                <a:cs typeface="Times New Roman" pitchFamily="18" charset="0"/>
              </a:rPr>
              <a:t>(</a:t>
            </a:r>
            <a:r>
              <a:rPr lang="de-DE" sz="2600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D</a:t>
            </a:r>
            <a:r>
              <a:rPr lang="de-DE" sz="2600" b="1" dirty="0" smtClean="0">
                <a:cs typeface="Times New Roman" pitchFamily="18" charset="0"/>
              </a:rPr>
              <a:t>) </a:t>
            </a:r>
            <a:r>
              <a:rPr lang="de-DE" sz="2400" dirty="0" smtClean="0">
                <a:cs typeface="Times New Roman" pitchFamily="18" charset="0"/>
              </a:rPr>
              <a:t>0</a:t>
            </a:r>
            <a:r>
              <a:rPr lang="cs-CZ" sz="2400" dirty="0"/>
              <a:t>,</a:t>
            </a:r>
            <a:r>
              <a:rPr lang="de-DE" sz="2400" dirty="0">
                <a:cs typeface="Times New Roman" pitchFamily="18" charset="0"/>
              </a:rPr>
              <a:t>0156</a:t>
            </a:r>
            <a:r>
              <a:rPr lang="cs-CZ" sz="2400" baseline="-25000" dirty="0"/>
              <a:t> </a:t>
            </a:r>
            <a:r>
              <a:rPr lang="de-DE" sz="2400" dirty="0">
                <a:cs typeface="Times New Roman" pitchFamily="18" charset="0"/>
              </a:rPr>
              <a:t>% v H</a:t>
            </a:r>
            <a:r>
              <a:rPr lang="de-DE" sz="2600" b="1" dirty="0" smtClean="0">
                <a:cs typeface="Times New Roman" pitchFamily="18" charset="0"/>
              </a:rPr>
              <a:t>,</a:t>
            </a:r>
            <a:r>
              <a:rPr lang="cs-CZ" sz="2600" b="1" dirty="0" smtClean="0"/>
              <a:t> </a:t>
            </a:r>
            <a:r>
              <a:rPr lang="de-DE" sz="2600" b="1" baseline="300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3</a:t>
            </a:r>
            <a:r>
              <a:rPr lang="de-DE" sz="2600" b="1" dirty="0" smtClean="0">
                <a:cs typeface="Times New Roman" pitchFamily="18" charset="0"/>
              </a:rPr>
              <a:t>H </a:t>
            </a:r>
            <a:r>
              <a:rPr lang="de-DE" sz="2600" b="1" dirty="0">
                <a:cs typeface="Times New Roman" pitchFamily="18" charset="0"/>
              </a:rPr>
              <a:t>(</a:t>
            </a:r>
            <a:r>
              <a:rPr lang="de-DE" sz="2600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</a:t>
            </a:r>
            <a:r>
              <a:rPr lang="de-DE" sz="2600" b="1" dirty="0" smtClean="0">
                <a:cs typeface="Times New Roman" pitchFamily="18" charset="0"/>
              </a:rPr>
              <a:t>) </a:t>
            </a:r>
            <a:r>
              <a:rPr lang="de-DE" sz="2600" dirty="0" smtClean="0">
                <a:cs typeface="Times New Roman" pitchFamily="18" charset="0"/>
              </a:rPr>
              <a:t>(</a:t>
            </a:r>
            <a:r>
              <a:rPr lang="de-DE" sz="2600" dirty="0" err="1" smtClean="0">
                <a:cs typeface="Times New Roman" pitchFamily="18" charset="0"/>
              </a:rPr>
              <a:t>čistý</a:t>
            </a:r>
            <a:r>
              <a:rPr lang="de-DE" sz="2600" dirty="0" smtClean="0">
                <a:cs typeface="Times New Roman" pitchFamily="18" charset="0"/>
              </a:rPr>
              <a:t> </a:t>
            </a:r>
            <a:r>
              <a:rPr lang="el-GR" sz="2600" dirty="0" smtClean="0">
                <a:cs typeface="Times New Roman" pitchFamily="18" charset="0"/>
              </a:rPr>
              <a:t>β</a:t>
            </a:r>
            <a:r>
              <a:rPr lang="en-US" sz="2600" dirty="0" smtClean="0">
                <a:cs typeface="Times New Roman" pitchFamily="18" charset="0"/>
              </a:rPr>
              <a:t> </a:t>
            </a:r>
            <a:r>
              <a:rPr lang="en-US" sz="2600" dirty="0" err="1" smtClean="0">
                <a:cs typeface="Times New Roman" pitchFamily="18" charset="0"/>
              </a:rPr>
              <a:t>zářič</a:t>
            </a:r>
            <a:r>
              <a:rPr lang="en-US" sz="2600" dirty="0" smtClean="0">
                <a:cs typeface="Times New Roman" pitchFamily="18" charset="0"/>
              </a:rPr>
              <a:t>)</a:t>
            </a:r>
            <a:endParaRPr lang="en-GB" sz="2400" dirty="0"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cs-CZ" sz="2400" b="1" dirty="0"/>
              <a:t>	</a:t>
            </a:r>
            <a:r>
              <a:rPr lang="en-GB" sz="2400" b="1" dirty="0" smtClean="0">
                <a:cs typeface="Times New Roman" pitchFamily="18" charset="0"/>
              </a:rPr>
              <a:t>D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O </a:t>
            </a:r>
            <a:r>
              <a:rPr lang="cs-CZ" sz="2400" dirty="0" err="1" smtClean="0">
                <a:cs typeface="Times New Roman" pitchFamily="18" charset="0"/>
              </a:rPr>
              <a:t>b.t</a:t>
            </a:r>
            <a:r>
              <a:rPr lang="cs-CZ" sz="2400" dirty="0" smtClean="0">
                <a:cs typeface="Times New Roman" pitchFamily="18" charset="0"/>
              </a:rPr>
              <a:t>. 3,8 °C, </a:t>
            </a:r>
            <a:r>
              <a:rPr lang="en-GB" sz="2400" dirty="0" err="1" smtClean="0">
                <a:cs typeface="Times New Roman" pitchFamily="18" charset="0"/>
              </a:rPr>
              <a:t>b.v</a:t>
            </a:r>
            <a:r>
              <a:rPr lang="en-GB" sz="2400" dirty="0">
                <a:cs typeface="Times New Roman" pitchFamily="18" charset="0"/>
              </a:rPr>
              <a:t>.</a:t>
            </a:r>
            <a:r>
              <a:rPr lang="cs-CZ" sz="2400" dirty="0"/>
              <a:t> </a:t>
            </a:r>
            <a:r>
              <a:rPr lang="en-GB" sz="2400" dirty="0" smtClean="0">
                <a:cs typeface="Times New Roman" pitchFamily="18" charset="0"/>
              </a:rPr>
              <a:t>10</a:t>
            </a:r>
            <a:r>
              <a:rPr lang="cs-CZ" sz="2400" dirty="0" smtClean="0">
                <a:cs typeface="Times New Roman" pitchFamily="18" charset="0"/>
              </a:rPr>
              <a:t>1,4</a:t>
            </a:r>
            <a:r>
              <a:rPr lang="en-GB" sz="2400" baseline="-25000" dirty="0" smtClean="0">
                <a:cs typeface="Times New Roman" pitchFamily="18" charset="0"/>
              </a:rPr>
              <a:t> </a:t>
            </a:r>
            <a:r>
              <a:rPr lang="en-GB" sz="2400" dirty="0">
                <a:cs typeface="Times New Roman" pitchFamily="18" charset="0"/>
              </a:rPr>
              <a:t>°</a:t>
            </a:r>
            <a:r>
              <a:rPr lang="en-GB" sz="2400" dirty="0" smtClean="0">
                <a:cs typeface="Times New Roman" pitchFamily="18" charset="0"/>
              </a:rPr>
              <a:t>C</a:t>
            </a:r>
            <a:endParaRPr lang="en-GB" sz="2000" dirty="0"/>
          </a:p>
          <a:p>
            <a:r>
              <a:rPr lang="en-GB" sz="2600" b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H</a:t>
            </a:r>
            <a:r>
              <a:rPr lang="cs-CZ" sz="2600" b="1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GB" sz="2600" b="1" dirty="0" smtClean="0">
                <a:cs typeface="Times New Roman" pitchFamily="18" charset="0"/>
              </a:rPr>
              <a:t> – </a:t>
            </a:r>
            <a:r>
              <a:rPr lang="en-GB" sz="2400" b="1" dirty="0" err="1" smtClean="0">
                <a:cs typeface="Times New Roman" pitchFamily="18" charset="0"/>
              </a:rPr>
              <a:t>orto</a:t>
            </a:r>
            <a:r>
              <a:rPr lang="en-GB" sz="2400" b="1" dirty="0" smtClean="0">
                <a:cs typeface="Times New Roman" pitchFamily="18" charset="0"/>
              </a:rPr>
              <a:t>-</a:t>
            </a:r>
            <a:r>
              <a:rPr lang="en-GB" sz="2400" b="1" dirty="0">
                <a:cs typeface="Times New Roman" pitchFamily="18" charset="0"/>
              </a:rPr>
              <a:t>, para- </a:t>
            </a:r>
            <a:r>
              <a:rPr lang="en-GB" sz="2400" b="1" dirty="0" err="1" smtClean="0">
                <a:cs typeface="Times New Roman" pitchFamily="18" charset="0"/>
              </a:rPr>
              <a:t>vodík</a:t>
            </a:r>
            <a:r>
              <a:rPr lang="cs-CZ" sz="2400" b="1" dirty="0" smtClean="0">
                <a:cs typeface="Times New Roman" pitchFamily="18" charset="0"/>
              </a:rPr>
              <a:t> </a:t>
            </a:r>
            <a:r>
              <a:rPr lang="cs-CZ" sz="2400" dirty="0" smtClean="0">
                <a:cs typeface="Times New Roman" pitchFamily="18" charset="0"/>
              </a:rPr>
              <a:t>(jaderné/spinové izomery)</a:t>
            </a:r>
            <a:r>
              <a:rPr lang="cs-CZ" sz="2400" b="1" dirty="0"/>
              <a:t>	</a:t>
            </a:r>
            <a:r>
              <a:rPr lang="cs-CZ" sz="2400" b="1" dirty="0" smtClean="0"/>
              <a:t> </a:t>
            </a:r>
            <a:r>
              <a:rPr lang="cs-CZ" sz="2400" b="1" dirty="0"/>
              <a:t>		</a:t>
            </a:r>
            <a:r>
              <a:rPr lang="en-GB" sz="2400" u="sng" dirty="0">
                <a:cs typeface="Times New Roman" pitchFamily="18" charset="0"/>
              </a:rPr>
              <a:t>20</a:t>
            </a:r>
            <a:r>
              <a:rPr lang="cs-CZ" sz="2400" u="sng" dirty="0">
                <a:cs typeface="Times New Roman" pitchFamily="18" charset="0"/>
              </a:rPr>
              <a:t> </a:t>
            </a:r>
            <a:r>
              <a:rPr lang="en-GB" sz="2400" u="sng" dirty="0">
                <a:cs typeface="Times New Roman" pitchFamily="18" charset="0"/>
              </a:rPr>
              <a:t>K</a:t>
            </a:r>
            <a:r>
              <a:rPr lang="cs-CZ" sz="2400" u="sng" dirty="0"/>
              <a:t>:</a:t>
            </a:r>
            <a:r>
              <a:rPr lang="en-GB" sz="2400" u="sng" dirty="0">
                <a:cs typeface="Times New Roman" pitchFamily="18" charset="0"/>
              </a:rPr>
              <a:t> </a:t>
            </a:r>
            <a:r>
              <a:rPr lang="en-GB" sz="2400" dirty="0">
                <a:cs typeface="Times New Roman" pitchFamily="18" charset="0"/>
              </a:rPr>
              <a:t>99</a:t>
            </a:r>
            <a:r>
              <a:rPr lang="cs-CZ" sz="2400" dirty="0"/>
              <a:t>,</a:t>
            </a:r>
            <a:r>
              <a:rPr lang="en-GB" sz="2400" dirty="0">
                <a:cs typeface="Times New Roman" pitchFamily="18" charset="0"/>
              </a:rPr>
              <a:t>7</a:t>
            </a:r>
            <a:r>
              <a:rPr lang="cs-CZ" sz="2400" baseline="-25000" dirty="0"/>
              <a:t> </a:t>
            </a:r>
            <a:r>
              <a:rPr lang="en-GB" sz="2400" dirty="0">
                <a:cs typeface="Times New Roman" pitchFamily="18" charset="0"/>
              </a:rPr>
              <a:t>% </a:t>
            </a:r>
            <a:r>
              <a:rPr lang="en-GB" sz="2400" dirty="0" smtClean="0">
                <a:cs typeface="Times New Roman" pitchFamily="18" charset="0"/>
              </a:rPr>
              <a:t>para</a:t>
            </a:r>
            <a:endParaRPr lang="cs-CZ" sz="2400" dirty="0">
              <a:cs typeface="Times New Roman" pitchFamily="18" charset="0"/>
            </a:endParaRPr>
          </a:p>
          <a:p>
            <a:r>
              <a:rPr lang="cs-CZ" sz="2400" dirty="0" smtClean="0">
                <a:cs typeface="Times New Roman" pitchFamily="18" charset="0"/>
              </a:rPr>
              <a:t>	</a:t>
            </a:r>
            <a:r>
              <a:rPr lang="en-GB" sz="2400" u="sng" dirty="0" err="1" smtClean="0">
                <a:cs typeface="Times New Roman" pitchFamily="18" charset="0"/>
              </a:rPr>
              <a:t>vysoká</a:t>
            </a:r>
            <a:r>
              <a:rPr lang="en-GB" sz="2400" u="sng" dirty="0" smtClean="0">
                <a:cs typeface="Times New Roman" pitchFamily="18" charset="0"/>
              </a:rPr>
              <a:t> </a:t>
            </a:r>
            <a:r>
              <a:rPr lang="en-GB" sz="2400" u="sng" dirty="0" err="1">
                <a:cs typeface="Times New Roman" pitchFamily="18" charset="0"/>
              </a:rPr>
              <a:t>teplota</a:t>
            </a:r>
            <a:r>
              <a:rPr lang="cs-CZ" sz="2400" u="sng" dirty="0"/>
              <a:t>:</a:t>
            </a:r>
            <a:r>
              <a:rPr lang="en-GB" sz="2400" dirty="0">
                <a:cs typeface="Times New Roman" pitchFamily="18" charset="0"/>
              </a:rPr>
              <a:t> </a:t>
            </a:r>
            <a:r>
              <a:rPr lang="cs-CZ" sz="2400" dirty="0" smtClean="0">
                <a:cs typeface="Times New Roman" pitchFamily="18" charset="0"/>
              </a:rPr>
              <a:t>¾ </a:t>
            </a:r>
            <a:r>
              <a:rPr lang="en-GB" sz="2400" dirty="0" err="1" smtClean="0">
                <a:cs typeface="Times New Roman" pitchFamily="18" charset="0"/>
              </a:rPr>
              <a:t>orto</a:t>
            </a:r>
            <a:r>
              <a:rPr lang="cs-CZ" sz="2400" dirty="0" smtClean="0">
                <a:cs typeface="Times New Roman" pitchFamily="18" charset="0"/>
              </a:rPr>
              <a:t> a ¼ para</a:t>
            </a:r>
            <a:r>
              <a:rPr lang="en-GB" sz="2600" b="1" dirty="0">
                <a:cs typeface="Times New Roman" pitchFamily="18" charset="0"/>
              </a:rPr>
              <a:t> </a:t>
            </a:r>
            <a:r>
              <a:rPr lang="cs-CZ" sz="2000" dirty="0" smtClean="0">
                <a:cs typeface="Times New Roman" pitchFamily="18" charset="0"/>
              </a:rPr>
              <a:t>(rovnováha nezávislá na teplotě)</a:t>
            </a:r>
            <a:endParaRPr lang="en-GB" sz="2000" dirty="0">
              <a:cs typeface="Times New Roman" pitchFamily="18" charset="0"/>
            </a:endParaRPr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4337021" y="2487591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b="1"/>
              <a:t> </a:t>
            </a:r>
          </a:p>
        </p:txBody>
      </p:sp>
      <p:pic>
        <p:nvPicPr>
          <p:cNvPr id="5" name="Obrázek 4" descr="ortoparahydroge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2780927"/>
            <a:ext cx="5026008" cy="408781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618591" y="3068960"/>
            <a:ext cx="316835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D</a:t>
            </a:r>
            <a:r>
              <a:rPr lang="cs-CZ" sz="2000" b="1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GB" sz="2000" b="1" dirty="0" smtClean="0">
                <a:cs typeface="Times New Roman" pitchFamily="18" charset="0"/>
              </a:rPr>
              <a:t> – </a:t>
            </a:r>
            <a:r>
              <a:rPr lang="en-GB" b="1" dirty="0" err="1" smtClean="0">
                <a:cs typeface="Times New Roman" pitchFamily="18" charset="0"/>
              </a:rPr>
              <a:t>orto</a:t>
            </a:r>
            <a:r>
              <a:rPr lang="en-GB" b="1" dirty="0" smtClean="0">
                <a:cs typeface="Times New Roman" pitchFamily="18" charset="0"/>
              </a:rPr>
              <a:t>-, </a:t>
            </a:r>
            <a:r>
              <a:rPr lang="en-GB" b="1" dirty="0" err="1" smtClean="0">
                <a:cs typeface="Times New Roman" pitchFamily="18" charset="0"/>
              </a:rPr>
              <a:t>para</a:t>
            </a:r>
            <a:r>
              <a:rPr lang="en-GB" b="1" dirty="0" smtClean="0">
                <a:cs typeface="Times New Roman" pitchFamily="18" charset="0"/>
              </a:rPr>
              <a:t>- </a:t>
            </a:r>
            <a:r>
              <a:rPr lang="en-GB" b="1" dirty="0" err="1" smtClean="0">
                <a:cs typeface="Times New Roman" pitchFamily="18" charset="0"/>
              </a:rPr>
              <a:t>vodík</a:t>
            </a:r>
            <a:endParaRPr lang="cs-CZ" b="1" dirty="0" smtClean="0"/>
          </a:p>
          <a:p>
            <a:r>
              <a:rPr lang="en-GB" u="sng" dirty="0" smtClean="0">
                <a:cs typeface="Times New Roman" pitchFamily="18" charset="0"/>
              </a:rPr>
              <a:t>0</a:t>
            </a:r>
            <a:r>
              <a:rPr lang="cs-CZ" u="sng" dirty="0" smtClean="0">
                <a:cs typeface="Times New Roman" pitchFamily="18" charset="0"/>
              </a:rPr>
              <a:t> </a:t>
            </a:r>
            <a:r>
              <a:rPr lang="en-GB" u="sng" dirty="0" smtClean="0">
                <a:cs typeface="Times New Roman" pitchFamily="18" charset="0"/>
              </a:rPr>
              <a:t>K</a:t>
            </a:r>
            <a:r>
              <a:rPr lang="cs-CZ" u="sng" dirty="0" smtClean="0"/>
              <a:t>: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cs-CZ" dirty="0" smtClean="0">
                <a:cs typeface="Times New Roman" pitchFamily="18" charset="0"/>
              </a:rPr>
              <a:t>		100</a:t>
            </a:r>
            <a:r>
              <a:rPr lang="cs-CZ" baseline="-25000" dirty="0" smtClean="0"/>
              <a:t> </a:t>
            </a:r>
            <a:r>
              <a:rPr lang="en-GB" dirty="0" smtClean="0">
                <a:cs typeface="Times New Roman" pitchFamily="18" charset="0"/>
              </a:rPr>
              <a:t>% </a:t>
            </a:r>
            <a:r>
              <a:rPr lang="cs-CZ" dirty="0" err="1" smtClean="0">
                <a:cs typeface="Times New Roman" pitchFamily="18" charset="0"/>
              </a:rPr>
              <a:t>orto</a:t>
            </a:r>
            <a:endParaRPr lang="cs-CZ" sz="1050" dirty="0" smtClean="0"/>
          </a:p>
          <a:p>
            <a:r>
              <a:rPr lang="en-GB" u="sng" dirty="0" err="1" smtClean="0">
                <a:cs typeface="Times New Roman" pitchFamily="18" charset="0"/>
              </a:rPr>
              <a:t>vysoká</a:t>
            </a:r>
            <a:r>
              <a:rPr lang="en-GB" u="sng" dirty="0" smtClean="0">
                <a:cs typeface="Times New Roman" pitchFamily="18" charset="0"/>
              </a:rPr>
              <a:t> </a:t>
            </a:r>
            <a:r>
              <a:rPr lang="en-GB" u="sng" dirty="0" err="1" smtClean="0">
                <a:cs typeface="Times New Roman" pitchFamily="18" charset="0"/>
              </a:rPr>
              <a:t>teplota</a:t>
            </a:r>
            <a:r>
              <a:rPr lang="cs-CZ" u="sng" dirty="0" smtClean="0"/>
              <a:t>: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cs-CZ" dirty="0" smtClean="0">
                <a:cs typeface="Times New Roman" pitchFamily="18" charset="0"/>
              </a:rPr>
              <a:t>	66 % </a:t>
            </a:r>
            <a:r>
              <a:rPr lang="en-GB" dirty="0" err="1" smtClean="0">
                <a:cs typeface="Times New Roman" pitchFamily="18" charset="0"/>
              </a:rPr>
              <a:t>orto</a:t>
            </a:r>
            <a:r>
              <a:rPr lang="cs-CZ" dirty="0" smtClean="0">
                <a:cs typeface="Times New Roman" pitchFamily="18" charset="0"/>
              </a:rPr>
              <a:t> a</a:t>
            </a:r>
          </a:p>
          <a:p>
            <a:r>
              <a:rPr lang="cs-CZ" dirty="0" smtClean="0">
                <a:cs typeface="Times New Roman" pitchFamily="18" charset="0"/>
              </a:rPr>
              <a:t>		33 % para</a:t>
            </a:r>
            <a:r>
              <a:rPr lang="en-GB" sz="2000" b="1" dirty="0" smtClean="0">
                <a:cs typeface="Times New Roman" pitchFamily="18" charset="0"/>
              </a:rPr>
              <a:t> </a:t>
            </a:r>
            <a:endParaRPr lang="cs-CZ" sz="2000" b="1" dirty="0" smtClean="0">
              <a:cs typeface="Times New Roman" pitchFamily="18" charset="0"/>
            </a:endParaRPr>
          </a:p>
          <a:p>
            <a:endParaRPr lang="cs-CZ" sz="2000" b="1" dirty="0" smtClean="0">
              <a:cs typeface="Times New Roman" pitchFamily="18" charset="0"/>
            </a:endParaRPr>
          </a:p>
          <a:p>
            <a:r>
              <a:rPr lang="cs-CZ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</a:t>
            </a:r>
            <a:r>
              <a:rPr lang="cs-CZ" sz="2000" b="1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GB" sz="2000" b="1" dirty="0" smtClean="0">
                <a:cs typeface="Times New Roman" pitchFamily="18" charset="0"/>
              </a:rPr>
              <a:t> – </a:t>
            </a:r>
            <a:r>
              <a:rPr lang="en-GB" b="1" dirty="0" err="1" smtClean="0">
                <a:cs typeface="Times New Roman" pitchFamily="18" charset="0"/>
              </a:rPr>
              <a:t>orto</a:t>
            </a:r>
            <a:r>
              <a:rPr lang="en-GB" b="1" dirty="0" smtClean="0">
                <a:cs typeface="Times New Roman" pitchFamily="18" charset="0"/>
              </a:rPr>
              <a:t>-, </a:t>
            </a:r>
            <a:r>
              <a:rPr lang="en-GB" b="1" dirty="0" err="1" smtClean="0">
                <a:cs typeface="Times New Roman" pitchFamily="18" charset="0"/>
              </a:rPr>
              <a:t>para</a:t>
            </a:r>
            <a:r>
              <a:rPr lang="en-GB" b="1" dirty="0" smtClean="0">
                <a:cs typeface="Times New Roman" pitchFamily="18" charset="0"/>
              </a:rPr>
              <a:t>- </a:t>
            </a:r>
            <a:r>
              <a:rPr lang="en-GB" b="1" dirty="0" err="1" smtClean="0">
                <a:cs typeface="Times New Roman" pitchFamily="18" charset="0"/>
              </a:rPr>
              <a:t>vodík</a:t>
            </a:r>
            <a:endParaRPr lang="cs-CZ" b="1" dirty="0" smtClean="0"/>
          </a:p>
          <a:p>
            <a:r>
              <a:rPr lang="cs-CZ" dirty="0" smtClean="0">
                <a:cs typeface="Times New Roman" pitchFamily="18" charset="0"/>
              </a:rPr>
              <a:t>Rozdělení jako u H</a:t>
            </a:r>
            <a:r>
              <a:rPr lang="cs-CZ" baseline="-25000" dirty="0" smtClean="0">
                <a:cs typeface="Times New Roman" pitchFamily="18" charset="0"/>
              </a:rPr>
              <a:t>2</a:t>
            </a:r>
            <a:r>
              <a:rPr lang="en-GB" sz="2000" b="1" dirty="0" smtClean="0"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79512" y="3284984"/>
            <a:ext cx="81439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Vazebné</a:t>
            </a:r>
            <a:r>
              <a:rPr lang="en-US" sz="2800" b="1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u="sng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možnosti</a:t>
            </a:r>
            <a:endParaRPr lang="en-US" sz="2800" b="1" u="sng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cs-CZ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r>
              <a:rPr lang="cs-CZ" sz="2400" b="1" dirty="0" err="1" smtClean="0">
                <a:cs typeface="Times New Roman" pitchFamily="18" charset="0"/>
              </a:rPr>
              <a:t>biatomické</a:t>
            </a:r>
            <a:r>
              <a:rPr lang="cs-CZ" sz="2400" dirty="0" smtClean="0">
                <a:cs typeface="Times New Roman" pitchFamily="18" charset="0"/>
              </a:rPr>
              <a:t> molekuly H</a:t>
            </a:r>
            <a:r>
              <a:rPr lang="cs-CZ" sz="2400" baseline="-25000" dirty="0" smtClean="0">
                <a:cs typeface="Times New Roman" pitchFamily="18" charset="0"/>
              </a:rPr>
              <a:t>2 </a:t>
            </a:r>
            <a:r>
              <a:rPr lang="cs-CZ" sz="2400" dirty="0" smtClean="0">
                <a:cs typeface="Times New Roman" pitchFamily="18" charset="0"/>
              </a:rPr>
              <a:t>(D</a:t>
            </a:r>
            <a:r>
              <a:rPr lang="cs-CZ" sz="2400" baseline="-25000" dirty="0" smtClean="0">
                <a:cs typeface="Times New Roman" pitchFamily="18" charset="0"/>
              </a:rPr>
              <a:t>2</a:t>
            </a:r>
            <a:r>
              <a:rPr lang="cs-CZ" sz="2400" dirty="0" smtClean="0">
                <a:cs typeface="Times New Roman" pitchFamily="18" charset="0"/>
              </a:rPr>
              <a:t> nebo </a:t>
            </a:r>
            <a:r>
              <a:rPr lang="cs-CZ" sz="2400" dirty="0" smtClean="0">
                <a:cs typeface="Times New Roman" pitchFamily="18" charset="0"/>
              </a:rPr>
              <a:t>T</a:t>
            </a:r>
            <a:r>
              <a:rPr lang="cs-CZ" sz="2400" baseline="-25000" dirty="0" smtClean="0">
                <a:cs typeface="Times New Roman" pitchFamily="18" charset="0"/>
              </a:rPr>
              <a:t>2</a:t>
            </a:r>
            <a:r>
              <a:rPr lang="cs-CZ" sz="2400" dirty="0" smtClean="0">
                <a:cs typeface="Times New Roman" pitchFamily="18" charset="0"/>
              </a:rPr>
              <a:t>)</a:t>
            </a:r>
            <a:endParaRPr lang="en-US" sz="1600" b="1" dirty="0" smtClean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kovalentní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dvouelektronová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l-GR" sz="2400" dirty="0" smtClean="0">
                <a:cs typeface="Times New Roman" pitchFamily="18" charset="0"/>
              </a:rPr>
              <a:t>σ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vazba</a:t>
            </a:r>
            <a:endParaRPr lang="en-US" sz="2400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iontová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vazba</a:t>
            </a:r>
            <a:r>
              <a:rPr lang="en-US" sz="2400" dirty="0" smtClean="0">
                <a:cs typeface="Times New Roman" pitchFamily="18" charset="0"/>
              </a:rPr>
              <a:t> (</a:t>
            </a:r>
            <a:r>
              <a:rPr lang="en-US" sz="2400" dirty="0" err="1" smtClean="0">
                <a:cs typeface="Times New Roman" pitchFamily="18" charset="0"/>
              </a:rPr>
              <a:t>hydridy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elektropozitivních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kovů</a:t>
            </a:r>
            <a:r>
              <a:rPr lang="en-US" sz="2400" dirty="0" smtClean="0">
                <a:cs typeface="Times New Roman" pitchFamily="18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vodíková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vazba</a:t>
            </a:r>
            <a:r>
              <a:rPr lang="en-US" sz="2400" dirty="0" smtClean="0">
                <a:cs typeface="Times New Roman" pitchFamily="18" charset="0"/>
              </a:rPr>
              <a:t> (</a:t>
            </a:r>
            <a:r>
              <a:rPr lang="en-US" sz="2400" dirty="0" err="1" smtClean="0">
                <a:cs typeface="Times New Roman" pitchFamily="18" charset="0"/>
              </a:rPr>
              <a:t>více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dále</a:t>
            </a:r>
            <a:r>
              <a:rPr lang="en-US" sz="2400" dirty="0" smtClean="0">
                <a:cs typeface="Times New Roman" pitchFamily="18" charset="0"/>
              </a:rPr>
              <a:t>)</a:t>
            </a:r>
          </a:p>
          <a:p>
            <a:endParaRPr lang="en-US" sz="2400" dirty="0" smtClean="0">
              <a:cs typeface="Times New Roman" pitchFamily="18" charset="0"/>
            </a:endParaRPr>
          </a:p>
          <a:p>
            <a:r>
              <a:rPr lang="en-US" sz="2400" b="1" dirty="0" smtClean="0">
                <a:cs typeface="Times New Roman" pitchFamily="18" charset="0"/>
              </a:rPr>
              <a:t>H</a:t>
            </a:r>
            <a:r>
              <a:rPr lang="en-US" sz="2400" dirty="0" smtClean="0">
                <a:cs typeface="Times New Roman" pitchFamily="18" charset="0"/>
              </a:rPr>
              <a:t>, </a:t>
            </a:r>
            <a:r>
              <a:rPr lang="en-US" sz="2400" b="1" dirty="0" smtClean="0"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cs typeface="Times New Roman" pitchFamily="18" charset="0"/>
              </a:rPr>
              <a:t>2</a:t>
            </a:r>
            <a:r>
              <a:rPr lang="en-US" sz="2400" dirty="0" smtClean="0">
                <a:cs typeface="Times New Roman" pitchFamily="18" charset="0"/>
              </a:rPr>
              <a:t>, </a:t>
            </a:r>
            <a:r>
              <a:rPr lang="en-US" sz="2400" b="1" dirty="0" smtClean="0">
                <a:cs typeface="Times New Roman" pitchFamily="18" charset="0"/>
              </a:rPr>
              <a:t>H</a:t>
            </a:r>
            <a:r>
              <a:rPr lang="en-US" sz="2400" b="1" baseline="30000" dirty="0" smtClean="0">
                <a:cs typeface="Times New Roman" pitchFamily="18" charset="0"/>
              </a:rPr>
              <a:t>+</a:t>
            </a:r>
            <a:r>
              <a:rPr lang="en-US" sz="2400" baseline="30000" dirty="0" smtClean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(</a:t>
            </a:r>
            <a:r>
              <a:rPr lang="en-US" sz="2400" dirty="0" err="1" smtClean="0">
                <a:cs typeface="Times New Roman" pitchFamily="18" charset="0"/>
              </a:rPr>
              <a:t>extrémně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malý</a:t>
            </a:r>
            <a:r>
              <a:rPr lang="en-US" sz="2400" dirty="0" smtClean="0">
                <a:cs typeface="Times New Roman" pitchFamily="18" charset="0"/>
              </a:rPr>
              <a:t>, </a:t>
            </a:r>
            <a:r>
              <a:rPr lang="en-US" sz="2400" dirty="0" err="1" smtClean="0">
                <a:cs typeface="Times New Roman" pitchFamily="18" charset="0"/>
              </a:rPr>
              <a:t>vždy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solvatovaný</a:t>
            </a:r>
            <a:r>
              <a:rPr lang="en-US" sz="2400" dirty="0" smtClean="0">
                <a:cs typeface="Times New Roman" pitchFamily="18" charset="0"/>
              </a:rPr>
              <a:t>), </a:t>
            </a:r>
            <a:r>
              <a:rPr lang="en-US" sz="2400" b="1" dirty="0" smtClean="0">
                <a:cs typeface="Times New Roman" pitchFamily="18" charset="0"/>
              </a:rPr>
              <a:t>H</a:t>
            </a:r>
            <a:r>
              <a:rPr lang="en-US" sz="2400" b="1" baseline="30000" dirty="0" smtClean="0">
                <a:cs typeface="Times New Roman" pitchFamily="18" charset="0"/>
              </a:rPr>
              <a:t>-</a:t>
            </a:r>
            <a:r>
              <a:rPr lang="en-US" sz="2400" baseline="30000" dirty="0" smtClean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(</a:t>
            </a:r>
            <a:r>
              <a:rPr lang="en-US" sz="2400" dirty="0" err="1" smtClean="0">
                <a:cs typeface="Times New Roman" pitchFamily="18" charset="0"/>
              </a:rPr>
              <a:t>objemný</a:t>
            </a:r>
            <a:r>
              <a:rPr lang="en-US" sz="2400" dirty="0" smtClean="0">
                <a:cs typeface="Times New Roman" pitchFamily="18" charset="0"/>
              </a:rPr>
              <a:t>, </a:t>
            </a:r>
            <a:r>
              <a:rPr lang="en-US" sz="2400" dirty="0" err="1" smtClean="0">
                <a:cs typeface="Times New Roman" pitchFamily="18" charset="0"/>
              </a:rPr>
              <a:t>silná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báze</a:t>
            </a:r>
            <a:r>
              <a:rPr lang="en-US" sz="2400" dirty="0" smtClean="0">
                <a:cs typeface="Times New Roman" pitchFamily="18" charset="0"/>
              </a:rPr>
              <a:t>), </a:t>
            </a:r>
            <a:r>
              <a:rPr lang="en-US" sz="2400" b="1" dirty="0" smtClean="0"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cs typeface="Times New Roman" pitchFamily="18" charset="0"/>
              </a:rPr>
              <a:t>2</a:t>
            </a:r>
            <a:r>
              <a:rPr lang="en-US" sz="2400" b="1" baseline="30000" dirty="0" smtClean="0">
                <a:cs typeface="Times New Roman" pitchFamily="18" charset="0"/>
              </a:rPr>
              <a:t>+</a:t>
            </a:r>
            <a:r>
              <a:rPr lang="en-US" sz="2400" dirty="0" smtClean="0">
                <a:cs typeface="Times New Roman" pitchFamily="18" charset="0"/>
              </a:rPr>
              <a:t>, </a:t>
            </a:r>
            <a:r>
              <a:rPr lang="en-US" sz="2400" b="1" dirty="0" smtClean="0"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cs typeface="Times New Roman" pitchFamily="18" charset="0"/>
              </a:rPr>
              <a:t>2</a:t>
            </a:r>
            <a:r>
              <a:rPr lang="en-US" sz="2400" b="1" baseline="30000" dirty="0" smtClean="0">
                <a:cs typeface="Times New Roman" pitchFamily="18" charset="0"/>
              </a:rPr>
              <a:t>-</a:t>
            </a:r>
            <a:r>
              <a:rPr lang="en-US" sz="2400" dirty="0" smtClean="0">
                <a:cs typeface="Times New Roman" pitchFamily="18" charset="0"/>
              </a:rPr>
              <a:t>, </a:t>
            </a:r>
            <a:r>
              <a:rPr lang="en-US" sz="2400" b="1" dirty="0" smtClean="0"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cs typeface="Times New Roman" pitchFamily="18" charset="0"/>
              </a:rPr>
              <a:t>3</a:t>
            </a:r>
            <a:r>
              <a:rPr lang="en-US" sz="2400" b="1" baseline="30000" dirty="0" smtClean="0">
                <a:cs typeface="Times New Roman" pitchFamily="18" charset="0"/>
              </a:rPr>
              <a:t>+</a:t>
            </a:r>
            <a:endParaRPr lang="en-GB" sz="2400" b="1" baseline="30000" dirty="0"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04664"/>
            <a:ext cx="889248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600" b="1" baseline="30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3</a:t>
            </a:r>
            <a:r>
              <a:rPr lang="de-DE" sz="2600" b="1" dirty="0" smtClean="0">
                <a:solidFill>
                  <a:prstClr val="black"/>
                </a:solidFill>
                <a:cs typeface="Times New Roman" pitchFamily="18" charset="0"/>
              </a:rPr>
              <a:t>H (</a:t>
            </a:r>
            <a:r>
              <a:rPr lang="de-DE" sz="2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</a:t>
            </a:r>
            <a:r>
              <a:rPr lang="de-DE" sz="2600" b="1" dirty="0" smtClean="0">
                <a:solidFill>
                  <a:prstClr val="black"/>
                </a:solidFill>
                <a:cs typeface="Times New Roman" pitchFamily="18" charset="0"/>
              </a:rPr>
              <a:t>)</a:t>
            </a:r>
            <a:r>
              <a:rPr lang="cs-CZ" sz="2600" b="1" dirty="0" smtClean="0">
                <a:solidFill>
                  <a:prstClr val="black"/>
                </a:solidFill>
                <a:cs typeface="Times New Roman" pitchFamily="18" charset="0"/>
              </a:rPr>
              <a:t>: radioaktivní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cs typeface="Times New Roman" pitchFamily="18" charset="0"/>
              </a:rPr>
              <a:t> poločas 12,4 let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cs typeface="Times New Roman" pitchFamily="18" charset="0"/>
              </a:rPr>
              <a:t> připraveno reakcí </a:t>
            </a:r>
            <a:r>
              <a:rPr lang="cs-CZ" sz="2400" baseline="30000" dirty="0" smtClean="0">
                <a:cs typeface="Times New Roman" pitchFamily="18" charset="0"/>
              </a:rPr>
              <a:t>2</a:t>
            </a:r>
            <a:r>
              <a:rPr lang="cs-CZ" sz="2400" dirty="0" smtClean="0">
                <a:cs typeface="Times New Roman" pitchFamily="18" charset="0"/>
              </a:rPr>
              <a:t>H(</a:t>
            </a:r>
            <a:r>
              <a:rPr lang="cs-CZ" sz="2400" baseline="30000" dirty="0" smtClean="0">
                <a:cs typeface="Times New Roman" pitchFamily="18" charset="0"/>
              </a:rPr>
              <a:t>2</a:t>
            </a:r>
            <a:r>
              <a:rPr lang="cs-CZ" sz="2400" dirty="0" smtClean="0">
                <a:cs typeface="Times New Roman" pitchFamily="18" charset="0"/>
              </a:rPr>
              <a:t>H, p)</a:t>
            </a:r>
            <a:r>
              <a:rPr lang="cs-CZ" sz="2400" baseline="30000" dirty="0" smtClean="0">
                <a:cs typeface="Times New Roman" pitchFamily="18" charset="0"/>
              </a:rPr>
              <a:t>3</a:t>
            </a:r>
            <a:r>
              <a:rPr lang="cs-CZ" sz="2400" dirty="0" smtClean="0">
                <a:cs typeface="Times New Roman" pitchFamily="18" charset="0"/>
              </a:rPr>
              <a:t>H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cs typeface="Times New Roman" pitchFamily="18" charset="0"/>
              </a:rPr>
              <a:t> v přírodě vzniká </a:t>
            </a:r>
            <a:r>
              <a:rPr lang="cs-CZ" sz="2400" baseline="30000" dirty="0" smtClean="0">
                <a:cs typeface="Times New Roman" pitchFamily="18" charset="0"/>
              </a:rPr>
              <a:t>14</a:t>
            </a:r>
            <a:r>
              <a:rPr lang="cs-CZ" sz="2400" dirty="0" smtClean="0">
                <a:cs typeface="Times New Roman" pitchFamily="18" charset="0"/>
              </a:rPr>
              <a:t>N(n, </a:t>
            </a:r>
            <a:r>
              <a:rPr lang="cs-CZ" sz="2400" baseline="30000" dirty="0" smtClean="0">
                <a:cs typeface="Times New Roman" pitchFamily="18" charset="0"/>
              </a:rPr>
              <a:t>3</a:t>
            </a:r>
            <a:r>
              <a:rPr lang="cs-CZ" sz="2400" dirty="0" smtClean="0">
                <a:cs typeface="Times New Roman" pitchFamily="18" charset="0"/>
              </a:rPr>
              <a:t>H)</a:t>
            </a:r>
            <a:r>
              <a:rPr lang="cs-CZ" sz="2400" baseline="30000" dirty="0" smtClean="0">
                <a:cs typeface="Times New Roman" pitchFamily="18" charset="0"/>
              </a:rPr>
              <a:t>12</a:t>
            </a:r>
            <a:r>
              <a:rPr lang="cs-CZ" sz="2400" dirty="0" smtClean="0">
                <a:cs typeface="Times New Roman" pitchFamily="18" charset="0"/>
              </a:rPr>
              <a:t>C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cs typeface="Times New Roman" pitchFamily="18" charset="0"/>
              </a:rPr>
              <a:t> vyrábí se reakcí </a:t>
            </a:r>
            <a:r>
              <a:rPr lang="cs-CZ" sz="2400" baseline="30000" dirty="0" smtClean="0">
                <a:cs typeface="Times New Roman" pitchFamily="18" charset="0"/>
              </a:rPr>
              <a:t>6</a:t>
            </a:r>
            <a:r>
              <a:rPr lang="cs-CZ" sz="2400" dirty="0" smtClean="0">
                <a:cs typeface="Times New Roman" pitchFamily="18" charset="0"/>
              </a:rPr>
              <a:t>Li(n, </a:t>
            </a:r>
            <a:r>
              <a:rPr lang="el-GR" sz="2400" dirty="0" smtClean="0">
                <a:cs typeface="Times New Roman" pitchFamily="18" charset="0"/>
              </a:rPr>
              <a:t>α</a:t>
            </a:r>
            <a:r>
              <a:rPr lang="cs-CZ" sz="2400" dirty="0" smtClean="0">
                <a:cs typeface="Times New Roman" pitchFamily="18" charset="0"/>
              </a:rPr>
              <a:t>)</a:t>
            </a:r>
            <a:r>
              <a:rPr lang="cs-CZ" sz="2400" baseline="30000" dirty="0" smtClean="0">
                <a:cs typeface="Times New Roman" pitchFamily="18" charset="0"/>
              </a:rPr>
              <a:t>3</a:t>
            </a:r>
            <a:r>
              <a:rPr lang="cs-CZ" sz="2400" dirty="0" smtClean="0">
                <a:cs typeface="Times New Roman" pitchFamily="18" charset="0"/>
              </a:rPr>
              <a:t>H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cs typeface="Times New Roman" pitchFamily="18" charset="0"/>
              </a:rPr>
              <a:t> používá se především v biochemii, ke značení a sledování metabolitů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71472" y="357166"/>
            <a:ext cx="8072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 jako základ protonových kyselin</a:t>
            </a:r>
            <a:endParaRPr lang="en-GB" sz="28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71472" y="1000108"/>
            <a:ext cx="82868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Síla kyselin se mění:</a:t>
            </a:r>
          </a:p>
          <a:p>
            <a:pPr marL="342900" indent="-342900">
              <a:buAutoNum type="arabicParenR"/>
            </a:pPr>
            <a:r>
              <a:rPr lang="cs-CZ" sz="2400" dirty="0" smtClean="0"/>
              <a:t>U vícesytných kyselin se po sobě jdoucí disociační konstanty </a:t>
            </a:r>
            <a:r>
              <a:rPr lang="cs-CZ" sz="2400" dirty="0" err="1" smtClean="0"/>
              <a:t>K</a:t>
            </a:r>
            <a:r>
              <a:rPr lang="cs-CZ" sz="2400" baseline="-25000" dirty="0" err="1" smtClean="0"/>
              <a:t>a</a:t>
            </a:r>
            <a:r>
              <a:rPr lang="cs-CZ" sz="2400" dirty="0" smtClean="0"/>
              <a:t> snižují přibližně v poměru 1 : 10</a:t>
            </a:r>
            <a:r>
              <a:rPr lang="cs-CZ" sz="2400" baseline="30000" dirty="0" smtClean="0"/>
              <a:t>-5</a:t>
            </a:r>
            <a:r>
              <a:rPr lang="cs-CZ" sz="2400" dirty="0" smtClean="0"/>
              <a:t> : 10</a:t>
            </a:r>
            <a:r>
              <a:rPr lang="cs-CZ" sz="2400" baseline="30000" dirty="0" smtClean="0"/>
              <a:t>-10</a:t>
            </a:r>
            <a:r>
              <a:rPr lang="cs-CZ" sz="2400" dirty="0" smtClean="0"/>
              <a:t> : …</a:t>
            </a:r>
          </a:p>
          <a:p>
            <a:pPr marL="342900" indent="-342900">
              <a:buAutoNum type="arabicParenR"/>
            </a:pPr>
            <a:r>
              <a:rPr lang="cs-CZ" sz="2400" dirty="0" smtClean="0"/>
              <a:t>Hodnota první disociační konstanty závisí u kyselin </a:t>
            </a:r>
            <a:r>
              <a:rPr lang="cs-CZ" sz="2400" dirty="0" err="1" smtClean="0"/>
              <a:t>XO</a:t>
            </a:r>
            <a:r>
              <a:rPr lang="cs-CZ" sz="2400" baseline="-25000" dirty="0" err="1" smtClean="0"/>
              <a:t>m</a:t>
            </a:r>
            <a:r>
              <a:rPr lang="cs-CZ" sz="2400" dirty="0" smtClean="0"/>
              <a:t>(OH)</a:t>
            </a:r>
            <a:r>
              <a:rPr lang="cs-CZ" sz="2400" baseline="-25000" dirty="0" smtClean="0"/>
              <a:t>n </a:t>
            </a:r>
            <a:r>
              <a:rPr lang="cs-CZ" sz="2400" dirty="0" smtClean="0"/>
              <a:t>citlivě na m, při konstantním m je na n nezávislá</a:t>
            </a:r>
            <a:endParaRPr lang="cs-CZ" sz="2400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714348" y="3786190"/>
          <a:ext cx="609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X(OH)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(velmi slabé)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XO(OH)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(slabé)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XO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(OH)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(silné)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XO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(OH)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(velmi silné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Cl(OH) 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NO(OH)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3,3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(OH)  -1,4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ClO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(OH) 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(-10)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B(OH)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ClO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(OH)  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2,0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ClO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(OH)  -1,0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MnO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(OH)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Si(OH)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10,0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SO(OH)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SO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(OH)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2  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aseline="-25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&lt; 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642910" y="3286124"/>
            <a:ext cx="4098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 err="1" smtClean="0"/>
              <a:t>pK</a:t>
            </a:r>
            <a:r>
              <a:rPr lang="cs-CZ" sz="2000" i="1" baseline="-25000" dirty="0" err="1" smtClean="0"/>
              <a:t>a</a:t>
            </a:r>
            <a:r>
              <a:rPr lang="cs-CZ" sz="2000" i="1" dirty="0" smtClean="0"/>
              <a:t> některých jednojaderných kyselin</a:t>
            </a:r>
            <a:endParaRPr lang="cs-CZ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28596" y="357166"/>
            <a:ext cx="24866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Vodíková vazba</a:t>
            </a:r>
            <a:endParaRPr lang="en-GB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500034" y="2143116"/>
            <a:ext cx="156485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dirty="0" smtClean="0"/>
              <a:t>A – H ∙ ∙ ∙B</a:t>
            </a:r>
            <a:endParaRPr lang="cs-CZ" sz="2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28596" y="2857496"/>
            <a:ext cx="850112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k</a:t>
            </a:r>
            <a:r>
              <a:rPr lang="cs-CZ" sz="2600" dirty="0" smtClean="0"/>
              <a:t>de A je elektronegativní atom a B má většinou volný elektronový pár</a:t>
            </a:r>
          </a:p>
          <a:p>
            <a:r>
              <a:rPr lang="cs-CZ" sz="2600" b="1" dirty="0" smtClean="0"/>
              <a:t>A:</a:t>
            </a:r>
            <a:r>
              <a:rPr lang="cs-CZ" sz="2600" dirty="0" smtClean="0"/>
              <a:t> F, O, N občas C a P, S, Cl, Br, I</a:t>
            </a:r>
          </a:p>
          <a:p>
            <a:r>
              <a:rPr lang="cs-CZ" sz="2600" b="1" dirty="0" smtClean="0"/>
              <a:t>B:</a:t>
            </a:r>
            <a:r>
              <a:rPr lang="cs-CZ" sz="2600" dirty="0" smtClean="0"/>
              <a:t> F, O, N (ne C)</a:t>
            </a:r>
            <a:endParaRPr lang="cs-CZ" sz="2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28596" y="4643446"/>
            <a:ext cx="850112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/>
              <a:t>NH</a:t>
            </a:r>
            <a:r>
              <a:rPr lang="cs-CZ" sz="2600" b="1" baseline="-25000" dirty="0" smtClean="0"/>
              <a:t>3</a:t>
            </a:r>
            <a:r>
              <a:rPr lang="cs-CZ" sz="2600" dirty="0" smtClean="0"/>
              <a:t>, </a:t>
            </a:r>
            <a:r>
              <a:rPr lang="cs-CZ" sz="2600" b="1" dirty="0" smtClean="0"/>
              <a:t>H</a:t>
            </a:r>
            <a:r>
              <a:rPr lang="cs-CZ" sz="2600" b="1" baseline="-25000" dirty="0" smtClean="0"/>
              <a:t>2</a:t>
            </a:r>
            <a:r>
              <a:rPr lang="cs-CZ" sz="2600" b="1" dirty="0" smtClean="0"/>
              <a:t>O</a:t>
            </a:r>
            <a:r>
              <a:rPr lang="cs-CZ" sz="2600" dirty="0" smtClean="0"/>
              <a:t> a </a:t>
            </a:r>
            <a:r>
              <a:rPr lang="cs-CZ" sz="2600" b="1" dirty="0" smtClean="0"/>
              <a:t>HF</a:t>
            </a:r>
            <a:r>
              <a:rPr lang="cs-CZ" sz="2600" dirty="0" smtClean="0"/>
              <a:t> mají anomálně vysoké </a:t>
            </a:r>
            <a:r>
              <a:rPr lang="cs-CZ" sz="2600" dirty="0" err="1" smtClean="0"/>
              <a:t>t</a:t>
            </a:r>
            <a:r>
              <a:rPr lang="cs-CZ" sz="2600" dirty="0" smtClean="0"/>
              <a:t>. </a:t>
            </a:r>
            <a:r>
              <a:rPr lang="cs-CZ" sz="2600" dirty="0" err="1" smtClean="0"/>
              <a:t>t</a:t>
            </a:r>
            <a:r>
              <a:rPr lang="cs-CZ" sz="2600" dirty="0" smtClean="0"/>
              <a:t>., </a:t>
            </a:r>
            <a:r>
              <a:rPr lang="cs-CZ" sz="2600" dirty="0" err="1" smtClean="0"/>
              <a:t>t</a:t>
            </a:r>
            <a:r>
              <a:rPr lang="cs-CZ" sz="2600" dirty="0" smtClean="0"/>
              <a:t>. v., </a:t>
            </a:r>
            <a:r>
              <a:rPr lang="cs-CZ" sz="2600" dirty="0" err="1" smtClean="0"/>
              <a:t>v</a:t>
            </a:r>
            <a:r>
              <a:rPr lang="en-US" sz="2600" dirty="0" err="1" smtClean="0"/>
              <a:t>yp</a:t>
            </a:r>
            <a:r>
              <a:rPr lang="cs-CZ" sz="2600" dirty="0" smtClean="0"/>
              <a:t>. </a:t>
            </a:r>
            <a:r>
              <a:rPr lang="cs-CZ" sz="2600" dirty="0" err="1" smtClean="0"/>
              <a:t>t</a:t>
            </a:r>
            <a:r>
              <a:rPr lang="cs-CZ" sz="2600" dirty="0" smtClean="0"/>
              <a:t>.</a:t>
            </a:r>
            <a:endParaRPr lang="en-US" sz="2600" dirty="0" smtClean="0"/>
          </a:p>
          <a:p>
            <a:endParaRPr lang="en-US" sz="2600" dirty="0" smtClean="0"/>
          </a:p>
          <a:p>
            <a:r>
              <a:rPr lang="en-US" sz="2600" dirty="0" smtClean="0"/>
              <a:t>V</a:t>
            </a:r>
            <a:r>
              <a:rPr lang="cs-CZ" sz="2600" dirty="0" err="1" smtClean="0"/>
              <a:t>liv</a:t>
            </a:r>
            <a:r>
              <a:rPr lang="cs-CZ" sz="2600" dirty="0" smtClean="0"/>
              <a:t> na strukturu (DNA), vibrační a jiná spektra atd.</a:t>
            </a:r>
            <a:endParaRPr lang="cs-CZ" sz="2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28596" y="1071546"/>
            <a:ext cx="792961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600" dirty="0" smtClean="0"/>
              <a:t> e</a:t>
            </a:r>
            <a:r>
              <a:rPr lang="cs-CZ" sz="2600" dirty="0" err="1" smtClean="0"/>
              <a:t>lektrostatický</a:t>
            </a:r>
            <a:r>
              <a:rPr lang="cs-CZ" sz="2600" dirty="0" smtClean="0"/>
              <a:t> model (převládá u slabých vazeb)</a:t>
            </a:r>
            <a:endParaRPr lang="en-US" sz="2600" dirty="0" smtClean="0"/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 </a:t>
            </a:r>
            <a:r>
              <a:rPr lang="cs-CZ" sz="2600" dirty="0" smtClean="0"/>
              <a:t>kovalentní model (převládá u silných vazeb) 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Body varu - H - vazb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2996952"/>
            <a:ext cx="5092064" cy="2755556"/>
          </a:xfrm>
          <a:prstGeom prst="rect">
            <a:avLst/>
          </a:prstGeom>
        </p:spPr>
      </p:pic>
      <p:pic>
        <p:nvPicPr>
          <p:cNvPr id="9" name="Obrázek 8" descr="Body varu - zadna H vazb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5776" y="1052736"/>
            <a:ext cx="3873016" cy="1828572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2627784" y="332656"/>
            <a:ext cx="37530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/>
              <a:t>Vliv H můstků na body varu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28596" y="214291"/>
            <a:ext cx="8143932" cy="574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Reaktivita</a:t>
            </a:r>
            <a:endParaRPr lang="en-US" sz="2800" b="1" u="sng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US" sz="1600" b="1" dirty="0" smtClean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r>
              <a:rPr lang="en-US" sz="2400" dirty="0" smtClean="0">
                <a:cs typeface="Times New Roman" pitchFamily="18" charset="0"/>
              </a:rPr>
              <a:t>H</a:t>
            </a:r>
            <a:r>
              <a:rPr lang="en-US" sz="2400" baseline="-25000" dirty="0" smtClean="0">
                <a:cs typeface="Times New Roman" pitchFamily="18" charset="0"/>
              </a:rPr>
              <a:t>2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málo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reaktivní</a:t>
            </a:r>
            <a:r>
              <a:rPr lang="en-US" sz="2400" dirty="0" smtClean="0">
                <a:cs typeface="Times New Roman" pitchFamily="18" charset="0"/>
              </a:rPr>
              <a:t>, </a:t>
            </a:r>
            <a:r>
              <a:rPr lang="en-US" sz="2400" dirty="0" err="1" smtClean="0">
                <a:cs typeface="Times New Roman" pitchFamily="18" charset="0"/>
              </a:rPr>
              <a:t>reakce</a:t>
            </a:r>
            <a:r>
              <a:rPr lang="en-US" sz="2400" dirty="0" smtClean="0">
                <a:cs typeface="Times New Roman" pitchFamily="18" charset="0"/>
              </a:rPr>
              <a:t> je </a:t>
            </a:r>
            <a:r>
              <a:rPr lang="en-US" sz="2400" dirty="0" err="1" smtClean="0">
                <a:cs typeface="Times New Roman" pitchFamily="18" charset="0"/>
              </a:rPr>
              <a:t>vhodné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katalyzovat</a:t>
            </a:r>
            <a:r>
              <a:rPr lang="en-US" sz="2400" dirty="0" smtClean="0">
                <a:cs typeface="Times New Roman" pitchFamily="18" charset="0"/>
              </a:rPr>
              <a:t> (Ni, Pd, Pt),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má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b="1" dirty="0" err="1" smtClean="0">
                <a:cs typeface="Times New Roman" pitchFamily="18" charset="0"/>
              </a:rPr>
              <a:t>redukční</a:t>
            </a:r>
            <a:r>
              <a:rPr lang="en-GB" sz="2400" b="1" dirty="0" smtClean="0">
                <a:cs typeface="Times New Roman" pitchFamily="18" charset="0"/>
              </a:rPr>
              <a:t> </a:t>
            </a:r>
            <a:r>
              <a:rPr lang="en-GB" sz="2400" b="1" dirty="0" err="1" smtClean="0">
                <a:cs typeface="Times New Roman" pitchFamily="18" charset="0"/>
              </a:rPr>
              <a:t>vlastnosti</a:t>
            </a:r>
            <a:endParaRPr lang="en-GB" sz="2400" b="1" dirty="0" smtClean="0">
              <a:cs typeface="Times New Roman" pitchFamily="18" charset="0"/>
            </a:endParaRPr>
          </a:p>
          <a:p>
            <a:endParaRPr lang="en-GB" sz="2400" dirty="0" smtClean="0">
              <a:cs typeface="Times New Roman" pitchFamily="18" charset="0"/>
            </a:endParaRPr>
          </a:p>
          <a:p>
            <a:pPr algn="ctr"/>
            <a:r>
              <a:rPr lang="en-GB" sz="2400" b="1" dirty="0" smtClean="0">
                <a:cs typeface="Times New Roman" pitchFamily="18" charset="0"/>
              </a:rPr>
              <a:t>PdCl</a:t>
            </a:r>
            <a:r>
              <a:rPr lang="en-GB" sz="2400" b="1" baseline="-25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 (</a:t>
            </a:r>
            <a:r>
              <a:rPr lang="en-GB" sz="2400" b="1" dirty="0" err="1" smtClean="0">
                <a:cs typeface="Times New Roman" pitchFamily="18" charset="0"/>
              </a:rPr>
              <a:t>aq</a:t>
            </a:r>
            <a:r>
              <a:rPr lang="en-GB" sz="2400" b="1" dirty="0" smtClean="0">
                <a:cs typeface="Times New Roman" pitchFamily="18" charset="0"/>
              </a:rPr>
              <a:t>) + H</a:t>
            </a:r>
            <a:r>
              <a:rPr lang="en-GB" sz="2400" b="1" baseline="-25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 (g)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en-GB" sz="2400" b="1" dirty="0" smtClean="0">
                <a:cs typeface="Times New Roman" pitchFamily="18" charset="0"/>
              </a:rPr>
              <a:t> Pd (s) + 2 </a:t>
            </a:r>
            <a:r>
              <a:rPr lang="en-GB" sz="2400" b="1" dirty="0" err="1" smtClean="0">
                <a:cs typeface="Times New Roman" pitchFamily="18" charset="0"/>
              </a:rPr>
              <a:t>HCl</a:t>
            </a:r>
            <a:r>
              <a:rPr lang="en-GB" sz="2400" b="1" dirty="0" smtClean="0">
                <a:cs typeface="Times New Roman" pitchFamily="18" charset="0"/>
              </a:rPr>
              <a:t> (</a:t>
            </a:r>
            <a:r>
              <a:rPr lang="en-GB" sz="2400" b="1" dirty="0" err="1" smtClean="0">
                <a:cs typeface="Times New Roman" pitchFamily="18" charset="0"/>
              </a:rPr>
              <a:t>aq</a:t>
            </a:r>
            <a:r>
              <a:rPr lang="en-GB" sz="2400" b="1" dirty="0" smtClean="0">
                <a:cs typeface="Times New Roman" pitchFamily="18" charset="0"/>
              </a:rPr>
              <a:t>)</a:t>
            </a:r>
          </a:p>
          <a:p>
            <a:pPr algn="ctr">
              <a:lnSpc>
                <a:spcPct val="130000"/>
              </a:lnSpc>
            </a:pPr>
            <a:r>
              <a:rPr lang="en-GB" sz="2400" b="1" dirty="0" err="1" smtClean="0">
                <a:cs typeface="Times New Roman" pitchFamily="18" charset="0"/>
              </a:rPr>
              <a:t>CuO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en-GB" sz="2400" b="1" dirty="0" smtClean="0">
                <a:cs typeface="Times New Roman" pitchFamily="18" charset="0"/>
              </a:rPr>
              <a:t>Cu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O</a:t>
            </a:r>
          </a:p>
          <a:p>
            <a:pPr algn="ctr">
              <a:lnSpc>
                <a:spcPct val="110000"/>
              </a:lnSpc>
            </a:pPr>
            <a:r>
              <a:rPr lang="de-DE" sz="2400" b="1" dirty="0" smtClean="0">
                <a:cs typeface="Times New Roman" pitchFamily="18" charset="0"/>
              </a:rPr>
              <a:t>WO</a:t>
            </a:r>
            <a:r>
              <a:rPr lang="de-DE" sz="2400" b="1" baseline="-30000" dirty="0" smtClean="0">
                <a:cs typeface="Times New Roman" pitchFamily="18" charset="0"/>
              </a:rPr>
              <a:t>3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de-DE" sz="2400" b="1" dirty="0" smtClean="0">
                <a:cs typeface="Times New Roman" pitchFamily="18" charset="0"/>
              </a:rPr>
              <a:t>H</a:t>
            </a:r>
            <a:r>
              <a:rPr lang="de-DE" sz="2400" b="1" baseline="-30000" dirty="0" smtClean="0">
                <a:cs typeface="Times New Roman" pitchFamily="18" charset="0"/>
              </a:rPr>
              <a:t>2</a:t>
            </a:r>
            <a:r>
              <a:rPr lang="de-DE" sz="2400" b="1" dirty="0" smtClean="0">
                <a:cs typeface="Times New Roman" pitchFamily="18" charset="0"/>
              </a:rPr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de-DE" sz="2400" b="1" dirty="0" smtClean="0">
                <a:cs typeface="Times New Roman" pitchFamily="18" charset="0"/>
              </a:rPr>
              <a:t>W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de-DE" sz="2400" b="1" dirty="0" smtClean="0">
                <a:cs typeface="Times New Roman" pitchFamily="18" charset="0"/>
              </a:rPr>
              <a:t>3</a:t>
            </a:r>
            <a:r>
              <a:rPr lang="de-DE" sz="2400" b="1" baseline="-25000" dirty="0" smtClean="0">
                <a:cs typeface="Times New Roman" pitchFamily="18" charset="0"/>
              </a:rPr>
              <a:t> </a:t>
            </a:r>
            <a:r>
              <a:rPr lang="de-DE" sz="2400" b="1" dirty="0" smtClean="0">
                <a:cs typeface="Times New Roman" pitchFamily="18" charset="0"/>
              </a:rPr>
              <a:t>H</a:t>
            </a:r>
            <a:r>
              <a:rPr lang="de-DE" sz="2400" b="1" baseline="-30000" dirty="0" smtClean="0">
                <a:cs typeface="Times New Roman" pitchFamily="18" charset="0"/>
              </a:rPr>
              <a:t>2</a:t>
            </a:r>
            <a:r>
              <a:rPr lang="de-DE" sz="2400" b="1" dirty="0" smtClean="0">
                <a:cs typeface="Times New Roman" pitchFamily="18" charset="0"/>
              </a:rPr>
              <a:t>O</a:t>
            </a:r>
            <a:endParaRPr lang="en-GB" sz="2400" b="1" dirty="0" smtClean="0">
              <a:cs typeface="Times New Roman" pitchFamily="18" charset="0"/>
            </a:endParaRPr>
          </a:p>
          <a:p>
            <a:pPr algn="ctr">
              <a:lnSpc>
                <a:spcPct val="110000"/>
              </a:lnSpc>
            </a:pPr>
            <a:r>
              <a:rPr lang="en-GB" sz="2400" b="1" dirty="0" err="1" smtClean="0">
                <a:cs typeface="Times New Roman" pitchFamily="18" charset="0"/>
              </a:rPr>
              <a:t>PbS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en-GB" sz="2400" b="1" dirty="0" err="1" smtClean="0">
                <a:cs typeface="Times New Roman" pitchFamily="18" charset="0"/>
              </a:rPr>
              <a:t>Pb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S</a:t>
            </a:r>
          </a:p>
          <a:p>
            <a:pPr>
              <a:lnSpc>
                <a:spcPct val="150000"/>
              </a:lnSpc>
            </a:pPr>
            <a:r>
              <a:rPr lang="de-DE" sz="2400" dirty="0" err="1" smtClean="0">
                <a:cs typeface="Times New Roman" pitchFamily="18" charset="0"/>
              </a:rPr>
              <a:t>Vodík</a:t>
            </a:r>
            <a:r>
              <a:rPr lang="de-DE" sz="2400" dirty="0" smtClean="0">
                <a:cs typeface="Times New Roman" pitchFamily="18" charset="0"/>
              </a:rPr>
              <a:t> </a:t>
            </a:r>
            <a:r>
              <a:rPr lang="de-DE" sz="2400" dirty="0" err="1" smtClean="0">
                <a:cs typeface="Times New Roman" pitchFamily="18" charset="0"/>
              </a:rPr>
              <a:t>ve</a:t>
            </a:r>
            <a:r>
              <a:rPr lang="de-DE" sz="2400" dirty="0" smtClean="0">
                <a:cs typeface="Times New Roman" pitchFamily="18" charset="0"/>
              </a:rPr>
              <a:t> </a:t>
            </a:r>
            <a:r>
              <a:rPr lang="de-DE" sz="2400" dirty="0" err="1" smtClean="0">
                <a:cs typeface="Times New Roman" pitchFamily="18" charset="0"/>
              </a:rPr>
              <a:t>stavu</a:t>
            </a:r>
            <a:r>
              <a:rPr lang="de-DE" sz="2400" dirty="0" smtClean="0">
                <a:cs typeface="Times New Roman" pitchFamily="18" charset="0"/>
              </a:rPr>
              <a:t> </a:t>
            </a:r>
            <a:r>
              <a:rPr lang="de-DE" sz="2400" dirty="0" err="1" smtClean="0">
                <a:cs typeface="Times New Roman" pitchFamily="18" charset="0"/>
              </a:rPr>
              <a:t>zrodu</a:t>
            </a:r>
            <a:r>
              <a:rPr lang="de-DE" sz="2400" dirty="0" smtClean="0">
                <a:cs typeface="Times New Roman" pitchFamily="18" charset="0"/>
              </a:rPr>
              <a:t> (</a:t>
            </a:r>
            <a:r>
              <a:rPr lang="el-GR" sz="2400" dirty="0" smtClean="0">
                <a:cs typeface="Times New Roman" pitchFamily="18" charset="0"/>
              </a:rPr>
              <a:t>τ</a:t>
            </a:r>
            <a:r>
              <a:rPr lang="en-US" sz="2400" baseline="-25000" dirty="0" smtClean="0">
                <a:cs typeface="Times New Roman" pitchFamily="18" charset="0"/>
              </a:rPr>
              <a:t>1/2</a:t>
            </a:r>
            <a:r>
              <a:rPr lang="en-US" sz="2400" dirty="0" smtClean="0">
                <a:cs typeface="Times New Roman" pitchFamily="18" charset="0"/>
              </a:rPr>
              <a:t> = 0,3 s)</a:t>
            </a:r>
            <a:r>
              <a:rPr lang="de-DE" sz="2400" dirty="0" smtClean="0">
                <a:cs typeface="Times New Roman" pitchFamily="18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de-DE" sz="2400" b="1" dirty="0" err="1" smtClean="0">
                <a:cs typeface="Times New Roman" pitchFamily="18" charset="0"/>
              </a:rPr>
              <a:t>Zn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de-DE" sz="2400" b="1" dirty="0" smtClean="0">
                <a:cs typeface="Times New Roman" pitchFamily="18" charset="0"/>
              </a:rPr>
              <a:t>H</a:t>
            </a:r>
            <a:r>
              <a:rPr lang="de-DE" sz="2400" b="1" baseline="-30000" dirty="0" smtClean="0">
                <a:cs typeface="Times New Roman" pitchFamily="18" charset="0"/>
              </a:rPr>
              <a:t>2</a:t>
            </a:r>
            <a:r>
              <a:rPr lang="de-DE" sz="2400" b="1" dirty="0" smtClean="0">
                <a:cs typeface="Times New Roman" pitchFamily="18" charset="0"/>
              </a:rPr>
              <a:t>SO</a:t>
            </a:r>
            <a:r>
              <a:rPr lang="de-DE" sz="2400" b="1" baseline="-30000" dirty="0" smtClean="0">
                <a:cs typeface="Times New Roman" pitchFamily="18" charset="0"/>
              </a:rPr>
              <a:t>4</a:t>
            </a:r>
            <a:r>
              <a:rPr lang="de-DE" sz="2400" b="1" dirty="0" smtClean="0">
                <a:cs typeface="Times New Roman" pitchFamily="18" charset="0"/>
              </a:rPr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de-DE" sz="2400" b="1" dirty="0" smtClean="0">
                <a:cs typeface="Times New Roman" pitchFamily="18" charset="0"/>
              </a:rPr>
              <a:t>Zn</a:t>
            </a:r>
            <a:r>
              <a:rPr lang="de-DE" sz="2400" b="1" baseline="30000" dirty="0" smtClean="0">
                <a:cs typeface="Times New Roman" pitchFamily="18" charset="0"/>
              </a:rPr>
              <a:t>2+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de-DE" sz="2400" b="1" dirty="0" smtClean="0">
                <a:cs typeface="Times New Roman" pitchFamily="18" charset="0"/>
              </a:rPr>
              <a:t>SO</a:t>
            </a:r>
            <a:r>
              <a:rPr lang="de-DE" sz="2400" b="1" baseline="-30000" dirty="0" smtClean="0">
                <a:cs typeface="Times New Roman" pitchFamily="18" charset="0"/>
              </a:rPr>
              <a:t>4</a:t>
            </a:r>
            <a:r>
              <a:rPr lang="de-DE" sz="2400" b="1" baseline="30000" dirty="0" smtClean="0">
                <a:cs typeface="Times New Roman" pitchFamily="18" charset="0"/>
              </a:rPr>
              <a:t>2–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de-DE" sz="2400" b="1" dirty="0" smtClean="0">
                <a:cs typeface="Times New Roman" pitchFamily="18" charset="0"/>
              </a:rPr>
              <a:t>2</a:t>
            </a:r>
            <a:r>
              <a:rPr lang="de-DE" sz="2400" b="1" baseline="-25000" dirty="0" smtClean="0">
                <a:cs typeface="Times New Roman" pitchFamily="18" charset="0"/>
              </a:rPr>
              <a:t> </a:t>
            </a:r>
            <a:r>
              <a:rPr lang="de-DE" sz="2400" b="1" u="sng" dirty="0" smtClean="0">
                <a:cs typeface="Times New Roman" pitchFamily="18" charset="0"/>
              </a:rPr>
              <a:t>H</a:t>
            </a:r>
            <a:endParaRPr lang="en-GB" sz="2400" b="1" dirty="0" smtClean="0">
              <a:cs typeface="Times New Roman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GB" sz="2400" b="1" dirty="0" smtClean="0">
                <a:cs typeface="Times New Roman" pitchFamily="18" charset="0"/>
              </a:rPr>
              <a:t>As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O</a:t>
            </a:r>
            <a:r>
              <a:rPr lang="en-GB" sz="2400" b="1" baseline="-30000" dirty="0" smtClean="0">
                <a:cs typeface="Times New Roman" pitchFamily="18" charset="0"/>
              </a:rPr>
              <a:t>3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12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u="sng" dirty="0" smtClean="0">
                <a:cs typeface="Times New Roman" pitchFamily="18" charset="0"/>
              </a:rPr>
              <a:t>H</a:t>
            </a:r>
            <a:r>
              <a:rPr lang="en-GB" sz="2400" b="1" dirty="0" smtClean="0">
                <a:cs typeface="Times New Roman" pitchFamily="18" charset="0"/>
              </a:rPr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en-GB" sz="2400" b="1" dirty="0" smtClean="0">
                <a:cs typeface="Times New Roman" pitchFamily="18" charset="0"/>
              </a:rPr>
              <a:t>2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AsH</a:t>
            </a:r>
            <a:r>
              <a:rPr lang="en-GB" sz="2400" b="1" baseline="-30000" dirty="0" smtClean="0">
                <a:cs typeface="Times New Roman" pitchFamily="18" charset="0"/>
              </a:rPr>
              <a:t>3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3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O</a:t>
            </a:r>
          </a:p>
          <a:p>
            <a:pPr algn="ctr">
              <a:lnSpc>
                <a:spcPct val="120000"/>
              </a:lnSpc>
            </a:pPr>
            <a:r>
              <a:rPr lang="en-GB" sz="2400" b="1" dirty="0" smtClean="0">
                <a:cs typeface="Times New Roman" pitchFamily="18" charset="0"/>
              </a:rPr>
              <a:t>Cr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O</a:t>
            </a:r>
            <a:r>
              <a:rPr lang="en-GB" sz="2400" b="1" baseline="-30000" dirty="0" smtClean="0">
                <a:cs typeface="Times New Roman" pitchFamily="18" charset="0"/>
              </a:rPr>
              <a:t>7</a:t>
            </a:r>
            <a:r>
              <a:rPr lang="en-GB" sz="2400" b="1" baseline="30000" dirty="0" smtClean="0">
                <a:cs typeface="Times New Roman" pitchFamily="18" charset="0"/>
              </a:rPr>
              <a:t>2–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14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u="sng" dirty="0" smtClean="0">
                <a:cs typeface="Times New Roman" pitchFamily="18" charset="0"/>
              </a:rPr>
              <a:t>H</a:t>
            </a:r>
            <a:r>
              <a:rPr lang="en-GB" sz="2400" b="1" dirty="0" smtClean="0">
                <a:cs typeface="Times New Roman" pitchFamily="18" charset="0"/>
              </a:rPr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en-GB" sz="2400" b="1" dirty="0" smtClean="0">
                <a:cs typeface="Times New Roman" pitchFamily="18" charset="0"/>
              </a:rPr>
              <a:t>2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Cr</a:t>
            </a:r>
            <a:r>
              <a:rPr lang="en-GB" sz="2400" b="1" baseline="30000" dirty="0" smtClean="0">
                <a:cs typeface="Times New Roman" pitchFamily="18" charset="0"/>
              </a:rPr>
              <a:t>3+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7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O</a:t>
            </a:r>
            <a:endParaRPr lang="en-GB" sz="2400" dirty="0" smtClean="0">
              <a:cs typeface="Times New Roman" pitchFamily="18" charset="0"/>
            </a:endParaRPr>
          </a:p>
        </p:txBody>
      </p:sp>
      <p:pic>
        <p:nvPicPr>
          <p:cNvPr id="4" name="Picture 8" descr="G:\Public\!\CD\-\dia08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1928802"/>
            <a:ext cx="3336925" cy="3978275"/>
          </a:xfrm>
          <a:prstGeom prst="rect">
            <a:avLst/>
          </a:prstGeom>
          <a:noFill/>
          <a:effectLst>
            <a:outerShdw blurRad="50800" dist="50800" dir="3000000" algn="ctr" rotWithShape="0">
              <a:schemeClr val="tx1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00035" y="357166"/>
            <a:ext cx="8286808" cy="1348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de-DE" sz="2400" b="1" dirty="0" smtClean="0">
                <a:cs typeface="Times New Roman" pitchFamily="18" charset="0"/>
              </a:rPr>
              <a:t>H</a:t>
            </a:r>
            <a:r>
              <a:rPr lang="de-DE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 + </a:t>
            </a:r>
            <a:r>
              <a:rPr lang="de-DE" sz="2400" b="1" dirty="0" smtClean="0">
                <a:cs typeface="Times New Roman" pitchFamily="18" charset="0"/>
              </a:rPr>
              <a:t>F</a:t>
            </a:r>
            <a:r>
              <a:rPr lang="de-DE" sz="2400" b="1" baseline="-30000" dirty="0" smtClean="0">
                <a:cs typeface="Times New Roman" pitchFamily="18" charset="0"/>
              </a:rPr>
              <a:t>2</a:t>
            </a:r>
            <a:r>
              <a:rPr lang="cs-CZ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de-DE" sz="2400" b="1" dirty="0" smtClean="0">
                <a:cs typeface="Times New Roman" pitchFamily="18" charset="0"/>
              </a:rPr>
              <a:t>2</a:t>
            </a:r>
            <a:r>
              <a:rPr lang="de-DE" sz="2400" b="1" baseline="-25000" dirty="0" smtClean="0">
                <a:cs typeface="Times New Roman" pitchFamily="18" charset="0"/>
              </a:rPr>
              <a:t> </a:t>
            </a:r>
            <a:r>
              <a:rPr lang="de-DE" sz="2400" b="1" dirty="0" smtClean="0">
                <a:cs typeface="Times New Roman" pitchFamily="18" charset="0"/>
              </a:rPr>
              <a:t>HF</a:t>
            </a:r>
            <a:r>
              <a:rPr lang="en-US" sz="2400" b="1" dirty="0" smtClean="0"/>
              <a:t> </a:t>
            </a:r>
            <a:r>
              <a:rPr lang="de-DE" sz="2200" dirty="0" smtClean="0">
                <a:cs typeface="Times New Roman" pitchFamily="18" charset="0"/>
              </a:rPr>
              <a:t>(-200 °C, </a:t>
            </a:r>
            <a:r>
              <a:rPr lang="de-DE" sz="2200" dirty="0" err="1" smtClean="0">
                <a:cs typeface="Times New Roman" pitchFamily="18" charset="0"/>
              </a:rPr>
              <a:t>expl</a:t>
            </a:r>
            <a:r>
              <a:rPr lang="de-DE" sz="2200" dirty="0" smtClean="0">
                <a:cs typeface="Times New Roman" pitchFamily="18" charset="0"/>
              </a:rPr>
              <a:t>)</a:t>
            </a:r>
            <a:r>
              <a:rPr lang="cs-CZ" sz="2400" dirty="0"/>
              <a:t>	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Cl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cs-CZ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en-GB" sz="2400" b="1" dirty="0" smtClean="0">
                <a:cs typeface="Times New Roman" pitchFamily="18" charset="0"/>
              </a:rPr>
              <a:t>2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dirty="0" err="1" smtClean="0">
                <a:cs typeface="Times New Roman" pitchFamily="18" charset="0"/>
              </a:rPr>
              <a:t>HCl</a:t>
            </a:r>
            <a:r>
              <a:rPr lang="en-GB" sz="2400" b="1" dirty="0" smtClean="0">
                <a:cs typeface="Times New Roman" pitchFamily="18" charset="0"/>
              </a:rPr>
              <a:t> </a:t>
            </a:r>
            <a:r>
              <a:rPr lang="en-GB" sz="2400" dirty="0" smtClean="0">
                <a:cs typeface="Times New Roman" pitchFamily="18" charset="0"/>
              </a:rPr>
              <a:t>(UV)</a:t>
            </a:r>
            <a:endParaRPr lang="en-GB" sz="2400" dirty="0"/>
          </a:p>
          <a:p>
            <a:pPr>
              <a:lnSpc>
                <a:spcPct val="120000"/>
              </a:lnSpc>
            </a:pPr>
            <a:r>
              <a:rPr lang="en-GB" sz="2400" b="1" dirty="0">
                <a:cs typeface="Times New Roman" pitchFamily="18" charset="0"/>
              </a:rPr>
              <a:t>2</a:t>
            </a:r>
            <a:r>
              <a:rPr lang="en-GB" sz="2400" b="1" baseline="-25000" dirty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O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cs-CZ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en-GB" sz="2400" b="1" dirty="0" smtClean="0">
                <a:cs typeface="Times New Roman" pitchFamily="18" charset="0"/>
              </a:rPr>
              <a:t>2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O</a:t>
            </a:r>
            <a:r>
              <a:rPr lang="en-US" sz="2400" b="1" dirty="0" smtClean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iniciace</a:t>
            </a:r>
            <a:r>
              <a:rPr lang="cs-CZ" sz="2400" dirty="0" smtClean="0"/>
              <a:t>, „třaskavý plyn“</a:t>
            </a:r>
            <a:r>
              <a:rPr lang="en-US" sz="2400" dirty="0" smtClean="0"/>
              <a:t>)</a:t>
            </a:r>
            <a:r>
              <a:rPr lang="en-US" sz="2400" b="1" dirty="0" smtClean="0"/>
              <a:t>	</a:t>
            </a:r>
            <a:r>
              <a:rPr lang="cs-CZ" sz="2400" b="1" dirty="0" smtClean="0"/>
              <a:t>  3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N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cs-CZ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en-GB" sz="2400" b="1" dirty="0" smtClean="0">
                <a:cs typeface="Times New Roman" pitchFamily="18" charset="0"/>
              </a:rPr>
              <a:t>2</a:t>
            </a:r>
            <a:r>
              <a:rPr lang="en-GB" sz="2400" b="1" baseline="-25000" dirty="0" smtClean="0">
                <a:cs typeface="Times New Roman" pitchFamily="18" charset="0"/>
              </a:rPr>
              <a:t> </a:t>
            </a:r>
            <a:r>
              <a:rPr lang="en-GB" sz="2400" b="1" dirty="0">
                <a:cs typeface="Times New Roman" pitchFamily="18" charset="0"/>
              </a:rPr>
              <a:t>NH</a:t>
            </a:r>
            <a:r>
              <a:rPr lang="en-GB" sz="2400" b="1" baseline="-30000" dirty="0">
                <a:cs typeface="Times New Roman" pitchFamily="18" charset="0"/>
              </a:rPr>
              <a:t>3</a:t>
            </a:r>
            <a:r>
              <a:rPr lang="en-GB" sz="2400" b="1" dirty="0">
                <a:cs typeface="Times New Roman" pitchFamily="18" charset="0"/>
              </a:rPr>
              <a:t> </a:t>
            </a:r>
            <a:endParaRPr lang="en-GB" sz="2400" b="1" dirty="0" smtClean="0"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cs-CZ" sz="2400" b="1" dirty="0" smtClean="0"/>
              <a:t>3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CO</a:t>
            </a:r>
            <a:r>
              <a:rPr lang="cs-CZ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/>
              <a:t> </a:t>
            </a:r>
            <a:r>
              <a:rPr lang="en-GB" sz="2400" b="1" dirty="0" smtClean="0">
                <a:cs typeface="Times New Roman" pitchFamily="18" charset="0"/>
              </a:rPr>
              <a:t>CH</a:t>
            </a:r>
            <a:r>
              <a:rPr lang="en-GB" sz="2400" b="1" baseline="-30000" dirty="0" smtClean="0">
                <a:cs typeface="Times New Roman" pitchFamily="18" charset="0"/>
              </a:rPr>
              <a:t>3</a:t>
            </a:r>
            <a:r>
              <a:rPr lang="en-GB" sz="2400" b="1" dirty="0" smtClean="0">
                <a:cs typeface="Times New Roman" pitchFamily="18" charset="0"/>
              </a:rPr>
              <a:t>OH </a:t>
            </a:r>
            <a:r>
              <a:rPr lang="en-GB" sz="2400" dirty="0" smtClean="0">
                <a:cs typeface="Times New Roman" pitchFamily="18" charset="0"/>
              </a:rPr>
              <a:t>(</a:t>
            </a:r>
            <a:r>
              <a:rPr lang="en-GB" sz="2400" dirty="0" err="1" smtClean="0">
                <a:cs typeface="Times New Roman" pitchFamily="18" charset="0"/>
              </a:rPr>
              <a:t>hydroformylace</a:t>
            </a:r>
            <a:r>
              <a:rPr lang="en-GB" sz="2400" dirty="0" smtClean="0">
                <a:cs typeface="Times New Roman" pitchFamily="18" charset="0"/>
              </a:rPr>
              <a:t>)</a:t>
            </a:r>
            <a:endParaRPr lang="en-GB" sz="2400" b="1" dirty="0"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00034" y="2071678"/>
            <a:ext cx="5960286" cy="4585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u="sng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Laboratorní</a:t>
            </a:r>
            <a:r>
              <a:rPr lang="en-GB" sz="28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r>
              <a:rPr lang="en-GB" sz="2800" b="1" u="sng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výroba</a:t>
            </a:r>
            <a:r>
              <a:rPr lang="en-GB" sz="2800" b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GB" sz="2400" dirty="0" smtClean="0">
                <a:solidFill>
                  <a:prstClr val="black"/>
                </a:solidFill>
                <a:cs typeface="Times New Roman" pitchFamily="18" charset="0"/>
              </a:rPr>
              <a:t>(</a:t>
            </a:r>
            <a:r>
              <a:rPr lang="en-GB" sz="2400" dirty="0" err="1" smtClean="0">
                <a:solidFill>
                  <a:prstClr val="black"/>
                </a:solidFill>
                <a:cs typeface="Times New Roman" pitchFamily="18" charset="0"/>
              </a:rPr>
              <a:t>Kippův</a:t>
            </a:r>
            <a:r>
              <a:rPr lang="en-GB" sz="24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GB" sz="2400" dirty="0" err="1" smtClean="0">
                <a:solidFill>
                  <a:prstClr val="black"/>
                </a:solidFill>
                <a:cs typeface="Times New Roman" pitchFamily="18" charset="0"/>
              </a:rPr>
              <a:t>přístroj</a:t>
            </a:r>
            <a:r>
              <a:rPr lang="en-GB" sz="2400" dirty="0" smtClean="0">
                <a:solidFill>
                  <a:prstClr val="black"/>
                </a:solidFill>
                <a:cs typeface="Times New Roman" pitchFamily="18" charset="0"/>
              </a:rPr>
              <a:t>)</a:t>
            </a:r>
            <a:endParaRPr lang="en-US" sz="2400" dirty="0" smtClean="0">
              <a:solidFill>
                <a:prstClr val="black"/>
              </a:solidFill>
            </a:endParaRPr>
          </a:p>
          <a:p>
            <a:endParaRPr lang="en-US" sz="2400" b="1" dirty="0" smtClean="0">
              <a:solidFill>
                <a:prstClr val="black"/>
              </a:solidFill>
            </a:endParaRPr>
          </a:p>
          <a:p>
            <a:r>
              <a:rPr lang="en-GB" sz="2400" b="1" dirty="0" smtClean="0">
                <a:cs typeface="Times New Roman" pitchFamily="18" charset="0"/>
              </a:rPr>
              <a:t>Fe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SO</a:t>
            </a:r>
            <a:r>
              <a:rPr lang="en-GB" sz="2400" b="1" baseline="-30000" dirty="0" smtClean="0">
                <a:cs typeface="Times New Roman" pitchFamily="18" charset="0"/>
              </a:rPr>
              <a:t>4</a:t>
            </a:r>
            <a:r>
              <a:rPr lang="cs-CZ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en-GB" sz="2400" b="1" dirty="0" smtClean="0">
                <a:cs typeface="Times New Roman" pitchFamily="18" charset="0"/>
              </a:rPr>
              <a:t> FeSO</a:t>
            </a:r>
            <a:r>
              <a:rPr lang="en-GB" sz="2400" b="1" baseline="-30000" dirty="0" smtClean="0">
                <a:cs typeface="Times New Roman" pitchFamily="18" charset="0"/>
              </a:rPr>
              <a:t>4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+</a:t>
            </a:r>
            <a:r>
              <a:rPr lang="en-GB" sz="2000" b="1" dirty="0" smtClean="0">
                <a:cs typeface="Times New Roman" pitchFamily="18" charset="0"/>
              </a:rPr>
              <a:t> </a:t>
            </a:r>
            <a:r>
              <a:rPr lang="en-GB" sz="2400" b="1" dirty="0" smtClean="0">
                <a:cs typeface="Times New Roman" pitchFamily="18" charset="0"/>
              </a:rPr>
              <a:t>H</a:t>
            </a:r>
            <a:r>
              <a:rPr lang="en-GB" sz="2400" b="1" baseline="-30000" dirty="0" smtClean="0">
                <a:cs typeface="Times New Roman" pitchFamily="18" charset="0"/>
              </a:rPr>
              <a:t>2</a:t>
            </a:r>
          </a:p>
          <a:p>
            <a:r>
              <a:rPr lang="en-GB" sz="2400" b="1" dirty="0" smtClean="0">
                <a:cs typeface="Times New Roman" pitchFamily="18" charset="0"/>
              </a:rPr>
              <a:t>2 Al + 2 </a:t>
            </a:r>
            <a:r>
              <a:rPr lang="en-GB" sz="2400" b="1" dirty="0" err="1" smtClean="0">
                <a:cs typeface="Times New Roman" pitchFamily="18" charset="0"/>
              </a:rPr>
              <a:t>NaOH</a:t>
            </a:r>
            <a:r>
              <a:rPr lang="en-GB" sz="2400" b="1" dirty="0" smtClean="0">
                <a:cs typeface="Times New Roman" pitchFamily="18" charset="0"/>
              </a:rPr>
              <a:t> + 6 H</a:t>
            </a:r>
            <a:r>
              <a:rPr lang="en-GB" sz="2400" b="1" baseline="-25000" dirty="0" smtClean="0">
                <a:cs typeface="Times New Roman" pitchFamily="18" charset="0"/>
              </a:rPr>
              <a:t>2</a:t>
            </a:r>
            <a:r>
              <a:rPr lang="en-GB" sz="2400" b="1" dirty="0" smtClean="0">
                <a:cs typeface="Times New Roman" pitchFamily="18" charset="0"/>
              </a:rPr>
              <a:t>O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2 Na[Al(OH)</a:t>
            </a:r>
            <a:r>
              <a:rPr lang="en-US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4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] + 3 H</a:t>
            </a:r>
            <a:r>
              <a:rPr lang="en-US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</a:p>
          <a:p>
            <a:r>
              <a:rPr lang="cs-CZ" sz="2400" b="1" dirty="0" smtClean="0"/>
              <a:t>Mg + 2 </a:t>
            </a:r>
            <a:r>
              <a:rPr lang="cs-CZ" sz="2400" b="1" dirty="0" err="1" smtClean="0"/>
              <a:t>HCl</a:t>
            </a:r>
            <a:r>
              <a:rPr lang="cs-CZ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 MgCl</a:t>
            </a:r>
            <a:r>
              <a:rPr lang="cs-CZ" sz="2400" b="1" baseline="-25000" dirty="0" smtClean="0"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 + H</a:t>
            </a:r>
            <a:r>
              <a:rPr lang="cs-CZ" sz="2400" b="1" baseline="-25000" dirty="0" smtClean="0">
                <a:cs typeface="Times New Roman" pitchFamily="18" charset="0"/>
                <a:sym typeface="Symbol" pitchFamily="18" charset="2"/>
              </a:rPr>
              <a:t>2</a:t>
            </a:r>
          </a:p>
          <a:p>
            <a:endParaRPr lang="en-US" sz="2400" b="1" dirty="0" smtClean="0"/>
          </a:p>
          <a:p>
            <a:r>
              <a:rPr lang="cs-CZ" sz="2400" dirty="0" smtClean="0"/>
              <a:t>E</a:t>
            </a:r>
            <a:r>
              <a:rPr lang="en-GB" sz="2400" dirty="0" err="1" smtClean="0">
                <a:cs typeface="Times New Roman" pitchFamily="18" charset="0"/>
              </a:rPr>
              <a:t>lektrol</a:t>
            </a:r>
            <a:r>
              <a:rPr lang="cs-CZ" sz="2400" dirty="0" err="1" smtClean="0"/>
              <a:t>ýz</a:t>
            </a:r>
            <a:r>
              <a:rPr lang="en-GB" sz="2400" dirty="0" smtClean="0">
                <a:cs typeface="Times New Roman" pitchFamily="18" charset="0"/>
              </a:rPr>
              <a:t>a</a:t>
            </a:r>
          </a:p>
          <a:p>
            <a:r>
              <a:rPr lang="en-GB" sz="2400" b="1" dirty="0" smtClean="0">
                <a:cs typeface="Times New Roman" pitchFamily="18" charset="0"/>
              </a:rPr>
              <a:t>4 H</a:t>
            </a:r>
            <a:r>
              <a:rPr lang="en-GB" sz="2400" b="1" baseline="-25000" dirty="0" smtClean="0">
                <a:cs typeface="Times New Roman" pitchFamily="18" charset="0"/>
              </a:rPr>
              <a:t>3</a:t>
            </a:r>
            <a:r>
              <a:rPr lang="en-GB" sz="2400" b="1" dirty="0" smtClean="0">
                <a:cs typeface="Times New Roman" pitchFamily="18" charset="0"/>
              </a:rPr>
              <a:t>O</a:t>
            </a:r>
            <a:r>
              <a:rPr lang="en-GB" sz="2400" b="1" baseline="30000" dirty="0" smtClean="0">
                <a:cs typeface="Times New Roman" pitchFamily="18" charset="0"/>
              </a:rPr>
              <a:t>+</a:t>
            </a:r>
            <a:r>
              <a:rPr lang="en-GB" sz="2400" b="1" dirty="0" smtClean="0">
                <a:cs typeface="Times New Roman" pitchFamily="18" charset="0"/>
              </a:rPr>
              <a:t> + 4 e</a:t>
            </a:r>
            <a:r>
              <a:rPr lang="en-GB" sz="2400" b="1" baseline="30000" dirty="0" smtClean="0">
                <a:cs typeface="Times New Roman" pitchFamily="18" charset="0"/>
              </a:rPr>
              <a:t>-</a:t>
            </a:r>
            <a:r>
              <a:rPr lang="en-GB" sz="2400" b="1" dirty="0" smtClean="0"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4 H</a:t>
            </a:r>
            <a:r>
              <a:rPr lang="en-US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 + 2 H</a:t>
            </a:r>
            <a:r>
              <a:rPr lang="en-US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</a:p>
          <a:p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4 OH</a:t>
            </a:r>
            <a:r>
              <a:rPr lang="en-US" sz="2400" b="1" baseline="30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-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- 4 e</a:t>
            </a:r>
            <a:r>
              <a:rPr lang="en-US" sz="2400" b="1" baseline="30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-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2 H</a:t>
            </a:r>
            <a:r>
              <a:rPr lang="en-US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 + O</a:t>
            </a:r>
            <a:r>
              <a:rPr lang="en-US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</a:p>
          <a:p>
            <a:endParaRPr lang="en-US" sz="2400" b="1" dirty="0" smtClean="0">
              <a:solidFill>
                <a:prstClr val="black"/>
              </a:solidFill>
              <a:cs typeface="Times New Roman" pitchFamily="18" charset="0"/>
              <a:sym typeface="Symbol" pitchFamily="18" charset="2"/>
            </a:endParaRPr>
          </a:p>
          <a:p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CaH</a:t>
            </a:r>
            <a:r>
              <a:rPr lang="en-US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+ 2 H</a:t>
            </a:r>
            <a:r>
              <a:rPr lang="en-US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Ca(OH)</a:t>
            </a:r>
            <a:r>
              <a:rPr lang="en-US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+ 2 H</a:t>
            </a:r>
            <a:r>
              <a:rPr lang="en-US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</a:p>
          <a:p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 UH</a:t>
            </a:r>
            <a:r>
              <a:rPr lang="en-US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2 U + 3 H</a:t>
            </a:r>
            <a:r>
              <a:rPr lang="en-US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(300 °C)</a:t>
            </a:r>
            <a:endParaRPr lang="en-GB" sz="2400" dirty="0" smtClean="0">
              <a:cs typeface="Times New Roman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81" t="2091" r="11604" b="3613"/>
          <a:stretch/>
        </p:blipFill>
        <p:spPr>
          <a:xfrm>
            <a:off x="6460320" y="1778805"/>
            <a:ext cx="2487816" cy="48638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</TotalTime>
  <Words>838</Words>
  <Application>Microsoft Office PowerPoint</Application>
  <PresentationFormat>Předvádění na obrazovce (4:3)</PresentationFormat>
  <Paragraphs>159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2. Chemie vodíku, rozdíly a podobnosti sloučenin vodíku, reaktivita a možnosti využití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Ústav chemie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Jiří Křivohlávek</dc:creator>
  <cp:lastModifiedBy>Richard</cp:lastModifiedBy>
  <cp:revision>111</cp:revision>
  <dcterms:created xsi:type="dcterms:W3CDTF">2009-09-07T11:06:19Z</dcterms:created>
  <dcterms:modified xsi:type="dcterms:W3CDTF">2014-09-29T13:09:20Z</dcterms:modified>
</cp:coreProperties>
</file>