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58" r:id="rId5"/>
    <p:sldId id="279" r:id="rId6"/>
    <p:sldId id="287" r:id="rId7"/>
    <p:sldId id="261" r:id="rId8"/>
    <p:sldId id="281" r:id="rId9"/>
    <p:sldId id="269" r:id="rId10"/>
    <p:sldId id="282" r:id="rId11"/>
    <p:sldId id="301" r:id="rId12"/>
    <p:sldId id="280" r:id="rId13"/>
    <p:sldId id="288" r:id="rId14"/>
    <p:sldId id="289" r:id="rId15"/>
    <p:sldId id="290" r:id="rId16"/>
    <p:sldId id="291" r:id="rId17"/>
    <p:sldId id="270" r:id="rId18"/>
    <p:sldId id="283" r:id="rId19"/>
    <p:sldId id="300" r:id="rId20"/>
    <p:sldId id="293" r:id="rId21"/>
    <p:sldId id="294" r:id="rId22"/>
    <p:sldId id="292" r:id="rId23"/>
    <p:sldId id="296" r:id="rId24"/>
    <p:sldId id="299" r:id="rId25"/>
    <p:sldId id="297" r:id="rId26"/>
    <p:sldId id="298" r:id="rId27"/>
    <p:sldId id="295" r:id="rId28"/>
    <p:sldId id="303" r:id="rId29"/>
    <p:sldId id="302" r:id="rId30"/>
    <p:sldId id="305" r:id="rId31"/>
    <p:sldId id="304" r:id="rId32"/>
    <p:sldId id="306" r:id="rId33"/>
    <p:sldId id="276" r:id="rId34"/>
    <p:sldId id="307" r:id="rId35"/>
    <p:sldId id="308" r:id="rId36"/>
    <p:sldId id="286" r:id="rId3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C9308"/>
    <a:srgbClr val="FF7C80"/>
    <a:srgbClr val="FF6699"/>
    <a:srgbClr val="FFE101"/>
    <a:srgbClr val="FF7005"/>
    <a:srgbClr val="FEA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9B51-D28D-4293-AFCA-7CF262BE856C}" type="datetimeFigureOut">
              <a:rPr lang="cs-CZ"/>
              <a:pPr>
                <a:defRPr/>
              </a:pPr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464E-D104-4EA5-965D-483249FF8F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68D2-1D5C-4B3E-9899-7344BA2755B8}" type="datetimeFigureOut">
              <a:rPr lang="cs-CZ"/>
              <a:pPr>
                <a:defRPr/>
              </a:pPr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07E6-7B5E-4CC7-8BED-8800146699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22F7-8ABA-4DA6-BEF4-A086CE468A64}" type="datetimeFigureOut">
              <a:rPr lang="cs-CZ"/>
              <a:pPr>
                <a:defRPr/>
              </a:pPr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F8E8-7183-440E-9BBD-DD1C24C2F6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E22C-6E15-4376-AFD6-39ADC59AE669}" type="datetimeFigureOut">
              <a:rPr lang="cs-CZ"/>
              <a:pPr>
                <a:defRPr/>
              </a:pPr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A1A0-F868-4AB6-9405-2854FA33C9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D3C0-A6F4-4C8C-8D1F-58D9A02D2B7D}" type="datetimeFigureOut">
              <a:rPr lang="cs-CZ"/>
              <a:pPr>
                <a:defRPr/>
              </a:pPr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C21B-4115-46AE-9DBE-D130F39C3C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0A7A-01EE-4ED1-8E99-D55E243FA9CC}" type="datetimeFigureOut">
              <a:rPr lang="cs-CZ"/>
              <a:pPr>
                <a:defRPr/>
              </a:pPr>
              <a:t>13.10.2014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2242-FD7B-4EEC-AB14-5E86F855F5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112E-49E6-4434-BBCD-C0E36718DAA8}" type="datetimeFigureOut">
              <a:rPr lang="cs-CZ"/>
              <a:pPr>
                <a:defRPr/>
              </a:pPr>
              <a:t>13.10.2014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38AC-BD56-42A2-90E8-7F6A7F1B69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2A6E-AFC2-4F22-8FE1-40C0380F422A}" type="datetimeFigureOut">
              <a:rPr lang="cs-CZ"/>
              <a:pPr>
                <a:defRPr/>
              </a:pPr>
              <a:t>13.10.2014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7C6C-D803-44F5-A2A4-092568779C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9144-CE12-4BCA-B3A1-CC18C66CF432}" type="datetimeFigureOut">
              <a:rPr lang="cs-CZ"/>
              <a:pPr>
                <a:defRPr/>
              </a:pPr>
              <a:t>13.10.2014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6B5C-741B-4B8D-AD5F-EA97A4B073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C4D-5385-413F-AC87-8C2BB59D3243}" type="datetimeFigureOut">
              <a:rPr lang="cs-CZ"/>
              <a:pPr>
                <a:defRPr/>
              </a:pPr>
              <a:t>13.10.2014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F96A-7BEA-4899-80DF-CE5AA4008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E52D-29E7-4758-8FBE-9E374CB07AF5}" type="datetimeFigureOut">
              <a:rPr lang="cs-CZ"/>
              <a:pPr>
                <a:defRPr/>
              </a:pPr>
              <a:t>13.10.2014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C1ED-B368-4546-AD0F-D048C4CD7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031F77-B4E8-40BA-AAB4-6B09CB915592}" type="datetimeFigureOut">
              <a:rPr lang="cs-CZ"/>
              <a:pPr>
                <a:defRPr/>
              </a:pPr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FBCFC6-0F17-4CD3-A236-B11BE5FA10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214414" y="142852"/>
            <a:ext cx="4800600" cy="1812917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9375" y="685800"/>
            <a:ext cx="9026525" cy="5440363"/>
            <a:chOff x="38" y="432"/>
            <a:chExt cx="5686" cy="3427"/>
          </a:xfrm>
        </p:grpSpPr>
        <p:grpSp>
          <p:nvGrpSpPr>
            <p:cNvPr id="13317" name="Group 4"/>
            <p:cNvGrpSpPr>
              <a:grpSpLocks/>
            </p:cNvGrpSpPr>
            <p:nvPr/>
          </p:nvGrpSpPr>
          <p:grpSpPr bwMode="auto">
            <a:xfrm>
              <a:off x="38" y="432"/>
              <a:ext cx="622" cy="3418"/>
              <a:chOff x="38" y="56"/>
              <a:chExt cx="622" cy="3418"/>
            </a:xfrm>
          </p:grpSpPr>
          <p:pic>
            <p:nvPicPr>
              <p:cNvPr id="13324" name="Picture 5" descr="D:\Merck\!\s\PT\ptall0a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49" t="1286" r="749" b="1286"/>
              <a:stretch>
                <a:fillRect/>
              </a:stretch>
            </p:blipFill>
            <p:spPr bwMode="auto">
              <a:xfrm>
                <a:off x="42" y="56"/>
                <a:ext cx="61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5" name="Picture 6" descr="D:\Merck\!\s\PT\pt01-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" y="441"/>
                <a:ext cx="619" cy="30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8" name="Group 7"/>
            <p:cNvGrpSpPr>
              <a:grpSpLocks/>
            </p:cNvGrpSpPr>
            <p:nvPr/>
          </p:nvGrpSpPr>
          <p:grpSpPr bwMode="auto">
            <a:xfrm>
              <a:off x="3852" y="432"/>
              <a:ext cx="1872" cy="2986"/>
              <a:chOff x="3852" y="56"/>
              <a:chExt cx="1872" cy="2986"/>
            </a:xfrm>
          </p:grpSpPr>
          <p:pic>
            <p:nvPicPr>
              <p:cNvPr id="13322" name="Picture 8" descr="D:\Merck\!\s\PT\ptall0c.gif"/>
              <p:cNvPicPr>
                <a:picLocks noChangeArrowheads="1"/>
              </p:cNvPicPr>
              <p:nvPr/>
            </p:nvPicPr>
            <p:blipFill>
              <a:blip r:embed="rId4" cstate="print"/>
              <a:srcRect t="1286" r="252" b="1286"/>
              <a:stretch>
                <a:fillRect/>
              </a:stretch>
            </p:blipFill>
            <p:spPr bwMode="auto">
              <a:xfrm>
                <a:off x="3854" y="56"/>
                <a:ext cx="1865" cy="3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3" name="Picture 9" descr="D:\Merck\!\s\PT\pt04-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52" y="443"/>
                <a:ext cx="1872" cy="2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9" name="Group 10"/>
            <p:cNvGrpSpPr>
              <a:grpSpLocks/>
            </p:cNvGrpSpPr>
            <p:nvPr/>
          </p:nvGrpSpPr>
          <p:grpSpPr bwMode="auto">
            <a:xfrm>
              <a:off x="695" y="1726"/>
              <a:ext cx="3111" cy="2133"/>
              <a:chOff x="695" y="1726"/>
              <a:chExt cx="3111" cy="2133"/>
            </a:xfrm>
          </p:grpSpPr>
          <p:pic>
            <p:nvPicPr>
              <p:cNvPr id="13320" name="Picture 11" descr="D:\Merck\!\s\PT\ptall0b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1" t="1286" r="375" b="1286"/>
              <a:stretch>
                <a:fillRect/>
              </a:stretch>
            </p:blipFill>
            <p:spPr bwMode="auto">
              <a:xfrm>
                <a:off x="708" y="1726"/>
                <a:ext cx="309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1" name="Picture 12" descr="D:\Merck\!\pt03_.gif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5" y="2118"/>
                <a:ext cx="3106" cy="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143636" y="2000241"/>
            <a:ext cx="490537" cy="1357322"/>
          </a:xfrm>
          <a:prstGeom prst="rect">
            <a:avLst/>
          </a:prstGeom>
          <a:noFill/>
          <a:ln w="539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357563" y="285750"/>
            <a:ext cx="179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4313" y="800100"/>
            <a:ext cx="86439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</a:p>
        </p:txBody>
      </p:sp>
      <p:sp>
        <p:nvSpPr>
          <p:cNvPr id="4" name="Obdélník 3"/>
          <p:cNvSpPr/>
          <p:nvPr/>
        </p:nvSpPr>
        <p:spPr>
          <a:xfrm>
            <a:off x="214282" y="1357298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Boridy</a:t>
            </a:r>
          </a:p>
          <a:p>
            <a:pPr marL="271463" lvl="0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Struktura složitá (M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 až MB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66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 –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polycenterní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elektronově deficitní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vazby, boridy bohaté na kov jsou žáruvzdorné, tvrdé, inertní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MB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					 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MB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3569244" cy="322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kubooktaed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3930" y="3857628"/>
            <a:ext cx="517007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8572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Boridy AlB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AlB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12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AlB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 kyselinami i vodíkem vznikají toxické plyny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AlB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velice tvrdý používá se k mletí a broušení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AlB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28868"/>
            <a:ext cx="5191120" cy="374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21429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Výroba: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přímá syntéza z prvků, elektrolytické vylučování z roztavených solí, redukce oxidů 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C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Použití: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tepelně a chemicky namáhané povrchy (trysky, elektrody, regulační tyče)</a:t>
            </a:r>
          </a:p>
        </p:txBody>
      </p:sp>
      <p:sp>
        <p:nvSpPr>
          <p:cNvPr id="4" name="Obdélník 3"/>
          <p:cNvSpPr/>
          <p:nvPr/>
        </p:nvSpPr>
        <p:spPr>
          <a:xfrm>
            <a:off x="214282" y="1928802"/>
            <a:ext cx="89297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Borany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-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sloučeniny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boru s vodíkem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- složité vazebné poměry –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třícenterní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elektrondeficitní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vazby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- plynné, kapalné i pevné sloučeniny, reaktivní (snaha přejít na vysoce </a:t>
            </a:r>
            <a:br>
              <a:rPr lang="cs-CZ" sz="2400" dirty="0" smtClean="0">
                <a:solidFill>
                  <a:prstClr val="black"/>
                </a:solidFill>
                <a:latin typeface="Calibri"/>
              </a:rPr>
            </a:b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 stabilní 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a 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Výroba: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vychází se z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diboranu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diboran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2 NaBH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+ 2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PO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+ 2 NaH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PO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+ 2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i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Průmyslově: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NaH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+ 2 BF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 2 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+ 6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NaF</a:t>
            </a: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14282" y="142852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Reakce </a:t>
            </a:r>
            <a:r>
              <a:rPr lang="cs-CZ" sz="2400" i="1" dirty="0" err="1" smtClean="0">
                <a:solidFill>
                  <a:prstClr val="black"/>
                </a:solidFill>
                <a:latin typeface="Calibri"/>
              </a:rPr>
              <a:t>diboranu</a:t>
            </a: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+ 6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2 H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+ 6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HCl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Cl +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+ 6 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2 BCl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+ 6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HCl</a:t>
            </a: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Nejjednodušší nabitá BH částice: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[BH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]</a:t>
            </a:r>
            <a:r>
              <a:rPr lang="en-US" sz="2400" b="1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2 </a:t>
            </a:r>
            <a:r>
              <a:rPr lang="cs-CZ" sz="2400" b="1" dirty="0" err="1" smtClean="0">
                <a:latin typeface="+mn-lt"/>
              </a:rPr>
              <a:t>LiH</a:t>
            </a:r>
            <a:r>
              <a:rPr lang="cs-CZ" sz="2400" b="1" dirty="0" smtClean="0">
                <a:latin typeface="+mn-lt"/>
              </a:rPr>
              <a:t> +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 2 Li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[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]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11789"/>
            <a:ext cx="4071966" cy="26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547664" y="4857759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endParaRPr lang="cs-CZ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14282" y="142852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Strukturní typy boranů: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i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closo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-borany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Existují pouze ve formě aniontů 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2-</a:t>
            </a:r>
            <a:endParaRPr lang="cs-CZ" sz="2400" baseline="30000" dirty="0">
              <a:latin typeface="+mn-lt"/>
            </a:endParaRPr>
          </a:p>
        </p:txBody>
      </p:sp>
      <p:pic>
        <p:nvPicPr>
          <p:cNvPr id="7" name="Obrázek 6" descr="B12H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904" y="548680"/>
            <a:ext cx="5638096" cy="584127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14282" y="5357826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5 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2 CsBH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Cs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12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12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+ 13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142852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i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nido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-borany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Existují i ve formě 1- až 2- aniontů, patří sem formálně i BH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, připravují se opatrnou pyrolýzou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diboranu</a:t>
            </a:r>
            <a:endParaRPr lang="cs-CZ" sz="2400" baseline="30000" dirty="0">
              <a:latin typeface="+mn-lt"/>
            </a:endParaRPr>
          </a:p>
        </p:txBody>
      </p:sp>
      <p:pic>
        <p:nvPicPr>
          <p:cNvPr id="4" name="Obrázek 3" descr="B5H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4366262" cy="36691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57752" y="4357694"/>
            <a:ext cx="340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nido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-pentaboran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(9)</a:t>
            </a:r>
            <a:endParaRPr lang="cs-CZ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1428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i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arachno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-borany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9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15</a:t>
            </a:r>
            <a:endParaRPr lang="cs-CZ" sz="2400" b="1" baseline="-25000" dirty="0">
              <a:latin typeface="+mn-lt"/>
            </a:endParaRPr>
          </a:p>
        </p:txBody>
      </p:sp>
      <p:pic>
        <p:nvPicPr>
          <p:cNvPr id="4" name="Obrázek 3" descr="B9H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5531827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87154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i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hypho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-borany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+8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Nejotevřenější struktury.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i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conjuncto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-borany: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Vznikají spojení dvou nebo více předchozích typů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.</a:t>
            </a:r>
            <a:endParaRPr lang="cs-CZ" sz="2400" baseline="30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aseline="30000" dirty="0">
              <a:latin typeface="+mn-lt"/>
            </a:endParaRPr>
          </a:p>
        </p:txBody>
      </p:sp>
      <p:pic>
        <p:nvPicPr>
          <p:cNvPr id="3" name="Obrázek 2" descr="conjunc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214686"/>
            <a:ext cx="4101588" cy="2882540"/>
          </a:xfrm>
          <a:prstGeom prst="rect">
            <a:avLst/>
          </a:prstGeom>
        </p:spPr>
      </p:pic>
      <p:pic>
        <p:nvPicPr>
          <p:cNvPr id="4" name="Obrázek 3" descr="conjunct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357562"/>
            <a:ext cx="4493852" cy="317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82" y="214290"/>
            <a:ext cx="8643937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Slou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čeniny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 C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+mn-lt"/>
              </a:rPr>
              <a:t>Nahrazením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alespoň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jedné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skupiny</a:t>
            </a:r>
            <a:r>
              <a:rPr lang="en-US" sz="2400" dirty="0" smtClean="0">
                <a:latin typeface="+mn-lt"/>
              </a:rPr>
              <a:t> BH </a:t>
            </a:r>
            <a:r>
              <a:rPr lang="en-US" sz="2400" dirty="0" err="1" smtClean="0">
                <a:latin typeface="+mn-lt"/>
              </a:rPr>
              <a:t>skupinou</a:t>
            </a:r>
            <a:r>
              <a:rPr lang="en-US" sz="2400" dirty="0" smtClean="0">
                <a:latin typeface="+mn-lt"/>
              </a:rPr>
              <a:t> CH </a:t>
            </a:r>
            <a:r>
              <a:rPr lang="en-US" sz="2400" dirty="0" err="1" smtClean="0">
                <a:latin typeface="+mn-lt"/>
              </a:rPr>
              <a:t>či</a:t>
            </a:r>
            <a:r>
              <a:rPr lang="en-US" sz="2400" dirty="0" smtClean="0">
                <a:latin typeface="+mn-lt"/>
              </a:rPr>
              <a:t> C – </a:t>
            </a:r>
            <a:r>
              <a:rPr lang="en-US" sz="2400" b="1" dirty="0" err="1" smtClean="0">
                <a:latin typeface="+mn-lt"/>
              </a:rPr>
              <a:t>karborany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vznikají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pyrolýzou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alkinu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boranu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nejčastějš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</a:rPr>
              <a:t>closo</a:t>
            </a:r>
            <a:r>
              <a:rPr lang="en-US" sz="2400" dirty="0" err="1" smtClean="0">
                <a:latin typeface="+mn-lt"/>
              </a:rPr>
              <a:t>-karborany</a:t>
            </a:r>
            <a:endParaRPr lang="en-US" sz="2400" dirty="0" smtClean="0">
              <a:latin typeface="+mn-lt"/>
            </a:endParaRPr>
          </a:p>
        </p:txBody>
      </p:sp>
      <p:pic>
        <p:nvPicPr>
          <p:cNvPr id="4" name="Obrázek 3" descr="carbora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785926"/>
            <a:ext cx="2234921" cy="22984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4282" y="2285992"/>
            <a:ext cx="50720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B</a:t>
            </a:r>
            <a:r>
              <a:rPr lang="en-US" sz="2400" b="1" baseline="-25000" dirty="0" smtClean="0">
                <a:latin typeface="+mn-lt"/>
              </a:rPr>
              <a:t>4</a:t>
            </a:r>
            <a:r>
              <a:rPr lang="en-US" sz="2400" b="1" dirty="0" smtClean="0">
                <a:latin typeface="+mn-lt"/>
              </a:rPr>
              <a:t>C – </a:t>
            </a:r>
            <a:r>
              <a:rPr lang="en-US" sz="2400" b="1" dirty="0" err="1" smtClean="0">
                <a:latin typeface="+mn-lt"/>
              </a:rPr>
              <a:t>karbid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tetraboru</a:t>
            </a:r>
            <a:endParaRPr lang="cs-CZ" sz="2400" b="1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+mn-lt"/>
              </a:rPr>
              <a:t>Velice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tvrdá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termicky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stabilní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látka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vzniká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žíháním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boru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či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oxidu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boritého</a:t>
            </a:r>
            <a:r>
              <a:rPr lang="en-US" sz="2400" dirty="0" smtClean="0">
                <a:latin typeface="+mn-lt"/>
              </a:rPr>
              <a:t> s C, </a:t>
            </a:r>
            <a:r>
              <a:rPr lang="en-US" sz="2400" dirty="0" err="1" smtClean="0">
                <a:latin typeface="+mn-lt"/>
              </a:rPr>
              <a:t>brusný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materiál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tepelná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ochrana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neprůstřelné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vesty</a:t>
            </a:r>
            <a:r>
              <a:rPr lang="en-US" sz="2400" dirty="0" smtClean="0">
                <a:latin typeface="+mn-lt"/>
              </a:rPr>
              <a:t> - </a:t>
            </a:r>
            <a:r>
              <a:rPr lang="en-US" sz="2400" dirty="0" err="1" smtClean="0">
                <a:latin typeface="+mn-lt"/>
              </a:rPr>
              <a:t>vlákna</a:t>
            </a:r>
            <a:endParaRPr lang="en-US" sz="2400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018363"/>
            <a:ext cx="3786182" cy="283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knif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786190"/>
            <a:ext cx="2833456" cy="283345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357554" y="5715016"/>
            <a:ext cx="119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cca</a:t>
            </a:r>
            <a:r>
              <a:rPr lang="en-US" sz="2400" dirty="0" smtClean="0">
                <a:latin typeface="+mn-lt"/>
              </a:rPr>
              <a:t> 50 $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8643937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Sloučeniny s N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latin typeface="+mn-lt"/>
              </a:rPr>
              <a:t>Borazol</a:t>
            </a:r>
            <a:r>
              <a:rPr lang="cs-CZ" sz="2400" b="1" dirty="0" smtClean="0">
                <a:latin typeface="+mn-lt"/>
              </a:rPr>
              <a:t> (</a:t>
            </a:r>
            <a:r>
              <a:rPr lang="cs-CZ" sz="2400" b="1" dirty="0" err="1" smtClean="0">
                <a:latin typeface="+mn-lt"/>
              </a:rPr>
              <a:t>borazin</a:t>
            </a:r>
            <a:r>
              <a:rPr lang="cs-CZ" sz="2400" b="1" dirty="0" smtClean="0">
                <a:latin typeface="+mn-lt"/>
              </a:rPr>
              <a:t>), B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N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25000" dirty="0" smtClean="0">
                <a:latin typeface="+mn-lt"/>
              </a:rPr>
              <a:t>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je příbuzný benzenu – tzv. anorganický benzen, je však reaktivnější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reaguje s vodou, </a:t>
            </a:r>
            <a:r>
              <a:rPr lang="cs-CZ" sz="2400" dirty="0" err="1" smtClean="0">
                <a:latin typeface="+mn-lt"/>
              </a:rPr>
              <a:t>methanolem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halogenovodíky</a:t>
            </a:r>
            <a:r>
              <a:rPr lang="cs-CZ" sz="2400" dirty="0" smtClean="0">
                <a:latin typeface="+mn-lt"/>
              </a:rPr>
              <a:t> atd.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latin typeface="+mn-lt"/>
              </a:rPr>
              <a:t>Příprava</a:t>
            </a:r>
            <a:r>
              <a:rPr lang="cs-CZ" sz="2400" dirty="0" smtClean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atin typeface="+mn-lt"/>
              </a:rPr>
              <a:t>3 LiBH</a:t>
            </a:r>
            <a:r>
              <a:rPr lang="pt-BR" sz="2400" b="1" baseline="-25000" dirty="0" smtClean="0">
                <a:latin typeface="+mn-lt"/>
              </a:rPr>
              <a:t>4</a:t>
            </a:r>
            <a:r>
              <a:rPr lang="pt-BR" sz="2400" b="1" dirty="0" smtClean="0">
                <a:latin typeface="+mn-lt"/>
              </a:rPr>
              <a:t> + 3 NH</a:t>
            </a:r>
            <a:r>
              <a:rPr lang="pt-BR" sz="2400" b="1" baseline="-25000" dirty="0" smtClean="0">
                <a:latin typeface="+mn-lt"/>
              </a:rPr>
              <a:t>4</a:t>
            </a:r>
            <a:r>
              <a:rPr lang="pt-BR" sz="2400" b="1" dirty="0" smtClean="0">
                <a:latin typeface="+mn-lt"/>
              </a:rPr>
              <a:t>Cl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pt-BR" sz="2400" b="1" dirty="0" smtClean="0">
                <a:latin typeface="+mn-lt"/>
              </a:rPr>
              <a:t> B</a:t>
            </a:r>
            <a:r>
              <a:rPr lang="pt-BR" sz="2400" b="1" baseline="-25000" dirty="0" smtClean="0">
                <a:latin typeface="+mn-lt"/>
              </a:rPr>
              <a:t>3</a:t>
            </a:r>
            <a:r>
              <a:rPr lang="pt-BR" sz="2400" b="1" dirty="0" smtClean="0">
                <a:latin typeface="+mn-lt"/>
              </a:rPr>
              <a:t>H</a:t>
            </a:r>
            <a:r>
              <a:rPr lang="pt-BR" sz="2400" b="1" baseline="-25000" dirty="0" smtClean="0">
                <a:latin typeface="+mn-lt"/>
              </a:rPr>
              <a:t>6</a:t>
            </a:r>
            <a:r>
              <a:rPr lang="pt-BR" sz="2400" b="1" dirty="0" smtClean="0">
                <a:latin typeface="+mn-lt"/>
              </a:rPr>
              <a:t>N</a:t>
            </a:r>
            <a:r>
              <a:rPr lang="pt-BR" sz="2400" b="1" baseline="-25000" dirty="0" smtClean="0">
                <a:latin typeface="+mn-lt"/>
              </a:rPr>
              <a:t>3</a:t>
            </a:r>
            <a:r>
              <a:rPr lang="pt-BR" sz="2400" b="1" dirty="0" smtClean="0">
                <a:latin typeface="+mn-lt"/>
              </a:rPr>
              <a:t> + 3 LiCl + 9 H</a:t>
            </a:r>
            <a:r>
              <a:rPr lang="pt-BR" sz="2400" b="1" baseline="-25000" dirty="0" smtClean="0">
                <a:latin typeface="+mn-lt"/>
              </a:rPr>
              <a:t>2</a:t>
            </a:r>
            <a:endParaRPr lang="cs-CZ" sz="2400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</p:txBody>
      </p:sp>
      <p:pic>
        <p:nvPicPr>
          <p:cNvPr id="3" name="Obrázek 2" descr="boraz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302848"/>
            <a:ext cx="9144000" cy="255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15" name="Group 79"/>
          <p:cNvGraphicFramePr>
            <a:graphicFrameLocks noGrp="1"/>
          </p:cNvGraphicFramePr>
          <p:nvPr/>
        </p:nvGraphicFramePr>
        <p:xfrm>
          <a:off x="285719" y="1428750"/>
          <a:ext cx="8572560" cy="1614552"/>
        </p:xfrm>
        <a:graphic>
          <a:graphicData uri="http://schemas.openxmlformats.org/drawingml/2006/table">
            <a:tbl>
              <a:tblPr/>
              <a:tblGrid>
                <a:gridCol w="813141"/>
                <a:gridCol w="758496"/>
                <a:gridCol w="1071570"/>
                <a:gridCol w="928694"/>
                <a:gridCol w="1143008"/>
                <a:gridCol w="857256"/>
                <a:gridCol w="857256"/>
                <a:gridCol w="785818"/>
                <a:gridCol w="714380"/>
                <a:gridCol w="642941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Prvek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X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1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kJ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mol</a:t>
                      </a:r>
                      <a:r>
                        <a:rPr kumimoji="0" lang="cs-CZ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2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[</a:t>
                      </a:r>
                      <a:r>
                        <a:rPr kumimoji="0" lang="cs-CZ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kJ</a:t>
                      </a: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mol</a:t>
                      </a:r>
                      <a:r>
                        <a:rPr kumimoji="0" lang="cs-CZ" sz="1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-1</a:t>
                      </a: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]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2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[</a:t>
                      </a:r>
                      <a:r>
                        <a:rPr kumimoji="0" lang="cs-CZ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kJ</a:t>
                      </a: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mol</a:t>
                      </a:r>
                      <a:r>
                        <a:rPr kumimoji="0" lang="cs-CZ" sz="1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-1</a:t>
                      </a: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]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E</a:t>
                      </a:r>
                      <a:r>
                        <a:rPr kumimoji="0" lang="cs-CZ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0</a:t>
                      </a:r>
                      <a:endParaRPr kumimoji="0" lang="en-US" sz="26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[V]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ρ</a:t>
                      </a: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[g cm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t.</a:t>
                      </a:r>
                      <a:endParaRPr kumimoji="0" lang="cs-CZ" sz="23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v.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B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801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2427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3660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-1,8b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2,4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2076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3927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Al</a:t>
                      </a: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578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1817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2745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-2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,3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2,7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660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2519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</a:rPr>
                        <a:t>43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285720" y="357166"/>
            <a:ext cx="4929222" cy="6477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13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r>
              <a:rPr lang="cs-CZ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2400" dirty="0">
                <a:solidFill>
                  <a:srgbClr val="FFFF00"/>
                </a:solidFill>
                <a:latin typeface="+mn-lt"/>
              </a:rPr>
              <a:t>skupina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400" dirty="0">
                <a:solidFill>
                  <a:srgbClr val="FFDC45"/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en-US" sz="2800" dirty="0" smtClean="0">
                <a:solidFill>
                  <a:srgbClr val="FFDC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</a:t>
            </a:r>
            <a:r>
              <a:rPr lang="cs-CZ" sz="2400" dirty="0" smtClean="0">
                <a:solidFill>
                  <a:srgbClr val="FFDC45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DC45"/>
                </a:solidFill>
                <a:latin typeface="+mn-lt"/>
              </a:rPr>
              <a:t>valenční</a:t>
            </a:r>
            <a:r>
              <a:rPr lang="en-US" sz="2400" dirty="0">
                <a:solidFill>
                  <a:srgbClr val="FFDC45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rgbClr val="FFDC45"/>
                </a:solidFill>
                <a:latin typeface="+mn-lt"/>
              </a:rPr>
              <a:t>elektrony</a:t>
            </a:r>
            <a:endParaRPr lang="cs-CZ" sz="2800" dirty="0">
              <a:solidFill>
                <a:srgbClr val="FFDC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6000760" y="357166"/>
            <a:ext cx="2841626" cy="647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rgbClr val="FFCC99"/>
                </a:solidFill>
                <a:latin typeface="+mn-lt"/>
                <a:cs typeface="Times New Roman" pitchFamily="18" charset="0"/>
              </a:rPr>
              <a:t>konfigurace</a:t>
            </a:r>
            <a:r>
              <a:rPr lang="en-GB" sz="2400" dirty="0">
                <a:solidFill>
                  <a:srgbClr val="FFCC99"/>
                </a:solidFill>
                <a:latin typeface="+mn-lt"/>
                <a:cs typeface="Times New Roman" pitchFamily="18" charset="0"/>
              </a:rPr>
              <a:t>   </a:t>
            </a:r>
            <a:r>
              <a:rPr lang="cs-CZ" sz="2400" i="1" dirty="0" smtClean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baseline="30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cs-CZ" i="1" dirty="0" smtClean="0">
                <a:solidFill>
                  <a:srgbClr val="FFCC99"/>
                </a:solidFill>
                <a:latin typeface="+mn-lt"/>
              </a:rPr>
              <a:t> </a:t>
            </a:r>
            <a:r>
              <a:rPr lang="cs-CZ" sz="2400" i="1" dirty="0" smtClean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p</a:t>
            </a:r>
            <a:r>
              <a:rPr lang="en-US" baseline="30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endParaRPr lang="cs-CZ" baseline="30000" dirty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2928926" y="4500570"/>
            <a:ext cx="4000528" cy="630238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Oxidační číslo</a:t>
            </a:r>
            <a:r>
              <a:rPr lang="cs-CZ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cs-CZ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</a:t>
            </a:r>
            <a:r>
              <a:rPr lang="en-US" sz="3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3,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+2</a:t>
            </a:r>
            <a:r>
              <a:rPr lang="en-US" sz="3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+1</a:t>
            </a:r>
            <a:endParaRPr lang="cs-CZ" sz="20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7554" y="3500438"/>
            <a:ext cx="3143272" cy="569896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333FF">
                <a:gamma/>
                <a:shade val="60000"/>
                <a:invGamma/>
              </a:srgbClr>
            </a:prstShdw>
          </a:effectLst>
        </p:spPr>
        <p:txBody>
          <a:bodyPr wrap="square" bIns="82800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B</a:t>
            </a:r>
            <a:r>
              <a:rPr lang="de-DE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9</a:t>
            </a:r>
            <a:r>
              <a:rPr lang="en-GB" sz="2200" baseline="-25000" dirty="0" smtClean="0">
                <a:solidFill>
                  <a:srgbClr val="FFFF99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200" dirty="0">
                <a:solidFill>
                  <a:srgbClr val="FFFF99"/>
                </a:solidFill>
                <a:latin typeface="+mn-lt"/>
                <a:cs typeface="Times New Roman" pitchFamily="18" charset="0"/>
              </a:rPr>
              <a:t>·</a:t>
            </a:r>
            <a:r>
              <a:rPr lang="cs-CZ" sz="2200" baseline="-25000" dirty="0">
                <a:solidFill>
                  <a:srgbClr val="FFFF99"/>
                </a:solidFill>
                <a:latin typeface="+mn-lt"/>
              </a:rPr>
              <a:t> 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10</a:t>
            </a:r>
            <a:r>
              <a:rPr lang="de-DE" sz="25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5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4</a:t>
            </a:r>
            <a:r>
              <a:rPr lang="de-DE" sz="24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%</a:t>
            </a:r>
            <a:r>
              <a:rPr lang="de-DE" sz="2400" baseline="-250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;</a:t>
            </a:r>
            <a:r>
              <a:rPr lang="cs-CZ" sz="2400" dirty="0">
                <a:solidFill>
                  <a:srgbClr val="FFFFCC"/>
                </a:solidFill>
                <a:latin typeface="+mn-lt"/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Al</a:t>
            </a:r>
            <a:r>
              <a:rPr lang="de-DE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500" dirty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8</a:t>
            </a:r>
            <a:r>
              <a:rPr lang="cs-CZ" sz="2400" dirty="0" smtClean="0">
                <a:solidFill>
                  <a:srgbClr val="FFFFCC"/>
                </a:solidFill>
                <a:latin typeface="+mn-lt"/>
              </a:rPr>
              <a:t>,</a:t>
            </a:r>
            <a:r>
              <a:rPr lang="en-US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3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%</a:t>
            </a:r>
            <a:r>
              <a:rPr lang="de-DE" sz="2400" baseline="-250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endParaRPr lang="en-GB" sz="2400" dirty="0">
              <a:solidFill>
                <a:srgbClr val="FFFFCC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864393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BN, nitrid boritý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Bílý, nevodivý, termicky stálý, málo reaktivní, příprava velice náročná, tvrdostí dosahuje či překonává diamant</a:t>
            </a:r>
          </a:p>
        </p:txBody>
      </p:sp>
      <p:pic>
        <p:nvPicPr>
          <p:cNvPr id="5" name="Obrázek 4" descr="B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40"/>
            <a:ext cx="5440107" cy="2686053"/>
          </a:xfrm>
          <a:prstGeom prst="rect">
            <a:avLst/>
          </a:prstGeom>
        </p:spPr>
      </p:pic>
      <p:pic>
        <p:nvPicPr>
          <p:cNvPr id="6" name="Obrázek 5" descr="BNbe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785926"/>
            <a:ext cx="3910488" cy="328612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00298" y="1857364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α</a:t>
            </a:r>
            <a:r>
              <a:rPr lang="en-US" sz="2400" dirty="0" smtClean="0">
                <a:latin typeface="+mn-lt"/>
              </a:rPr>
              <a:t> - BN</a:t>
            </a:r>
            <a:endParaRPr lang="cs-CZ" sz="2400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000892" y="1571612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β</a:t>
            </a:r>
            <a:r>
              <a:rPr lang="en-US" sz="2400" dirty="0" smtClean="0">
                <a:latin typeface="+mn-lt"/>
              </a:rPr>
              <a:t> - BN</a:t>
            </a:r>
            <a:endParaRPr lang="cs-CZ" sz="2400" dirty="0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4786322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+mn-lt"/>
              </a:rPr>
              <a:t>      B</a:t>
            </a:r>
            <a:r>
              <a:rPr lang="pt-BR" sz="2400" b="1" baseline="-25000" dirty="0" smtClean="0">
                <a:latin typeface="+mn-lt"/>
              </a:rPr>
              <a:t>2</a:t>
            </a:r>
            <a:r>
              <a:rPr lang="pt-BR" sz="2400" b="1" dirty="0" smtClean="0">
                <a:latin typeface="+mn-lt"/>
              </a:rPr>
              <a:t>O</a:t>
            </a:r>
            <a:r>
              <a:rPr lang="pt-BR" sz="2400" b="1" baseline="-25000" dirty="0" smtClean="0">
                <a:latin typeface="+mn-lt"/>
              </a:rPr>
              <a:t>3</a:t>
            </a:r>
            <a:r>
              <a:rPr lang="pt-BR" sz="2400" b="1" dirty="0" smtClean="0">
                <a:latin typeface="+mn-lt"/>
              </a:rPr>
              <a:t> + 2 NH</a:t>
            </a:r>
            <a:r>
              <a:rPr lang="pt-BR" sz="2400" b="1" baseline="-25000" dirty="0" smtClean="0">
                <a:latin typeface="+mn-lt"/>
              </a:rPr>
              <a:t>3</a:t>
            </a:r>
            <a:r>
              <a:rPr lang="pt-BR" sz="2400" b="1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pt-BR" sz="2400" b="1" dirty="0" smtClean="0">
                <a:latin typeface="+mn-lt"/>
              </a:rPr>
              <a:t> 2 BN + 3 H</a:t>
            </a:r>
            <a:r>
              <a:rPr lang="pt-BR" sz="2400" b="1" baseline="-25000" dirty="0" smtClean="0">
                <a:latin typeface="+mn-lt"/>
              </a:rPr>
              <a:t>2</a:t>
            </a:r>
            <a:r>
              <a:rPr lang="pt-BR" sz="2400" b="1" dirty="0" smtClean="0">
                <a:latin typeface="+mn-lt"/>
              </a:rPr>
              <a:t>O (T = 900 °C)</a:t>
            </a:r>
          </a:p>
          <a:p>
            <a:r>
              <a:rPr lang="pl-PL" sz="2400" b="1" dirty="0" smtClean="0">
                <a:latin typeface="+mn-lt"/>
              </a:rPr>
              <a:t>B</a:t>
            </a:r>
            <a:r>
              <a:rPr lang="pl-PL" sz="2400" b="1" baseline="-25000" dirty="0" smtClean="0">
                <a:latin typeface="+mn-lt"/>
              </a:rPr>
              <a:t>2</a:t>
            </a:r>
            <a:r>
              <a:rPr lang="pl-PL" sz="2400" b="1" dirty="0" smtClean="0">
                <a:latin typeface="+mn-lt"/>
              </a:rPr>
              <a:t>O</a:t>
            </a:r>
            <a:r>
              <a:rPr lang="pl-PL" sz="2400" b="1" baseline="-25000" dirty="0" smtClean="0">
                <a:latin typeface="+mn-lt"/>
              </a:rPr>
              <a:t>3</a:t>
            </a:r>
            <a:r>
              <a:rPr lang="pl-PL" sz="2400" b="1" dirty="0" smtClean="0">
                <a:latin typeface="+mn-lt"/>
              </a:rPr>
              <a:t> + CO(NH</a:t>
            </a:r>
            <a:r>
              <a:rPr lang="pl-PL" sz="2400" b="1" baseline="-25000" dirty="0" smtClean="0">
                <a:latin typeface="+mn-lt"/>
              </a:rPr>
              <a:t>2</a:t>
            </a:r>
            <a:r>
              <a:rPr lang="pl-PL" sz="2400" b="1" dirty="0" smtClean="0">
                <a:latin typeface="+mn-lt"/>
              </a:rPr>
              <a:t>)</a:t>
            </a:r>
            <a:r>
              <a:rPr lang="pl-PL" sz="2400" b="1" baseline="-25000" dirty="0" smtClean="0">
                <a:latin typeface="+mn-lt"/>
              </a:rPr>
              <a:t>2</a:t>
            </a:r>
            <a:r>
              <a:rPr lang="pl-PL" sz="2400" b="1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pl-PL" sz="2400" b="1" dirty="0" smtClean="0">
                <a:latin typeface="+mn-lt"/>
              </a:rPr>
              <a:t> 2 BN + CO</a:t>
            </a:r>
            <a:r>
              <a:rPr lang="pl-PL" sz="2400" b="1" baseline="-25000" dirty="0" smtClean="0">
                <a:latin typeface="+mn-lt"/>
              </a:rPr>
              <a:t>2</a:t>
            </a:r>
            <a:r>
              <a:rPr lang="pl-PL" sz="2400" b="1" dirty="0" smtClean="0">
                <a:latin typeface="+mn-lt"/>
              </a:rPr>
              <a:t> + 2 H</a:t>
            </a:r>
            <a:r>
              <a:rPr lang="pl-PL" sz="2400" b="1" baseline="-25000" dirty="0" smtClean="0">
                <a:latin typeface="+mn-lt"/>
              </a:rPr>
              <a:t>2</a:t>
            </a:r>
            <a:r>
              <a:rPr lang="pl-PL" sz="2400" b="1" dirty="0" smtClean="0">
                <a:latin typeface="+mn-lt"/>
              </a:rPr>
              <a:t>O (T &gt; 1000 °C)</a:t>
            </a:r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          2 BN + 3 F</a:t>
            </a:r>
            <a:r>
              <a:rPr lang="en-US" sz="2400" b="1" baseline="-25000" dirty="0" smtClean="0">
                <a:latin typeface="+mn-lt"/>
              </a:rPr>
              <a:t>2</a:t>
            </a:r>
            <a:r>
              <a:rPr lang="en-US" sz="2400" b="1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2 BF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N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           BN + 4 HF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NH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BF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endParaRPr lang="cs-CZ" sz="2400" b="1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892971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Sloučeniny s kyslíkem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(BO)</a:t>
            </a:r>
            <a:r>
              <a:rPr lang="cs-CZ" sz="2400" b="1" baseline="-25000" dirty="0" smtClean="0">
                <a:latin typeface="+mn-lt"/>
              </a:rPr>
              <a:t>n </a:t>
            </a:r>
            <a:r>
              <a:rPr lang="cs-CZ" sz="2400" b="1" dirty="0" smtClean="0">
                <a:latin typeface="+mn-lt"/>
              </a:rPr>
              <a:t>– </a:t>
            </a:r>
            <a:r>
              <a:rPr lang="cs-CZ" sz="2400" b="1" dirty="0" err="1" smtClean="0">
                <a:latin typeface="+mn-lt"/>
              </a:rPr>
              <a:t>suboxid</a:t>
            </a:r>
            <a:r>
              <a:rPr lang="cs-CZ" sz="2400" b="1" dirty="0" smtClean="0">
                <a:latin typeface="+mn-lt"/>
              </a:rPr>
              <a:t> „oxid </a:t>
            </a:r>
            <a:r>
              <a:rPr lang="cs-CZ" sz="2400" b="1" dirty="0" err="1" smtClean="0">
                <a:latin typeface="+mn-lt"/>
              </a:rPr>
              <a:t>bornatý</a:t>
            </a:r>
            <a:r>
              <a:rPr lang="cs-CZ" sz="2400" b="1" dirty="0" smtClean="0">
                <a:latin typeface="+mn-lt"/>
              </a:rPr>
              <a:t>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B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 smtClean="0">
                <a:latin typeface="+mn-lt"/>
              </a:rPr>
              <a:t> - oxid boritý - </a:t>
            </a:r>
            <a:r>
              <a:rPr lang="cs-CZ" sz="2400" dirty="0" smtClean="0">
                <a:latin typeface="+mn-lt"/>
              </a:rPr>
              <a:t>anhydrid </a:t>
            </a:r>
            <a:r>
              <a:rPr lang="cs-CZ" sz="2400" dirty="0" err="1" smtClean="0">
                <a:latin typeface="+mn-lt"/>
              </a:rPr>
              <a:t>kys</a:t>
            </a:r>
            <a:r>
              <a:rPr lang="cs-CZ" sz="2400" dirty="0" smtClean="0">
                <a:latin typeface="+mn-lt"/>
              </a:rPr>
              <a:t>. borité, s vodou opět k. boritá vzniká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			B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+ 3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2 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BO</a:t>
            </a:r>
            <a:r>
              <a:rPr lang="cs-CZ" sz="2400" b="1" baseline="-25000" dirty="0" smtClean="0">
                <a:latin typeface="+mn-lt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latin typeface="+mn-lt"/>
              </a:rPr>
              <a:t>Příprava</a:t>
            </a:r>
            <a:r>
              <a:rPr lang="cs-CZ" sz="2400" dirty="0" smtClean="0">
                <a:latin typeface="+mn-lt"/>
              </a:rPr>
              <a:t>: 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působením silné kyseliny na borax, zahřáním přechází na HBO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, dále až na B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O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Na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[B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(OH)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].8H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O + 2 </a:t>
            </a:r>
            <a:r>
              <a:rPr lang="cs-CZ" sz="2400" b="1" dirty="0" err="1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HCl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 4 H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BO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+ 2 </a:t>
            </a:r>
            <a:r>
              <a:rPr lang="cs-CZ" sz="2400" b="1" dirty="0" err="1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NaCl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+ 5 H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+mn-lt"/>
              </a:rPr>
              <a:t>		  B(OH)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</a:rPr>
              <a:t> + H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 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[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B(OH)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]</a:t>
            </a:r>
            <a:r>
              <a:rPr lang="cs-CZ" sz="2400" b="1" baseline="30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-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+ H</a:t>
            </a:r>
            <a:r>
              <a:rPr lang="cs-CZ" sz="2400" b="1" baseline="30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	        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BO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+ 3 CH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OH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 B(OCH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)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+ 3 H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j-lt"/>
              </a:rPr>
              <a:t>H</a:t>
            </a:r>
            <a:r>
              <a:rPr lang="cs-CZ" sz="2400" b="1" baseline="-25000" dirty="0" smtClean="0">
                <a:latin typeface="+mj-lt"/>
              </a:rPr>
              <a:t>3</a:t>
            </a:r>
            <a:r>
              <a:rPr lang="cs-CZ" sz="2400" b="1" dirty="0" smtClean="0">
                <a:latin typeface="+mj-lt"/>
              </a:rPr>
              <a:t>BO</a:t>
            </a:r>
            <a:r>
              <a:rPr lang="cs-CZ" sz="2400" b="1" baseline="-25000" dirty="0" smtClean="0">
                <a:latin typeface="+mj-lt"/>
              </a:rPr>
              <a:t>3</a:t>
            </a:r>
            <a:r>
              <a:rPr lang="cs-CZ" sz="2400" b="1" dirty="0">
                <a:latin typeface="+mj-lt"/>
              </a:rPr>
              <a:t>, B(OH)</a:t>
            </a:r>
            <a:r>
              <a:rPr lang="cs-CZ" sz="2400" b="1" baseline="-25000" dirty="0">
                <a:latin typeface="+mj-lt"/>
              </a:rPr>
              <a:t>3</a:t>
            </a:r>
            <a:r>
              <a:rPr lang="cs-CZ" sz="2400" b="1" dirty="0">
                <a:latin typeface="+mj-lt"/>
              </a:rPr>
              <a:t>, kyselina boritá </a:t>
            </a:r>
            <a:r>
              <a:rPr lang="cs-CZ" sz="2400" b="1" dirty="0" smtClean="0">
                <a:latin typeface="+mj-lt"/>
              </a:rPr>
              <a:t>– </a:t>
            </a:r>
            <a:r>
              <a:rPr lang="cs-CZ" sz="2400" dirty="0" smtClean="0">
                <a:latin typeface="+mj-lt"/>
              </a:rPr>
              <a:t>slabá kyselina</a:t>
            </a:r>
            <a:r>
              <a:rPr lang="en-US" sz="2400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(výhradně adice OH</a:t>
            </a:r>
            <a:r>
              <a:rPr lang="cs-CZ" baseline="30000" dirty="0" smtClean="0">
                <a:latin typeface="+mj-lt"/>
              </a:rPr>
              <a:t>-</a:t>
            </a:r>
            <a:r>
              <a:rPr lang="cs-CZ" dirty="0" smtClean="0">
                <a:latin typeface="+mj-lt"/>
              </a:rPr>
              <a:t>)</a:t>
            </a:r>
            <a:endParaRPr lang="cs-CZ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		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BO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+ 2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latin typeface="+mn-lt"/>
                <a:sym typeface="Wingdings" panose="05000000000000000000" pitchFamily="2" charset="2"/>
              </a:rPr>
              <a:t> [B</a:t>
            </a:r>
            <a:r>
              <a:rPr lang="cs-CZ" sz="2400" b="1" dirty="0" smtClean="0">
                <a:latin typeface="+mn-lt"/>
                <a:sym typeface="Wingdings" panose="05000000000000000000" pitchFamily="2" charset="2"/>
              </a:rPr>
              <a:t>(OH)</a:t>
            </a:r>
            <a:r>
              <a:rPr lang="cs-CZ" sz="2400" b="1" baseline="-25000" dirty="0" smtClean="0">
                <a:latin typeface="+mn-lt"/>
                <a:sym typeface="Wingdings" panose="05000000000000000000" pitchFamily="2" charset="2"/>
              </a:rPr>
              <a:t>4</a:t>
            </a:r>
            <a:r>
              <a:rPr lang="en-US" sz="2400" b="1" dirty="0" smtClean="0">
                <a:latin typeface="+mn-lt"/>
                <a:sym typeface="Wingdings" panose="05000000000000000000" pitchFamily="2" charset="2"/>
              </a:rPr>
              <a:t>]</a:t>
            </a:r>
            <a:r>
              <a:rPr lang="en-US" sz="2400" b="1" baseline="30000" dirty="0" smtClean="0">
                <a:latin typeface="+mn-lt"/>
                <a:sym typeface="Wingdings" panose="05000000000000000000" pitchFamily="2" charset="2"/>
              </a:rPr>
              <a:t>-</a:t>
            </a:r>
            <a:r>
              <a:rPr lang="en-US" sz="2400" b="1" dirty="0" smtClean="0">
                <a:latin typeface="+mn-lt"/>
                <a:sym typeface="Wingdings" panose="05000000000000000000" pitchFamily="2" charset="2"/>
              </a:rPr>
              <a:t> + H</a:t>
            </a:r>
            <a:r>
              <a:rPr lang="cs-CZ" sz="2400" b="1" baseline="-25000" dirty="0" smtClean="0">
                <a:latin typeface="+mn-lt"/>
                <a:sym typeface="Wingdings" panose="05000000000000000000" pitchFamily="2" charset="2"/>
              </a:rPr>
              <a:t>3</a:t>
            </a:r>
            <a:r>
              <a:rPr lang="cs-CZ" sz="2400" b="1" dirty="0" smtClean="0">
                <a:latin typeface="+mn-lt"/>
                <a:sym typeface="Wingdings" panose="05000000000000000000" pitchFamily="2" charset="2"/>
              </a:rPr>
              <a:t>O</a:t>
            </a:r>
            <a:r>
              <a:rPr lang="en-US" sz="2400" b="1" baseline="30000" dirty="0" smtClean="0">
                <a:latin typeface="+mn-lt"/>
                <a:sym typeface="Wingdings" panose="05000000000000000000" pitchFamily="2" charset="2"/>
              </a:rPr>
              <a:t>+</a:t>
            </a:r>
            <a:endParaRPr lang="cs-CZ" sz="24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3B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30"/>
            <a:ext cx="9144000" cy="558927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14744" y="500042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BO</a:t>
            </a:r>
            <a:r>
              <a:rPr lang="cs-CZ" sz="2400" b="1" baseline="-25000" dirty="0" smtClean="0">
                <a:latin typeface="+mn-lt"/>
              </a:rPr>
              <a:t>3</a:t>
            </a:r>
            <a:endParaRPr lang="cs-CZ" sz="2400" b="1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8643937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Boritany – soli k. </a:t>
            </a:r>
            <a:r>
              <a:rPr lang="cs-CZ" sz="2400" b="1" dirty="0" err="1" smtClean="0">
                <a:latin typeface="+mn-lt"/>
              </a:rPr>
              <a:t>trihydrogenborité</a:t>
            </a:r>
            <a:r>
              <a:rPr lang="cs-CZ" sz="2400" b="1" dirty="0" smtClean="0">
                <a:latin typeface="+mn-lt"/>
              </a:rPr>
              <a:t> či </a:t>
            </a:r>
            <a:r>
              <a:rPr lang="cs-CZ" sz="2400" b="1" dirty="0" err="1" smtClean="0">
                <a:latin typeface="+mn-lt"/>
              </a:rPr>
              <a:t>monohydrogenborité</a:t>
            </a:r>
            <a:endParaRPr lang="cs-CZ" sz="2400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latin typeface="+mn-lt"/>
              </a:rPr>
              <a:t>Příprava: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reakce kyselin s oxidy či hydroxidy alkalických kovů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struktura je většinou komplikovanější (viz borax 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Na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[B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5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].8H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</a:t>
            </a:r>
            <a:r>
              <a:rPr lang="cs-CZ" sz="2400" dirty="0" smtClean="0">
                <a:latin typeface="+mn-lt"/>
              </a:rPr>
              <a:t>)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Na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[B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].6H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– př. reakcí peroxidu sodného s k.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trihydrogenboritou</a:t>
            </a:r>
            <a:endParaRPr lang="cs-CZ" sz="24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i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latin typeface="+mn-lt"/>
              </a:rPr>
              <a:t>Použití:</a:t>
            </a:r>
            <a:r>
              <a:rPr lang="cs-CZ" sz="2400" dirty="0" smtClean="0">
                <a:latin typeface="+mn-lt"/>
              </a:rPr>
              <a:t> 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výchozí surovina dalších sloučenin boru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boraxové perličky – charakteristicky se barví s různými oxidy kovů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smaltované nádoby, optika, pájení kovů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peroxoboritan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sodný jako bělicí složka v pracích prášcích</a:t>
            </a:r>
            <a:endParaRPr lang="cs-CZ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8643937" cy="66787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Sloučeniny s halogeny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BX</a:t>
            </a:r>
            <a:r>
              <a:rPr lang="cs-CZ" sz="2400" b="1" baseline="-25000" dirty="0" smtClean="0">
                <a:latin typeface="+mn-lt"/>
              </a:rPr>
              <a:t>3</a:t>
            </a:r>
            <a:endParaRPr lang="cs-CZ" sz="2400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 smtClean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err="1" smtClean="0">
                <a:latin typeface="+mn-lt"/>
              </a:rPr>
              <a:t>Lewisovy</a:t>
            </a:r>
            <a:r>
              <a:rPr lang="cs-CZ" sz="2400" b="1" dirty="0" smtClean="0">
                <a:latin typeface="+mn-lt"/>
              </a:rPr>
              <a:t> kyseliny </a:t>
            </a:r>
            <a:r>
              <a:rPr lang="cs-CZ" sz="2400" dirty="0" smtClean="0">
                <a:latin typeface="+mn-lt"/>
              </a:rPr>
              <a:t>síla klesá v řadě </a:t>
            </a:r>
            <a:r>
              <a:rPr lang="en-US" sz="2400" dirty="0" err="1" smtClean="0">
                <a:latin typeface="+mn-lt"/>
              </a:rPr>
              <a:t>od</a:t>
            </a:r>
            <a:r>
              <a:rPr lang="cs-CZ" sz="2400" dirty="0" smtClean="0">
                <a:latin typeface="+mn-lt"/>
              </a:rPr>
              <a:t> BI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k BF</a:t>
            </a:r>
            <a:r>
              <a:rPr lang="en-US" sz="2400" baseline="-25000" dirty="0" smtClean="0">
                <a:latin typeface="+mn-lt"/>
              </a:rPr>
              <a:t>3</a:t>
            </a:r>
            <a:endParaRPr lang="cs-CZ" sz="2400" baseline="-25000" dirty="0" smtClean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aseline="-25000" dirty="0" smtClean="0">
              <a:latin typeface="+mn-lt"/>
            </a:endParaRPr>
          </a:p>
          <a:p>
            <a:pPr marL="268288" indent="-2682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latin typeface="+mn-lt"/>
              </a:rPr>
              <a:t>CsF</a:t>
            </a:r>
            <a:r>
              <a:rPr lang="cs-CZ" sz="2400" b="1" dirty="0" smtClean="0">
                <a:latin typeface="+mn-lt"/>
              </a:rPr>
              <a:t> + BF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CsBF</a:t>
            </a:r>
            <a:r>
              <a:rPr lang="cs-CZ" sz="2400" b="1" baseline="-25000" dirty="0" smtClean="0">
                <a:latin typeface="+mn-lt"/>
              </a:rPr>
              <a:t>4</a:t>
            </a:r>
          </a:p>
          <a:p>
            <a:pPr marL="268288" indent="-26828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+mn-lt"/>
              </a:rPr>
              <a:t>va</a:t>
            </a:r>
            <a:r>
              <a:rPr lang="cs-CZ" sz="2400" dirty="0" smtClean="0">
                <a:latin typeface="+mn-lt"/>
              </a:rPr>
              <a:t>z</a:t>
            </a:r>
            <a:r>
              <a:rPr lang="en-US" sz="2400" dirty="0" err="1" smtClean="0">
                <a:latin typeface="+mn-lt"/>
              </a:rPr>
              <a:t>ba</a:t>
            </a:r>
            <a:r>
              <a:rPr lang="en-US" sz="2400" dirty="0" smtClean="0">
                <a:latin typeface="+mn-lt"/>
              </a:rPr>
              <a:t> B</a:t>
            </a:r>
            <a:r>
              <a:rPr lang="cs-CZ" sz="2400" dirty="0" smtClean="0">
                <a:latin typeface="+mn-lt"/>
              </a:rPr>
              <a:t>-</a:t>
            </a:r>
            <a:r>
              <a:rPr lang="en-US" sz="2400" dirty="0" smtClean="0">
                <a:latin typeface="+mn-lt"/>
              </a:rPr>
              <a:t>F je </a:t>
            </a:r>
            <a:r>
              <a:rPr lang="cs-CZ" sz="2400" b="1" dirty="0" smtClean="0">
                <a:latin typeface="+mn-lt"/>
              </a:rPr>
              <a:t>nejsilnější známá „jednoduchá“ vazba (646 kJ.mol</a:t>
            </a:r>
            <a:r>
              <a:rPr lang="cs-CZ" sz="2400" b="1" baseline="30000" dirty="0" smtClean="0">
                <a:latin typeface="+mn-lt"/>
              </a:rPr>
              <a:t>-1</a:t>
            </a:r>
            <a:r>
              <a:rPr lang="cs-CZ" sz="2400" b="1" dirty="0" smtClean="0">
                <a:latin typeface="+mn-lt"/>
              </a:rPr>
              <a:t>)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mají snahu </a:t>
            </a:r>
            <a:r>
              <a:rPr lang="cs-CZ" sz="2400" dirty="0" err="1" smtClean="0">
                <a:latin typeface="+mn-lt"/>
              </a:rPr>
              <a:t>dimerovat</a:t>
            </a:r>
            <a:r>
              <a:rPr lang="cs-CZ" sz="2400" dirty="0" smtClean="0">
                <a:latin typeface="+mn-lt"/>
              </a:rPr>
              <a:t>, tyto dimery jsou ale velice reaktivní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Tvorba </a:t>
            </a:r>
            <a:r>
              <a:rPr lang="cs-CZ" sz="2400" b="1" dirty="0" smtClean="0">
                <a:latin typeface="+mn-lt"/>
              </a:rPr>
              <a:t>DA-komplexů: </a:t>
            </a:r>
            <a:r>
              <a:rPr lang="cs-CZ" sz="2400" dirty="0" smtClean="0">
                <a:latin typeface="+mn-lt"/>
              </a:rPr>
              <a:t>BF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.NH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smtClean="0">
                <a:latin typeface="+mj-lt"/>
              </a:rPr>
              <a:t>BF</a:t>
            </a:r>
            <a:r>
              <a:rPr lang="cs-CZ" sz="2400" baseline="-25000" dirty="0" smtClean="0">
                <a:latin typeface="+mj-lt"/>
              </a:rPr>
              <a:t>3</a:t>
            </a:r>
            <a:r>
              <a:rPr lang="cs-CZ" sz="2400" dirty="0" smtClean="0">
                <a:latin typeface="+mj-lt"/>
              </a:rPr>
              <a:t>.H</a:t>
            </a:r>
            <a:r>
              <a:rPr lang="cs-CZ" sz="2400" baseline="-25000" dirty="0" smtClean="0">
                <a:latin typeface="+mj-lt"/>
              </a:rPr>
              <a:t>2</a:t>
            </a:r>
            <a:r>
              <a:rPr lang="cs-CZ" sz="2400" dirty="0" smtClean="0">
                <a:latin typeface="+mj-lt"/>
              </a:rPr>
              <a:t>O, BF</a:t>
            </a:r>
            <a:r>
              <a:rPr lang="cs-CZ" sz="2400" baseline="-25000" dirty="0" smtClean="0">
                <a:latin typeface="+mj-lt"/>
              </a:rPr>
              <a:t>3</a:t>
            </a:r>
            <a:r>
              <a:rPr lang="cs-CZ" sz="2400" dirty="0" smtClean="0">
                <a:latin typeface="+mj-lt"/>
              </a:rPr>
              <a:t>.2H</a:t>
            </a:r>
            <a:r>
              <a:rPr lang="cs-CZ" sz="2400" baseline="-25000" dirty="0" smtClean="0">
                <a:latin typeface="+mj-lt"/>
              </a:rPr>
              <a:t>2</a:t>
            </a:r>
            <a:r>
              <a:rPr lang="cs-CZ" sz="2400" dirty="0" smtClean="0">
                <a:latin typeface="+mj-lt"/>
              </a:rPr>
              <a:t>O, BF</a:t>
            </a:r>
            <a:r>
              <a:rPr lang="cs-CZ" sz="2400" baseline="-25000" dirty="0" smtClean="0">
                <a:latin typeface="+mj-lt"/>
              </a:rPr>
              <a:t>3</a:t>
            </a:r>
            <a:r>
              <a:rPr lang="cs-CZ" sz="2400" dirty="0" smtClean="0">
                <a:latin typeface="+mj-lt"/>
              </a:rPr>
              <a:t>.Et</a:t>
            </a:r>
            <a:r>
              <a:rPr lang="cs-CZ" sz="2400" baseline="-25000" dirty="0" smtClean="0">
                <a:latin typeface="+mj-lt"/>
              </a:rPr>
              <a:t>2</a:t>
            </a:r>
            <a:r>
              <a:rPr lang="cs-CZ" sz="2400" dirty="0" smtClean="0">
                <a:latin typeface="+mj-lt"/>
              </a:rPr>
              <a:t>O…  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>
              <a:latin typeface="+mn-lt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	BF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 se vodou zpočátku hydratuje, poté vzniká HBF</a:t>
            </a:r>
            <a:r>
              <a:rPr lang="cs-CZ" sz="2400" baseline="-25000" dirty="0" smtClean="0">
                <a:latin typeface="+mn-lt"/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		4 BF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+ 6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2 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30000" dirty="0" smtClean="0">
                <a:latin typeface="+mn-lt"/>
              </a:rPr>
              <a:t>+</a:t>
            </a:r>
            <a:r>
              <a:rPr lang="cs-CZ" sz="2400" b="1" dirty="0" smtClean="0">
                <a:latin typeface="+mn-lt"/>
              </a:rPr>
              <a:t> + 3 BF</a:t>
            </a:r>
            <a:r>
              <a:rPr lang="cs-CZ" sz="2400" b="1" baseline="-25000" dirty="0" smtClean="0">
                <a:latin typeface="+mn-lt"/>
              </a:rPr>
              <a:t>4</a:t>
            </a:r>
            <a:r>
              <a:rPr lang="cs-CZ" sz="2400" b="1" baseline="30000" dirty="0" smtClean="0">
                <a:latin typeface="+mn-lt"/>
              </a:rPr>
              <a:t>-</a:t>
            </a:r>
            <a:r>
              <a:rPr lang="cs-CZ" sz="2400" b="1" dirty="0" smtClean="0">
                <a:latin typeface="+mn-lt"/>
              </a:rPr>
              <a:t> + 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BO</a:t>
            </a:r>
            <a:r>
              <a:rPr lang="cs-CZ" sz="2400" b="1" baseline="-25000" dirty="0" smtClean="0">
                <a:latin typeface="+mn-lt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	Ostatní halogenidy ve vodě hydrolyzují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 smtClean="0">
              <a:latin typeface="+mn-lt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		BCl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+ 3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3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HCl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BO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3" name="Obrázek 2" descr="B2X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4846" y="0"/>
            <a:ext cx="2819510" cy="273733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500112" y="226625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+mn-lt"/>
              </a:rPr>
              <a:t>B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F</a:t>
            </a:r>
            <a:r>
              <a:rPr lang="cs-CZ" sz="2400" b="1" baseline="-25000" dirty="0" smtClean="0">
                <a:latin typeface="+mn-lt"/>
              </a:rPr>
              <a:t>4</a:t>
            </a:r>
            <a:endParaRPr lang="cs-CZ" sz="2400" b="1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14290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Příprava: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u="sng" dirty="0" smtClean="0">
                <a:solidFill>
                  <a:prstClr val="black"/>
                </a:solidFill>
                <a:latin typeface="Calibri"/>
              </a:rPr>
              <a:t>BF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u="sng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cs-CZ" sz="2400" b="1" u="sng" dirty="0" err="1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cs-CZ" sz="2400" b="1" u="sng" dirty="0" smtClean="0">
                <a:solidFill>
                  <a:prstClr val="black"/>
                </a:solidFill>
                <a:latin typeface="Calibri"/>
              </a:rPr>
              <a:t>. v. -101 °C)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+ 3 CaF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+ 3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2 BF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+ 3 CaSO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+ 3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u="sng" dirty="0" smtClean="0">
                <a:solidFill>
                  <a:prstClr val="black"/>
                </a:solidFill>
                <a:latin typeface="Calibri"/>
              </a:rPr>
              <a:t>BCl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u="sng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cs-CZ" sz="2400" b="1" u="sng" dirty="0" err="1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cs-CZ" sz="2400" b="1" u="sng" dirty="0" smtClean="0">
                <a:solidFill>
                  <a:prstClr val="black"/>
                </a:solidFill>
                <a:latin typeface="Calibri"/>
              </a:rPr>
              <a:t>. v. 13 °C)</a:t>
            </a:r>
            <a:endParaRPr lang="cs-CZ" sz="2400" b="1" u="sng" baseline="-250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B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+ 3 C + 3 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2 BCl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+ 3 CO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i="1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Použití: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BF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katalyzátor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v organické syntéze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BCl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– výroba B a čištění kovů (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Zn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Mg,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Cu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), organická syntéza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orvyrob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58299"/>
            <a:ext cx="8725844" cy="543905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143240" y="428604"/>
            <a:ext cx="414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Průmyslové výroby sloučenin B</a:t>
            </a:r>
            <a:endParaRPr lang="cs-C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357563" y="285750"/>
            <a:ext cx="179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4313" y="800100"/>
            <a:ext cx="86439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2844" y="1214422"/>
            <a:ext cx="63013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Alan, AlH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bezbarvý, netěkavý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Příprava: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3 LiAlH</a:t>
            </a:r>
            <a:r>
              <a:rPr lang="cs-CZ" sz="2400" b="1" baseline="-25000" dirty="0" smtClean="0">
                <a:latin typeface="+mn-lt"/>
              </a:rPr>
              <a:t>4</a:t>
            </a:r>
            <a:r>
              <a:rPr lang="cs-CZ" sz="2400" b="1" dirty="0" smtClean="0">
                <a:latin typeface="+mn-lt"/>
              </a:rPr>
              <a:t> + AlCl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4 AlH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+ 3 </a:t>
            </a:r>
            <a:r>
              <a:rPr lang="cs-CZ" sz="2400" b="1" dirty="0" err="1" smtClean="0">
                <a:latin typeface="+mn-lt"/>
              </a:rPr>
              <a:t>LiCl</a:t>
            </a:r>
            <a:endParaRPr lang="cs-CZ" sz="2400" b="1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[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AlH</a:t>
            </a:r>
            <a:r>
              <a:rPr lang="en-US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]</a:t>
            </a:r>
            <a:endParaRPr lang="cs-CZ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bílý, krystalický, termicky celkem stálý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všestranné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redukční činidlo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především v organické syntéze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		AlCl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+ 4 </a:t>
            </a:r>
            <a:r>
              <a:rPr lang="cs-CZ" sz="2400" b="1" dirty="0" err="1" smtClean="0">
                <a:latin typeface="+mn-lt"/>
              </a:rPr>
              <a:t>LiH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4 Li</a:t>
            </a:r>
            <a:r>
              <a:rPr lang="en-US" sz="2400" b="1" dirty="0" smtClean="0">
                <a:latin typeface="+mn-lt"/>
              </a:rPr>
              <a:t>[</a:t>
            </a:r>
            <a:r>
              <a:rPr lang="cs-CZ" sz="2400" b="1" dirty="0" smtClean="0">
                <a:latin typeface="+mn-lt"/>
              </a:rPr>
              <a:t>AlH</a:t>
            </a:r>
            <a:r>
              <a:rPr lang="cs-CZ" sz="2400" b="1" baseline="-25000" dirty="0" smtClean="0">
                <a:latin typeface="+mn-lt"/>
              </a:rPr>
              <a:t>4</a:t>
            </a:r>
            <a:r>
              <a:rPr lang="en-US" sz="2400" b="1" dirty="0" smtClean="0">
                <a:latin typeface="+mn-lt"/>
              </a:rPr>
              <a:t>]</a:t>
            </a:r>
            <a:r>
              <a:rPr lang="cs-CZ" sz="2400" b="1" dirty="0" smtClean="0">
                <a:latin typeface="+mn-lt"/>
              </a:rPr>
              <a:t> + 3 </a:t>
            </a:r>
            <a:r>
              <a:rPr lang="cs-CZ" sz="2400" b="1" dirty="0" err="1" smtClean="0">
                <a:latin typeface="+mn-lt"/>
              </a:rPr>
              <a:t>LiCl</a:t>
            </a:r>
            <a:endParaRPr lang="cs-CZ" sz="2400" b="1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		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[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AlH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]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latin typeface="+mn-lt"/>
              </a:rPr>
              <a:t>+ 4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[</a:t>
            </a:r>
            <a:r>
              <a:rPr lang="cs-CZ" sz="2400" b="1" dirty="0" err="1" smtClean="0">
                <a:latin typeface="+mn-lt"/>
              </a:rPr>
              <a:t>Al</a:t>
            </a:r>
            <a:r>
              <a:rPr lang="cs-CZ" sz="2400" b="1" dirty="0" smtClean="0">
                <a:latin typeface="+mn-lt"/>
              </a:rPr>
              <a:t>(OH)</a:t>
            </a:r>
            <a:r>
              <a:rPr lang="cs-CZ" sz="2400" b="1" baseline="-25000" dirty="0" smtClean="0">
                <a:latin typeface="+mn-lt"/>
              </a:rPr>
              <a:t>4</a:t>
            </a:r>
            <a:r>
              <a:rPr lang="en-US" sz="2400" b="1" dirty="0" smtClean="0">
                <a:latin typeface="+mn-lt"/>
              </a:rPr>
              <a:t>]</a:t>
            </a:r>
            <a:r>
              <a:rPr lang="cs-CZ" sz="2400" b="1" baseline="30000" dirty="0" smtClean="0">
                <a:latin typeface="+mn-lt"/>
              </a:rPr>
              <a:t>-</a:t>
            </a:r>
            <a:r>
              <a:rPr lang="cs-CZ" sz="2400" b="1" dirty="0" smtClean="0">
                <a:latin typeface="+mn-lt"/>
              </a:rPr>
              <a:t> + 4 H</a:t>
            </a:r>
            <a:r>
              <a:rPr lang="cs-CZ" sz="2400" b="1" baseline="-25000" dirty="0" smtClean="0">
                <a:latin typeface="+mn-lt"/>
              </a:rPr>
              <a:t>2</a:t>
            </a:r>
          </a:p>
        </p:txBody>
      </p:sp>
      <p:pic>
        <p:nvPicPr>
          <p:cNvPr id="6" name="Obrázek 5" descr="AlH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6450" y="1772816"/>
            <a:ext cx="2771800" cy="429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8572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AlN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AlP</a:t>
            </a:r>
            <a:endParaRPr lang="cs-CZ" sz="2400" b="1" baseline="-25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obtížně tavitelné, tvrdé, reagují s vodou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- s vodou vzniká hydroxid hlinitý a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methan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AlN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– s vodou vzniká hydroxid hlinitý a amoniak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AlP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– s vodou vzniká hydroxid hlinitý a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fosfan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5720" y="2928934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endParaRPr lang="cs-CZ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 přírodě jako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korund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vzniká hořením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či žíháním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3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tvrdost 9 použití jako tzv.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smirek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dále jako brusivo (i zubní pasty), žáruvzdorné hmoty, keramiky, 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vláknitý se používá jako filtrační médium, izolace, zpevnění slitin, karoserie</a:t>
            </a:r>
            <a:endParaRPr lang="cs-CZ" sz="2400" dirty="0" smtClean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5720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MgAl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spinel(y), MAl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 podstatě smíšené oxidy zajímavých elektrických vlastností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využívají se v elektronice, v článcích apod.</a:t>
            </a:r>
          </a:p>
        </p:txBody>
      </p:sp>
      <p:pic>
        <p:nvPicPr>
          <p:cNvPr id="4" name="Obrázek 3" descr="spin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8305" y="1796037"/>
            <a:ext cx="3097838" cy="336115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19251" y="4941168"/>
            <a:ext cx="6427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+mn-lt"/>
              </a:rPr>
              <a:t>Na-</a:t>
            </a:r>
            <a:r>
              <a:rPr lang="el-GR" sz="2400" b="1" dirty="0" smtClean="0">
                <a:latin typeface="+mn-lt"/>
                <a:cs typeface="Times New Roman"/>
              </a:rPr>
              <a:t>β</a:t>
            </a:r>
            <a:r>
              <a:rPr lang="cs-CZ" sz="2400" b="1" dirty="0" smtClean="0">
                <a:latin typeface="+mn-lt"/>
                <a:cs typeface="Times New Roman"/>
              </a:rPr>
              <a:t>-</a:t>
            </a:r>
            <a:r>
              <a:rPr lang="cs-CZ" sz="2400" b="1" dirty="0" err="1" smtClean="0">
                <a:latin typeface="+mn-lt"/>
                <a:cs typeface="Times New Roman"/>
              </a:rPr>
              <a:t>alumina</a:t>
            </a:r>
            <a:endParaRPr lang="cs-CZ" sz="2400" b="1" dirty="0" smtClean="0">
              <a:latin typeface="+mn-lt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Times New Roman"/>
              </a:rPr>
              <a:t>s</a:t>
            </a:r>
            <a:r>
              <a:rPr lang="cs-CZ" sz="2400" dirty="0" smtClean="0">
                <a:latin typeface="+mn-lt"/>
                <a:cs typeface="Times New Roman"/>
              </a:rPr>
              <a:t>truktura příbuzná spinelové, stabilizovaná kationty Na</a:t>
            </a:r>
            <a:r>
              <a:rPr lang="cs-CZ" sz="2400" baseline="30000" dirty="0" smtClean="0">
                <a:latin typeface="+mn-lt"/>
                <a:cs typeface="Times New Roman"/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  <a:cs typeface="Times New Roman"/>
              </a:rPr>
              <a:t>tuhý </a:t>
            </a:r>
            <a:r>
              <a:rPr lang="cs-CZ" sz="2400" dirty="0" smtClean="0">
                <a:latin typeface="+mn-lt"/>
                <a:cs typeface="Times New Roman"/>
              </a:rPr>
              <a:t>elektrolyt – </a:t>
            </a:r>
            <a:r>
              <a:rPr lang="cs-CZ" sz="2000" dirty="0" smtClean="0">
                <a:latin typeface="+mn-lt"/>
                <a:cs typeface="Times New Roman"/>
              </a:rPr>
              <a:t>vysoká elektrická vodivost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928938" y="214313"/>
            <a:ext cx="291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Obecné informace</a:t>
            </a:r>
          </a:p>
        </p:txBody>
      </p:sp>
      <p:sp>
        <p:nvSpPr>
          <p:cNvPr id="16387" name="TextovéPole 2"/>
          <p:cNvSpPr txBox="1">
            <a:spLocks noChangeArrowheads="1"/>
          </p:cNvSpPr>
          <p:nvPr/>
        </p:nvSpPr>
        <p:spPr bwMode="auto">
          <a:xfrm>
            <a:off x="357188" y="857250"/>
            <a:ext cx="8643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Bor</a:t>
            </a:r>
            <a:r>
              <a:rPr lang="cs-CZ" sz="2400" dirty="0" smtClean="0">
                <a:latin typeface="Calibri" pitchFamily="34" charset="0"/>
              </a:rPr>
              <a:t> - chemie </a:t>
            </a:r>
            <a:r>
              <a:rPr lang="cs-CZ" sz="2400" b="1" dirty="0" smtClean="0">
                <a:latin typeface="Calibri" pitchFamily="34" charset="0"/>
              </a:rPr>
              <a:t>nejsložitější</a:t>
            </a:r>
            <a:r>
              <a:rPr lang="cs-CZ" sz="2400" dirty="0" smtClean="0">
                <a:latin typeface="Calibri" pitchFamily="34" charset="0"/>
              </a:rPr>
              <a:t> po C, jediný </a:t>
            </a:r>
            <a:r>
              <a:rPr lang="cs-CZ" sz="2400" b="1" dirty="0" smtClean="0">
                <a:latin typeface="Calibri" pitchFamily="34" charset="0"/>
              </a:rPr>
              <a:t>nekov</a:t>
            </a:r>
            <a:r>
              <a:rPr lang="cs-CZ" sz="2400" dirty="0" smtClean="0">
                <a:latin typeface="Calibri" pitchFamily="34" charset="0"/>
              </a:rPr>
              <a:t> ve 13. skupině</a:t>
            </a:r>
            <a:endParaRPr lang="cs-CZ" sz="2400" dirty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chemicky</a:t>
            </a:r>
            <a:r>
              <a:rPr lang="cs-CZ" sz="2400" dirty="0" smtClean="0">
                <a:latin typeface="Calibri" pitchFamily="34" charset="0"/>
              </a:rPr>
              <a:t> se podobá </a:t>
            </a:r>
            <a:r>
              <a:rPr lang="cs-CZ" sz="2400" b="1" dirty="0" smtClean="0">
                <a:latin typeface="Calibri" pitchFamily="34" charset="0"/>
              </a:rPr>
              <a:t>Si</a:t>
            </a:r>
            <a:r>
              <a:rPr lang="cs-CZ" sz="2400" dirty="0" smtClean="0">
                <a:latin typeface="Calibri" pitchFamily="34" charset="0"/>
              </a:rPr>
              <a:t>, částečně C, </a:t>
            </a:r>
            <a:r>
              <a:rPr lang="cs-CZ" sz="2400" b="1" dirty="0" smtClean="0">
                <a:latin typeface="Calibri" pitchFamily="34" charset="0"/>
              </a:rPr>
              <a:t>vzácný </a:t>
            </a:r>
            <a:r>
              <a:rPr lang="cs-CZ" sz="2400" dirty="0" smtClean="0">
                <a:latin typeface="Calibri" pitchFamily="34" charset="0"/>
              </a:rPr>
              <a:t>prvek</a:t>
            </a:r>
            <a:endParaRPr lang="cs-CZ" sz="2400" dirty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B má 2 stabilní izotopy, </a:t>
            </a:r>
            <a:r>
              <a:rPr lang="cs-CZ" sz="2400" dirty="0" err="1" smtClean="0">
                <a:latin typeface="Calibri" pitchFamily="34" charset="0"/>
              </a:rPr>
              <a:t>Al</a:t>
            </a:r>
            <a:r>
              <a:rPr lang="cs-CZ" sz="2400" dirty="0" smtClean="0">
                <a:latin typeface="Calibri" pitchFamily="34" charset="0"/>
              </a:rPr>
              <a:t> jeden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baseline="30000" dirty="0" smtClean="0">
                <a:latin typeface="Calibri" pitchFamily="34" charset="0"/>
              </a:rPr>
              <a:t>10</a:t>
            </a:r>
            <a:r>
              <a:rPr lang="cs-CZ" sz="2400" dirty="0" smtClean="0">
                <a:latin typeface="Calibri" pitchFamily="34" charset="0"/>
              </a:rPr>
              <a:t>B (20%) má velký účinný průřez pro </a:t>
            </a:r>
            <a:r>
              <a:rPr lang="en-US" sz="2400" dirty="0" err="1" smtClean="0">
                <a:latin typeface="Calibri" pitchFamily="34" charset="0"/>
              </a:rPr>
              <a:t>záchyt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n</a:t>
            </a:r>
          </a:p>
        </p:txBody>
      </p:sp>
      <p:pic>
        <p:nvPicPr>
          <p:cNvPr id="4" name="Obrázek 3" descr="Bor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36912"/>
            <a:ext cx="5949233" cy="40677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499992" y="2924944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 barn = 10</a:t>
            </a:r>
            <a:r>
              <a:rPr lang="en-US" baseline="30000" dirty="0" smtClean="0">
                <a:latin typeface="+mn-lt"/>
              </a:rPr>
              <a:t>-28 </a:t>
            </a:r>
            <a:r>
              <a:rPr lang="en-US" dirty="0" smtClean="0">
                <a:latin typeface="+mn-lt"/>
              </a:rPr>
              <a:t>m</a:t>
            </a:r>
            <a:r>
              <a:rPr lang="en-US" baseline="30000" dirty="0" smtClean="0">
                <a:latin typeface="+mn-lt"/>
              </a:rPr>
              <a:t>2</a:t>
            </a:r>
            <a:endParaRPr lang="cs-CZ" baseline="30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28572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+mn-lt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2</a:t>
            </a:r>
            <a:r>
              <a:rPr lang="en-US" sz="2400" b="1" dirty="0" smtClean="0">
                <a:latin typeface="+mn-lt"/>
              </a:rPr>
              <a:t> </a:t>
            </a:r>
            <a:r>
              <a:rPr lang="cs-CZ" sz="2400" b="1" dirty="0" err="1" smtClean="0">
                <a:latin typeface="+mn-lt"/>
              </a:rPr>
              <a:t>Al</a:t>
            </a:r>
            <a:r>
              <a:rPr lang="cs-CZ" sz="2400" b="1" dirty="0" smtClean="0">
                <a:latin typeface="+mn-lt"/>
              </a:rPr>
              <a:t> + 3</a:t>
            </a:r>
            <a:r>
              <a:rPr lang="en-US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</a:rPr>
              <a:t>S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Al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S</a:t>
            </a:r>
            <a:r>
              <a:rPr lang="cs-CZ" sz="2400" b="1" baseline="-25000" dirty="0" smtClean="0">
                <a:latin typeface="+mn-lt"/>
              </a:rPr>
              <a:t>3</a:t>
            </a:r>
            <a:endParaRPr lang="cs-CZ" sz="2400" b="1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             Al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S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+ 6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2 </a:t>
            </a:r>
            <a:r>
              <a:rPr lang="cs-CZ" sz="2400" b="1" dirty="0" err="1" smtClean="0">
                <a:latin typeface="+mn-lt"/>
              </a:rPr>
              <a:t>Al</a:t>
            </a:r>
            <a:r>
              <a:rPr lang="cs-CZ" sz="2400" b="1" dirty="0" smtClean="0">
                <a:latin typeface="+mn-lt"/>
              </a:rPr>
              <a:t>(OH)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</a:t>
            </a:r>
            <a:r>
              <a:rPr lang="cs-CZ" sz="2400" b="1" dirty="0" err="1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S</a:t>
            </a:r>
            <a:endParaRPr lang="cs-CZ" sz="2400" b="1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příprava extrémně exotermní!!!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720" y="2928934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AlX</a:t>
            </a:r>
            <a:endParaRPr lang="cs-CZ" sz="2400" b="1" baseline="-25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solidFill>
                  <a:prstClr val="black"/>
                </a:solidFill>
                <a:latin typeface="+mn-lt"/>
              </a:rPr>
              <a:t>AlCl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chlorid hlinný využívá se při výrobě 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Al</a:t>
            </a:r>
            <a:endParaRPr lang="cs-CZ" sz="2400" dirty="0" smtClean="0">
              <a:solidFill>
                <a:prstClr val="black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snadno 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disproporcionuje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na 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Al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a AlCl</a:t>
            </a:r>
            <a:r>
              <a:rPr lang="cs-CZ" sz="2400" baseline="-25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3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j-lt"/>
              </a:rPr>
              <a:t>2 </a:t>
            </a:r>
            <a:r>
              <a:rPr lang="cs-CZ" sz="2400" b="1" dirty="0" err="1" smtClean="0">
                <a:latin typeface="+mj-lt"/>
              </a:rPr>
              <a:t>Al</a:t>
            </a:r>
            <a:r>
              <a:rPr lang="cs-CZ" sz="2400" b="1" baseline="-25000" dirty="0" smtClean="0">
                <a:latin typeface="+mj-lt"/>
              </a:rPr>
              <a:t>{</a:t>
            </a:r>
            <a:r>
              <a:rPr lang="cs-CZ" sz="2400" b="1" baseline="-25000" dirty="0" err="1" smtClean="0">
                <a:latin typeface="+mj-lt"/>
              </a:rPr>
              <a:t>alloy</a:t>
            </a:r>
            <a:r>
              <a:rPr lang="cs-CZ" sz="2400" b="1" baseline="-25000" dirty="0" smtClean="0">
                <a:latin typeface="+mj-lt"/>
              </a:rPr>
              <a:t>}</a:t>
            </a:r>
            <a:r>
              <a:rPr lang="cs-CZ" sz="2400" b="1" dirty="0" smtClean="0">
                <a:latin typeface="+mj-lt"/>
              </a:rPr>
              <a:t> + AlCl</a:t>
            </a:r>
            <a:r>
              <a:rPr lang="cs-CZ" sz="2400" b="1" baseline="-25000" dirty="0" smtClean="0">
                <a:latin typeface="+mj-lt"/>
              </a:rPr>
              <a:t>3{</a:t>
            </a:r>
            <a:r>
              <a:rPr lang="cs-CZ" sz="2400" b="1" baseline="-25000" dirty="0" err="1" smtClean="0">
                <a:latin typeface="+mj-lt"/>
              </a:rPr>
              <a:t>gas</a:t>
            </a:r>
            <a:r>
              <a:rPr lang="cs-CZ" sz="2400" b="1" baseline="-25000" dirty="0" smtClean="0">
                <a:latin typeface="+mj-lt"/>
              </a:rPr>
              <a:t>}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j-lt"/>
              </a:rPr>
              <a:t> 3AlCl</a:t>
            </a:r>
            <a:r>
              <a:rPr lang="cs-CZ" sz="2400" b="1" baseline="-25000" dirty="0" smtClean="0">
                <a:latin typeface="+mj-lt"/>
              </a:rPr>
              <a:t>{</a:t>
            </a:r>
            <a:r>
              <a:rPr lang="cs-CZ" sz="2400" b="1" baseline="-25000" dirty="0" err="1" smtClean="0">
                <a:latin typeface="+mj-lt"/>
              </a:rPr>
              <a:t>gas</a:t>
            </a:r>
            <a:r>
              <a:rPr lang="cs-CZ" sz="2400" b="1" baseline="-25000" dirty="0" smtClean="0">
                <a:latin typeface="+mj-lt"/>
              </a:rPr>
              <a:t>}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AlX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+mj-lt"/>
              </a:rPr>
              <a:t>vznikají přímou reakcí prvků, vodou se hydrolyzují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285852" y="620688"/>
            <a:ext cx="6657593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  AlCl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+ 6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(OH)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HCl</a:t>
            </a: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lvl="0" algn="ctr">
              <a:lnSpc>
                <a:spcPct val="115000"/>
              </a:lnSpc>
            </a:pP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Al  +  6 </a:t>
            </a:r>
            <a:r>
              <a:rPr lang="en-GB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HCl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+  6 H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2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[Al(H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O)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6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]Cl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+  3 H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en-GB" sz="24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4282" y="188602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dehydratace není možná, dochází k hydrolýze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snadno tvoří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tetraedrické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komplexy,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Lewisova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kyselina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používá se v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organické syntéze</a:t>
            </a:r>
          </a:p>
        </p:txBody>
      </p:sp>
      <p:pic>
        <p:nvPicPr>
          <p:cNvPr id="5" name="Obrázek 4" descr="AlCl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8" y="3086353"/>
            <a:ext cx="91440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2180" y="1949115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netěkavý, málo reaktivní, ani s vodou nereaguje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používá se při výrobě </a:t>
            </a:r>
            <a:r>
              <a:rPr lang="cs-CZ" sz="2400" dirty="0" err="1" smtClean="0">
                <a:latin typeface="+mj-lt"/>
              </a:rPr>
              <a:t>Al</a:t>
            </a:r>
            <a:r>
              <a:rPr lang="cs-CZ" sz="2400" dirty="0" smtClean="0">
                <a:latin typeface="+mj-lt"/>
              </a:rPr>
              <a:t>, snižuje </a:t>
            </a:r>
            <a:r>
              <a:rPr lang="cs-CZ" sz="2400" dirty="0" err="1" smtClean="0">
                <a:latin typeface="+mj-lt"/>
              </a:rPr>
              <a:t>t</a:t>
            </a:r>
            <a:r>
              <a:rPr lang="cs-CZ" sz="2400" dirty="0" smtClean="0">
                <a:latin typeface="+mj-lt"/>
              </a:rPr>
              <a:t>. </a:t>
            </a:r>
            <a:r>
              <a:rPr lang="cs-CZ" sz="2400" dirty="0" err="1" smtClean="0">
                <a:latin typeface="+mj-lt"/>
              </a:rPr>
              <a:t>t</a:t>
            </a:r>
            <a:r>
              <a:rPr lang="cs-CZ" sz="2400" dirty="0" smtClean="0">
                <a:latin typeface="+mj-lt"/>
              </a:rPr>
              <a:t>. a zvyšuje vodivost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s fluoridy kovů tvoří </a:t>
            </a:r>
            <a:r>
              <a:rPr lang="cs-CZ" sz="2400" dirty="0" err="1" smtClean="0">
                <a:latin typeface="+mj-lt"/>
              </a:rPr>
              <a:t>fluorohlinitany</a:t>
            </a:r>
            <a:endParaRPr lang="cs-CZ" sz="2400" b="1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j-lt"/>
              </a:rPr>
              <a:t>M</a:t>
            </a:r>
            <a:r>
              <a:rPr lang="en-US" sz="2400" b="1" dirty="0" smtClean="0">
                <a:latin typeface="+mj-lt"/>
              </a:rPr>
              <a:t>[</a:t>
            </a:r>
            <a:r>
              <a:rPr lang="cs-CZ" sz="2400" b="1" dirty="0" smtClean="0">
                <a:latin typeface="+mj-lt"/>
              </a:rPr>
              <a:t>AlF</a:t>
            </a:r>
            <a:r>
              <a:rPr lang="cs-CZ" sz="2400" b="1" baseline="-25000" dirty="0" smtClean="0">
                <a:latin typeface="+mj-lt"/>
              </a:rPr>
              <a:t>4</a:t>
            </a:r>
            <a:r>
              <a:rPr lang="en-US" sz="2400" b="1" dirty="0" smtClean="0">
                <a:latin typeface="+mj-lt"/>
              </a:rPr>
              <a:t>]</a:t>
            </a:r>
            <a:r>
              <a:rPr lang="cs-CZ" sz="2400" b="1" dirty="0" smtClean="0">
                <a:latin typeface="+mj-lt"/>
              </a:rPr>
              <a:t>, M</a:t>
            </a:r>
            <a:r>
              <a:rPr lang="cs-CZ" sz="2400" b="1" baseline="-25000" dirty="0" smtClean="0">
                <a:latin typeface="+mj-lt"/>
              </a:rPr>
              <a:t>2</a:t>
            </a:r>
            <a:r>
              <a:rPr lang="en-US" sz="2400" b="1" dirty="0" smtClean="0">
                <a:latin typeface="+mj-lt"/>
              </a:rPr>
              <a:t>[</a:t>
            </a:r>
            <a:r>
              <a:rPr lang="cs-CZ" sz="2400" b="1" dirty="0" smtClean="0">
                <a:latin typeface="+mj-lt"/>
              </a:rPr>
              <a:t>AlF</a:t>
            </a:r>
            <a:r>
              <a:rPr lang="cs-CZ" sz="2400" b="1" baseline="-25000" dirty="0" smtClean="0">
                <a:latin typeface="+mj-lt"/>
              </a:rPr>
              <a:t>5</a:t>
            </a:r>
            <a:r>
              <a:rPr lang="en-US" sz="2400" b="1" dirty="0" smtClean="0">
                <a:latin typeface="+mj-lt"/>
              </a:rPr>
              <a:t>]</a:t>
            </a:r>
            <a:r>
              <a:rPr lang="cs-CZ" sz="2400" b="1" dirty="0" smtClean="0">
                <a:latin typeface="+mj-lt"/>
              </a:rPr>
              <a:t> a M</a:t>
            </a:r>
            <a:r>
              <a:rPr lang="cs-CZ" sz="2400" b="1" baseline="-25000" dirty="0" smtClean="0">
                <a:latin typeface="+mj-lt"/>
              </a:rPr>
              <a:t>3</a:t>
            </a:r>
            <a:r>
              <a:rPr lang="en-US" sz="2400" b="1" dirty="0" smtClean="0">
                <a:latin typeface="+mj-lt"/>
              </a:rPr>
              <a:t>[</a:t>
            </a:r>
            <a:r>
              <a:rPr lang="cs-CZ" sz="2400" b="1" dirty="0" smtClean="0">
                <a:latin typeface="+mj-lt"/>
              </a:rPr>
              <a:t>AlF</a:t>
            </a:r>
            <a:r>
              <a:rPr lang="cs-CZ" sz="2400" b="1" baseline="-25000" dirty="0" smtClean="0">
                <a:latin typeface="+mj-lt"/>
              </a:rPr>
              <a:t>6</a:t>
            </a:r>
            <a:r>
              <a:rPr lang="en-US" sz="2400" b="1" dirty="0" smtClean="0">
                <a:latin typeface="+mj-lt"/>
              </a:rPr>
              <a:t>]</a:t>
            </a:r>
            <a:r>
              <a:rPr lang="cs-CZ" sz="2400" b="1" dirty="0" smtClean="0">
                <a:latin typeface="+mj-lt"/>
              </a:rPr>
              <a:t>				   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kryolit</a:t>
            </a:r>
            <a:endParaRPr lang="cs-CZ" sz="2400" b="1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nejznámější je </a:t>
            </a:r>
            <a:r>
              <a:rPr lang="cs-CZ" sz="2400" b="1" dirty="0" smtClean="0">
                <a:latin typeface="+mj-lt"/>
              </a:rPr>
              <a:t>kryolit Na</a:t>
            </a:r>
            <a:r>
              <a:rPr lang="cs-CZ" sz="2400" b="1" baseline="-25000" dirty="0" smtClean="0">
                <a:latin typeface="+mj-lt"/>
              </a:rPr>
              <a:t>3</a:t>
            </a:r>
            <a:r>
              <a:rPr lang="en-US" sz="2400" b="1" dirty="0" smtClean="0">
                <a:latin typeface="+mj-lt"/>
              </a:rPr>
              <a:t>[AlF</a:t>
            </a:r>
            <a:r>
              <a:rPr lang="en-US" sz="2400" b="1" baseline="-25000" dirty="0" smtClean="0">
                <a:latin typeface="+mj-lt"/>
              </a:rPr>
              <a:t>6</a:t>
            </a:r>
            <a:r>
              <a:rPr lang="en-US" sz="2400" b="1" dirty="0" smtClean="0">
                <a:latin typeface="+mj-lt"/>
              </a:rPr>
              <a:t>]</a:t>
            </a:r>
            <a:endParaRPr lang="cs-CZ" sz="2400" b="1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výroba mléčného skla, smaltů a hlavně </a:t>
            </a:r>
            <a:r>
              <a:rPr lang="cs-CZ" sz="2400" dirty="0" err="1" smtClean="0">
                <a:latin typeface="+mj-lt"/>
              </a:rPr>
              <a:t>Al</a:t>
            </a:r>
            <a:endParaRPr lang="cs-CZ" sz="2400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874" y="3284984"/>
            <a:ext cx="2968113" cy="34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52180" y="116632"/>
            <a:ext cx="87123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AlF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j-lt"/>
              </a:rPr>
              <a:t>2 </a:t>
            </a:r>
            <a:r>
              <a:rPr lang="cs-CZ" sz="2400" b="1" dirty="0" err="1" smtClean="0">
                <a:latin typeface="+mj-lt"/>
              </a:rPr>
              <a:t>Al</a:t>
            </a:r>
            <a:r>
              <a:rPr lang="cs-CZ" sz="2400" b="1" dirty="0" smtClean="0">
                <a:latin typeface="+mj-lt"/>
              </a:rPr>
              <a:t> + 6 HF </a:t>
            </a: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j-lt"/>
              </a:rPr>
              <a:t> 2 AlF</a:t>
            </a:r>
            <a:r>
              <a:rPr lang="cs-CZ" sz="2400" b="1" baseline="-25000" dirty="0" smtClean="0">
                <a:latin typeface="+mj-lt"/>
              </a:rPr>
              <a:t>3</a:t>
            </a:r>
            <a:r>
              <a:rPr lang="cs-CZ" sz="2400" b="1" dirty="0" smtClean="0">
                <a:latin typeface="+mj-lt"/>
              </a:rPr>
              <a:t> + 3 H</a:t>
            </a:r>
            <a:r>
              <a:rPr lang="cs-CZ" sz="2400" b="1" baseline="-25000" dirty="0" smtClean="0">
                <a:latin typeface="+mj-lt"/>
              </a:rPr>
              <a:t>2</a:t>
            </a:r>
            <a:endParaRPr lang="cs-CZ" sz="2400" b="1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5720" y="285728"/>
            <a:ext cx="8572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AlO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(OH),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(OH)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oba jsou to minerály, které se nacházejí v přírodě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vzniká vysrážením z teplých roztoků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solí zalkalizováním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nebo reakcí amalgamu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 vodou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působením amoniaku na roztoky hlinitých solí vzniká 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</a:rPr>
              <a:t>AlO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(OH)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nejprve ve formě 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</a:rPr>
              <a:t>hydrogelu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 (obsahuje velké množství vody)</a:t>
            </a:r>
            <a:endParaRPr lang="cs-CZ" sz="2400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			Al(OH)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 + 2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/>
              </a:rPr>
              <a:t>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[Al(OH)</a:t>
            </a:r>
            <a:r>
              <a:rPr lang="en-US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]</a:t>
            </a:r>
            <a:r>
              <a:rPr lang="en-US" sz="2400" b="1" baseline="30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+ H</a:t>
            </a:r>
            <a:r>
              <a:rPr lang="en-US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400" b="1" baseline="30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+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			Al(OH)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 </a:t>
            </a:r>
            <a:r>
              <a:rPr lang="cs-CZ" sz="2400" b="1" dirty="0" smtClean="0">
                <a:solidFill>
                  <a:prstClr val="black"/>
                </a:solidFill>
                <a:cs typeface="Times New Roman" pitchFamily="18" charset="0"/>
                <a:sym typeface="Symbol"/>
              </a:rPr>
              <a:t>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[Al(H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O)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]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3+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+ 3 OH</a:t>
            </a:r>
            <a:r>
              <a:rPr lang="en-US" sz="2400" b="1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prstClr val="black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se </a:t>
            </a:r>
            <a:r>
              <a:rPr lang="en-US" sz="2400" dirty="0" err="1" smtClean="0">
                <a:latin typeface="+mj-lt"/>
              </a:rPr>
              <a:t>siln</a:t>
            </a:r>
            <a:r>
              <a:rPr lang="cs-CZ" sz="2400" dirty="0" err="1" smtClean="0">
                <a:latin typeface="+mj-lt"/>
              </a:rPr>
              <a:t>ými</a:t>
            </a:r>
            <a:r>
              <a:rPr lang="cs-CZ" sz="2400" dirty="0" smtClean="0">
                <a:latin typeface="+mj-lt"/>
              </a:rPr>
              <a:t> kyselinami tvoří stabilní soli (reagují kysele)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j-lt"/>
              </a:rPr>
              <a:t>Kamence M</a:t>
            </a:r>
            <a:r>
              <a:rPr lang="cs-CZ" sz="2400" b="1" baseline="30000" dirty="0" smtClean="0">
                <a:latin typeface="+mj-lt"/>
              </a:rPr>
              <a:t>I</a:t>
            </a:r>
            <a:r>
              <a:rPr lang="cs-CZ" sz="2400" b="1" dirty="0" smtClean="0">
                <a:latin typeface="+mj-lt"/>
              </a:rPr>
              <a:t>M</a:t>
            </a:r>
            <a:r>
              <a:rPr lang="cs-CZ" sz="2400" b="1" baseline="30000" dirty="0" smtClean="0">
                <a:latin typeface="+mj-lt"/>
              </a:rPr>
              <a:t>III</a:t>
            </a:r>
            <a:r>
              <a:rPr lang="cs-CZ" sz="2400" b="1" dirty="0" smtClean="0">
                <a:latin typeface="+mj-lt"/>
              </a:rPr>
              <a:t>(SO</a:t>
            </a:r>
            <a:r>
              <a:rPr lang="cs-CZ" sz="2400" b="1" baseline="-25000" dirty="0" smtClean="0">
                <a:latin typeface="+mj-lt"/>
              </a:rPr>
              <a:t>4</a:t>
            </a:r>
            <a:r>
              <a:rPr lang="cs-CZ" sz="2400" b="1" dirty="0" smtClean="0">
                <a:latin typeface="+mj-lt"/>
              </a:rPr>
              <a:t>)</a:t>
            </a:r>
            <a:r>
              <a:rPr lang="cs-CZ" sz="2400" b="1" baseline="-25000" dirty="0" smtClean="0">
                <a:latin typeface="+mj-lt"/>
              </a:rPr>
              <a:t>2</a:t>
            </a:r>
            <a:r>
              <a:rPr lang="cs-CZ" sz="2400" b="1" dirty="0" smtClean="0">
                <a:latin typeface="+mj-lt"/>
              </a:rPr>
              <a:t>.12H</a:t>
            </a:r>
            <a:r>
              <a:rPr lang="cs-CZ" sz="2400" b="1" baseline="-25000" dirty="0" smtClean="0">
                <a:latin typeface="+mj-lt"/>
              </a:rPr>
              <a:t>2</a:t>
            </a:r>
            <a:r>
              <a:rPr lang="cs-CZ" sz="2400" b="1" dirty="0" smtClean="0">
                <a:latin typeface="+mj-lt"/>
              </a:rPr>
              <a:t>O – </a:t>
            </a:r>
            <a:r>
              <a:rPr lang="cs-CZ" sz="2400" dirty="0" smtClean="0">
                <a:latin typeface="+mj-lt"/>
              </a:rPr>
              <a:t>„</a:t>
            </a:r>
            <a:r>
              <a:rPr lang="cs-CZ" sz="2400" dirty="0" err="1" smtClean="0">
                <a:latin typeface="+mj-lt"/>
              </a:rPr>
              <a:t>alumen</a:t>
            </a:r>
            <a:r>
              <a:rPr lang="cs-CZ" sz="2400" dirty="0" smtClean="0">
                <a:latin typeface="+mj-lt"/>
              </a:rPr>
              <a:t>“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KAl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(SO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.12H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O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Dihlinitan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vápenatý Ca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Al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6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složka portlandského cementu</a:t>
            </a:r>
            <a:endParaRPr lang="cs-CZ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85728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Organokovy</a:t>
            </a:r>
            <a:endParaRPr lang="cs-CZ" sz="2400" b="1" dirty="0" smtClean="0">
              <a:latin typeface="+mj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6 CH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MgCl +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AlCl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/>
              </a:rPr>
              <a:t>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Al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(CH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)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+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3 MgCl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endParaRPr lang="en-US" sz="2400" b="1" baseline="-25000" dirty="0" smtClean="0">
              <a:solidFill>
                <a:prstClr val="black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prstClr val="black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struktura stejná jako Al</a:t>
            </a:r>
            <a:r>
              <a:rPr lang="cs-CZ" sz="2400" baseline="-25000" dirty="0" smtClean="0">
                <a:latin typeface="+mj-lt"/>
              </a:rPr>
              <a:t>2</a:t>
            </a:r>
            <a:r>
              <a:rPr lang="cs-CZ" sz="2400" dirty="0" smtClean="0">
                <a:latin typeface="+mj-lt"/>
              </a:rPr>
              <a:t>Cl</a:t>
            </a:r>
            <a:r>
              <a:rPr lang="cs-CZ" sz="2400" baseline="-25000" dirty="0" smtClean="0">
                <a:latin typeface="+mj-lt"/>
              </a:rPr>
              <a:t>6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</a:rPr>
              <a:t>využívají se v katalýze při přípravě organických sloučenin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j-lt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Komplexy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z komplexů jsou známy především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cheláty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preferuje koordinační číslo 6</a:t>
            </a:r>
          </a:p>
        </p:txBody>
      </p:sp>
      <p:pic>
        <p:nvPicPr>
          <p:cNvPr id="3" name="Obrázek 2" descr="chel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5574" y="2571744"/>
            <a:ext cx="3168425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214290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Toxicita</a:t>
            </a:r>
          </a:p>
          <a:p>
            <a:pPr marL="271463" lvl="0" indent="-271463"/>
            <a:endParaRPr lang="cs-CZ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latin typeface="+mn-lt"/>
              </a:rPr>
              <a:t>borany</a:t>
            </a:r>
            <a:r>
              <a:rPr lang="cs-CZ" sz="2400" dirty="0" smtClean="0">
                <a:latin typeface="+mn-lt"/>
              </a:rPr>
              <a:t> jsou velmi toxické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err="1" smtClean="0">
                <a:latin typeface="+mn-lt"/>
              </a:rPr>
              <a:t>diboran</a:t>
            </a:r>
            <a:r>
              <a:rPr lang="cs-CZ" sz="2400" dirty="0" smtClean="0">
                <a:latin typeface="+mn-lt"/>
              </a:rPr>
              <a:t> dráždí plíce podobně jako fosgen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err="1" smtClean="0">
                <a:latin typeface="+mn-lt"/>
              </a:rPr>
              <a:t>pentaboran</a:t>
            </a:r>
            <a:r>
              <a:rPr lang="cs-CZ" sz="2400" dirty="0" smtClean="0">
                <a:latin typeface="+mn-lt"/>
              </a:rPr>
              <a:t> je ještě desetkrát toxičtější než </a:t>
            </a:r>
            <a:r>
              <a:rPr lang="cs-CZ" sz="2400" dirty="0" err="1" smtClean="0">
                <a:latin typeface="+mn-lt"/>
              </a:rPr>
              <a:t>diboran</a:t>
            </a:r>
            <a:endParaRPr lang="cs-CZ" sz="2400" dirty="0" smtClean="0">
              <a:latin typeface="+mn-lt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+mn-lt"/>
              </a:rPr>
              <a:t>oba se mohou vstřebávat též kůží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+mn-lt"/>
              </a:rPr>
              <a:t>borany poškozují ledviny, játra a hromadí se v centrální nervové soustavě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+mn-lt"/>
              </a:rPr>
              <a:t>LD</a:t>
            </a:r>
            <a:r>
              <a:rPr lang="cs-CZ" sz="2400" baseline="-25000" dirty="0" smtClean="0">
                <a:solidFill>
                  <a:srgbClr val="000000"/>
                </a:solidFill>
                <a:latin typeface="+mn-lt"/>
              </a:rPr>
              <a:t>50</a:t>
            </a:r>
            <a:r>
              <a:rPr lang="cs-CZ" sz="24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cs-CZ" sz="2400" b="1" dirty="0" smtClean="0">
                <a:solidFill>
                  <a:srgbClr val="000000"/>
                </a:solidFill>
                <a:latin typeface="+mn-lt"/>
              </a:rPr>
              <a:t>H</a:t>
            </a:r>
            <a:r>
              <a:rPr lang="cs-CZ" sz="2400" b="1" baseline="-25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cs-CZ" sz="2400" b="1" dirty="0" smtClean="0">
                <a:solidFill>
                  <a:srgbClr val="000000"/>
                </a:solidFill>
                <a:latin typeface="+mn-lt"/>
              </a:rPr>
              <a:t>BO</a:t>
            </a:r>
            <a:r>
              <a:rPr lang="cs-CZ" sz="2400" b="1" baseline="-25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cs-CZ" sz="2400" dirty="0" smtClean="0">
                <a:solidFill>
                  <a:srgbClr val="000000"/>
                </a:solidFill>
                <a:latin typeface="+mn-lt"/>
              </a:rPr>
              <a:t>) = 15 g (pro děti 2 g)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účinný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teratogen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tedy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že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může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způsobovat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poškození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plodu</a:t>
            </a:r>
            <a:endParaRPr lang="en-US" sz="2400" dirty="0" smtClean="0">
              <a:latin typeface="+mn-lt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+mn-lt"/>
              </a:rPr>
              <a:t>přitom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nemá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ani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karcinogenní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ani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mutagenní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účinky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což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při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prokázané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teratogenitě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nebývá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obvyklé</a:t>
            </a:r>
            <a:endParaRPr lang="en-US" sz="2400" dirty="0" smtClean="0">
              <a:latin typeface="+mn-lt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+mn-lt"/>
              </a:rPr>
              <a:t>vyvíjející</a:t>
            </a:r>
            <a:r>
              <a:rPr lang="en-US" sz="2400" dirty="0" smtClean="0">
                <a:latin typeface="+mn-lt"/>
              </a:rPr>
              <a:t> se plod </a:t>
            </a:r>
            <a:r>
              <a:rPr lang="en-US" sz="2400" dirty="0" err="1" smtClean="0">
                <a:latin typeface="+mn-lt"/>
              </a:rPr>
              <a:t>používá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při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diferenciaci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buněk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jednotlivé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tkáně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soustavy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zejména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dotykového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mechanismu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kde</a:t>
            </a:r>
            <a:r>
              <a:rPr lang="en-US" sz="2400" dirty="0" smtClean="0">
                <a:latin typeface="+mn-lt"/>
              </a:rPr>
              <a:t> se </a:t>
            </a:r>
            <a:r>
              <a:rPr lang="en-US" sz="2400" dirty="0" err="1" smtClean="0">
                <a:latin typeface="+mn-lt"/>
              </a:rPr>
              <a:t>uplatňuje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receptorový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rozpoznávací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systém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bázi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sacharidů</a:t>
            </a:r>
            <a:r>
              <a:rPr lang="en-US" sz="2400" dirty="0" smtClean="0">
                <a:latin typeface="+mn-lt"/>
              </a:rPr>
              <a:t>,</a:t>
            </a:r>
            <a:r>
              <a:rPr lang="cs-CZ" sz="2400" dirty="0" smtClean="0">
                <a:latin typeface="+mn-lt"/>
              </a:rPr>
              <a:t> k</a:t>
            </a:r>
            <a:r>
              <a:rPr lang="en-US" sz="2400" dirty="0" err="1" smtClean="0">
                <a:latin typeface="+mn-lt"/>
              </a:rPr>
              <a:t>yselina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boritá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dosti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selektivně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váže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tyto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sacharidy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čímž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znemožňuje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plodu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diferenciovat</a:t>
            </a:r>
            <a:r>
              <a:rPr lang="en-US" sz="2400" dirty="0" smtClean="0">
                <a:latin typeface="+mn-lt"/>
              </a:rPr>
              <a:t> se</a:t>
            </a:r>
            <a:endParaRPr lang="cs-CZ" sz="2400" dirty="0" smtClean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14290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</a:t>
            </a:r>
            <a:endParaRPr lang="cs-CZ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1463" lvl="0" indent="-271463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sloučeniny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jsou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špatně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rozpustné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a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tedy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málo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toxické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toxický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pro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ryby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(v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důsledku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kyselých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dešťů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271463" lvl="0" indent="-271463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hliníkové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nádobí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také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netoxické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+mn-lt"/>
              </a:rPr>
              <a:t>bezvodý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chlorid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hlinitý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může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mít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dráždivé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účinky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pokožku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sliznice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oči</a:t>
            </a:r>
            <a:endParaRPr lang="en-US" sz="2400" dirty="0" smtClean="0">
              <a:latin typeface="+mn-lt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+mn-lt"/>
              </a:rPr>
              <a:t>vdechování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jemných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prachů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hlinitých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sloučenin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zejména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oxidu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hlinitého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může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vyvolat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onemocnění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plic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zvané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aluminosa</a:t>
            </a:r>
            <a:endParaRPr lang="en-US" sz="2400" dirty="0" smtClean="0">
              <a:latin typeface="+mn-lt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+mn-lt"/>
              </a:rPr>
              <a:t>dochází</a:t>
            </a:r>
            <a:r>
              <a:rPr lang="en-US" sz="2400" dirty="0" smtClean="0">
                <a:latin typeface="+mn-lt"/>
              </a:rPr>
              <a:t> k </a:t>
            </a:r>
            <a:r>
              <a:rPr lang="en-US" sz="2400" dirty="0" err="1" smtClean="0">
                <a:latin typeface="+mn-lt"/>
              </a:rPr>
              <a:t>vazivové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přestavbě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plic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což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zmenší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styčnou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plochu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mezi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vdechovaným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vzduchem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krví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B</a:t>
            </a:r>
            <a:r>
              <a:rPr lang="cs-CZ" sz="2400" b="1" dirty="0" err="1" smtClean="0">
                <a:latin typeface="Calibri" pitchFamily="34" charset="0"/>
              </a:rPr>
              <a:t>or</a:t>
            </a: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- </a:t>
            </a:r>
            <a:r>
              <a:rPr lang="en-US" sz="2400" dirty="0" err="1" smtClean="0">
                <a:latin typeface="Calibri" pitchFamily="34" charset="0"/>
              </a:rPr>
              <a:t>amorfní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několik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krystalických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modifikací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tvrdost</a:t>
            </a:r>
            <a:r>
              <a:rPr lang="en-US" sz="2400" dirty="0" smtClean="0">
                <a:latin typeface="Calibri" pitchFamily="34" charset="0"/>
              </a:rPr>
              <a:t> 9,5</a:t>
            </a: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inertní</a:t>
            </a:r>
            <a:r>
              <a:rPr lang="en-US" sz="2400" dirty="0" smtClean="0">
                <a:latin typeface="Calibri" pitchFamily="34" charset="0"/>
              </a:rPr>
              <a:t> v </a:t>
            </a:r>
            <a:r>
              <a:rPr lang="en-US" sz="2400" dirty="0" err="1" smtClean="0">
                <a:latin typeface="Calibri" pitchFamily="34" charset="0"/>
              </a:rPr>
              <a:t>žáru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mimořádně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stálý</a:t>
            </a:r>
            <a:endParaRPr lang="en-US" sz="2400" dirty="0" smtClean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základní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strukturní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motiv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boru a jeho </a:t>
            </a:r>
            <a:r>
              <a:rPr lang="en-US" sz="2400" dirty="0" err="1" smtClean="0">
                <a:latin typeface="Calibri" pitchFamily="34" charset="0"/>
              </a:rPr>
              <a:t>sloučenin</a:t>
            </a:r>
            <a:r>
              <a:rPr lang="en-US" sz="2400" dirty="0" smtClean="0">
                <a:latin typeface="Calibri" pitchFamily="34" charset="0"/>
              </a:rPr>
              <a:t> je </a:t>
            </a:r>
            <a:r>
              <a:rPr lang="en-US" sz="2400" b="1" dirty="0" err="1" smtClean="0">
                <a:latin typeface="Calibri" pitchFamily="34" charset="0"/>
              </a:rPr>
              <a:t>ikosaedr</a:t>
            </a:r>
            <a:r>
              <a:rPr lang="en-US" sz="2400" b="1" dirty="0" smtClean="0">
                <a:latin typeface="Calibri" pitchFamily="34" charset="0"/>
              </a:rPr>
              <a:t> B</a:t>
            </a:r>
            <a:r>
              <a:rPr lang="en-US" sz="2400" b="1" baseline="-25000" dirty="0" smtClean="0">
                <a:latin typeface="Calibri" pitchFamily="34" charset="0"/>
              </a:rPr>
              <a:t>12</a:t>
            </a:r>
          </a:p>
          <a:p>
            <a:pPr marL="271463" indent="-271463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B </a:t>
            </a:r>
            <a:r>
              <a:rPr lang="en-US" sz="2400" dirty="0" err="1" smtClean="0">
                <a:latin typeface="Calibri" pitchFamily="34" charset="0"/>
              </a:rPr>
              <a:t>rád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tvoří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polycenterní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elektronově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deficitní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vazby</a:t>
            </a:r>
            <a:endParaRPr lang="en-US" sz="2400" b="1" dirty="0" smtClean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</a:rPr>
              <a:t>boron – bor</a:t>
            </a:r>
            <a:r>
              <a:rPr lang="en-US" sz="2400" i="1" dirty="0" smtClean="0">
                <a:latin typeface="Calibri" pitchFamily="34" charset="0"/>
              </a:rPr>
              <a:t>ax </a:t>
            </a:r>
            <a:r>
              <a:rPr lang="en-US" sz="2400" dirty="0" smtClean="0">
                <a:latin typeface="Calibri" pitchFamily="34" charset="0"/>
              </a:rPr>
              <a:t>+</a:t>
            </a:r>
            <a:r>
              <a:rPr lang="en-US" sz="2400" i="1" dirty="0" smtClean="0">
                <a:latin typeface="Calibri" pitchFamily="34" charset="0"/>
              </a:rPr>
              <a:t> carb</a:t>
            </a:r>
            <a:r>
              <a:rPr lang="en-US" sz="2400" dirty="0" smtClean="0">
                <a:latin typeface="Calibri" pitchFamily="34" charset="0"/>
              </a:rPr>
              <a:t>on)</a:t>
            </a:r>
          </a:p>
        </p:txBody>
      </p:sp>
      <p:graphicFrame>
        <p:nvGraphicFramePr>
          <p:cNvPr id="31" name="Tabulka 30"/>
          <p:cNvGraphicFramePr>
            <a:graphicFrameLocks noGrp="1"/>
          </p:cNvGraphicFramePr>
          <p:nvPr/>
        </p:nvGraphicFramePr>
        <p:xfrm>
          <a:off x="1142976" y="2175269"/>
          <a:ext cx="6096000" cy="2039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46117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Pět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platónských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těles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4611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tetraedr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krychle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oktaedr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dodekaedr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ikosaedr</a:t>
                      </a:r>
                      <a:endParaRPr lang="cs-CZ" dirty="0"/>
                    </a:p>
                  </a:txBody>
                  <a:tcPr/>
                </a:tc>
              </a:tr>
              <a:tr h="130802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" name="Picture 2" descr="Tetrahedro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05166"/>
            <a:ext cx="762000" cy="723900"/>
          </a:xfrm>
          <a:prstGeom prst="rect">
            <a:avLst/>
          </a:prstGeom>
          <a:noFill/>
        </p:spPr>
      </p:pic>
      <p:pic>
        <p:nvPicPr>
          <p:cNvPr id="4099" name="Picture 3" descr="Hexahedro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081341"/>
            <a:ext cx="762000" cy="847725"/>
          </a:xfrm>
          <a:prstGeom prst="rect">
            <a:avLst/>
          </a:prstGeom>
          <a:noFill/>
        </p:spPr>
      </p:pic>
      <p:pic>
        <p:nvPicPr>
          <p:cNvPr id="4100" name="Picture 4" descr="Octahedro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105153"/>
            <a:ext cx="762000" cy="752475"/>
          </a:xfrm>
          <a:prstGeom prst="rect">
            <a:avLst/>
          </a:prstGeom>
          <a:noFill/>
        </p:spPr>
      </p:pic>
      <p:pic>
        <p:nvPicPr>
          <p:cNvPr id="4101" name="Picture 5" descr="POV-Ray-Dodecahedron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095628"/>
            <a:ext cx="762000" cy="762000"/>
          </a:xfrm>
          <a:prstGeom prst="rect">
            <a:avLst/>
          </a:prstGeom>
          <a:noFill/>
        </p:spPr>
      </p:pic>
      <p:pic>
        <p:nvPicPr>
          <p:cNvPr id="4102" name="Picture 6" descr="Icosahedron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124203"/>
            <a:ext cx="762000" cy="733425"/>
          </a:xfrm>
          <a:prstGeom prst="rect">
            <a:avLst/>
          </a:prstGeom>
          <a:noFill/>
        </p:spPr>
      </p:pic>
      <p:pic>
        <p:nvPicPr>
          <p:cNvPr id="4103" name="Picture 7" descr="C:\Users\fractal\Downloads\Icosahedr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357694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B</a:t>
            </a:r>
            <a:r>
              <a:rPr lang="cs-CZ" sz="2400" dirty="0" smtClean="0">
                <a:latin typeface="Calibri" pitchFamily="34" charset="0"/>
              </a:rPr>
              <a:t> ve sloučeninách tvoří </a:t>
            </a:r>
            <a:r>
              <a:rPr lang="cs-CZ" sz="2400" b="1" dirty="0" smtClean="0">
                <a:latin typeface="Calibri" pitchFamily="34" charset="0"/>
              </a:rPr>
              <a:t>kovalentní vazby</a:t>
            </a:r>
            <a:r>
              <a:rPr lang="cs-CZ" sz="2400" dirty="0" smtClean="0">
                <a:latin typeface="Calibri" pitchFamily="34" charset="0"/>
              </a:rPr>
              <a:t>, v oxidačním stupni +III (výjimečně +II), kationty B</a:t>
            </a:r>
            <a:r>
              <a:rPr lang="cs-CZ" sz="2400" baseline="30000" dirty="0" smtClean="0">
                <a:latin typeface="Calibri" pitchFamily="34" charset="0"/>
              </a:rPr>
              <a:t>3+</a:t>
            </a:r>
            <a:r>
              <a:rPr lang="cs-CZ" sz="2400" dirty="0" smtClean="0">
                <a:latin typeface="Calibri" pitchFamily="34" charset="0"/>
              </a:rPr>
              <a:t> však neexistují (vysoká I</a:t>
            </a:r>
            <a:r>
              <a:rPr lang="cs-CZ" sz="2400" baseline="30000" dirty="0" smtClean="0">
                <a:latin typeface="Calibri" pitchFamily="34" charset="0"/>
              </a:rPr>
              <a:t>III</a:t>
            </a:r>
            <a:r>
              <a:rPr lang="cs-CZ" sz="2400" dirty="0" smtClean="0">
                <a:latin typeface="Calibri" pitchFamily="34" charset="0"/>
              </a:rPr>
              <a:t>), velmi často se jedná o vazby </a:t>
            </a:r>
            <a:r>
              <a:rPr lang="cs-CZ" sz="2400" b="1" dirty="0" smtClean="0">
                <a:latin typeface="Calibri" pitchFamily="34" charset="0"/>
              </a:rPr>
              <a:t>elektronově deficitní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b="1" dirty="0" err="1" smtClean="0">
                <a:latin typeface="Calibri" pitchFamily="34" charset="0"/>
              </a:rPr>
              <a:t>Al</a:t>
            </a:r>
            <a:r>
              <a:rPr lang="cs-CZ" sz="2400" dirty="0" smtClean="0">
                <a:latin typeface="Calibri" pitchFamily="34" charset="0"/>
              </a:rPr>
              <a:t> stříbrobílý, kujný </a:t>
            </a:r>
            <a:r>
              <a:rPr lang="cs-CZ" sz="2400" b="1" dirty="0" smtClean="0">
                <a:latin typeface="Calibri" pitchFamily="34" charset="0"/>
              </a:rPr>
              <a:t>kov</a:t>
            </a:r>
            <a:r>
              <a:rPr lang="cs-CZ" sz="2400" dirty="0" smtClean="0">
                <a:latin typeface="Calibri" pitchFamily="34" charset="0"/>
              </a:rPr>
              <a:t> s výbornou tepelnou i elektrickou vodivostí (staré vodiče)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cs-CZ" sz="2400" i="1" dirty="0" err="1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alumen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– hořká sůl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KAl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(SO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)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.12H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O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- </a:t>
            </a:r>
            <a:r>
              <a:rPr lang="cs-CZ" sz="2400" i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aluminium</a:t>
            </a:r>
            <a:endParaRPr lang="en-US" sz="2400" dirty="0" smtClean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b="1" dirty="0" err="1" smtClean="0">
                <a:latin typeface="Calibri" pitchFamily="34" charset="0"/>
              </a:rPr>
              <a:t>třetí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nejrozšířenější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prvek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v </a:t>
            </a:r>
            <a:r>
              <a:rPr lang="cs-CZ" sz="2400" dirty="0" smtClean="0">
                <a:latin typeface="Calibri" pitchFamily="34" charset="0"/>
              </a:rPr>
              <a:t>zemské kůře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oxidační číslo + III (výjimečně +I a +II), kationty Al</a:t>
            </a:r>
            <a:r>
              <a:rPr lang="cs-CZ" sz="2400" baseline="30000" dirty="0" smtClean="0">
                <a:latin typeface="Calibri" pitchFamily="34" charset="0"/>
              </a:rPr>
              <a:t>3+</a:t>
            </a:r>
            <a:r>
              <a:rPr lang="cs-CZ" sz="2400" dirty="0" smtClean="0">
                <a:latin typeface="Calibri" pitchFamily="34" charset="0"/>
              </a:rPr>
              <a:t> se však téměř nevyskytují (vysoká I</a:t>
            </a:r>
            <a:r>
              <a:rPr lang="cs-CZ" sz="2400" baseline="30000" dirty="0" smtClean="0">
                <a:latin typeface="Calibri" pitchFamily="34" charset="0"/>
              </a:rPr>
              <a:t>III</a:t>
            </a:r>
            <a:r>
              <a:rPr lang="cs-CZ" sz="2400" dirty="0" smtClean="0">
                <a:latin typeface="Calibri" pitchFamily="34" charset="0"/>
              </a:rPr>
              <a:t>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povrch se na vzduchu </a:t>
            </a:r>
            <a:r>
              <a:rPr lang="cs-CZ" sz="2400" b="1" dirty="0" smtClean="0">
                <a:latin typeface="Calibri" pitchFamily="34" charset="0"/>
              </a:rPr>
              <a:t>pasivuje </a:t>
            </a:r>
            <a:r>
              <a:rPr lang="cs-CZ" sz="2400" dirty="0" smtClean="0">
                <a:latin typeface="Calibri" pitchFamily="34" charset="0"/>
              </a:rPr>
              <a:t>(povrch oxiduje)</a:t>
            </a:r>
            <a:endParaRPr lang="en-US" sz="2400" dirty="0" smtClean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snadno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vytváří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slitiny</a:t>
            </a: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s</a:t>
            </a:r>
            <a:r>
              <a:rPr lang="en-US" sz="2400" dirty="0" smtClean="0">
                <a:latin typeface="Calibri" pitchFamily="34" charset="0"/>
              </a:rPr>
              <a:t>e </a:t>
            </a:r>
            <a:r>
              <a:rPr lang="en-US" sz="2400" dirty="0" err="1" smtClean="0">
                <a:latin typeface="Calibri" pitchFamily="34" charset="0"/>
              </a:rPr>
              <a:t>všemi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kovy</a:t>
            </a:r>
            <a:endParaRPr lang="cs-CZ" sz="2400" dirty="0" smtClean="0">
              <a:latin typeface="Calibri" pitchFamily="34" charset="0"/>
            </a:endParaRPr>
          </a:p>
        </p:txBody>
      </p:sp>
      <p:pic>
        <p:nvPicPr>
          <p:cNvPr id="5" name="Picture 6" descr="Al-c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423866"/>
            <a:ext cx="5259874" cy="222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928813" y="214313"/>
            <a:ext cx="451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Základní chemické informace</a:t>
            </a:r>
          </a:p>
        </p:txBody>
      </p:sp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357188" y="857250"/>
            <a:ext cx="86439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v I</a:t>
            </a:r>
            <a:r>
              <a:rPr lang="en-US" sz="2400" dirty="0" smtClean="0">
                <a:latin typeface="Calibri" pitchFamily="34" charset="0"/>
              </a:rPr>
              <a:t>I</a:t>
            </a:r>
            <a:r>
              <a:rPr lang="cs-CZ" sz="2400" dirty="0" smtClean="0">
                <a:latin typeface="Calibri" pitchFamily="34" charset="0"/>
              </a:rPr>
              <a:t>I+ hybridizace </a:t>
            </a:r>
            <a:r>
              <a:rPr lang="cs-CZ" sz="2400" dirty="0" err="1" smtClean="0">
                <a:latin typeface="Calibri" pitchFamily="34" charset="0"/>
              </a:rPr>
              <a:t>sp</a:t>
            </a:r>
            <a:r>
              <a:rPr lang="en-US" sz="2400" baseline="300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s </a:t>
            </a:r>
            <a:r>
              <a:rPr lang="en-US" sz="2400" dirty="0" err="1" smtClean="0">
                <a:latin typeface="Calibri" pitchFamily="34" charset="0"/>
              </a:rPr>
              <a:t>volným</a:t>
            </a:r>
            <a:r>
              <a:rPr lang="en-US" sz="2400" dirty="0" smtClean="0">
                <a:latin typeface="Calibri" pitchFamily="34" charset="0"/>
              </a:rPr>
              <a:t> 2p</a:t>
            </a:r>
            <a:r>
              <a:rPr lang="en-US" sz="2400" baseline="-25000" dirty="0" smtClean="0">
                <a:latin typeface="Calibri" pitchFamily="34" charset="0"/>
              </a:rPr>
              <a:t>z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orbitalem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vhodným</a:t>
            </a:r>
            <a:r>
              <a:rPr lang="en-US" sz="2400" dirty="0" smtClean="0">
                <a:latin typeface="Calibri" pitchFamily="34" charset="0"/>
              </a:rPr>
              <a:t> k </a:t>
            </a:r>
            <a:r>
              <a:rPr lang="en-US" sz="2400" dirty="0" err="1" smtClean="0">
                <a:latin typeface="Calibri" pitchFamily="34" charset="0"/>
              </a:rPr>
              <a:t>tvorbě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l-GR" sz="2400" dirty="0" smtClean="0">
                <a:latin typeface="Calibri"/>
                <a:cs typeface="Calibri"/>
              </a:rPr>
              <a:t>π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vazeb</a:t>
            </a:r>
            <a:endParaRPr lang="cs-CZ" sz="2400" baseline="30000" dirty="0" smtClean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za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laboratorní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teploty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reaguje</a:t>
            </a:r>
            <a:r>
              <a:rPr lang="en-US" sz="2400" dirty="0" smtClean="0">
                <a:latin typeface="Calibri" pitchFamily="34" charset="0"/>
              </a:rPr>
              <a:t> s F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a s O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dirty="0" err="1" smtClean="0">
                <a:latin typeface="Calibri" pitchFamily="34" charset="0"/>
              </a:rPr>
              <a:t>na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povrchu</a:t>
            </a:r>
            <a:r>
              <a:rPr lang="en-US" sz="2400" dirty="0" smtClean="0">
                <a:latin typeface="Calibri" pitchFamily="34" charset="0"/>
              </a:rPr>
              <a:t>)</a:t>
            </a:r>
            <a:endParaRPr lang="cs-CZ" sz="2400" dirty="0" smtClean="0">
              <a:latin typeface="Calibri" pitchFamily="34" charset="0"/>
            </a:endParaRPr>
          </a:p>
          <a:p>
            <a:pPr marL="271463" indent="-271463"/>
            <a:endParaRPr lang="en-US" sz="2400" dirty="0" smtClean="0">
              <a:latin typeface="Calibri" pitchFamily="34" charset="0"/>
            </a:endParaRPr>
          </a:p>
          <a:p>
            <a:pPr marL="271463" indent="-271463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reaguje s kyselinami i hydroxidy je </a:t>
            </a:r>
            <a:r>
              <a:rPr lang="cs-CZ" sz="2400" b="1" dirty="0" smtClean="0">
                <a:latin typeface="Calibri" pitchFamily="34" charset="0"/>
              </a:rPr>
              <a:t>amfoterní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75359" y="3643314"/>
            <a:ext cx="6865983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2 Al  </a:t>
            </a:r>
            <a:r>
              <a:rPr lang="en-GB" sz="2400" b="1" dirty="0">
                <a:latin typeface="+mn-lt"/>
                <a:cs typeface="Times New Roman" pitchFamily="18" charset="0"/>
              </a:rPr>
              <a:t>+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6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HCl</a:t>
            </a:r>
            <a:r>
              <a:rPr lang="en-GB" sz="2400" b="1" dirty="0">
                <a:latin typeface="+mn-lt"/>
                <a:cs typeface="Times New Roman" pitchFamily="18" charset="0"/>
              </a:rPr>
              <a:t>  +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6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US" sz="2400" b="1" dirty="0" smtClean="0">
                <a:latin typeface="+mn-lt"/>
                <a:sym typeface="Symbol" pitchFamily="18" charset="2"/>
              </a:rPr>
              <a:t>2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[Al(H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O)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6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]Cl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+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3 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2 Al  </a:t>
            </a:r>
            <a:r>
              <a:rPr lang="en-GB" sz="2400" b="1" dirty="0">
                <a:latin typeface="+mn-lt"/>
                <a:cs typeface="Times New Roman" pitchFamily="18" charset="0"/>
              </a:rPr>
              <a:t>+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2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NaOH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+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6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US" sz="2400" b="1" dirty="0" smtClean="0">
                <a:latin typeface="+mn-lt"/>
                <a:sym typeface="Symbol" pitchFamily="18" charset="2"/>
              </a:rPr>
              <a:t>2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Na[Al(OH)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]  +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3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720" y="471488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může tvořit až 6 σ vazeb, proti B tedy </a:t>
            </a:r>
            <a:r>
              <a:rPr lang="cs-CZ" sz="2400" dirty="0" smtClean="0">
                <a:latin typeface="Calibri" pitchFamily="34" charset="0"/>
              </a:rPr>
              <a:t>hybridizace sp</a:t>
            </a:r>
            <a:r>
              <a:rPr lang="cs-CZ" sz="2400" baseline="30000" dirty="0" smtClean="0">
                <a:latin typeface="Calibri" pitchFamily="34" charset="0"/>
              </a:rPr>
              <a:t>2</a:t>
            </a:r>
            <a:r>
              <a:rPr lang="cs-CZ" sz="2400" dirty="0" smtClean="0">
                <a:latin typeface="Calibri" pitchFamily="34" charset="0"/>
              </a:rPr>
              <a:t> není příliš oblíbená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, 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může použít i prázdné orbitaly 3d (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sp</a:t>
            </a:r>
            <a:r>
              <a:rPr lang="cs-CZ" sz="2400" baseline="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d</a:t>
            </a:r>
            <a:r>
              <a:rPr lang="cs-CZ" sz="2400" baseline="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)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[AlF</a:t>
            </a:r>
            <a:r>
              <a:rPr lang="cs-CZ" sz="2400" b="1" baseline="-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]</a:t>
            </a:r>
            <a:r>
              <a:rPr lang="cs-CZ" sz="2400" b="1" baseline="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3-</a:t>
            </a:r>
            <a:endParaRPr lang="en-US" sz="2400" b="1" dirty="0" smtClean="0">
              <a:solidFill>
                <a:prstClr val="black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na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vzduchu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hoří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svítivým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plamenem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na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Al</a:t>
            </a:r>
            <a:r>
              <a:rPr lang="en-US" sz="2400" b="1" baseline="-25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14678" y="142852"/>
            <a:ext cx="261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Výroba a použití</a:t>
            </a:r>
            <a:endParaRPr lang="cs-CZ" sz="28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14282" y="714356"/>
            <a:ext cx="86439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</a:t>
            </a:r>
            <a:endParaRPr lang="cs-CZ" sz="2400" b="1" dirty="0" smtClean="0">
              <a:latin typeface="Calibri" pitchFamily="34" charset="0"/>
            </a:endParaRPr>
          </a:p>
          <a:p>
            <a:r>
              <a:rPr lang="cs-CZ" sz="2400" i="1" dirty="0" smtClean="0">
                <a:latin typeface="+mn-lt"/>
                <a:cs typeface="Times New Roman" pitchFamily="18" charset="0"/>
              </a:rPr>
              <a:t>výroba:</a:t>
            </a:r>
            <a:endParaRPr lang="en-US" sz="2400" i="1" dirty="0" smtClean="0">
              <a:latin typeface="+mn-lt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kernit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Na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O.2B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.4H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O,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borax 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Na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[B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5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].8H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nepřesně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smtClean="0">
                <a:latin typeface="+mn-lt"/>
              </a:rPr>
              <a:t>Na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B</a:t>
            </a:r>
            <a:r>
              <a:rPr lang="en-US" sz="2400" baseline="-25000" dirty="0" smtClean="0">
                <a:latin typeface="+mn-lt"/>
              </a:rPr>
              <a:t>4</a:t>
            </a:r>
            <a:r>
              <a:rPr lang="en-US" sz="2400" dirty="0" smtClean="0">
                <a:latin typeface="+mn-lt"/>
              </a:rPr>
              <a:t>O</a:t>
            </a:r>
            <a:r>
              <a:rPr lang="en-US" sz="2400" baseline="-25000" dirty="0" smtClean="0">
                <a:latin typeface="+mn-lt"/>
              </a:rPr>
              <a:t>7</a:t>
            </a:r>
            <a:r>
              <a:rPr lang="en-US" sz="2400" dirty="0" smtClean="0">
                <a:latin typeface="+mn-lt"/>
              </a:rPr>
              <a:t>.10H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O)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cs-CZ" sz="2400" dirty="0" smtClean="0">
                <a:latin typeface="+mn-lt"/>
                <a:cs typeface="Times New Roman" pitchFamily="18" charset="0"/>
              </a:rPr>
              <a:t>převede se na BBr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a poté se rozkládá na rozžhaveném Ta vlákně</a:t>
            </a:r>
            <a:r>
              <a:rPr lang="en-US" sz="2400" dirty="0" smtClean="0">
                <a:latin typeface="+mn-lt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či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rozkladem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B</a:t>
            </a:r>
            <a:r>
              <a:rPr lang="en-US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US" sz="2400" dirty="0" smtClean="0">
                <a:latin typeface="+mn-lt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+mn-lt"/>
                <a:cs typeface="Times New Roman" pitchFamily="18" charset="0"/>
              </a:rPr>
              <a:t>6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  <a:cs typeface="Times New Roman" pitchFamily="18" charset="0"/>
              </a:rPr>
              <a:t>průmyslově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redukcí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B</a:t>
            </a:r>
            <a:r>
              <a:rPr lang="en-US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US" sz="2400" dirty="0" smtClean="0">
                <a:latin typeface="+mn-lt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Mg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či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Na</a:t>
            </a:r>
            <a:endParaRPr lang="cs-CZ" sz="2400" i="1" dirty="0" smtClean="0">
              <a:latin typeface="+mn-lt"/>
              <a:cs typeface="Times New Roman" pitchFamily="18" charset="0"/>
            </a:endParaRPr>
          </a:p>
          <a:p>
            <a:endParaRPr lang="en-US" sz="2400" i="1" dirty="0" smtClean="0">
              <a:latin typeface="+mn-lt"/>
              <a:cs typeface="Times New Roman" pitchFamily="18" charset="0"/>
            </a:endParaRPr>
          </a:p>
          <a:p>
            <a:r>
              <a:rPr lang="cs-CZ" sz="2400" i="1" dirty="0" smtClean="0">
                <a:latin typeface="+mn-lt"/>
                <a:cs typeface="Times New Roman" pitchFamily="18" charset="0"/>
              </a:rPr>
              <a:t>použití:</a:t>
            </a:r>
            <a:endParaRPr lang="en-US" sz="2400" i="1" dirty="0" smtClean="0">
              <a:latin typeface="+mn-lt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cs typeface="Times New Roman" pitchFamily="18" charset="0"/>
              </a:rPr>
              <a:t>v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letecké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raketové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technice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  <a:cs typeface="Times New Roman" pitchFamily="18" charset="0"/>
              </a:rPr>
              <a:t>golfové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hole,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rybářské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pruty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  <a:cs typeface="Times New Roman" pitchFamily="18" charset="0"/>
              </a:rPr>
              <a:t>chemická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vakuová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depozice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na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W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vlákně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  <a:cs typeface="Times New Roman" pitchFamily="18" charset="0"/>
              </a:rPr>
              <a:t>pyrotechnika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amorfní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bor</a:t>
            </a:r>
            <a:r>
              <a:rPr lang="en-US" sz="2400" dirty="0" smtClean="0">
                <a:latin typeface="+mn-lt"/>
                <a:cs typeface="Times New Roman" pitchFamily="18" charset="0"/>
              </a:rPr>
              <a:t>)</a:t>
            </a:r>
            <a:endParaRPr lang="cs-CZ" sz="2400" dirty="0">
              <a:latin typeface="+mn-lt"/>
            </a:endParaRPr>
          </a:p>
        </p:txBody>
      </p:sp>
      <p:pic>
        <p:nvPicPr>
          <p:cNvPr id="6" name="Obrázek 5" descr="bora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571744"/>
            <a:ext cx="3566164" cy="408339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429388" y="5929330"/>
            <a:ext cx="180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[B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5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2-</a:t>
            </a:r>
            <a:endParaRPr lang="cs-CZ" baseline="30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36" y="5572140"/>
            <a:ext cx="171448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82" y="214290"/>
            <a:ext cx="88106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cs-CZ" sz="2400" i="1" dirty="0" smtClean="0">
                <a:latin typeface="+mn-lt"/>
              </a:rPr>
              <a:t>výroba:</a:t>
            </a:r>
            <a:endParaRPr lang="en-US" sz="2400" dirty="0" smtClean="0">
              <a:latin typeface="+mn-lt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bauxit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b="1" dirty="0" smtClean="0">
                <a:latin typeface="+mn-lt"/>
              </a:rPr>
              <a:t>Al(OH)</a:t>
            </a:r>
            <a:r>
              <a:rPr lang="en-US" sz="2400" b="1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b="1" dirty="0" err="1" smtClean="0">
                <a:latin typeface="+mn-lt"/>
              </a:rPr>
              <a:t>AlO</a:t>
            </a:r>
            <a:r>
              <a:rPr lang="en-US" sz="2400" b="1" dirty="0" smtClean="0">
                <a:latin typeface="+mn-lt"/>
              </a:rPr>
              <a:t>(OH)</a:t>
            </a:r>
            <a:r>
              <a:rPr lang="en-US" sz="2400" dirty="0" smtClean="0">
                <a:latin typeface="+mn-lt"/>
              </a:rPr>
              <a:t>), </a:t>
            </a:r>
            <a:r>
              <a:rPr lang="en-US" sz="2400" dirty="0" err="1" smtClean="0">
                <a:latin typeface="+mn-lt"/>
              </a:rPr>
              <a:t>kryolit</a:t>
            </a:r>
            <a:r>
              <a:rPr lang="en-US" sz="2400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Na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[AlF</a:t>
            </a:r>
            <a:r>
              <a:rPr lang="en-US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]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korund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α</a:t>
            </a:r>
            <a:r>
              <a:rPr lang="cs-CZ" sz="2400" dirty="0" smtClean="0">
                <a:latin typeface="+mn-lt"/>
              </a:rPr>
              <a:t>-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Al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O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tvrdost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9,0)</a:t>
            </a:r>
            <a:endParaRPr lang="en-US" sz="2400" dirty="0" smtClean="0">
              <a:latin typeface="+mn-lt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cs-CZ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Héroult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– 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Hall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1886 (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oběma 22 let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) elektrolýza 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Al</a:t>
            </a:r>
            <a:r>
              <a:rPr lang="cs-CZ" sz="2400" b="1" baseline="-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O</a:t>
            </a:r>
            <a:r>
              <a:rPr lang="cs-CZ" sz="2400" b="1" baseline="-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 v 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Na</a:t>
            </a:r>
            <a:r>
              <a:rPr lang="cs-CZ" sz="2400" b="1" baseline="-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[AlF</a:t>
            </a:r>
            <a:r>
              <a:rPr lang="en-US" sz="2400" b="1" baseline="-30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]</a:t>
            </a:r>
            <a:endParaRPr lang="en-US" sz="2400" b="1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použití:</a:t>
            </a: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+mn-lt"/>
              </a:rPr>
              <a:t>fólie</a:t>
            </a:r>
            <a:r>
              <a:rPr lang="en-US" sz="2400" dirty="0" smtClean="0">
                <a:latin typeface="+mn-lt"/>
              </a:rPr>
              <a:t>; </a:t>
            </a:r>
            <a:r>
              <a:rPr lang="en-US" sz="2400" dirty="0" err="1" smtClean="0">
                <a:latin typeface="+mn-lt"/>
              </a:rPr>
              <a:t>zrcadla</a:t>
            </a:r>
            <a:r>
              <a:rPr lang="en-US" sz="2400" dirty="0" smtClean="0">
                <a:latin typeface="+mn-lt"/>
              </a:rPr>
              <a:t> (</a:t>
            </a:r>
            <a:r>
              <a:rPr lang="en-US" sz="2400" dirty="0" err="1" smtClean="0">
                <a:latin typeface="+mn-lt"/>
              </a:rPr>
              <a:t>odráží</a:t>
            </a:r>
            <a:r>
              <a:rPr lang="en-US" sz="2400" dirty="0" smtClean="0">
                <a:latin typeface="+mn-lt"/>
              </a:rPr>
              <a:t> &gt; 90 %); </a:t>
            </a:r>
            <a:r>
              <a:rPr lang="en-US" sz="2400" dirty="0" err="1" smtClean="0">
                <a:latin typeface="+mn-lt"/>
              </a:rPr>
              <a:t>slitiny</a:t>
            </a:r>
            <a:r>
              <a:rPr lang="en-US" sz="2400" dirty="0" smtClean="0">
                <a:latin typeface="+mn-lt"/>
              </a:rPr>
              <a:t> – </a:t>
            </a:r>
            <a:r>
              <a:rPr lang="en-US" sz="2400" dirty="0" err="1" smtClean="0">
                <a:latin typeface="+mn-lt"/>
              </a:rPr>
              <a:t>letadla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rakety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konstrukce</a:t>
            </a:r>
            <a:r>
              <a:rPr lang="en-US" sz="2400" dirty="0" smtClean="0">
                <a:latin typeface="+mn-lt"/>
              </a:rPr>
              <a:t>; </a:t>
            </a:r>
            <a:r>
              <a:rPr lang="en-US" sz="2400" dirty="0" err="1" smtClean="0">
                <a:latin typeface="+mn-lt"/>
              </a:rPr>
              <a:t>elektronika</a:t>
            </a:r>
            <a:r>
              <a:rPr lang="en-US" sz="2400" dirty="0" smtClean="0">
                <a:latin typeface="+mn-lt"/>
              </a:rPr>
              <a:t>; </a:t>
            </a:r>
            <a:r>
              <a:rPr lang="en-US" sz="2400" dirty="0" err="1" smtClean="0">
                <a:latin typeface="+mn-lt"/>
              </a:rPr>
              <a:t>pyrotechnika</a:t>
            </a:r>
            <a:r>
              <a:rPr lang="en-US" sz="2400" dirty="0" smtClean="0">
                <a:latin typeface="+mn-lt"/>
              </a:rPr>
              <a:t>; </a:t>
            </a:r>
            <a:r>
              <a:rPr lang="en-US" sz="2400" dirty="0" err="1" smtClean="0">
                <a:latin typeface="+mn-lt"/>
              </a:rPr>
              <a:t>termit</a:t>
            </a:r>
            <a:endParaRPr lang="cs-CZ" sz="2400" dirty="0" smtClean="0">
              <a:latin typeface="+mn-lt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4658" y="3630610"/>
            <a:ext cx="3817822" cy="302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alupr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6473"/>
            <a:ext cx="4357148" cy="2906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123728" y="134076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n-lt"/>
              </a:rPr>
              <a:t>Fe</a:t>
            </a:r>
            <a:r>
              <a:rPr lang="en-US" sz="2400" b="1" baseline="-25000" dirty="0" smtClean="0">
                <a:latin typeface="+mn-lt"/>
              </a:rPr>
              <a:t>2</a:t>
            </a:r>
            <a:r>
              <a:rPr lang="en-US" sz="2400" b="1" dirty="0" smtClean="0">
                <a:latin typeface="+mn-lt"/>
              </a:rPr>
              <a:t>O</a:t>
            </a:r>
            <a:r>
              <a:rPr lang="en-US" sz="2400" b="1" baseline="-25000" dirty="0" smtClean="0">
                <a:latin typeface="+mn-lt"/>
              </a:rPr>
              <a:t>3</a:t>
            </a:r>
            <a:r>
              <a:rPr lang="en-US" sz="2400" b="1" dirty="0" smtClean="0">
                <a:latin typeface="+mn-lt"/>
              </a:rPr>
              <a:t> + 2 Al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US" sz="2400" b="1" dirty="0" smtClean="0">
                <a:latin typeface="+mn-lt"/>
              </a:rPr>
              <a:t> 2Fe + Al</a:t>
            </a:r>
            <a:r>
              <a:rPr lang="en-US" sz="2400" b="1" baseline="-25000" dirty="0" smtClean="0">
                <a:latin typeface="+mn-lt"/>
              </a:rPr>
              <a:t>2</a:t>
            </a:r>
            <a:r>
              <a:rPr lang="en-US" sz="2400" b="1" dirty="0" smtClean="0">
                <a:latin typeface="+mn-lt"/>
              </a:rPr>
              <a:t>O</a:t>
            </a:r>
            <a:r>
              <a:rPr lang="en-US" sz="2400" b="1" baseline="-25000" dirty="0" smtClean="0">
                <a:latin typeface="+mn-lt"/>
              </a:rPr>
              <a:t>3</a:t>
            </a:r>
            <a:r>
              <a:rPr lang="en-US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</a:rPr>
              <a:t>       </a:t>
            </a:r>
            <a:r>
              <a:rPr lang="en-US" sz="2400" b="1" dirty="0" smtClean="0">
                <a:latin typeface="+mn-lt"/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přes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2500 °C</a:t>
            </a:r>
            <a:r>
              <a:rPr lang="en-US" sz="2400" b="1" dirty="0" smtClean="0">
                <a:latin typeface="+mn-lt"/>
              </a:rPr>
              <a:t>)</a:t>
            </a:r>
            <a:endParaRPr lang="cs-CZ" sz="2400" b="1" dirty="0">
              <a:latin typeface="+mn-lt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176" y="2144478"/>
            <a:ext cx="3497034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51520" y="501317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n-lt"/>
              </a:rPr>
              <a:t>svařování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kovů</a:t>
            </a:r>
            <a:r>
              <a:rPr lang="en-US" sz="2400" dirty="0" smtClean="0">
                <a:latin typeface="+mn-lt"/>
              </a:rPr>
              <a:t>,</a:t>
            </a:r>
            <a:r>
              <a:rPr lang="cs-CZ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příprava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kovů</a:t>
            </a:r>
            <a:endParaRPr lang="en-US" sz="2400" dirty="0" smtClean="0">
              <a:latin typeface="+mn-lt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termitové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bomby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či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granáty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ve</a:t>
            </a:r>
            <a:r>
              <a:rPr lang="en-US" sz="2400" dirty="0" smtClean="0">
                <a:latin typeface="+mn-lt"/>
              </a:rPr>
              <a:t> 2. </a:t>
            </a:r>
            <a:r>
              <a:rPr lang="en-US" sz="2400" dirty="0" err="1" smtClean="0">
                <a:latin typeface="+mn-lt"/>
              </a:rPr>
              <a:t>světové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válce</a:t>
            </a:r>
            <a:endParaRPr lang="en-US" sz="2400" dirty="0" smtClean="0">
              <a:latin typeface="+mn-lt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en-US" sz="2400" b="1" dirty="0" err="1" smtClean="0">
                <a:latin typeface="+mn-lt"/>
              </a:rPr>
              <a:t>nebezpečí</a:t>
            </a:r>
            <a:r>
              <a:rPr lang="en-US" sz="2400" b="1" dirty="0" smtClean="0">
                <a:latin typeface="+mn-lt"/>
              </a:rPr>
              <a:t>: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intenzivní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světlo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včetně</a:t>
            </a:r>
            <a:r>
              <a:rPr lang="en-US" sz="2400" dirty="0" smtClean="0">
                <a:latin typeface="+mn-lt"/>
              </a:rPr>
              <a:t> UV, </a:t>
            </a:r>
            <a:r>
              <a:rPr lang="en-US" sz="2400" dirty="0" err="1" smtClean="0">
                <a:latin typeface="+mn-lt"/>
              </a:rPr>
              <a:t>hořící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smísení</a:t>
            </a:r>
            <a:r>
              <a:rPr lang="en-US" sz="2400" dirty="0" smtClean="0">
                <a:latin typeface="+mn-lt"/>
              </a:rPr>
              <a:t> s </a:t>
            </a:r>
            <a:r>
              <a:rPr lang="en-US" sz="2400" dirty="0" err="1" smtClean="0">
                <a:latin typeface="+mn-lt"/>
              </a:rPr>
              <a:t>vodou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vybuchuje</a:t>
            </a:r>
            <a:endParaRPr lang="cs-CZ" sz="2400" dirty="0">
              <a:latin typeface="+mn-lt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86020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3347864" y="18864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Aluminotermie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81958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- vysoká afinita hliníku ke kyslíku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4268</TotalTime>
  <Words>1802</Words>
  <Application>Microsoft Office PowerPoint</Application>
  <PresentationFormat>Předvádění na obrazovce (4:3)</PresentationFormat>
  <Paragraphs>357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Ústav chemie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Křivohlávek</dc:creator>
  <cp:lastModifiedBy>Richard</cp:lastModifiedBy>
  <cp:revision>349</cp:revision>
  <dcterms:created xsi:type="dcterms:W3CDTF">2009-09-07T11:06:19Z</dcterms:created>
  <dcterms:modified xsi:type="dcterms:W3CDTF">2014-10-13T14:52:22Z</dcterms:modified>
</cp:coreProperties>
</file>