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279" r:id="rId6"/>
    <p:sldId id="268" r:id="rId7"/>
    <p:sldId id="309" r:id="rId8"/>
    <p:sldId id="310" r:id="rId9"/>
    <p:sldId id="333" r:id="rId10"/>
    <p:sldId id="311" r:id="rId11"/>
    <p:sldId id="312" r:id="rId12"/>
    <p:sldId id="282" r:id="rId13"/>
    <p:sldId id="313" r:id="rId14"/>
    <p:sldId id="314" r:id="rId15"/>
    <p:sldId id="315" r:id="rId16"/>
    <p:sldId id="316" r:id="rId17"/>
    <p:sldId id="318" r:id="rId18"/>
    <p:sldId id="317" r:id="rId19"/>
    <p:sldId id="295" r:id="rId20"/>
    <p:sldId id="319" r:id="rId21"/>
    <p:sldId id="320" r:id="rId22"/>
    <p:sldId id="321" r:id="rId23"/>
    <p:sldId id="322" r:id="rId24"/>
    <p:sldId id="324" r:id="rId25"/>
    <p:sldId id="323" r:id="rId26"/>
    <p:sldId id="328" r:id="rId27"/>
    <p:sldId id="308" r:id="rId28"/>
    <p:sldId id="329" r:id="rId29"/>
    <p:sldId id="331" r:id="rId30"/>
    <p:sldId id="332" r:id="rId31"/>
    <p:sldId id="330" r:id="rId32"/>
    <p:sldId id="286" r:id="rId33"/>
    <p:sldId id="325" r:id="rId34"/>
    <p:sldId id="327" r:id="rId35"/>
    <p:sldId id="32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9B51-D28D-4293-AFCA-7CF262BE856C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464E-D104-4EA5-965D-483249FF8F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68D2-1D5C-4B3E-9899-7344BA2755B8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07E6-7B5E-4CC7-8BED-880014669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C22F7-8ABA-4DA6-BEF4-A086CE468A64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F8E8-7183-440E-9BBD-DD1C24C2F6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E22C-6E15-4376-AFD6-39ADC59AE669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A1A0-F868-4AB6-9405-2854FA33C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D3C0-A6F4-4C8C-8D1F-58D9A02D2B7D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C21B-4115-46AE-9DBE-D130F39C3C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0A7A-01EE-4ED1-8E99-D55E243FA9CC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2242-FD7B-4EEC-AB14-5E86F855F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12E-49E6-4434-BBCD-C0E36718DAA8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38AC-BD56-42A2-90E8-7F6A7F1B69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2A6E-AFC2-4F22-8FE1-40C0380F422A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7C6C-D803-44F5-A2A4-092568779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9144-CE12-4BCA-B3A1-CC18C66CF432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B5C-741B-4B8D-AD5F-EA97A4B073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C4D-5385-413F-AC87-8C2BB59D3243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F96A-7BEA-4899-80DF-CE5AA400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E52D-29E7-4758-8FBE-9E374CB07AF5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1ED-B368-4546-AD0F-D048C4CD74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31F77-B4E8-40BA-AAB4-6B09CB915592}" type="datetimeFigureOut">
              <a:rPr lang="cs-CZ"/>
              <a:pPr>
                <a:defRPr/>
              </a:pPr>
              <a:t>10.11.2014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FBCFC6-0F17-4CD3-A236-B11BE5FA1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14" y="142852"/>
            <a:ext cx="4800600" cy="1812917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C, Si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643702" y="2000240"/>
            <a:ext cx="490537" cy="1357322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pitchFamily="34" charset="0"/>
              <a:buChar char="•"/>
            </a:pPr>
            <a:r>
              <a:rPr lang="cs-CZ" sz="2400" b="1" dirty="0" smtClean="0">
                <a:latin typeface="Calibri" pitchFamily="34" charset="0"/>
              </a:rPr>
              <a:t>Si</a:t>
            </a:r>
            <a:r>
              <a:rPr lang="cs-CZ" sz="2400" dirty="0" smtClean="0">
                <a:latin typeface="Calibri" pitchFamily="34" charset="0"/>
              </a:rPr>
              <a:t> – polokov, polovodič, </a:t>
            </a:r>
            <a:r>
              <a:rPr lang="cs-CZ" sz="2400" b="1" dirty="0" smtClean="0">
                <a:latin typeface="Calibri" pitchFamily="34" charset="0"/>
              </a:rPr>
              <a:t>tvrdost</a:t>
            </a:r>
            <a:r>
              <a:rPr lang="cs-CZ" sz="2400" dirty="0" smtClean="0">
                <a:latin typeface="Calibri" pitchFamily="34" charset="0"/>
              </a:rPr>
              <a:t> 7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Calibri" pitchFamily="34" charset="0"/>
              </a:rPr>
              <a:t>vcelku nereaktivní, s vodou reaguje až za žáru (jako C)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3651" y="1000108"/>
            <a:ext cx="6421309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C + 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cs-CZ" sz="2400" b="1" dirty="0" smtClean="0">
                <a:latin typeface="+mn-lt"/>
                <a:sym typeface="Symbol" pitchFamily="18" charset="2"/>
              </a:rPr>
              <a:t>CO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sym typeface="Symbol" pitchFamily="18" charset="2"/>
              </a:rPr>
              <a:t> + H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sym typeface="Symbol" pitchFamily="18" charset="2"/>
              </a:rPr>
              <a:t>;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Si + 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  <a:sym typeface="Symbol" pitchFamily="18" charset="2"/>
              </a:rPr>
              <a:t>  SiO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b="1" dirty="0" smtClean="0">
                <a:latin typeface="+mn-lt"/>
                <a:sym typeface="Symbol" pitchFamily="18" charset="2"/>
              </a:rPr>
              <a:t> + H</a:t>
            </a:r>
            <a:r>
              <a:rPr lang="cs-CZ" sz="2400" b="1" baseline="-25000" dirty="0" smtClean="0">
                <a:latin typeface="+mn-lt"/>
                <a:sym typeface="Symbol" pitchFamily="18" charset="2"/>
              </a:rPr>
              <a:t>2</a:t>
            </a:r>
          </a:p>
          <a:p>
            <a:pPr algn="ctr">
              <a:lnSpc>
                <a:spcPct val="115000"/>
              </a:lnSpc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 + OH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 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3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 + 2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4282" y="207167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– nekov, redukční činidlo jako Si ale lepší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00297" y="2780928"/>
            <a:ext cx="5444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Fe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3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 Fe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3 CO</a:t>
            </a: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 lvl="0">
              <a:lnSpc>
                <a:spcPct val="140000"/>
              </a:lnSpc>
            </a:pPr>
            <a:r>
              <a:rPr lang="de-DE" sz="2400" b="1" dirty="0" smtClean="0">
                <a:latin typeface="+mj-lt"/>
                <a:cs typeface="Times New Roman" pitchFamily="18" charset="0"/>
              </a:rPr>
              <a:t>3</a:t>
            </a:r>
            <a:r>
              <a:rPr lang="de-DE" sz="2400" b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Mn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O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4 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5</a:t>
            </a:r>
            <a:r>
              <a:rPr lang="de-DE" sz="2400" b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de-DE" sz="2400" b="1" dirty="0" err="1" smtClean="0">
                <a:latin typeface="+mj-lt"/>
                <a:cs typeface="Times New Roman" pitchFamily="18" charset="0"/>
              </a:rPr>
              <a:t>Mn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j-lt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4</a:t>
            </a:r>
            <a:r>
              <a:rPr lang="de-DE" sz="2400" b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de-DE" sz="2400" b="1" dirty="0" smtClean="0">
                <a:latin typeface="+mj-lt"/>
                <a:cs typeface="Times New Roman" pitchFamily="18" charset="0"/>
              </a:rPr>
              <a:t>MnSiO</a:t>
            </a:r>
            <a:r>
              <a:rPr lang="de-DE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85720" y="471488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uhlík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</a:t>
            </a:r>
            <a:r>
              <a:rPr lang="cs-CZ" sz="2400" smtClean="0">
                <a:solidFill>
                  <a:prstClr val="black"/>
                </a:solidFill>
                <a:latin typeface="Calibri" pitchFamily="34" charset="0"/>
              </a:rPr>
              <a:t>vyrábí </a:t>
            </a:r>
            <a:r>
              <a:rPr lang="cs-CZ" sz="2400">
                <a:solidFill>
                  <a:prstClr val="black"/>
                </a:solidFill>
                <a:latin typeface="Calibri" pitchFamily="34" charset="0"/>
              </a:rPr>
              <a:t>z</a:t>
            </a:r>
            <a:r>
              <a:rPr lang="cs-CZ" sz="240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přírodních zdrojů (surový – grafit i diamanty, uhlí, ropa, fullereny extrakcí ze sazí,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grafen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např. defoliací)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křemík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pak např. redukcí uhlíkem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57422" y="6143644"/>
            <a:ext cx="422038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SiO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  <a:sym typeface="Symbol" pitchFamily="18" charset="2"/>
              </a:rPr>
              <a:t>  </a:t>
            </a:r>
            <a:r>
              <a:rPr lang="en-US" sz="2400" b="1" dirty="0" smtClean="0">
                <a:latin typeface="+mn-lt"/>
                <a:sym typeface="Symbol" pitchFamily="18" charset="2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Si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CO</a:t>
            </a:r>
            <a:endParaRPr lang="cs-CZ" sz="24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43240" y="4214818"/>
            <a:ext cx="261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superčistý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Si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připr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redukcí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K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[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SiF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 pitchFamily="34" charset="0"/>
              </a:rPr>
              <a:t>6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]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a následnou zonální tavbou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využití má pak především v elektronice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grafit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se používá jako tuha, elektrody, mazadla, pigmenty, moderátor v JE, </a:t>
            </a:r>
            <a:r>
              <a:rPr lang="cs-CZ" sz="2400" b="1" dirty="0" smtClean="0">
                <a:solidFill>
                  <a:prstClr val="black"/>
                </a:solidFill>
                <a:latin typeface="Calibri" pitchFamily="34" charset="0"/>
              </a:rPr>
              <a:t>diamanty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jako drahokamy a průmyslové jako brusivo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Calibri" pitchFamily="34" charset="0"/>
              </a:rPr>
              <a:t>fullereny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hudba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budoucnosti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 (transport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léčiv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</a:rPr>
              <a:t>vlákna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cs-CZ" sz="2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857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04049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285992"/>
            <a:ext cx="1714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500694" y="2714620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Si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00958" y="5357826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C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84168" y="2132856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prstClr val="black"/>
                </a:solidFill>
                <a:latin typeface="Calibri" pitchFamily="34" charset="0"/>
              </a:rPr>
              <a:t>Grafen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latin typeface="Calibri" pitchFamily="34" charset="0"/>
              </a:rPr>
              <a:t>spec</a:t>
            </a:r>
            <a:r>
              <a:rPr lang="cs-CZ" sz="2400" dirty="0" smtClean="0">
                <a:solidFill>
                  <a:prstClr val="black"/>
                </a:solidFill>
                <a:latin typeface="Calibri" pitchFamily="34" charset="0"/>
              </a:rPr>
              <a:t>. elektrické vlastnosti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98" y="4404122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Karbidy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307705"/>
            <a:ext cx="1835696" cy="22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33384" y="491826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binární sloučeniny uhlíku s </a:t>
            </a:r>
            <a:r>
              <a:rPr lang="cs-CZ" dirty="0" err="1" smtClean="0"/>
              <a:t>elektropozitivnějšími</a:t>
            </a:r>
            <a:r>
              <a:rPr lang="cs-CZ" dirty="0" smtClean="0"/>
              <a:t> prvky</a:t>
            </a:r>
          </a:p>
          <a:p>
            <a:r>
              <a:rPr lang="cs-CZ" dirty="0" smtClean="0"/>
              <a:t>- acetylenová lampa aneb </a:t>
            </a:r>
            <a:r>
              <a:rPr lang="cs-CZ" b="1" dirty="0" smtClean="0"/>
              <a:t>„Kape ti na karbid?“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75656" y="5949280"/>
            <a:ext cx="4824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CaC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H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0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 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0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(hoří) + </a:t>
            </a:r>
            <a:r>
              <a:rPr lang="cs-CZ" sz="2000" b="1" kern="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Ca(OH)</a:t>
            </a:r>
            <a:r>
              <a:rPr lang="cs-CZ" sz="2000" b="1" kern="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000" b="1" kern="0" baseline="-25000" dirty="0">
              <a:solidFill>
                <a:prstClr val="black"/>
              </a:solidFill>
              <a:latin typeface="Calibri"/>
            </a:endParaRP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8563" y="1276525"/>
            <a:ext cx="839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Sloučeniny grafitu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7543" y="1772816"/>
            <a:ext cx="84969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</a:t>
            </a:r>
            <a:r>
              <a:rPr lang="cs-CZ" b="1" dirty="0" err="1" smtClean="0"/>
              <a:t>interkalátové</a:t>
            </a:r>
            <a:r>
              <a:rPr lang="cs-CZ" b="1" dirty="0" smtClean="0"/>
              <a:t> sloučeniny </a:t>
            </a:r>
            <a:r>
              <a:rPr lang="cs-CZ" dirty="0" smtClean="0"/>
              <a:t>– vmezeření atomů (alkalické kovy) nebo molekul </a:t>
            </a:r>
          </a:p>
          <a:p>
            <a:r>
              <a:rPr lang="cs-CZ" dirty="0" smtClean="0"/>
              <a:t>  (halogenidy, např. FeCl</a:t>
            </a:r>
            <a:r>
              <a:rPr lang="cs-CZ" baseline="-25000" dirty="0" smtClean="0"/>
              <a:t>3</a:t>
            </a:r>
            <a:r>
              <a:rPr lang="cs-CZ" dirty="0" smtClean="0"/>
              <a:t>, BCl</a:t>
            </a:r>
            <a:r>
              <a:rPr lang="cs-CZ" baseline="-25000" dirty="0" smtClean="0"/>
              <a:t>3</a:t>
            </a:r>
            <a:r>
              <a:rPr lang="cs-CZ" dirty="0" smtClean="0"/>
              <a:t>, a jiné sloučeniny) mezi vrstvy uhlíku</a:t>
            </a:r>
          </a:p>
          <a:p>
            <a:r>
              <a:rPr lang="cs-CZ" dirty="0" smtClean="0"/>
              <a:t>- zpravidla zvýšení vodivosti oproti grafitu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b="1" dirty="0" smtClean="0"/>
              <a:t>fluoridy grafitu </a:t>
            </a:r>
            <a:r>
              <a:rPr lang="cs-CZ" dirty="0" smtClean="0"/>
              <a:t>(</a:t>
            </a:r>
            <a:r>
              <a:rPr lang="cs-CZ" dirty="0" err="1" smtClean="0"/>
              <a:t>C</a:t>
            </a:r>
            <a:r>
              <a:rPr lang="cs-CZ" baseline="-25000" dirty="0" err="1" smtClean="0"/>
              <a:t>x</a:t>
            </a:r>
            <a:r>
              <a:rPr lang="cs-CZ" dirty="0" err="1" smtClean="0"/>
              <a:t>F</a:t>
            </a:r>
            <a:r>
              <a:rPr lang="cs-CZ" baseline="-25000" dirty="0" err="1" smtClean="0"/>
              <a:t>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reakce s </a:t>
            </a:r>
            <a:r>
              <a:rPr lang="cs-CZ" b="1" dirty="0" smtClean="0"/>
              <a:t>oxidačními činidly </a:t>
            </a:r>
            <a:r>
              <a:rPr lang="cs-CZ" dirty="0" smtClean="0"/>
              <a:t>(např. horká </a:t>
            </a:r>
            <a:r>
              <a:rPr lang="cs-CZ" dirty="0" err="1" smtClean="0"/>
              <a:t>konc</a:t>
            </a:r>
            <a:r>
              <a:rPr lang="cs-CZ" dirty="0" smtClean="0"/>
              <a:t>. HNO</a:t>
            </a:r>
            <a:r>
              <a:rPr lang="cs-CZ" baseline="-25000" dirty="0" smtClean="0"/>
              <a:t>3</a:t>
            </a:r>
            <a:r>
              <a:rPr lang="cs-CZ" dirty="0" smtClean="0"/>
              <a:t> – kyselina </a:t>
            </a:r>
            <a:r>
              <a:rPr lang="cs-CZ" dirty="0" err="1" smtClean="0"/>
              <a:t>mellitová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0888" y="4472866"/>
            <a:ext cx="7021512" cy="129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  + 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</a:t>
            </a:r>
          </a:p>
          <a:p>
            <a:pPr algn="ctr">
              <a:lnSpc>
                <a:spcPct val="115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C  +  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</a:t>
            </a:r>
          </a:p>
          <a:p>
            <a:pPr algn="ctr">
              <a:lnSpc>
                <a:spcPct val="13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      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HCOOH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CO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8000" dirty="0">
                <a:latin typeface="+mn-lt"/>
                <a:cs typeface="Times New Roman" pitchFamily="18" charset="0"/>
              </a:rPr>
              <a:t>–</a:t>
            </a:r>
            <a:r>
              <a:rPr lang="cs-CZ" sz="2400" b="1" dirty="0">
                <a:latin typeface="+mn-lt"/>
              </a:rPr>
              <a:t> 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214282" y="5887324"/>
            <a:ext cx="864399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dirty="0" err="1" smtClean="0">
                <a:latin typeface="+mn-lt"/>
                <a:cs typeface="Times New Roman" pitchFamily="18" charset="0"/>
              </a:rPr>
              <a:t>nereag</a:t>
            </a:r>
            <a:r>
              <a:rPr lang="cs-CZ" sz="2400" b="1" dirty="0" err="1">
                <a:latin typeface="+mn-lt"/>
              </a:rPr>
              <a:t>uje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s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není anhydridem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HCOOH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CO  +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HCOONa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457200" y="5752391"/>
            <a:ext cx="2635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50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cs-CZ" sz="25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14282" y="3116863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Oxidy a sulfidy</a:t>
            </a:r>
          </a:p>
        </p:txBody>
      </p:sp>
      <p:sp>
        <p:nvSpPr>
          <p:cNvPr id="9" name="Obdélník 8"/>
          <p:cNvSpPr/>
          <p:nvPr/>
        </p:nvSpPr>
        <p:spPr>
          <a:xfrm>
            <a:off x="214282" y="3887060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endParaRPr lang="cs-CZ" b="1" dirty="0"/>
          </a:p>
        </p:txBody>
      </p:sp>
      <p:pic>
        <p:nvPicPr>
          <p:cNvPr id="10" name="Obrázek 9" descr="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787051"/>
            <a:ext cx="3810000" cy="600075"/>
          </a:xfrm>
          <a:prstGeom prst="rect">
            <a:avLst/>
          </a:prstGeom>
        </p:spPr>
      </p:pic>
      <p:pic>
        <p:nvPicPr>
          <p:cNvPr id="14" name="Obrázek 13" descr="Fe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988" y="2805847"/>
            <a:ext cx="2028824" cy="1983402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1520" y="404664"/>
            <a:ext cx="8715436" cy="2382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84250" marR="0" lvl="0" indent="-98425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Iontové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 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nejčastěji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acetylidy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(soli acetylenu)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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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C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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2–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457200" marR="0" lvl="0" indent="-45720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err="1" smtClean="0">
                <a:latin typeface="+mn-lt"/>
                <a:cs typeface="Times New Roman" pitchFamily="18" charset="0"/>
              </a:rPr>
              <a:t>CaO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+ 3 C</a:t>
            </a:r>
            <a:r>
              <a:rPr lang="en-GB" sz="2400" b="1" kern="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n-lt"/>
              </a:rPr>
              <a:t> </a:t>
            </a:r>
            <a:r>
              <a:rPr lang="cs-CZ" sz="2400" b="1" kern="0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 smtClean="0">
                <a:latin typeface="+mn-lt"/>
                <a:sym typeface="Symbol" pitchFamily="18" charset="2"/>
              </a:rPr>
              <a:t> 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CaC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+ CO</a:t>
            </a:r>
          </a:p>
          <a:p>
            <a:pPr marL="1878013" marR="0" lvl="0" indent="-1878013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Kovalentní</a:t>
            </a:r>
            <a:r>
              <a:rPr kumimoji="0" lang="cs-CZ" sz="2400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 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</a:rPr>
              <a:t>SiC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, 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struktura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diamantu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Be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C, Al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B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 </a:t>
            </a:r>
            <a:endParaRPr kumimoji="0" lang="cs-CZ" sz="24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Intersticialní</a:t>
            </a:r>
            <a:r>
              <a:rPr kumimoji="0" lang="en-GB" sz="2400" b="1" i="1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1" i="1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cs typeface="Times New Roman" pitchFamily="18" charset="0"/>
              </a:rPr>
              <a:t>karbidy</a:t>
            </a:r>
            <a:r>
              <a:rPr lang="cs-CZ" sz="2400" b="1" i="1" kern="0" dirty="0" smtClean="0">
                <a:latin typeface="+mn-lt"/>
              </a:rPr>
              <a:t> </a:t>
            </a:r>
            <a:r>
              <a:rPr lang="cs-CZ" sz="2400" kern="0" dirty="0" smtClean="0">
                <a:latin typeface="+mn-lt"/>
              </a:rPr>
              <a:t>– </a:t>
            </a:r>
            <a:r>
              <a:rPr kumimoji="0" lang="cs-CZ" sz="2400" b="0" i="0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</a:rPr>
              <a:t>č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asto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struktura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kovu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a C je v mezerách mezi atomy</a:t>
            </a:r>
            <a:r>
              <a:rPr lang="cs-CZ" sz="2400" kern="0" noProof="0" dirty="0" smtClean="0">
                <a:latin typeface="+mn-lt"/>
              </a:rPr>
              <a:t> -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TiC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MoC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, VC, V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</a:t>
            </a:r>
            <a:endParaRPr kumimoji="0" lang="en-GB" sz="2400" b="1" i="0" u="none" strike="noStrike" kern="0" cap="none" spc="0" normalizeH="0" baseline="-3000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285728"/>
            <a:ext cx="660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b="1" baseline="-25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85786" y="714356"/>
            <a:ext cx="7021512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latin typeface="+mj-lt"/>
                <a:cs typeface="Times New Roman" pitchFamily="18" charset="0"/>
              </a:rPr>
              <a:t>C  </a:t>
            </a:r>
            <a:r>
              <a:rPr lang="en-GB" sz="2400" b="1" dirty="0">
                <a:latin typeface="+mj-lt"/>
                <a:cs typeface="Times New Roman" pitchFamily="18" charset="0"/>
              </a:rPr>
              <a:t>+  O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2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CaCO</a:t>
            </a:r>
            <a:r>
              <a:rPr lang="en-GB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 err="1">
                <a:latin typeface="+mj-lt"/>
                <a:cs typeface="Times New Roman" pitchFamily="18" charset="0"/>
              </a:rPr>
              <a:t>CaO</a:t>
            </a:r>
            <a:r>
              <a:rPr lang="en-GB" sz="2400" b="1" dirty="0">
                <a:latin typeface="+mj-lt"/>
                <a:cs typeface="Times New Roman" pitchFamily="18" charset="0"/>
              </a:rPr>
              <a:t>  +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2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latin typeface="+mj-lt"/>
                <a:cs typeface="Times New Roman" pitchFamily="18" charset="0"/>
              </a:rPr>
              <a:t>               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CaCO</a:t>
            </a:r>
            <a:r>
              <a:rPr lang="en-GB" sz="2400" b="1" baseline="-30000" dirty="0" smtClean="0">
                <a:latin typeface="+mj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en-GB" sz="2400" b="1" dirty="0">
                <a:latin typeface="+mj-lt"/>
                <a:cs typeface="Times New Roman" pitchFamily="18" charset="0"/>
              </a:rPr>
              <a:t>+  2 </a:t>
            </a:r>
            <a:r>
              <a:rPr lang="en-GB" sz="2400" b="1" dirty="0" err="1">
                <a:latin typeface="+mj-lt"/>
                <a:cs typeface="Times New Roman" pitchFamily="18" charset="0"/>
              </a:rPr>
              <a:t>HCl</a:t>
            </a:r>
            <a:r>
              <a:rPr lang="en-GB" sz="2400" b="1" dirty="0">
                <a:latin typeface="+mj-lt"/>
                <a:cs typeface="Times New Roman" pitchFamily="18" charset="0"/>
              </a:rPr>
              <a:t>  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j-lt"/>
                <a:cs typeface="Times New Roman" pitchFamily="18" charset="0"/>
              </a:rPr>
              <a:t> 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CO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+  CaCl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j-lt"/>
                <a:cs typeface="Times New Roman" pitchFamily="18" charset="0"/>
              </a:rPr>
              <a:t>2</a:t>
            </a:r>
            <a:r>
              <a:rPr lang="en-GB" sz="2400" b="1" dirty="0">
                <a:latin typeface="+mj-lt"/>
                <a:cs typeface="Times New Roman" pitchFamily="18" charset="0"/>
              </a:rPr>
              <a:t>O</a:t>
            </a:r>
            <a:endParaRPr lang="cs-CZ" sz="24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1538" y="28572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= C = O</a:t>
            </a:r>
            <a:endParaRPr lang="cs-CZ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2071678"/>
            <a:ext cx="8715436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nejstálejší oxid C, rozpustný ve vodě, velmi slabé oxidační činidlo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je anhydrid k. uhličité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(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 · H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)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H</a:t>
            </a:r>
            <a:r>
              <a:rPr lang="en-GB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CO</a:t>
            </a:r>
            <a:r>
              <a:rPr lang="en-GB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3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· H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H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  H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	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K</a:t>
            </a:r>
            <a:r>
              <a:rPr kumimoji="0" lang="en-GB" sz="2400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1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= 4,16 · 10</a:t>
            </a:r>
            <a:r>
              <a:rPr kumimoji="0" lang="en-GB" sz="240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–7</a:t>
            </a:r>
            <a:endParaRPr kumimoji="0" lang="en-GB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2–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H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+ </a:t>
            </a:r>
            <a:r>
              <a:rPr kumimoji="0" lang="cs-CZ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	</a:t>
            </a:r>
            <a:r>
              <a:rPr kumimoji="0" lang="en-GB" sz="24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K</a:t>
            </a:r>
            <a:r>
              <a:rPr kumimoji="0" lang="en-GB" sz="2400" i="0" u="none" strike="noStrike" kern="0" cap="none" spc="0" normalizeH="0" baseline="-30000" noProof="0" dirty="0" smtClean="0">
                <a:ln>
                  <a:noFill/>
                </a:ln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= 4,84 · 10</a:t>
            </a:r>
            <a:r>
              <a:rPr kumimoji="0" lang="en-GB" sz="240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–11</a:t>
            </a:r>
            <a:endParaRPr kumimoji="0" lang="cs-CZ" sz="240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	 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NaHCO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	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Ca(HCO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)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2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3 </a:t>
            </a:r>
            <a:r>
              <a:rPr kumimoji="0" lang="en-GB" sz="2400" b="1" i="0" u="none" strike="noStrike" kern="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</a:rPr>
              <a:t>	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  </a:t>
            </a:r>
            <a:r>
              <a:rPr lang="cs-CZ" sz="2400" b="1" kern="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Li</a:t>
            </a:r>
            <a:r>
              <a:rPr lang="en-GB" sz="2400" b="1" kern="0" baseline="-3000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CO</a:t>
            </a:r>
            <a:r>
              <a:rPr lang="en-GB" sz="2400" b="1" kern="0" baseline="-30000" dirty="0" smtClean="0">
                <a:solidFill>
                  <a:schemeClr val="accent1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	  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Na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	    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CaCO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	       K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2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CO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</a:p>
          <a:p>
            <a:pPr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kern="0" noProof="0" dirty="0" smtClean="0">
              <a:latin typeface="+mj-lt"/>
            </a:endParaRPr>
          </a:p>
          <a:p>
            <a:pPr marL="273050" indent="-27305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noProof="0" dirty="0" smtClean="0">
                <a:latin typeface="+mj-lt"/>
              </a:rPr>
              <a:t>uhličitany (kromě u</a:t>
            </a:r>
            <a:r>
              <a:rPr lang="en-US" sz="2400" kern="0" noProof="0" dirty="0" smtClean="0">
                <a:latin typeface="+mj-lt"/>
              </a:rPr>
              <a:t>hl</a:t>
            </a:r>
            <a:r>
              <a:rPr lang="cs-CZ" sz="2400" kern="0" noProof="0" dirty="0" smtClean="0">
                <a:latin typeface="+mj-lt"/>
              </a:rPr>
              <a:t>. </a:t>
            </a:r>
            <a:r>
              <a:rPr lang="cs-CZ" sz="2400" kern="0" noProof="0" dirty="0" err="1" smtClean="0">
                <a:latin typeface="+mj-lt"/>
              </a:rPr>
              <a:t>alk</a:t>
            </a:r>
            <a:r>
              <a:rPr lang="cs-CZ" sz="2400" kern="0" noProof="0" dirty="0" smtClean="0">
                <a:latin typeface="+mj-lt"/>
              </a:rPr>
              <a:t>. kovů) se před bodem tání rozkládají</a:t>
            </a:r>
          </a:p>
          <a:p>
            <a:pPr marL="273050" indent="-273050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cs-CZ" sz="24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ve vodě reagují alkalicky (hydrolýza uhličitanů)</a:t>
            </a:r>
            <a:endParaRPr kumimoji="0" lang="cs-CZ" sz="24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85728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Další oxidy</a:t>
            </a:r>
            <a:endParaRPr lang="cs-CZ" b="1" baseline="-25000" dirty="0"/>
          </a:p>
        </p:txBody>
      </p:sp>
      <p:pic>
        <p:nvPicPr>
          <p:cNvPr id="13315" name="Picture 3" descr="Chemfm carbon suboxid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643050"/>
            <a:ext cx="1495996" cy="285752"/>
          </a:xfrm>
          <a:prstGeom prst="rect">
            <a:avLst/>
          </a:prstGeom>
          <a:noFill/>
        </p:spPr>
      </p:pic>
      <p:pic>
        <p:nvPicPr>
          <p:cNvPr id="13316" name="Picture 4" descr="Chemfm mellitic anhydrid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786058"/>
            <a:ext cx="2047881" cy="188405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4282" y="85723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indent="-893763"/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suboxid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kern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uhlíku („anhydrid“ 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kyseliny malonové – (HOOC – CH</a:t>
            </a:r>
            <a:r>
              <a:rPr lang="cs-CZ" sz="2400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COOH)</a:t>
            </a:r>
            <a:endParaRPr lang="cs-CZ" b="1" baseline="-25000" dirty="0"/>
          </a:p>
        </p:txBody>
      </p:sp>
      <p:sp>
        <p:nvSpPr>
          <p:cNvPr id="9" name="Obdélník 8"/>
          <p:cNvSpPr/>
          <p:nvPr/>
        </p:nvSpPr>
        <p:spPr>
          <a:xfrm>
            <a:off x="214282" y="2428868"/>
            <a:ext cx="4681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9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anhydrid kyseliny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mellitové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14282" y="4357694"/>
            <a:ext cx="598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CS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endParaRPr lang="cs-CZ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4282" y="4929198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bezbarvá </a:t>
            </a:r>
            <a:r>
              <a:rPr lang="en-US" sz="2400" kern="0" dirty="0" err="1" smtClean="0">
                <a:latin typeface="+mj-lt"/>
                <a:cs typeface="Times New Roman" pitchFamily="18" charset="0"/>
              </a:rPr>
              <a:t>toxická</a:t>
            </a:r>
            <a:r>
              <a:rPr lang="en-US" sz="2400" kern="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aromatická kapalina, mísí se s </a:t>
            </a:r>
            <a:r>
              <a:rPr lang="cs-CZ" sz="2400" kern="0" dirty="0" err="1" smtClean="0">
                <a:latin typeface="+mj-lt"/>
                <a:cs typeface="Times New Roman" pitchFamily="18" charset="0"/>
              </a:rPr>
              <a:t>org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. rozpouštědly ale ne s vodou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na vzduchu hoří na CO</a:t>
            </a:r>
            <a:r>
              <a:rPr lang="cs-CZ" sz="2400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a SO</a:t>
            </a:r>
            <a:r>
              <a:rPr lang="cs-CZ" sz="2400" kern="0" baseline="-25000" dirty="0" smtClean="0">
                <a:latin typeface="+mj-lt"/>
                <a:cs typeface="Times New Roman" pitchFamily="18" charset="0"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S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endParaRPr lang="cs-CZ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44" y="130765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Sloučeniny s halogeny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14282" y="702269"/>
            <a:ext cx="8715436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CF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4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bezbarvý, inertní a těžký plyn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F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F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SiF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endParaRPr lang="cs-CZ" sz="2400" b="1" kern="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bezbarvá, těžká kapalina s vysokým indexem lomu</a:t>
            </a:r>
            <a:endParaRPr lang="cs-CZ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00232" y="40044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+ 3 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S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4282" y="4650278"/>
            <a:ext cx="87868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dále existují i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CBr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CI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a i směsné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halogenderiváty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X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4-n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chloroform,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–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dichlormethan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 také vyšší halogenované uhlovodíky př.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(symetrický či nesymetrický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dichlorethan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4282" y="142852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F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4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polymerací vzniká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teflon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CHCl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HF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CF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ClH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en-GB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F</a:t>
            </a:r>
            <a:r>
              <a:rPr lang="cs-CZ" sz="2400" b="1" kern="0" baseline="-3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+ 2 </a:t>
            </a:r>
            <a:r>
              <a:rPr lang="en-US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baseline="-30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CF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n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4-n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– freony</a:t>
            </a:r>
            <a:endParaRPr lang="cs-CZ" sz="2400" b="1" kern="0" baseline="-25000" dirty="0" smtClean="0"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nejedovaté, nereaktivní vysoká výparná tepla (chladící médium v ledničkách, hnací plyny), ničí ozon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CCl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+ n HF</a:t>
            </a:r>
            <a:r>
              <a:rPr lang="en-GB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CF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n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4-n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n </a:t>
            </a:r>
            <a:r>
              <a:rPr lang="en-US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5720" y="4286256"/>
            <a:ext cx="871543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bezbarvý, dusivý, silně jedovatý plyn, vzniká reakcí CO a Cl</a:t>
            </a:r>
            <a:r>
              <a:rPr lang="cs-CZ" sz="2400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vodou se pomalu rozkládá (v tom spočívá jeho toxicita)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používá se v organické syntéze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COCl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142852"/>
            <a:ext cx="8715436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Organické látky</a:t>
            </a:r>
            <a:endParaRPr lang="cs-CZ" sz="2400" b="1" kern="0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s vodíkem tvoří uhlík velké množství sloučenin – organická chemie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CO(NH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					                       </a:t>
            </a:r>
            <a:r>
              <a:rPr lang="cs-CZ" b="1" kern="0" dirty="0" smtClean="0">
                <a:latin typeface="+mj-lt"/>
                <a:cs typeface="Times New Roman" pitchFamily="18" charset="0"/>
              </a:rPr>
              <a:t>-H</a:t>
            </a:r>
            <a:r>
              <a:rPr lang="cs-CZ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b="1" kern="0" dirty="0" smtClean="0">
                <a:latin typeface="+mj-lt"/>
                <a:cs typeface="Times New Roman" pitchFamily="18" charset="0"/>
              </a:rPr>
              <a:t>O</a:t>
            </a:r>
          </a:p>
          <a:p>
            <a:pPr marL="268288" marR="0" lvl="0" indent="-268288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+ 2 NH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CO(NH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)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první uměle připravená organická látka</a:t>
            </a:r>
            <a:r>
              <a:rPr lang="en-US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(1773)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tvoří bezbarvé krystalky (existuje i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CS(NH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3714752"/>
            <a:ext cx="871543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HCN</a:t>
            </a:r>
            <a:endParaRPr lang="cs-CZ" sz="2400" b="1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bezbarvá kapalina (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. v. = 26 °C), silně jedovatá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je výrazně cítit po hořkých mandlích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ve vodném roztoku je to slabá kyselina, polymeruje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NH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HCN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+ 3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kern="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142852"/>
            <a:ext cx="8715436" cy="6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používá se v organické syntéze vyrábí se z něj </a:t>
            </a:r>
            <a:r>
              <a:rPr lang="cs-CZ" sz="2400" kern="0" dirty="0" err="1" smtClean="0">
                <a:latin typeface="+mj-lt"/>
                <a:cs typeface="Times New Roman" pitchFamily="18" charset="0"/>
              </a:rPr>
              <a:t>methylmetakrylát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(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=C(CH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)COOCH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), acetonitril (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CH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CN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) a </a:t>
            </a:r>
            <a:r>
              <a:rPr lang="cs-CZ" sz="2400" b="1" kern="0" dirty="0" err="1" smtClean="0">
                <a:latin typeface="+mj-lt"/>
                <a:cs typeface="Times New Roman" pitchFamily="18" charset="0"/>
              </a:rPr>
              <a:t>NaCN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alkalické kyanidy jsou rozpustné, jiné ne (</a:t>
            </a:r>
            <a:r>
              <a:rPr lang="cs-CZ" sz="2400" b="1" kern="0" dirty="0" err="1" smtClean="0">
                <a:latin typeface="+mj-lt"/>
                <a:cs typeface="Times New Roman" pitchFamily="18" charset="0"/>
              </a:rPr>
              <a:t>Hg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– výjimka)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v nadbytku CN</a:t>
            </a:r>
            <a:r>
              <a:rPr lang="cs-CZ" sz="2400" kern="0" baseline="30000" dirty="0" smtClean="0">
                <a:latin typeface="+mj-lt"/>
                <a:cs typeface="Times New Roman" pitchFamily="18" charset="0"/>
              </a:rPr>
              <a:t>-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ale často vznikají rozpustné komplexy</a:t>
            </a: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kern="0" dirty="0" smtClean="0">
                <a:latin typeface="+mj-lt"/>
                <a:cs typeface="Times New Roman" pitchFamily="18" charset="0"/>
              </a:rPr>
              <a:t>CN</a:t>
            </a:r>
            <a:r>
              <a:rPr lang="cs-CZ" sz="2400" kern="0" baseline="30000" dirty="0" smtClean="0">
                <a:latin typeface="+mj-lt"/>
                <a:cs typeface="Times New Roman" pitchFamily="18" charset="0"/>
              </a:rPr>
              <a:t>-</a:t>
            </a:r>
            <a:r>
              <a:rPr lang="cs-CZ" sz="2400" kern="0" dirty="0" smtClean="0">
                <a:latin typeface="+mj-lt"/>
                <a:cs typeface="Times New Roman" pitchFamily="18" charset="0"/>
              </a:rPr>
              <a:t> důležitý ligand,váže se 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vždy přes C</a:t>
            </a:r>
            <a:endParaRPr lang="en-US" sz="2400" b="1" kern="0" dirty="0" smtClean="0">
              <a:latin typeface="+mj-lt"/>
              <a:cs typeface="Times New Roman" pitchFamily="18" charset="0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kern="0" dirty="0" smtClean="0">
                <a:latin typeface="+mj-lt"/>
                <a:cs typeface="Times New Roman" pitchFamily="18" charset="0"/>
              </a:rPr>
              <a:t>[</a:t>
            </a:r>
            <a:r>
              <a:rPr lang="en-US" sz="2400" b="1" kern="0" dirty="0" smtClean="0">
                <a:latin typeface="+mj-lt"/>
                <a:cs typeface="Times New Roman" pitchFamily="18" charset="0"/>
              </a:rPr>
              <a:t>Fe(CN)</a:t>
            </a:r>
            <a:r>
              <a:rPr lang="en-US" sz="2400" b="1" kern="0" baseline="-25000" dirty="0" smtClean="0">
                <a:latin typeface="+mj-lt"/>
                <a:cs typeface="Times New Roman" pitchFamily="18" charset="0"/>
              </a:rPr>
              <a:t>6</a:t>
            </a:r>
            <a:r>
              <a:rPr lang="cs-CZ" sz="2400" b="1" kern="0" dirty="0" smtClean="0">
                <a:latin typeface="+mj-lt"/>
                <a:cs typeface="Times New Roman" pitchFamily="18" charset="0"/>
              </a:rPr>
              <a:t>]</a:t>
            </a:r>
            <a:r>
              <a:rPr lang="en-US" sz="2400" b="1" kern="0" baseline="30000" dirty="0" smtClean="0">
                <a:latin typeface="+mj-lt"/>
                <a:cs typeface="Times New Roman" pitchFamily="18" charset="0"/>
              </a:rPr>
              <a:t>3-</a:t>
            </a:r>
            <a:r>
              <a:rPr lang="en-US" sz="2400" b="1" kern="0" dirty="0" smtClean="0">
                <a:latin typeface="+mj-lt"/>
                <a:cs typeface="Times New Roman" pitchFamily="18" charset="0"/>
              </a:rPr>
              <a:t> a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[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Fe(CN)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]</a:t>
            </a:r>
            <a:r>
              <a:rPr lang="en-US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4-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endParaRPr lang="cs-CZ" sz="2400" b="1" kern="0" dirty="0" smtClean="0">
              <a:latin typeface="+mj-lt"/>
              <a:cs typeface="Times New Roman" pitchFamily="18" charset="0"/>
            </a:endParaRPr>
          </a:p>
          <a:p>
            <a:pPr marL="268288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400" kern="0" dirty="0" smtClean="0">
              <a:latin typeface="+mj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bezbarvý toxický plyn, termicky stabilní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 kyslíku hoří plamenem o teplotě </a:t>
            </a:r>
            <a:r>
              <a:rPr lang="cs-CZ" sz="2400" b="1" kern="0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4550 °C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(2. nejteplejší po 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dikyanoacetylenu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N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/>
              </a:rPr>
              <a:t>C-CC-CN 4990 °C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využívá se v organické syntéze (a např. jako stabilizátor nitrocelulosy)</a:t>
            </a:r>
          </a:p>
        </p:txBody>
      </p:sp>
      <p:pic>
        <p:nvPicPr>
          <p:cNvPr id="3" name="Obrázek 2" descr="FeC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3780044" cy="366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785786" y="1428736"/>
          <a:ext cx="7429552" cy="1614552"/>
        </p:xfrm>
        <a:graphic>
          <a:graphicData uri="http://schemas.openxmlformats.org/drawingml/2006/table">
            <a:tbl>
              <a:tblPr/>
              <a:tblGrid>
                <a:gridCol w="1070464"/>
                <a:gridCol w="998526"/>
                <a:gridCol w="1410674"/>
                <a:gridCol w="1128540"/>
                <a:gridCol w="1034495"/>
                <a:gridCol w="940450"/>
                <a:gridCol w="84640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1090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– 3,5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3820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5100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Si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,7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786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</a:t>
                      </a: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1690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2970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20" y="357166"/>
            <a:ext cx="4929222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4.</a:t>
            </a:r>
            <a:r>
              <a:rPr lang="cs-CZ" sz="24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 smtClean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en-US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DC45"/>
                </a:solidFill>
                <a:latin typeface="+mn-lt"/>
              </a:rPr>
              <a:t>elektrony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60" y="357166"/>
            <a:ext cx="2841626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 smtClean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 smtClean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cs-CZ" baseline="30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lang="cs-CZ" baseline="30000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929058" y="4500570"/>
            <a:ext cx="2214578" cy="1214446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</a:t>
            </a: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číslo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C: </a:t>
            </a:r>
            <a:r>
              <a:rPr lang="cs-CZ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-4,</a:t>
            </a:r>
            <a:r>
              <a:rPr lang="cs-CZ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+2</a:t>
            </a: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,+</a:t>
            </a:r>
            <a:r>
              <a:rPr lang="cs-CZ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Si: </a:t>
            </a:r>
            <a:r>
              <a:rPr lang="cs-CZ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-4, +4</a:t>
            </a:r>
            <a:endParaRPr lang="cs-CZ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7554" y="3500438"/>
            <a:ext cx="3143272" cy="569896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333FF">
                <a:gamma/>
                <a:shade val="60000"/>
                <a:invGamma/>
              </a:srgbClr>
            </a:prstShdw>
          </a:effectLst>
        </p:spPr>
        <p:txBody>
          <a:bodyPr wrap="square" bIns="82800"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200" baseline="-25000" dirty="0" smtClean="0">
                <a:solidFill>
                  <a:srgbClr val="FFFF99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200" dirty="0">
                <a:solidFill>
                  <a:srgbClr val="FFFF99"/>
                </a:solidFill>
                <a:latin typeface="+mn-lt"/>
                <a:cs typeface="Times New Roman" pitchFamily="18" charset="0"/>
              </a:rPr>
              <a:t>·</a:t>
            </a:r>
            <a:r>
              <a:rPr lang="cs-CZ" sz="2200" baseline="-25000" dirty="0">
                <a:solidFill>
                  <a:srgbClr val="FFFF99"/>
                </a:solidFill>
                <a:latin typeface="+mn-lt"/>
              </a:rPr>
              <a:t> 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10</a:t>
            </a:r>
            <a:r>
              <a:rPr lang="de-DE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5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aseline="300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;</a:t>
            </a:r>
            <a:r>
              <a:rPr lang="cs-CZ" sz="2400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Si</a:t>
            </a:r>
            <a:r>
              <a:rPr lang="de-DE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25,7</a:t>
            </a:r>
            <a:r>
              <a:rPr lang="de-DE" sz="24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%</a:t>
            </a:r>
            <a:r>
              <a:rPr lang="de-DE" sz="2400" baseline="-25000" dirty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5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</a:t>
            </a:r>
            <a:endParaRPr lang="en-GB" sz="2400" dirty="0">
              <a:solidFill>
                <a:srgbClr val="FFFFCC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214290"/>
            <a:ext cx="871543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Cu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2+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Cu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CuCN</a:t>
            </a:r>
            <a:endParaRPr lang="cs-CZ" sz="2400" b="1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(CN)</a:t>
            </a:r>
            <a:r>
              <a:rPr lang="cs-CZ" sz="2400" b="1" kern="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OH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OCN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HOCN		HNCO		HCNO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kyanatá	</a:t>
            </a:r>
            <a:r>
              <a:rPr lang="cs-CZ" sz="2400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izokyanatá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	fulminová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fulmináty především s d prvky jsou nestálé a explozivní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SCN</a:t>
            </a:r>
            <a:r>
              <a:rPr lang="cs-CZ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    8 CN</a:t>
            </a:r>
            <a:r>
              <a:rPr lang="cs-CZ" sz="2400" b="1" baseline="30000" dirty="0" smtClean="0">
                <a:latin typeface="+mn-lt"/>
              </a:rPr>
              <a:t>−</a:t>
            </a:r>
            <a:r>
              <a:rPr lang="cs-CZ" sz="2400" b="1" dirty="0" smtClean="0">
                <a:latin typeface="+mn-lt"/>
              </a:rPr>
              <a:t> + S</a:t>
            </a:r>
            <a:r>
              <a:rPr lang="cs-CZ" sz="2400" b="1" baseline="-25000" dirty="0" smtClean="0">
                <a:latin typeface="+mn-lt"/>
              </a:rPr>
              <a:t>8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8 SCN</a:t>
            </a:r>
            <a:r>
              <a:rPr lang="cs-CZ" sz="2400" b="1" baseline="30000" dirty="0" smtClean="0">
                <a:latin typeface="+mn-lt"/>
              </a:rPr>
              <a:t>−</a:t>
            </a:r>
            <a:endParaRPr lang="cs-CZ" sz="2400" b="1" dirty="0" smtClean="0">
              <a:latin typeface="+mn-lt"/>
            </a:endParaRPr>
          </a:p>
          <a:p>
            <a:pPr marL="268288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+mn-lt"/>
              </a:rPr>
              <a:t>CN</a:t>
            </a:r>
            <a:r>
              <a:rPr lang="cs-CZ" sz="2400" b="1" baseline="30000" dirty="0" smtClean="0">
                <a:latin typeface="+mn-lt"/>
              </a:rPr>
              <a:t>−</a:t>
            </a:r>
            <a:r>
              <a:rPr lang="cs-CZ" sz="2400" b="1" dirty="0" smtClean="0">
                <a:latin typeface="+mn-lt"/>
              </a:rPr>
              <a:t> + S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baseline="30000" dirty="0" smtClean="0">
                <a:latin typeface="+mn-lt"/>
              </a:rPr>
              <a:t>2−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SCN</a:t>
            </a:r>
            <a:r>
              <a:rPr lang="cs-CZ" sz="2400" b="1" baseline="30000" dirty="0" smtClean="0">
                <a:latin typeface="+mn-lt"/>
              </a:rPr>
              <a:t>−</a:t>
            </a:r>
            <a:r>
              <a:rPr lang="cs-CZ" sz="2400" b="1" dirty="0" smtClean="0">
                <a:latin typeface="+mn-lt"/>
              </a:rPr>
              <a:t> + SO</a:t>
            </a:r>
            <a:r>
              <a:rPr lang="cs-CZ" sz="2400" b="1" baseline="-25000" dirty="0" smtClean="0">
                <a:latin typeface="+mn-lt"/>
              </a:rPr>
              <a:t>3</a:t>
            </a:r>
            <a:r>
              <a:rPr lang="cs-CZ" sz="2400" b="1" baseline="30000" dirty="0" smtClean="0">
                <a:latin typeface="+mn-lt"/>
              </a:rPr>
              <a:t>2−</a:t>
            </a:r>
            <a:r>
              <a:rPr lang="cs-CZ" sz="2400" b="1" dirty="0" smtClean="0">
                <a:latin typeface="+mn-lt"/>
              </a:rPr>
              <a:t> </a:t>
            </a:r>
            <a:endParaRPr lang="cs-CZ" sz="2400" b="1" kern="0" dirty="0" smtClean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68288" lvl="0" indent="-26828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" name="Obrázek 2" descr="SC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357562"/>
            <a:ext cx="3784127" cy="596825"/>
          </a:xfrm>
          <a:prstGeom prst="rect">
            <a:avLst/>
          </a:prstGeom>
        </p:spPr>
      </p:pic>
      <p:pic>
        <p:nvPicPr>
          <p:cNvPr id="4" name="Obrázek 3" descr="FeSC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3139618"/>
            <a:ext cx="3925670" cy="34030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6357958"/>
            <a:ext cx="6840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Důkaz Fe</a:t>
            </a:r>
            <a:r>
              <a:rPr lang="cs-CZ" b="1" baseline="30000" dirty="0" smtClean="0">
                <a:latin typeface="+mj-lt"/>
              </a:rPr>
              <a:t>3+</a:t>
            </a:r>
            <a:r>
              <a:rPr lang="cs-CZ" b="1" dirty="0" smtClean="0">
                <a:latin typeface="+mj-lt"/>
              </a:rPr>
              <a:t> reakcí s SCN</a:t>
            </a:r>
            <a:r>
              <a:rPr lang="cs-CZ" b="1" baseline="30000" dirty="0" smtClean="0">
                <a:latin typeface="+mj-lt"/>
              </a:rPr>
              <a:t>-</a:t>
            </a:r>
            <a:r>
              <a:rPr lang="cs-CZ" b="1" dirty="0" smtClean="0">
                <a:latin typeface="+mj-lt"/>
              </a:rPr>
              <a:t>:</a:t>
            </a:r>
            <a:r>
              <a:rPr lang="cs-CZ" dirty="0" smtClean="0">
                <a:latin typeface="+mj-lt"/>
              </a:rPr>
              <a:t> anion </a:t>
            </a:r>
            <a:r>
              <a:rPr lang="cs-CZ" dirty="0" err="1" smtClean="0">
                <a:latin typeface="+mj-lt"/>
              </a:rPr>
              <a:t>pentaaqua</a:t>
            </a:r>
            <a:r>
              <a:rPr lang="cs-CZ" dirty="0" smtClean="0">
                <a:latin typeface="+mj-lt"/>
              </a:rPr>
              <a:t>-(</a:t>
            </a:r>
            <a:r>
              <a:rPr lang="cs-CZ" dirty="0" err="1" smtClean="0">
                <a:latin typeface="+mj-lt"/>
              </a:rPr>
              <a:t>thiokyanato</a:t>
            </a:r>
            <a:r>
              <a:rPr lang="cs-CZ" dirty="0" smtClean="0">
                <a:latin typeface="+mj-lt"/>
              </a:rPr>
              <a:t>-N)</a:t>
            </a:r>
            <a:r>
              <a:rPr lang="cs-CZ" dirty="0" err="1" smtClean="0">
                <a:latin typeface="+mj-lt"/>
              </a:rPr>
              <a:t>železitanový</a:t>
            </a:r>
            <a:endParaRPr lang="cs-CZ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14313" y="800100"/>
            <a:ext cx="864393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</a:t>
            </a:r>
          </a:p>
        </p:txBody>
      </p:sp>
      <p:sp>
        <p:nvSpPr>
          <p:cNvPr id="4" name="Obdélník 3"/>
          <p:cNvSpPr/>
          <p:nvPr/>
        </p:nvSpPr>
        <p:spPr>
          <a:xfrm>
            <a:off x="214282" y="1214422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Silicidy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podobají se spíše boridům, než karbidům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stechiometrie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až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MSi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6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vznikají buď přímou reakcí prvků, či reakcí kovu s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SiC</a:t>
            </a: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karborundum, brusný materiál, tvrdost 9,5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vyrábí se reakcí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s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4282" y="521495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Silany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2n+2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(n = 1 –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termicky méně stabilní než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alkany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, reaktivnější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vodou se snadno hydrolyzují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4282" y="1000108"/>
            <a:ext cx="868295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Mg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 + 2 </a:t>
            </a:r>
            <a:r>
              <a:rPr lang="cs-CZ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HCl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MgCl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cs-CZ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směs silanů</a:t>
            </a:r>
          </a:p>
          <a:p>
            <a:pPr marL="268288" lvl="0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6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+ 4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SiO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+ 7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4282" y="1857364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pevná, těžkotavitelná látka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jednotlivé modifikace se liší způsobem spojení tetraedrů SiO</a:t>
            </a:r>
            <a:r>
              <a:rPr lang="cs-CZ" sz="2400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nejznámější krystalové modifikace: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křemen,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tridymit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400" b="1" dirty="0" err="1" smtClean="0">
                <a:solidFill>
                  <a:prstClr val="black"/>
                </a:solidFill>
                <a:latin typeface="Calibri"/>
              </a:rPr>
              <a:t>cristobalit</a:t>
            </a:r>
            <a:endParaRPr lang="cs-CZ" sz="24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4786322"/>
            <a:ext cx="8715436" cy="19696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66FF">
                <a:gamma/>
                <a:shade val="60000"/>
                <a:invGamma/>
              </a:srgbClr>
            </a:prstShdw>
          </a:effectLst>
        </p:spPr>
        <p:txBody>
          <a:bodyPr wrap="square" tIns="154800" bIns="82800">
            <a:spAutoFit/>
          </a:bodyPr>
          <a:lstStyle/>
          <a:p>
            <a:pPr>
              <a:lnSpc>
                <a:spcPct val="60000"/>
              </a:lnSpc>
            </a:pPr>
            <a:r>
              <a:rPr lang="cs-CZ" sz="2300" b="0" dirty="0">
                <a:solidFill>
                  <a:srgbClr val="FFFF66"/>
                </a:solidFill>
              </a:rPr>
              <a:t>		 </a:t>
            </a:r>
            <a:r>
              <a:rPr lang="en-GB" sz="2300" b="0" dirty="0">
                <a:solidFill>
                  <a:schemeClr val="bg1"/>
                </a:solidFill>
                <a:cs typeface="Times New Roman" pitchFamily="18" charset="0"/>
              </a:rPr>
              <a:t>870</a:t>
            </a:r>
            <a:r>
              <a:rPr lang="cs-CZ" sz="2300" b="0" dirty="0">
                <a:solidFill>
                  <a:srgbClr val="FFFF66"/>
                </a:solidFill>
              </a:rPr>
              <a:t>			</a:t>
            </a:r>
            <a:r>
              <a:rPr lang="en-GB" sz="2300" b="0" dirty="0">
                <a:solidFill>
                  <a:schemeClr val="bg1"/>
                </a:solidFill>
                <a:cs typeface="Times New Roman" pitchFamily="18" charset="0"/>
              </a:rPr>
              <a:t>1470</a:t>
            </a:r>
            <a:r>
              <a:rPr lang="cs-CZ" sz="2300" b="0" dirty="0">
                <a:solidFill>
                  <a:srgbClr val="FFFF66"/>
                </a:solidFill>
              </a:rPr>
              <a:t>			</a:t>
            </a:r>
            <a:r>
              <a:rPr lang="en-GB" sz="2300" b="0" dirty="0">
                <a:solidFill>
                  <a:schemeClr val="bg1"/>
                </a:solidFill>
                <a:cs typeface="Times New Roman" pitchFamily="18" charset="0"/>
              </a:rPr>
              <a:t>1710</a:t>
            </a:r>
            <a:r>
              <a:rPr lang="cs-CZ" sz="2300" b="0" dirty="0">
                <a:solidFill>
                  <a:schemeClr val="bg1"/>
                </a:solidFill>
              </a:rPr>
              <a:t> </a:t>
            </a:r>
            <a:r>
              <a:rPr lang="en-GB" sz="2300" dirty="0">
                <a:solidFill>
                  <a:schemeClr val="bg1"/>
                </a:solidFill>
                <a:cs typeface="Times New Roman" pitchFamily="18" charset="0"/>
              </a:rPr>
              <a:t>°C</a:t>
            </a:r>
            <a:r>
              <a:rPr lang="cs-CZ" sz="2300" dirty="0">
                <a:solidFill>
                  <a:schemeClr val="bg1"/>
                </a:solidFill>
              </a:rPr>
              <a:t> </a:t>
            </a:r>
            <a:br>
              <a:rPr lang="cs-CZ" sz="23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FFFF66"/>
                </a:solidFill>
              </a:rPr>
              <a:t> 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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křemen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cs-CZ" sz="26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en-GB" sz="26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500" dirty="0">
                <a:solidFill>
                  <a:srgbClr val="FFFF66"/>
                </a:solidFill>
              </a:rPr>
              <a:t>	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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tridymit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cs-CZ" sz="2600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</a:t>
            </a:r>
            <a:r>
              <a:rPr lang="en-GB" sz="26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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cristobalit</a:t>
            </a:r>
            <a:r>
              <a:rPr lang="cs-CZ" sz="2500" dirty="0">
                <a:solidFill>
                  <a:srgbClr val="FFFF66"/>
                </a:solidFill>
              </a:rPr>
              <a:t>	</a:t>
            </a:r>
            <a:r>
              <a:rPr lang="en-US" sz="2500" dirty="0" smtClean="0">
                <a:solidFill>
                  <a:srgbClr val="FFFF66"/>
                </a:solidFill>
              </a:rPr>
              <a:t> 								          </a:t>
            </a:r>
            <a:r>
              <a:rPr lang="en-US" sz="2500" dirty="0" err="1" smtClean="0">
                <a:solidFill>
                  <a:srgbClr val="FFFF66"/>
                </a:solidFill>
              </a:rPr>
              <a:t>kapalina</a:t>
            </a:r>
            <a:endParaRPr lang="en-GB" sz="4400" i="1" u="sng" baseline="-260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500" dirty="0">
                <a:solidFill>
                  <a:srgbClr val="FFFF66"/>
                </a:solidFill>
              </a:rPr>
              <a:t>       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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500" dirty="0">
                <a:solidFill>
                  <a:srgbClr val="FFFF66"/>
                </a:solidFill>
              </a:rPr>
              <a:t>		</a:t>
            </a:r>
            <a:r>
              <a:rPr lang="en-US" sz="2500" dirty="0" smtClean="0">
                <a:solidFill>
                  <a:srgbClr val="FFFF66"/>
                </a:solidFill>
              </a:rPr>
              <a:t>   </a:t>
            </a:r>
            <a:r>
              <a:rPr lang="cs-CZ" sz="2500" dirty="0" smtClean="0">
                <a:solidFill>
                  <a:srgbClr val="FFFF66"/>
                </a:solidFill>
              </a:rPr>
              <a:t>    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</a:t>
            </a:r>
            <a:r>
              <a:rPr lang="en-GB" sz="27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500" dirty="0">
                <a:solidFill>
                  <a:srgbClr val="FFFF66"/>
                </a:solidFill>
              </a:rPr>
              <a:t>		 </a:t>
            </a:r>
            <a:r>
              <a:rPr lang="en-US" sz="2500" dirty="0" smtClean="0">
                <a:solidFill>
                  <a:srgbClr val="FFFF66"/>
                </a:solidFill>
              </a:rPr>
              <a:t>    </a:t>
            </a:r>
            <a:r>
              <a:rPr lang="cs-CZ" sz="2500" dirty="0" smtClean="0">
                <a:solidFill>
                  <a:srgbClr val="FFFF66"/>
                </a:solidFill>
              </a:rPr>
              <a:t>  </a:t>
            </a:r>
            <a:r>
              <a:rPr lang="en-GB" sz="2700" dirty="0" smtClean="0">
                <a:solidFill>
                  <a:srgbClr val="FFFF66"/>
                </a:solidFill>
                <a:cs typeface="Times New Roman" pitchFamily="18" charset="0"/>
                <a:sym typeface="Symbol" pitchFamily="18" charset="2"/>
              </a:rPr>
              <a:t></a:t>
            </a:r>
            <a:endParaRPr lang="en-GB" sz="2300" b="0" dirty="0">
              <a:solidFill>
                <a:schemeClr val="bg1"/>
              </a:solidFill>
              <a:latin typeface="Helvetica" charset="-18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FFFF66"/>
                </a:solidFill>
                <a:cs typeface="Times New Roman" pitchFamily="18" charset="0"/>
              </a:rPr>
              <a:t> </a:t>
            </a:r>
            <a:r>
              <a:rPr lang="cs-CZ" sz="2000" dirty="0">
                <a:solidFill>
                  <a:srgbClr val="FFFF66"/>
                </a:solidFill>
              </a:rPr>
              <a:t> 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křemen</a:t>
            </a:r>
            <a:r>
              <a:rPr lang="cs-CZ" sz="2500" dirty="0">
                <a:solidFill>
                  <a:srgbClr val="FFFF66"/>
                </a:solidFill>
              </a:rPr>
              <a:t>		 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tridymit</a:t>
            </a:r>
            <a:r>
              <a:rPr lang="cs-CZ" sz="2500" dirty="0">
                <a:solidFill>
                  <a:srgbClr val="FFFF66"/>
                </a:solidFill>
              </a:rPr>
              <a:t>		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</a:t>
            </a:r>
            <a:r>
              <a:rPr lang="en-GB" sz="25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</a:t>
            </a:r>
            <a:r>
              <a:rPr lang="en-GB" sz="25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cristobalit</a:t>
            </a:r>
            <a:r>
              <a:rPr lang="cs-CZ" sz="2500" dirty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křemen je opticky aktivní, piezoelektrický materiál</a:t>
            </a:r>
          </a:p>
          <a:p>
            <a:pPr marL="273050" lvl="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tavením a následným ztuhnutím vzniká vysoce odolné sklo (malá teplotní roztažnost a chemická netečnost)</a:t>
            </a:r>
          </a:p>
          <a:p>
            <a:pPr marL="273050" lvl="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 přírodě se nachází čirý jako křišťál, či různě zbarvený (záhněda, ametyst, citrín), částečně hydratovaný (opál, chalcedon, achát…)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00240"/>
            <a:ext cx="1714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3116"/>
            <a:ext cx="1714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tridim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876"/>
            <a:ext cx="4467421" cy="2888932"/>
          </a:xfrm>
          <a:prstGeom prst="rect">
            <a:avLst/>
          </a:prstGeom>
        </p:spPr>
      </p:pic>
      <p:pic>
        <p:nvPicPr>
          <p:cNvPr id="8" name="Obrázek 7" descr="cristobal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986" y="3214686"/>
            <a:ext cx="4886014" cy="333470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000232" y="635795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n-lt"/>
              </a:rPr>
              <a:t>tridymit</a:t>
            </a:r>
            <a:endParaRPr lang="cs-CZ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86512" y="628652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n-lt"/>
              </a:rPr>
              <a:t>cristobalit</a:t>
            </a:r>
            <a:endParaRPr lang="cs-CZ" dirty="0"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857363"/>
            <a:ext cx="1857388" cy="18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quart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" y="-24"/>
            <a:ext cx="8267700" cy="62484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500562" y="6357958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n-lt"/>
              </a:rPr>
              <a:t>křemen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vodou se rozkládá na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sulfan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vzniká přímou reakcí prvků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i="1" dirty="0" smtClean="0">
                <a:solidFill>
                  <a:prstClr val="black"/>
                </a:solidFill>
                <a:latin typeface="Calibri"/>
              </a:rPr>
              <a:t>struktura: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hranou spojené tetraedry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SiS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Halogenidy</a:t>
            </a:r>
            <a:endParaRPr lang="cs-CZ" sz="2400" b="1" baseline="-25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formálně deriváty silanů (buď se silany zcela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halogenují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či jen částečně)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vyrábí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se s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fluorací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HF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v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přítomnosti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SO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odstraňuje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vznikající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vodu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vodou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pak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dává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k.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hexafluorokřemičitou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 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6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2-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H</a:t>
            </a:r>
            <a:r>
              <a:rPr lang="en-US" sz="2400" b="1" kern="0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SiO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2</a:t>
            </a: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hydroxidy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vznikají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soli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této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kyseliny</a:t>
            </a: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zahříváním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SiF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MF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C+ 2 Cl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2 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+ 2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CO</a:t>
            </a: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Cl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Si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(OH)</a:t>
            </a:r>
            <a:r>
              <a:rPr lang="en-US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 + </a:t>
            </a:r>
            <a:r>
              <a:rPr lang="en-US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4 </a:t>
            </a:r>
            <a:r>
              <a:rPr lang="en-US" sz="2400" b="1" kern="0" dirty="0" err="1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HCl</a:t>
            </a: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1463" lvl="0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kern="0" baseline="-2500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využívá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se pro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přípravu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polovodičově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čistého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Si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H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vzniká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hydrolýzou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halogenidů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či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okyselením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křemičitanů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roztoku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rychle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polymeruje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hydrogel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vysušením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aerogel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silikagel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Křemičitany</a:t>
            </a:r>
            <a:endParaRPr lang="en-US" sz="2400" b="1" baseline="-25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lang="cs-CZ" sz="2000" b="1" dirty="0" smtClean="0">
                <a:solidFill>
                  <a:prstClr val="black"/>
                </a:solidFill>
                <a:latin typeface="Calibri"/>
              </a:rPr>
              <a:t>rozmanité struktury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– řetězovité, vrstevnaté, ostrůvkovité… 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jsou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přítomny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v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přírodě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nerozpustné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připravit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se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dají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například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tavením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alkalickým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hydroxidem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rozpustné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vodní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sklo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tavením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SiO</a:t>
            </a:r>
            <a:r>
              <a:rPr lang="en-US" sz="20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s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uhličitany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alkalických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kovů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kovů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alkalických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zemin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vzniká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běžné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sklo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338"/>
          <p:cNvGrpSpPr>
            <a:grpSpLocks/>
          </p:cNvGrpSpPr>
          <p:nvPr/>
        </p:nvGrpSpPr>
        <p:grpSpPr bwMode="auto">
          <a:xfrm>
            <a:off x="900032" y="2659578"/>
            <a:ext cx="6996130" cy="3914780"/>
            <a:chOff x="48" y="672"/>
            <a:chExt cx="5664" cy="3504"/>
          </a:xfrm>
        </p:grpSpPr>
        <p:sp>
          <p:nvSpPr>
            <p:cNvPr id="6" name="Rectangle 303"/>
            <p:cNvSpPr>
              <a:spLocks noChangeArrowheads="1"/>
            </p:cNvSpPr>
            <p:nvPr/>
          </p:nvSpPr>
          <p:spPr bwMode="auto">
            <a:xfrm>
              <a:off x="3003" y="2767"/>
              <a:ext cx="1330" cy="1409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 b="0">
                <a:solidFill>
                  <a:srgbClr val="6666FF"/>
                </a:solidFill>
                <a:latin typeface="+mn-lt"/>
              </a:endParaRPr>
            </a:p>
          </p:txBody>
        </p:sp>
        <p:sp>
          <p:nvSpPr>
            <p:cNvPr id="7" name="Rectangle 301"/>
            <p:cNvSpPr>
              <a:spLocks noChangeArrowheads="1"/>
            </p:cNvSpPr>
            <p:nvPr/>
          </p:nvSpPr>
          <p:spPr bwMode="auto">
            <a:xfrm>
              <a:off x="3003" y="1745"/>
              <a:ext cx="1330" cy="1022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8" name="Rectangle 299"/>
            <p:cNvSpPr>
              <a:spLocks noChangeArrowheads="1"/>
            </p:cNvSpPr>
            <p:nvPr/>
          </p:nvSpPr>
          <p:spPr bwMode="auto">
            <a:xfrm>
              <a:off x="3003" y="672"/>
              <a:ext cx="1330" cy="1073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9" name="Rectangle 259"/>
            <p:cNvSpPr>
              <a:spLocks noChangeArrowheads="1"/>
            </p:cNvSpPr>
            <p:nvPr/>
          </p:nvSpPr>
          <p:spPr bwMode="auto">
            <a:xfrm>
              <a:off x="1132" y="2767"/>
              <a:ext cx="1871" cy="1409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100">
                <a:solidFill>
                  <a:srgbClr val="6699FF"/>
                </a:solidFill>
                <a:latin typeface="+mn-lt"/>
              </a:endParaRPr>
            </a:p>
          </p:txBody>
        </p:sp>
        <p:sp>
          <p:nvSpPr>
            <p:cNvPr id="10" name="Rectangle 260"/>
            <p:cNvSpPr>
              <a:spLocks noChangeArrowheads="1"/>
            </p:cNvSpPr>
            <p:nvPr/>
          </p:nvSpPr>
          <p:spPr bwMode="auto">
            <a:xfrm>
              <a:off x="1132" y="1745"/>
              <a:ext cx="1871" cy="1022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1" name="Rectangle 261"/>
            <p:cNvSpPr>
              <a:spLocks noChangeArrowheads="1"/>
            </p:cNvSpPr>
            <p:nvPr/>
          </p:nvSpPr>
          <p:spPr bwMode="auto">
            <a:xfrm>
              <a:off x="1132" y="672"/>
              <a:ext cx="1871" cy="1073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2" name="Rectangle 265"/>
            <p:cNvSpPr>
              <a:spLocks noChangeArrowheads="1"/>
            </p:cNvSpPr>
            <p:nvPr/>
          </p:nvSpPr>
          <p:spPr bwMode="auto">
            <a:xfrm>
              <a:off x="4333" y="2767"/>
              <a:ext cx="1379" cy="140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 b="0">
                <a:solidFill>
                  <a:srgbClr val="6666FF"/>
                </a:solidFill>
                <a:latin typeface="+mn-lt"/>
              </a:endParaRPr>
            </a:p>
          </p:txBody>
        </p:sp>
        <p:sp>
          <p:nvSpPr>
            <p:cNvPr id="13" name="Rectangle 266"/>
            <p:cNvSpPr>
              <a:spLocks noChangeArrowheads="1"/>
            </p:cNvSpPr>
            <p:nvPr/>
          </p:nvSpPr>
          <p:spPr bwMode="auto">
            <a:xfrm>
              <a:off x="4333" y="1745"/>
              <a:ext cx="1379" cy="102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4" name="Rectangle 267"/>
            <p:cNvSpPr>
              <a:spLocks noChangeArrowheads="1"/>
            </p:cNvSpPr>
            <p:nvPr/>
          </p:nvSpPr>
          <p:spPr bwMode="auto">
            <a:xfrm>
              <a:off x="4333" y="672"/>
              <a:ext cx="1379" cy="107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  <a:latin typeface="+mn-lt"/>
              </a:endParaRPr>
            </a:p>
          </p:txBody>
        </p:sp>
        <p:sp>
          <p:nvSpPr>
            <p:cNvPr id="15" name="Rectangle 271"/>
            <p:cNvSpPr>
              <a:spLocks noChangeArrowheads="1"/>
            </p:cNvSpPr>
            <p:nvPr/>
          </p:nvSpPr>
          <p:spPr bwMode="auto">
            <a:xfrm>
              <a:off x="48" y="2767"/>
              <a:ext cx="1084" cy="140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endParaRPr 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  <a:p>
              <a:pPr algn="ctr">
                <a:lnSpc>
                  <a:spcPct val="85000"/>
                </a:lnSpc>
              </a:pPr>
              <a:r>
                <a:rPr lang="cs-CZ" sz="2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</a:t>
              </a:r>
              <a:r>
                <a:rPr lang="en-US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r>
                <a:rPr lang="cs-CZ" sz="2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9</a:t>
              </a:r>
              <a:r>
                <a:rPr lang="en-US" sz="3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en-US" sz="1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30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</a:p>
            <a:p>
              <a:pPr algn="ctr">
                <a:lnSpc>
                  <a:spcPct val="85000"/>
                </a:lnSpc>
              </a:pPr>
              <a:endParaRPr lang="en-US" sz="3000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3000" baseline="300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či</a:t>
              </a:r>
              <a:r>
                <a:rPr lang="en-US" sz="30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 </a:t>
              </a:r>
              <a:r>
                <a:rPr lang="en-US" sz="3000" baseline="30000" dirty="0" err="1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dimer</a:t>
              </a:r>
              <a:endParaRPr lang="en-US" sz="3000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cs-CZ" sz="2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</a:t>
              </a:r>
              <a:r>
                <a:rPr lang="en-US" baseline="-2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cs-CZ" sz="28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baseline="-2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18</a:t>
              </a:r>
              <a:r>
                <a:rPr lang="en-US" sz="28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12 </a:t>
              </a:r>
              <a:r>
                <a:rPr lang="en-US" sz="28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</a:p>
            <a:p>
              <a:pPr algn="ctr">
                <a:lnSpc>
                  <a:spcPct val="85000"/>
                </a:lnSpc>
              </a:pPr>
              <a:endParaRPr lang="cs-CZ" sz="3000" baseline="30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  <p:sp>
          <p:nvSpPr>
            <p:cNvPr id="16" name="Rectangle 272"/>
            <p:cNvSpPr>
              <a:spLocks noChangeArrowheads="1"/>
            </p:cNvSpPr>
            <p:nvPr/>
          </p:nvSpPr>
          <p:spPr bwMode="auto">
            <a:xfrm>
              <a:off x="48" y="1745"/>
              <a:ext cx="1084" cy="102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8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</a:t>
              </a:r>
              <a:r>
                <a:rPr lang="en-US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</a:t>
              </a:r>
              <a:r>
                <a:rPr lang="cs-CZ" sz="28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</a:t>
              </a:r>
              <a:r>
                <a:rPr lang="en-US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7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6</a:t>
              </a:r>
              <a:r>
                <a:rPr lang="en-US" sz="1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  <a:endParaRPr lang="cs-CZ" sz="3000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endParaRPr>
            </a:p>
          </p:txBody>
        </p:sp>
        <p:sp>
          <p:nvSpPr>
            <p:cNvPr id="17" name="Rectangle 273"/>
            <p:cNvSpPr>
              <a:spLocks noChangeArrowheads="1"/>
            </p:cNvSpPr>
            <p:nvPr/>
          </p:nvSpPr>
          <p:spPr bwMode="auto">
            <a:xfrm>
              <a:off x="48" y="672"/>
              <a:ext cx="1084" cy="107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9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SiO</a:t>
              </a:r>
              <a:r>
                <a:rPr lang="cs-CZ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4</a:t>
              </a:r>
              <a:r>
                <a:rPr lang="en-US" sz="1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Times New Roman" pitchFamily="18" charset="0"/>
                </a:rPr>
                <a:t>–</a:t>
              </a:r>
              <a:endParaRPr lang="cs-CZ" sz="3000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8" name="Line 275"/>
            <p:cNvSpPr>
              <a:spLocks noChangeShapeType="1"/>
            </p:cNvSpPr>
            <p:nvPr/>
          </p:nvSpPr>
          <p:spPr bwMode="auto">
            <a:xfrm>
              <a:off x="48" y="672"/>
              <a:ext cx="566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19" name="Line 277"/>
            <p:cNvSpPr>
              <a:spLocks noChangeShapeType="1"/>
            </p:cNvSpPr>
            <p:nvPr/>
          </p:nvSpPr>
          <p:spPr bwMode="auto">
            <a:xfrm>
              <a:off x="48" y="1745"/>
              <a:ext cx="5664" cy="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0" name="Line 278"/>
            <p:cNvSpPr>
              <a:spLocks noChangeShapeType="1"/>
            </p:cNvSpPr>
            <p:nvPr/>
          </p:nvSpPr>
          <p:spPr bwMode="auto">
            <a:xfrm>
              <a:off x="48" y="2767"/>
              <a:ext cx="5664" cy="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1" name="Line 281"/>
            <p:cNvSpPr>
              <a:spLocks noChangeShapeType="1"/>
            </p:cNvSpPr>
            <p:nvPr/>
          </p:nvSpPr>
          <p:spPr bwMode="auto">
            <a:xfrm>
              <a:off x="48" y="672"/>
              <a:ext cx="0" cy="350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2" name="Line 282"/>
            <p:cNvSpPr>
              <a:spLocks noChangeShapeType="1"/>
            </p:cNvSpPr>
            <p:nvPr/>
          </p:nvSpPr>
          <p:spPr bwMode="auto">
            <a:xfrm>
              <a:off x="1132" y="672"/>
              <a:ext cx="0" cy="3504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3" name="Line 283"/>
            <p:cNvSpPr>
              <a:spLocks noChangeShapeType="1"/>
            </p:cNvSpPr>
            <p:nvPr/>
          </p:nvSpPr>
          <p:spPr bwMode="auto">
            <a:xfrm>
              <a:off x="5712" y="672"/>
              <a:ext cx="0" cy="350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4" name="Line 284"/>
            <p:cNvSpPr>
              <a:spLocks noChangeShapeType="1"/>
            </p:cNvSpPr>
            <p:nvPr/>
          </p:nvSpPr>
          <p:spPr bwMode="auto">
            <a:xfrm>
              <a:off x="48" y="4176"/>
              <a:ext cx="5664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5" name="Line 285"/>
            <p:cNvSpPr>
              <a:spLocks noChangeShapeType="1"/>
            </p:cNvSpPr>
            <p:nvPr/>
          </p:nvSpPr>
          <p:spPr bwMode="auto">
            <a:xfrm>
              <a:off x="3003" y="672"/>
              <a:ext cx="0" cy="3504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sp>
          <p:nvSpPr>
            <p:cNvPr id="26" name="Line 300"/>
            <p:cNvSpPr>
              <a:spLocks noChangeShapeType="1"/>
            </p:cNvSpPr>
            <p:nvPr/>
          </p:nvSpPr>
          <p:spPr bwMode="auto">
            <a:xfrm>
              <a:off x="4333" y="672"/>
              <a:ext cx="0" cy="3504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>
                <a:latin typeface="+mn-lt"/>
              </a:endParaRPr>
            </a:p>
          </p:txBody>
        </p:sp>
        <p:pic>
          <p:nvPicPr>
            <p:cNvPr id="27" name="Picture 319" descr="E:\Z\!\_\Si\1-inselsilica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9" y="780"/>
              <a:ext cx="887" cy="864"/>
            </a:xfrm>
            <a:prstGeom prst="rect">
              <a:avLst/>
            </a:prstGeom>
            <a:noFill/>
          </p:spPr>
        </p:pic>
        <p:pic>
          <p:nvPicPr>
            <p:cNvPr id="28" name="Picture 324" descr="E:\Z\!\_\Si\1silicat_inse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5" y="831"/>
              <a:ext cx="1329" cy="840"/>
            </a:xfrm>
            <a:prstGeom prst="rect">
              <a:avLst/>
            </a:prstGeom>
            <a:noFill/>
          </p:spPr>
        </p:pic>
        <p:pic>
          <p:nvPicPr>
            <p:cNvPr id="29" name="Picture 327" descr="E:\Z\!\_\Si\2silicat_gruppe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5" y="1890"/>
              <a:ext cx="1329" cy="832"/>
            </a:xfrm>
            <a:prstGeom prst="rect">
              <a:avLst/>
            </a:prstGeom>
            <a:noFill/>
          </p:spPr>
        </p:pic>
        <p:pic>
          <p:nvPicPr>
            <p:cNvPr id="30" name="Picture 329" descr="E:\Z\!\_\Si\3silicat_rin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8" y="2967"/>
              <a:ext cx="1329" cy="1000"/>
            </a:xfrm>
            <a:prstGeom prst="rect">
              <a:avLst/>
            </a:prstGeom>
            <a:noFill/>
          </p:spPr>
        </p:pic>
        <p:pic>
          <p:nvPicPr>
            <p:cNvPr id="31" name="Picture 330" descr="E:\Z\!\_\Si\3_r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0" y="2905"/>
              <a:ext cx="1256" cy="1085"/>
            </a:xfrm>
            <a:prstGeom prst="rect">
              <a:avLst/>
            </a:prstGeom>
            <a:noFill/>
          </p:spPr>
        </p:pic>
        <p:pic>
          <p:nvPicPr>
            <p:cNvPr id="32" name="Picture 331" descr="E:\Z\!\_\Si\2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3" y="1914"/>
              <a:ext cx="1265" cy="702"/>
            </a:xfrm>
            <a:prstGeom prst="rect">
              <a:avLst/>
            </a:prstGeom>
            <a:noFill/>
          </p:spPr>
        </p:pic>
        <p:pic>
          <p:nvPicPr>
            <p:cNvPr id="33" name="Picture 335" descr="G:\Public\!\_\Si\Tab01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44" y="701"/>
              <a:ext cx="1441" cy="1019"/>
            </a:xfrm>
            <a:prstGeom prst="rect">
              <a:avLst/>
            </a:prstGeom>
            <a:noFill/>
          </p:spPr>
        </p:pic>
        <p:pic>
          <p:nvPicPr>
            <p:cNvPr id="34" name="Picture 336" descr="G:\Public\!\_\Si\Tab02.gif"/>
            <p:cNvPicPr>
              <a:picLocks noChangeAspect="1" noChangeArrowheads="1"/>
            </p:cNvPicPr>
            <p:nvPr/>
          </p:nvPicPr>
          <p:blipFill>
            <a:blip r:embed="rId9" cstate="print"/>
            <a:srcRect l="2158" r="1527"/>
            <a:stretch>
              <a:fillRect/>
            </a:stretch>
          </p:blipFill>
          <p:spPr bwMode="auto">
            <a:xfrm>
              <a:off x="1159" y="1797"/>
              <a:ext cx="1824" cy="912"/>
            </a:xfrm>
            <a:prstGeom prst="rect">
              <a:avLst/>
            </a:prstGeom>
            <a:noFill/>
          </p:spPr>
        </p:pic>
        <p:pic>
          <p:nvPicPr>
            <p:cNvPr id="35" name="Picture 337" descr="G:\Public\!\_\Si\Tab03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67" y="2798"/>
              <a:ext cx="1816" cy="13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61944" y="674708"/>
            <a:ext cx="9010650" cy="5683250"/>
            <a:chOff x="42" y="672"/>
            <a:chExt cx="5676" cy="3580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3066" y="2091"/>
              <a:ext cx="2652" cy="2161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 b="0">
                <a:solidFill>
                  <a:srgbClr val="6666FF"/>
                </a:solidFill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3066" y="672"/>
              <a:ext cx="2652" cy="1419"/>
            </a:xfrm>
            <a:prstGeom prst="rect">
              <a:avLst/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14300" tIns="0" rIns="3810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128" y="2091"/>
              <a:ext cx="1938" cy="2161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100">
                <a:solidFill>
                  <a:srgbClr val="6699FF"/>
                </a:solidFill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128" y="672"/>
              <a:ext cx="1938" cy="1419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33350" tIns="0" rIns="19050" bIns="0" anchor="ctr"/>
            <a:lstStyle/>
            <a:p>
              <a:pPr algn="ctr">
                <a:lnSpc>
                  <a:spcPct val="85000"/>
                </a:lnSpc>
              </a:pPr>
              <a:endParaRPr lang="en-US" sz="2200">
                <a:solidFill>
                  <a:srgbClr val="FFFFCC"/>
                </a:solidFill>
              </a:endParaRP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42" y="2091"/>
              <a:ext cx="1086" cy="216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6200" rIns="76200"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Si</a:t>
              </a:r>
              <a:r>
                <a:rPr lang="cs-CZ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cs-CZ" sz="28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cs-CZ" baseline="-2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cs-CZ" sz="3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1000" baseline="30000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000" baseline="3000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–</a:t>
              </a:r>
              <a:endParaRPr lang="cs-CZ" sz="3000" baseline="300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42" y="672"/>
              <a:ext cx="1086" cy="1419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76200" rIns="76200" anchor="ctr" anchorCtr="1"/>
            <a:lstStyle/>
            <a:p>
              <a:pPr algn="ctr">
                <a:lnSpc>
                  <a:spcPct val="85000"/>
                </a:lnSpc>
              </a:pPr>
              <a:r>
                <a:rPr lang="cs-CZ" sz="29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(SiO</a:t>
              </a:r>
              <a:r>
                <a:rPr lang="cs-CZ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cs-CZ" sz="29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cs-CZ" sz="3300" i="1" baseline="-2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cs-CZ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cs-CZ" sz="3000" i="1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sz="1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3000" baseline="3000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–</a:t>
              </a:r>
              <a:endParaRPr lang="cs-CZ" sz="3000" baseline="300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>
              <a:off x="42" y="672"/>
              <a:ext cx="5676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42" y="2091"/>
              <a:ext cx="5676" cy="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42" y="672"/>
              <a:ext cx="0" cy="358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1128" y="672"/>
              <a:ext cx="0" cy="358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5718" y="672"/>
              <a:ext cx="0" cy="358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42" y="4252"/>
              <a:ext cx="5676" cy="0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3066" y="672"/>
              <a:ext cx="0" cy="3580"/>
            </a:xfrm>
            <a:prstGeom prst="line">
              <a:avLst/>
            </a:prstGeom>
            <a:noFill/>
            <a:ln w="12700">
              <a:solidFill>
                <a:srgbClr val="6B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pic>
          <p:nvPicPr>
            <p:cNvPr id="19" name="Picture 61" descr="E:\Z\!\_\Si\4silicat_kette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2" y="690"/>
              <a:ext cx="2254" cy="742"/>
            </a:xfrm>
            <a:prstGeom prst="rect">
              <a:avLst/>
            </a:prstGeom>
            <a:noFill/>
          </p:spPr>
        </p:pic>
        <p:pic>
          <p:nvPicPr>
            <p:cNvPr id="20" name="Picture 62" descr="E:\Z\!\_\Si\8silicat_schich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6" y="2118"/>
              <a:ext cx="2302" cy="2110"/>
            </a:xfrm>
            <a:prstGeom prst="rect">
              <a:avLst/>
            </a:prstGeom>
            <a:noFill/>
          </p:spPr>
        </p:pic>
        <p:pic>
          <p:nvPicPr>
            <p:cNvPr id="21" name="Picture 60" descr="E:\Z\!\_\Si\2--ER_EK-.gif"/>
            <p:cNvPicPr>
              <a:picLocks noChangeAspect="1" noChangeArrowheads="1"/>
            </p:cNvPicPr>
            <p:nvPr/>
          </p:nvPicPr>
          <p:blipFill>
            <a:blip r:embed="rId4" cstate="print"/>
            <a:srcRect t="5623" b="6425"/>
            <a:stretch>
              <a:fillRect/>
            </a:stretch>
          </p:blipFill>
          <p:spPr bwMode="auto">
            <a:xfrm>
              <a:off x="3252" y="1413"/>
              <a:ext cx="2256" cy="657"/>
            </a:xfrm>
            <a:prstGeom prst="rect">
              <a:avLst/>
            </a:prstGeom>
            <a:noFill/>
          </p:spPr>
        </p:pic>
        <p:pic>
          <p:nvPicPr>
            <p:cNvPr id="22" name="Picture 71" descr="G:\Public\!\_\Si\Tab04.gif"/>
            <p:cNvPicPr>
              <a:picLocks noChangeAspect="1" noChangeArrowheads="1"/>
            </p:cNvPicPr>
            <p:nvPr/>
          </p:nvPicPr>
          <p:blipFill>
            <a:blip r:embed="rId5" cstate="print"/>
            <a:srcRect l="781" r="1198"/>
            <a:stretch>
              <a:fillRect/>
            </a:stretch>
          </p:blipFill>
          <p:spPr bwMode="auto">
            <a:xfrm>
              <a:off x="1153" y="724"/>
              <a:ext cx="1898" cy="1324"/>
            </a:xfrm>
            <a:prstGeom prst="rect">
              <a:avLst/>
            </a:prstGeom>
            <a:noFill/>
          </p:spPr>
        </p:pic>
        <p:pic>
          <p:nvPicPr>
            <p:cNvPr id="23" name="Picture 72" descr="G:\Public\!\_\Si\Tab05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59" y="2131"/>
              <a:ext cx="1895" cy="20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Hlinitokřemičitany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část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Si je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nahrazena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Al</a:t>
            </a: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živce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zeolity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ultramaríny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19" descr="G:\Public\!\_\Si\Zeoli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5857916" cy="547333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143636" y="3571876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Na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(Al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Si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/>
              </a:rPr>
              <a:t>12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/>
              </a:rPr>
              <a:t>48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).27 H</a:t>
            </a:r>
            <a:r>
              <a:rPr lang="en-US" sz="16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O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786812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98,9 % </a:t>
            </a:r>
            <a:r>
              <a:rPr lang="cs-CZ" sz="2400" baseline="30000" dirty="0" smtClean="0">
                <a:latin typeface="Calibri" pitchFamily="34" charset="0"/>
              </a:rPr>
              <a:t>12</a:t>
            </a:r>
            <a:r>
              <a:rPr lang="cs-CZ" sz="2400" dirty="0" smtClean="0">
                <a:latin typeface="Calibri" pitchFamily="34" charset="0"/>
              </a:rPr>
              <a:t>C a 1,1 % </a:t>
            </a:r>
            <a:r>
              <a:rPr lang="cs-CZ" sz="2400" baseline="30000" dirty="0" smtClean="0">
                <a:latin typeface="Calibri" pitchFamily="34" charset="0"/>
              </a:rPr>
              <a:t>13</a:t>
            </a:r>
            <a:r>
              <a:rPr lang="cs-CZ" sz="2400" dirty="0" smtClean="0">
                <a:latin typeface="Calibri" pitchFamily="34" charset="0"/>
              </a:rPr>
              <a:t>C, stopy </a:t>
            </a:r>
            <a:r>
              <a:rPr lang="cs-CZ" sz="2400" b="1" baseline="30000" dirty="0" smtClean="0">
                <a:latin typeface="Calibri" pitchFamily="34" charset="0"/>
              </a:rPr>
              <a:t>14</a:t>
            </a:r>
            <a:r>
              <a:rPr lang="cs-CZ" sz="2400" b="1" dirty="0" smtClean="0">
                <a:latin typeface="Calibri" pitchFamily="34" charset="0"/>
              </a:rPr>
              <a:t>C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dirty="0" smtClean="0">
                <a:latin typeface="Times New Roman"/>
                <a:cs typeface="Times New Roman"/>
              </a:rPr>
              <a:t>-zářič)</a:t>
            </a:r>
            <a:endParaRPr lang="cs-CZ" dirty="0" smtClean="0">
              <a:latin typeface="Calibri" pitchFamily="34" charset="0"/>
            </a:endParaRPr>
          </a:p>
          <a:p>
            <a:r>
              <a:rPr lang="cs-CZ" sz="2400" baseline="30000" dirty="0">
                <a:latin typeface="Calibri" pitchFamily="34" charset="0"/>
              </a:rPr>
              <a:t> </a:t>
            </a:r>
            <a:r>
              <a:rPr lang="cs-CZ" sz="2400" baseline="30000" dirty="0" smtClean="0">
                <a:latin typeface="Calibri" pitchFamily="34" charset="0"/>
              </a:rPr>
              <a:t>    14</a:t>
            </a:r>
            <a:r>
              <a:rPr lang="cs-CZ" sz="2400" dirty="0" smtClean="0">
                <a:latin typeface="Calibri" pitchFamily="34" charset="0"/>
              </a:rPr>
              <a:t>N(n, p)</a:t>
            </a:r>
            <a:r>
              <a:rPr lang="cs-CZ" sz="2400" baseline="30000" dirty="0" smtClean="0">
                <a:latin typeface="Calibri" pitchFamily="34" charset="0"/>
              </a:rPr>
              <a:t>14</a:t>
            </a:r>
            <a:r>
              <a:rPr lang="cs-CZ" sz="2400" dirty="0" smtClean="0">
                <a:latin typeface="Calibri" pitchFamily="34" charset="0"/>
              </a:rPr>
              <a:t>C, T</a:t>
            </a:r>
            <a:r>
              <a:rPr lang="cs-CZ" sz="2400" baseline="-25000" dirty="0" smtClean="0">
                <a:latin typeface="Calibri" pitchFamily="34" charset="0"/>
              </a:rPr>
              <a:t>1/2</a:t>
            </a:r>
            <a:r>
              <a:rPr lang="cs-CZ" sz="2400" dirty="0" smtClean="0">
                <a:latin typeface="Calibri" pitchFamily="34" charset="0"/>
              </a:rPr>
              <a:t> = 5715 let </a:t>
            </a:r>
            <a:r>
              <a:rPr lang="cs-CZ" sz="2000" dirty="0" smtClean="0">
                <a:latin typeface="Calibri" pitchFamily="34" charset="0"/>
              </a:rPr>
              <a:t>(</a:t>
            </a:r>
            <a:r>
              <a:rPr lang="cs-CZ" sz="2000" b="1" dirty="0" smtClean="0">
                <a:latin typeface="Calibri" pitchFamily="34" charset="0"/>
              </a:rPr>
              <a:t>datování</a:t>
            </a:r>
            <a:r>
              <a:rPr lang="cs-CZ" sz="2000" dirty="0" smtClean="0">
                <a:latin typeface="Calibri" pitchFamily="34" charset="0"/>
              </a:rPr>
              <a:t> – radiouhlíková met., do 50 000 let)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obsah CO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v ovzduší 400 </a:t>
            </a:r>
            <a:r>
              <a:rPr lang="cs-CZ" sz="2400" dirty="0" err="1" smtClean="0">
                <a:latin typeface="Calibri" pitchFamily="34" charset="0"/>
              </a:rPr>
              <a:t>ppm</a:t>
            </a:r>
            <a:r>
              <a:rPr lang="cs-CZ" sz="2400" dirty="0" smtClean="0">
                <a:latin typeface="Calibri" pitchFamily="34" charset="0"/>
              </a:rPr>
              <a:t> (0,04 %)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baseline="30000" dirty="0">
                <a:latin typeface="Calibri" pitchFamily="34" charset="0"/>
              </a:rPr>
              <a:t>28</a:t>
            </a:r>
            <a:r>
              <a:rPr lang="cs-CZ" sz="2400" dirty="0">
                <a:latin typeface="Calibri" pitchFamily="34" charset="0"/>
              </a:rPr>
              <a:t>Si (92 %), </a:t>
            </a:r>
            <a:r>
              <a:rPr lang="cs-CZ" sz="2400" baseline="30000" dirty="0">
                <a:latin typeface="Calibri" pitchFamily="34" charset="0"/>
              </a:rPr>
              <a:t>29</a:t>
            </a:r>
            <a:r>
              <a:rPr lang="cs-CZ" sz="2400" dirty="0">
                <a:latin typeface="Calibri" pitchFamily="34" charset="0"/>
              </a:rPr>
              <a:t>Si (5 %), </a:t>
            </a:r>
            <a:r>
              <a:rPr lang="cs-CZ" sz="2400" baseline="30000" dirty="0">
                <a:latin typeface="Calibri" pitchFamily="34" charset="0"/>
              </a:rPr>
              <a:t>30</a:t>
            </a:r>
            <a:r>
              <a:rPr lang="cs-CZ" sz="2400" dirty="0">
                <a:latin typeface="Calibri" pitchFamily="34" charset="0"/>
              </a:rPr>
              <a:t>Si (3 %)</a:t>
            </a:r>
          </a:p>
          <a:p>
            <a:pPr lvl="0">
              <a:lnSpc>
                <a:spcPct val="115000"/>
              </a:lnSpc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Přírodní zdroje: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MgCO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magnesit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CaCO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vápenec</a:t>
            </a:r>
            <a:r>
              <a:rPr lang="en-GB" sz="2400" dirty="0" smtClean="0">
                <a:latin typeface="+mn-lt"/>
                <a:cs typeface="Times New Roman" pitchFamily="18" charset="0"/>
              </a:rPr>
              <a:t>,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cs-CZ" sz="2400" dirty="0">
                <a:latin typeface="+mn-lt"/>
                <a:cs typeface="Times New Roman" pitchFamily="18" charset="0"/>
              </a:rPr>
              <a:t>	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       C</a:t>
            </a:r>
            <a:r>
              <a:rPr lang="en-GB" sz="2400" dirty="0" smtClean="0">
                <a:latin typeface="+mn-lt"/>
                <a:cs typeface="Times New Roman" pitchFamily="18" charset="0"/>
              </a:rPr>
              <a:t>aCO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dirty="0" smtClean="0">
                <a:latin typeface="+mn-lt"/>
                <a:cs typeface="Times New Roman" pitchFamily="18" charset="0"/>
              </a:rPr>
              <a:t>·</a:t>
            </a:r>
            <a:r>
              <a:rPr lang="en-GB" sz="2400" dirty="0" smtClean="0">
                <a:latin typeface="+mn-lt"/>
                <a:cs typeface="Times New Roman" pitchFamily="18" charset="0"/>
              </a:rPr>
              <a:t>MgCO</a:t>
            </a:r>
            <a:r>
              <a:rPr lang="en-GB" sz="2400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 </a:t>
            </a:r>
            <a:r>
              <a:rPr lang="de-DE" sz="2400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dolomit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Na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CO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.NaHCO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.2H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 –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trona</a:t>
            </a:r>
            <a:endParaRPr lang="cs-CZ" sz="24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357" y="3429000"/>
            <a:ext cx="4032448" cy="31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282" y="14285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Organokřemičité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sloučeniny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nejznámější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jsou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siloxany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pokud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nahradíme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můstkové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O v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siloxanech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za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NH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dostaneme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silazany</a:t>
            </a:r>
            <a:endParaRPr lang="en-US" sz="2400" b="1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připravují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se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reakcí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lineární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),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RSiCl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větvení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 a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SiCl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terminace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) 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vodou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existuje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velké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množství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sloučeniny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typu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Si(alkyl </a:t>
            </a:r>
            <a:r>
              <a:rPr lang="en-US" sz="2400" b="1" dirty="0" err="1" smtClean="0">
                <a:solidFill>
                  <a:prstClr val="black"/>
                </a:solidFill>
                <a:latin typeface="Calibri"/>
              </a:rPr>
              <a:t>či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aryl)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které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jsou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poměrně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vysoce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stabilní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nereaktivní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28596" y="2857496"/>
            <a:ext cx="5214974" cy="1973599"/>
          </a:xfrm>
          <a:prstGeom prst="rect">
            <a:avLst/>
          </a:prstGeom>
          <a:solidFill>
            <a:srgbClr val="4D4DFF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4D4DFF">
                <a:gamma/>
                <a:shade val="60000"/>
                <a:invGamma/>
              </a:srgbClr>
            </a:prstShdw>
          </a:effectLst>
        </p:spPr>
        <p:txBody>
          <a:bodyPr wrap="square" tIns="72000" bIns="72000">
            <a:spAutoFit/>
          </a:bodyPr>
          <a:lstStyle/>
          <a:p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endParaRPr lang="en-GB" sz="1100" dirty="0">
              <a:solidFill>
                <a:srgbClr val="FFFF66"/>
              </a:solidFill>
              <a:cs typeface="Times New Roman" pitchFamily="18" charset="0"/>
            </a:endParaRPr>
          </a:p>
          <a:p>
            <a:pPr eaLnBrk="0" hangingPunct="0">
              <a:lnSpc>
                <a:spcPct val="105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endParaRPr lang="en-GB" sz="1100" dirty="0">
              <a:solidFill>
                <a:srgbClr val="FFFF99"/>
              </a:solidFill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  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</a:t>
            </a:r>
            <a:r>
              <a:rPr lang="en-GB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O — </a:t>
            </a:r>
            <a:r>
              <a:rPr lang="en-GB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O — </a:t>
            </a:r>
            <a:r>
              <a:rPr lang="en-GB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 — 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endParaRPr lang="en-GB" sz="1100" dirty="0">
              <a:solidFill>
                <a:srgbClr val="FFFF66"/>
              </a:solidFill>
              <a:cs typeface="Times New Roman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  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  <a:sym typeface="Symbol" pitchFamily="18" charset="2"/>
              </a:rPr>
              <a:t></a:t>
            </a:r>
            <a:endParaRPr lang="en-GB" sz="1100" dirty="0">
              <a:solidFill>
                <a:srgbClr val="FFFF99"/>
              </a:solidFill>
              <a:cs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 	</a:t>
            </a:r>
            <a:r>
              <a:rPr lang="en-GB" sz="2400" dirty="0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</a:t>
            </a:r>
            <a:r>
              <a:rPr lang="en-GB" sz="2300" dirty="0">
                <a:solidFill>
                  <a:srgbClr val="FFFF99"/>
                </a:solidFill>
                <a:cs typeface="Times New Roman" pitchFamily="18" charset="0"/>
              </a:rPr>
              <a:t>      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r>
              <a:rPr lang="en-GB" sz="2400" dirty="0">
                <a:solidFill>
                  <a:srgbClr val="FFFF99"/>
                </a:solidFill>
                <a:cs typeface="Times New Roman" pitchFamily="18" charset="0"/>
              </a:rPr>
              <a:t>		</a:t>
            </a:r>
            <a:r>
              <a:rPr lang="en-GB" sz="24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FF66"/>
                </a:solidFill>
                <a:cs typeface="Times New Roman" pitchFamily="18" charset="0"/>
              </a:rPr>
              <a:t>R</a:t>
            </a:r>
            <a:endParaRPr lang="en-GB" sz="2400" dirty="0">
              <a:solidFill>
                <a:srgbClr val="FFFF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214290"/>
            <a:ext cx="85725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lvl="0" indent="-271463"/>
            <a:endParaRPr lang="cs-CZ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grafitový nebo uhelný prach může při vdechování způsobit </a:t>
            </a:r>
            <a:r>
              <a:rPr lang="cs-CZ" sz="2400" dirty="0" err="1" smtClean="0">
                <a:latin typeface="+mn-lt"/>
              </a:rPr>
              <a:t>pneumokoniosu</a:t>
            </a:r>
            <a:r>
              <a:rPr lang="cs-CZ" sz="2400" dirty="0" smtClean="0">
                <a:latin typeface="+mn-lt"/>
              </a:rPr>
              <a:t> - dechové problémy, doprovázené bolestmi hlavy a kašlem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nemoc z povolání horníků v uhelných dolech</a:t>
            </a:r>
          </a:p>
          <a:p>
            <a:pPr marL="271463" indent="-271463"/>
            <a:endParaRPr lang="cs-CZ" sz="2400" dirty="0" smtClean="0">
              <a:latin typeface="+mn-lt"/>
            </a:endParaRPr>
          </a:p>
          <a:p>
            <a:pPr marL="271463" indent="-271463"/>
            <a:r>
              <a:rPr lang="cs-CZ" sz="2400" b="1" dirty="0" smtClean="0">
                <a:latin typeface="+mn-lt"/>
              </a:rPr>
              <a:t>CO</a:t>
            </a:r>
          </a:p>
          <a:p>
            <a:pPr marL="271463" indent="-271463"/>
            <a:endParaRPr lang="cs-CZ" sz="2400" dirty="0" smtClean="0">
              <a:latin typeface="+mn-lt"/>
            </a:endParaRP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vzniká nedokonalým spalováním (výfukové plyny, cigarety, špatné topidla)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na hemoglobin se váže 220x silněji než O</a:t>
            </a:r>
            <a:r>
              <a:rPr lang="cs-CZ" sz="2400" baseline="-25000" dirty="0" smtClean="0">
                <a:latin typeface="+mn-lt"/>
              </a:rPr>
              <a:t>2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otrava se projeví pokud množství </a:t>
            </a:r>
            <a:r>
              <a:rPr lang="cs-CZ" sz="2400" dirty="0" err="1" smtClean="0">
                <a:latin typeface="+mn-lt"/>
              </a:rPr>
              <a:t>karboxyhemoglobinu</a:t>
            </a:r>
            <a:r>
              <a:rPr lang="cs-CZ" sz="2400" dirty="0" smtClean="0">
                <a:latin typeface="+mn-lt"/>
              </a:rPr>
              <a:t> v krvi překročí 10%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otrava se projeví zejména na srdci a na mozku</a:t>
            </a:r>
          </a:p>
          <a:p>
            <a:pPr marL="271463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lehčí otravy se projevují bolestmi hlavy, bušením krve v hlavě, tlakem na prsou, závratěmi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44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dostavuje se celková nevolnost, zvracení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často se dostavuje jistý druh opilosti, v tomto stavu se může zvyšovat agresivita a postižený se může dopustit trestného činu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barva kůže se mění na třešňově červenou, což je způsobeno přítomností krve s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</a:rPr>
              <a:t>karboxyhemoglobinem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v kapilárách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pokud je dotyčný přenesen na čerstvý vzduch, dojde k rychlému zotavení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/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CO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toxické účinky oxidu uhličitého se objevují již při obsahu 2% ve vzduchu, při obsahu nad 5% tělo nestačí oxid uhličitý ventilovat ven a dochází tedy k jeho hromadění v těle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tlumí centrální nervovou soustavu a dýchací centrum, objevují se bolesti hlavy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při vdechování vzduchu o koncentracích větších než 20 % nastává smrt zástavou dechu v průběhu několika sekund (Psí jeskyně, burčák)</a:t>
            </a: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2844" y="14285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COCl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kašel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bolesti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břicha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pocit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žízně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modrání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koncových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částí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těla</a:t>
            </a:r>
            <a:r>
              <a:rPr lang="en-US" sz="2400" dirty="0" smtClean="0">
                <a:latin typeface="+mn-lt"/>
              </a:rPr>
              <a:t> (</a:t>
            </a:r>
            <a:r>
              <a:rPr lang="en-US" sz="2400" dirty="0" err="1" smtClean="0">
                <a:latin typeface="+mn-lt"/>
              </a:rPr>
              <a:t>cyanosa</a:t>
            </a:r>
            <a:r>
              <a:rPr lang="en-US" sz="2400" dirty="0" smtClean="0">
                <a:latin typeface="+mn-lt"/>
              </a:rPr>
              <a:t>), </a:t>
            </a:r>
            <a:r>
              <a:rPr lang="en-US" sz="2400" dirty="0" err="1" smtClean="0">
                <a:latin typeface="+mn-lt"/>
              </a:rPr>
              <a:t>vědomí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však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zůstává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neporušené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vážnější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otravy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vedou</a:t>
            </a:r>
            <a:r>
              <a:rPr lang="en-US" sz="2400" dirty="0" smtClean="0">
                <a:latin typeface="+mn-lt"/>
              </a:rPr>
              <a:t> k </a:t>
            </a:r>
            <a:r>
              <a:rPr lang="en-US" sz="2400" dirty="0" err="1" smtClean="0">
                <a:latin typeface="+mn-lt"/>
              </a:rPr>
              <a:t>edému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plic</a:t>
            </a:r>
            <a:r>
              <a:rPr lang="en-US" sz="2400" dirty="0" smtClean="0">
                <a:latin typeface="+mn-lt"/>
              </a:rPr>
              <a:t> a k </a:t>
            </a:r>
            <a:r>
              <a:rPr lang="en-US" sz="2400" dirty="0" err="1" smtClean="0">
                <a:latin typeface="+mn-lt"/>
              </a:rPr>
              <a:t>smrti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2844" y="2357430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CS</a:t>
            </a:r>
            <a:r>
              <a:rPr lang="en-US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působí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narkoticky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poškozuje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nervovou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soustavu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poškozuje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paměť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vyvolává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známky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schizofrenie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melancholie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parkinsonismu</a:t>
            </a:r>
            <a:endParaRPr lang="en-US" sz="2400" dirty="0" smtClean="0"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oslabuje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sexuální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potenci</a:t>
            </a:r>
            <a:r>
              <a:rPr lang="en-US" sz="2400" dirty="0" smtClean="0">
                <a:latin typeface="+mn-lt"/>
              </a:rPr>
              <a:t>, </a:t>
            </a:r>
            <a:r>
              <a:rPr lang="en-US" sz="2400" dirty="0" err="1" smtClean="0">
                <a:latin typeface="+mn-lt"/>
              </a:rPr>
              <a:t>vyvolává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chudokrevnost</a:t>
            </a:r>
            <a:r>
              <a:rPr lang="en-US" sz="2400" dirty="0" smtClean="0">
                <a:latin typeface="+mn-lt"/>
              </a:rPr>
              <a:t> a </a:t>
            </a:r>
            <a:r>
              <a:rPr lang="en-US" sz="2400" dirty="0" err="1" smtClean="0">
                <a:latin typeface="+mn-lt"/>
              </a:rPr>
              <a:t>poruchy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srdečního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svalu</a:t>
            </a: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/>
            <a:r>
              <a:rPr lang="en-US" sz="2400" b="1" dirty="0" smtClean="0">
                <a:solidFill>
                  <a:prstClr val="black"/>
                </a:solidFill>
                <a:latin typeface="+mn-lt"/>
              </a:rPr>
              <a:t>HCN</a:t>
            </a:r>
            <a:endParaRPr lang="en-US" sz="2400" b="1" baseline="-250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en-US" sz="2400" dirty="0" err="1" smtClean="0">
                <a:latin typeface="+mn-lt"/>
              </a:rPr>
              <a:t>toxický</a:t>
            </a:r>
            <a:r>
              <a:rPr lang="en-US" sz="2400" dirty="0" smtClean="0">
                <a:latin typeface="+mn-lt"/>
              </a:rPr>
              <a:t> je </a:t>
            </a:r>
            <a:r>
              <a:rPr lang="en-US" sz="2400" dirty="0" err="1" smtClean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 CN</a:t>
            </a:r>
            <a:r>
              <a:rPr lang="en-US" sz="2400" baseline="30000" dirty="0" smtClean="0">
                <a:latin typeface="+mn-lt"/>
              </a:rPr>
              <a:t>-</a:t>
            </a:r>
            <a:r>
              <a:rPr lang="en-US" sz="2400" dirty="0" smtClean="0">
                <a:latin typeface="+mn-lt"/>
              </a:rPr>
              <a:t> - </a:t>
            </a:r>
            <a:r>
              <a:rPr lang="en-US" sz="2400" dirty="0" err="1" smtClean="0">
                <a:latin typeface="+mn-lt"/>
              </a:rPr>
              <a:t>uvolňování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ze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sloučenin</a:t>
            </a:r>
            <a:r>
              <a:rPr lang="en-US" sz="2400" dirty="0" smtClean="0">
                <a:latin typeface="+mn-lt"/>
              </a:rPr>
              <a:t> (z </a:t>
            </a:r>
            <a:r>
              <a:rPr lang="en-US" sz="2400" dirty="0" err="1" smtClean="0">
                <a:latin typeface="+mn-lt"/>
              </a:rPr>
              <a:t>komplexních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méně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po průniku do buňky velmi rychle reaguje s trojmocným železem </a:t>
            </a:r>
            <a:r>
              <a:rPr lang="cs-CZ" sz="2400" dirty="0" err="1" smtClean="0">
                <a:latin typeface="+mn-lt"/>
              </a:rPr>
              <a:t>cytochromoxidasy</a:t>
            </a:r>
            <a:r>
              <a:rPr lang="cs-CZ" sz="2400" dirty="0" smtClean="0">
                <a:latin typeface="+mn-lt"/>
              </a:rPr>
              <a:t> dýchacího řetězce v mitochondriích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je tak zablokován přenos elektronu na molekulární kyslík, který tak nemůže být využit pro oxidační pochody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vzhledem k tomu, že tkáně nemohou zpracovávat kyslík, obsahuje i žilní krev mnoho oxyhemoglobinu a je tudíž světle červená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po inhalaci par HCN nastává smrt za několik sekund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LD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50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cs-CZ" sz="2400" b="1" dirty="0" smtClean="0">
                <a:solidFill>
                  <a:prstClr val="black"/>
                </a:solidFill>
                <a:latin typeface="+mn-lt"/>
              </a:rPr>
              <a:t>HCN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) = 50 mg; LD</a:t>
            </a:r>
            <a:r>
              <a:rPr lang="cs-CZ" sz="2400" baseline="-25000" dirty="0" smtClean="0">
                <a:solidFill>
                  <a:prstClr val="black"/>
                </a:solidFill>
                <a:latin typeface="+mn-lt"/>
              </a:rPr>
              <a:t>50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cs-CZ" sz="2400" b="1" dirty="0" err="1" smtClean="0">
                <a:solidFill>
                  <a:prstClr val="black"/>
                </a:solidFill>
                <a:latin typeface="+mn-lt"/>
              </a:rPr>
              <a:t>NaCN</a:t>
            </a:r>
            <a:r>
              <a:rPr lang="cs-CZ" sz="2400" dirty="0" smtClean="0">
                <a:solidFill>
                  <a:prstClr val="black"/>
                </a:solidFill>
                <a:latin typeface="+mn-lt"/>
              </a:rPr>
              <a:t>) = 200 mg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příznaky při otravě kyanidy jsou únava, bolesti hlavy, hučení v uších a nevolnost, barva kůže je růžová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smrt nastává jako důsledek nedostatku kyslíku v životně důležitých centrech v prodloužené míše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jako protijed </a:t>
            </a:r>
            <a:r>
              <a:rPr lang="cs-CZ" sz="2400" dirty="0" smtClean="0">
                <a:latin typeface="+mn-lt"/>
              </a:rPr>
              <a:t>se podává – amylnitrit (vazodilatátor) a </a:t>
            </a:r>
            <a:r>
              <a:rPr lang="cs-CZ" sz="2400" dirty="0" err="1" smtClean="0">
                <a:latin typeface="+mn-lt"/>
              </a:rPr>
              <a:t>thiosíran</a:t>
            </a:r>
            <a:r>
              <a:rPr lang="cs-CZ" sz="2400" dirty="0" smtClean="0">
                <a:latin typeface="+mn-lt"/>
              </a:rPr>
              <a:t> sodný (přeměna kyanidů na </a:t>
            </a:r>
            <a:r>
              <a:rPr lang="cs-CZ" sz="2400" dirty="0" err="1" smtClean="0">
                <a:latin typeface="+mn-lt"/>
              </a:rPr>
              <a:t>thiokyanáty</a:t>
            </a:r>
            <a:r>
              <a:rPr lang="cs-CZ" sz="2400" dirty="0" smtClean="0">
                <a:latin typeface="+mn-lt"/>
              </a:rPr>
              <a:t>), případně je </a:t>
            </a:r>
            <a:r>
              <a:rPr lang="cs-CZ" sz="2400" dirty="0" smtClean="0">
                <a:latin typeface="+mn-lt"/>
              </a:rPr>
              <a:t>nutno </a:t>
            </a:r>
            <a:r>
              <a:rPr lang="cs-CZ" sz="2400" dirty="0" smtClean="0">
                <a:latin typeface="+mn-lt"/>
              </a:rPr>
              <a:t>dodat </a:t>
            </a:r>
            <a:r>
              <a:rPr lang="cs-CZ" sz="2400" b="1" dirty="0" smtClean="0">
                <a:latin typeface="+mn-lt"/>
              </a:rPr>
              <a:t>dostatečné množství železitých iontů</a:t>
            </a:r>
            <a:r>
              <a:rPr lang="cs-CZ" sz="2400" dirty="0" smtClean="0">
                <a:latin typeface="+mn-lt"/>
              </a:rPr>
              <a:t>, aby se zrušila vazba kyanidů na </a:t>
            </a:r>
            <a:r>
              <a:rPr lang="cs-CZ" sz="2400" dirty="0" err="1" smtClean="0">
                <a:latin typeface="+mn-lt"/>
              </a:rPr>
              <a:t>cytochromoxidasu</a:t>
            </a:r>
            <a:r>
              <a:rPr lang="cs-CZ" sz="2400" dirty="0" smtClean="0">
                <a:latin typeface="+mn-lt"/>
              </a:rPr>
              <a:t>, či jiné způsoby oxidace Fe</a:t>
            </a:r>
            <a:r>
              <a:rPr lang="cs-CZ" sz="2400" baseline="30000" dirty="0" smtClean="0">
                <a:latin typeface="+mn-lt"/>
              </a:rPr>
              <a:t>2+</a:t>
            </a:r>
            <a:r>
              <a:rPr lang="cs-CZ" sz="2400" dirty="0" smtClean="0">
                <a:latin typeface="+mn-lt"/>
              </a:rPr>
              <a:t> na Fe</a:t>
            </a:r>
            <a:r>
              <a:rPr lang="cs-CZ" sz="2400" baseline="30000" dirty="0" smtClean="0">
                <a:latin typeface="+mn-lt"/>
              </a:rPr>
              <a:t>3+ </a:t>
            </a:r>
            <a:r>
              <a:rPr lang="cs-CZ" sz="2400" dirty="0" smtClean="0">
                <a:latin typeface="+mn-lt"/>
              </a:rPr>
              <a:t>přímo v těle</a:t>
            </a:r>
            <a:endParaRPr lang="cs-CZ" sz="2400" dirty="0" smtClean="0">
              <a:solidFill>
                <a:prstClr val="black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endParaRPr lang="cs-CZ" sz="2400" dirty="0" smtClean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Si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latin typeface="+mn-lt"/>
            </a:endParaRPr>
          </a:p>
          <a:p>
            <a:pPr marL="271463" lvl="0" indent="-271463"/>
            <a:r>
              <a:rPr lang="cs-CZ" sz="2400" b="1" dirty="0" smtClean="0">
                <a:latin typeface="+mn-lt"/>
              </a:rPr>
              <a:t>SiO</a:t>
            </a:r>
            <a:r>
              <a:rPr lang="cs-CZ" sz="2400" b="1" baseline="-25000" dirty="0" smtClean="0">
                <a:latin typeface="+mn-lt"/>
              </a:rPr>
              <a:t>2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latin typeface="+mn-lt"/>
            </a:endParaRP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vytrvalé vdechování prachu oxidu křemičitého, případně křemičitanů, vede k onemocnění plic, zvanému silikosa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jde o vazivovou přestavbu plic, jejíž </a:t>
            </a:r>
            <a:r>
              <a:rPr lang="cs-CZ" sz="2400" dirty="0" err="1" smtClean="0">
                <a:latin typeface="+mn-lt"/>
              </a:rPr>
              <a:t>dů</a:t>
            </a:r>
            <a:r>
              <a:rPr lang="en-US" sz="2400" dirty="0" smtClean="0">
                <a:latin typeface="+mn-lt"/>
              </a:rPr>
              <a:t>s</a:t>
            </a:r>
            <a:r>
              <a:rPr lang="cs-CZ" sz="2400" dirty="0" smtClean="0">
                <a:latin typeface="+mn-lt"/>
              </a:rPr>
              <a:t>ledkem je méně efektivní dýchání</a:t>
            </a:r>
          </a:p>
          <a:p>
            <a:pPr marL="271463" lvl="0" indent="-271463">
              <a:buFont typeface="Arial" charset="0"/>
              <a:buChar char="•"/>
            </a:pPr>
            <a:r>
              <a:rPr lang="cs-CZ" sz="2400" dirty="0" smtClean="0">
                <a:latin typeface="+mn-lt"/>
              </a:rPr>
              <a:t>jde o chorobu z povolání u horníků v dolech a kamenolomech, dělníků v sklářství, stavebnictví atp.</a:t>
            </a:r>
          </a:p>
          <a:p>
            <a:pPr marL="271463" lvl="0" indent="-271463">
              <a:buFont typeface="Arial" charset="0"/>
              <a:buChar char="•"/>
            </a:pPr>
            <a:endParaRPr lang="cs-CZ" sz="2400" dirty="0" smtClean="0">
              <a:solidFill>
                <a:srgbClr val="000000"/>
              </a:solidFill>
              <a:latin typeface="+mn-lt"/>
            </a:endParaRPr>
          </a:p>
          <a:p>
            <a:pPr marL="271463" lvl="0" indent="-271463"/>
            <a:r>
              <a:rPr lang="cs-CZ" sz="2400" b="1" dirty="0" smtClean="0">
                <a:solidFill>
                  <a:srgbClr val="000000"/>
                </a:solidFill>
                <a:latin typeface="+mn-lt"/>
              </a:rPr>
              <a:t>Azbest</a:t>
            </a:r>
          </a:p>
          <a:p>
            <a:pPr marL="271463" lvl="0" indent="-271463"/>
            <a:endParaRPr lang="cs-CZ" sz="2400" dirty="0" smtClean="0">
              <a:solidFill>
                <a:srgbClr val="000000"/>
              </a:solidFill>
              <a:latin typeface="+mn-lt"/>
            </a:endParaRP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vláknitými křemičitany, především vápenatými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vdechování jeho drobných vláken vede k onemocnění plic, zvanému </a:t>
            </a:r>
            <a:r>
              <a:rPr lang="cs-CZ" sz="2400" dirty="0" err="1" smtClean="0">
                <a:latin typeface="+mn-lt"/>
              </a:rPr>
              <a:t>azbestosa</a:t>
            </a:r>
            <a:r>
              <a:rPr lang="cs-CZ" sz="2400" dirty="0" smtClean="0">
                <a:latin typeface="+mn-lt"/>
              </a:rPr>
              <a:t> (horší než silikosa)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může vyvolávat nádory na plicích, ale též rakovinu jiných orgánů</a:t>
            </a:r>
          </a:p>
          <a:p>
            <a:pPr marL="271463" lvl="0" indent="-271463"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používání azbestu se proto dnes omezuje. </a:t>
            </a:r>
            <a:endParaRPr lang="cs-CZ" sz="24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několik krystalových modifikací</a:t>
            </a:r>
          </a:p>
          <a:p>
            <a:pPr marL="271463" indent="-271463">
              <a:buFont typeface="Arial" charset="0"/>
              <a:buChar char="•"/>
            </a:pPr>
            <a:r>
              <a:rPr lang="cs-CZ" sz="2400" dirty="0" smtClean="0">
                <a:latin typeface="Calibri" pitchFamily="34" charset="0"/>
              </a:rPr>
              <a:t>nejznámější </a:t>
            </a:r>
            <a:r>
              <a:rPr lang="cs-CZ" sz="2400" b="1" dirty="0" smtClean="0">
                <a:latin typeface="Calibri" pitchFamily="34" charset="0"/>
              </a:rPr>
              <a:t>grafit</a:t>
            </a:r>
            <a:r>
              <a:rPr lang="cs-CZ" sz="2400" dirty="0" smtClean="0">
                <a:latin typeface="Calibri" pitchFamily="34" charset="0"/>
              </a:rPr>
              <a:t> a </a:t>
            </a:r>
            <a:r>
              <a:rPr lang="cs-CZ" sz="2400" b="1" dirty="0" smtClean="0">
                <a:latin typeface="Calibri" pitchFamily="34" charset="0"/>
              </a:rPr>
              <a:t>diamant</a:t>
            </a:r>
            <a:r>
              <a:rPr lang="cs-CZ" sz="2400" dirty="0" smtClean="0">
                <a:latin typeface="Calibri" pitchFamily="34" charset="0"/>
              </a:rPr>
              <a:t>, v poslední době i </a:t>
            </a:r>
            <a:r>
              <a:rPr lang="cs-CZ" sz="2400" b="1" dirty="0" smtClean="0">
                <a:latin typeface="Calibri" pitchFamily="34" charset="0"/>
              </a:rPr>
              <a:t>fullereny </a:t>
            </a:r>
            <a:r>
              <a:rPr lang="cs-CZ" sz="2400" dirty="0" smtClean="0">
                <a:latin typeface="Calibri" pitchFamily="34" charset="0"/>
              </a:rPr>
              <a:t>a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</a:rPr>
              <a:t>grafen</a:t>
            </a: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11" name="Obrázek 10" descr="CO2obsa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00108"/>
            <a:ext cx="8786842" cy="565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smtClean="0">
                <a:latin typeface="Calibri" pitchFamily="34" charset="0"/>
              </a:rPr>
              <a:t>grafit (</a:t>
            </a:r>
            <a:r>
              <a:rPr lang="el-GR" sz="2400" b="1" dirty="0" smtClean="0">
                <a:latin typeface="Times New Roman"/>
                <a:cs typeface="Times New Roman"/>
              </a:rPr>
              <a:t>α</a:t>
            </a:r>
            <a:r>
              <a:rPr lang="cs-CZ" sz="2400" b="1" dirty="0" smtClean="0">
                <a:latin typeface="Times New Roman"/>
                <a:cs typeface="Times New Roman"/>
              </a:rPr>
              <a:t>- ABA a </a:t>
            </a:r>
            <a:r>
              <a:rPr lang="el-GR" sz="2400" b="1" dirty="0" smtClean="0">
                <a:latin typeface="Times New Roman"/>
                <a:cs typeface="Times New Roman"/>
              </a:rPr>
              <a:t>β</a:t>
            </a:r>
            <a:r>
              <a:rPr lang="cs-CZ" sz="2400" b="1" dirty="0" smtClean="0">
                <a:latin typeface="Times New Roman"/>
                <a:cs typeface="Times New Roman"/>
              </a:rPr>
              <a:t>- ABC)</a:t>
            </a:r>
            <a:r>
              <a:rPr lang="cs-CZ" sz="2400" dirty="0" smtClean="0">
                <a:latin typeface="Calibri" pitchFamily="34" charset="0"/>
              </a:rPr>
              <a:t>	                      </a:t>
            </a:r>
            <a:r>
              <a:rPr lang="cs-CZ" sz="2400" b="1" dirty="0" smtClean="0">
                <a:latin typeface="Calibri" pitchFamily="34" charset="0"/>
              </a:rPr>
              <a:t>diamant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00034" y="637775"/>
            <a:ext cx="3063854" cy="3217863"/>
            <a:chOff x="336" y="1117"/>
            <a:chExt cx="2244" cy="2304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 l="21164" t="14815" r="19577" b="15344"/>
            <a:stretch>
              <a:fillRect/>
            </a:stretch>
          </p:blipFill>
          <p:spPr bwMode="auto">
            <a:xfrm>
              <a:off x="626" y="1117"/>
              <a:ext cx="195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336" y="3144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337" y="1511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337" y="2373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FF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</a:t>
              </a:r>
            </a:p>
          </p:txBody>
        </p:sp>
      </p:grp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/>
          <a:srcRect l="10634" t="14540" r="10634" b="12630"/>
          <a:stretch>
            <a:fillRect/>
          </a:stretch>
        </p:blipFill>
        <p:spPr bwMode="auto">
          <a:xfrm>
            <a:off x="5093105" y="508239"/>
            <a:ext cx="3438122" cy="318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935582" y="3946035"/>
            <a:ext cx="2805112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+mn-lt"/>
              </a:rPr>
              <a:t>L(C</a:t>
            </a:r>
            <a:r>
              <a:rPr lang="en-US" sz="2400" dirty="0">
                <a:latin typeface="+mn-lt"/>
                <a:cs typeface="Arial" charset="0"/>
              </a:rPr>
              <a:t>–</a:t>
            </a:r>
            <a:r>
              <a:rPr lang="en-US" sz="2400" dirty="0">
                <a:latin typeface="+mn-lt"/>
              </a:rPr>
              <a:t>C)</a:t>
            </a:r>
            <a:r>
              <a:rPr lang="en-US" sz="2400" b="0" baseline="-25000" dirty="0">
                <a:latin typeface="+mn-lt"/>
              </a:rPr>
              <a:t>intra</a:t>
            </a:r>
            <a:r>
              <a:rPr lang="cs-CZ" sz="2400" b="0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=  1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415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Å</a:t>
            </a:r>
          </a:p>
          <a:p>
            <a:pPr eaLnBrk="0" hangingPunct="0">
              <a:spcBef>
                <a:spcPct val="40000"/>
              </a:spcBef>
            </a:pPr>
            <a:r>
              <a:rPr lang="en-US" sz="2400" dirty="0">
                <a:latin typeface="+mn-lt"/>
              </a:rPr>
              <a:t>L(C</a:t>
            </a:r>
            <a:r>
              <a:rPr lang="en-US" sz="2400" dirty="0">
                <a:latin typeface="+mn-lt"/>
                <a:cs typeface="Arial" charset="0"/>
              </a:rPr>
              <a:t>–</a:t>
            </a:r>
            <a:r>
              <a:rPr lang="en-US" sz="2400" dirty="0">
                <a:latin typeface="+mn-lt"/>
              </a:rPr>
              <a:t>C)</a:t>
            </a:r>
            <a:r>
              <a:rPr lang="en-US" sz="2400" b="0" baseline="-25000" dirty="0">
                <a:latin typeface="+mn-lt"/>
              </a:rPr>
              <a:t>inter</a:t>
            </a:r>
            <a:r>
              <a:rPr lang="cs-CZ" sz="2400" b="0" dirty="0">
                <a:latin typeface="+mn-lt"/>
              </a:rPr>
              <a:t>  </a:t>
            </a:r>
            <a:r>
              <a:rPr lang="en-US" sz="2400" dirty="0">
                <a:latin typeface="+mn-lt"/>
              </a:rPr>
              <a:t>=  3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354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Å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493061" y="3933056"/>
            <a:ext cx="240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+mn-lt"/>
              </a:rPr>
              <a:t>L(C</a:t>
            </a:r>
            <a:r>
              <a:rPr lang="en-US" sz="2400" dirty="0">
                <a:latin typeface="+mn-lt"/>
                <a:cs typeface="Arial" charset="0"/>
              </a:rPr>
              <a:t>–</a:t>
            </a:r>
            <a:r>
              <a:rPr lang="en-US" sz="2400" dirty="0">
                <a:latin typeface="+mn-lt"/>
              </a:rPr>
              <a:t>C)</a:t>
            </a:r>
            <a:r>
              <a:rPr lang="en-US" sz="2400" b="0" baseline="-25000" dirty="0">
                <a:latin typeface="+mn-lt"/>
              </a:rPr>
              <a:t> </a:t>
            </a:r>
            <a:r>
              <a:rPr lang="cs-CZ" sz="2400" b="0" baseline="-25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=  1</a:t>
            </a:r>
            <a:r>
              <a:rPr lang="cs-CZ" sz="2400" dirty="0">
                <a:latin typeface="+mn-lt"/>
              </a:rPr>
              <a:t>,</a:t>
            </a:r>
            <a:r>
              <a:rPr lang="en-US" sz="2400" dirty="0">
                <a:latin typeface="+mn-lt"/>
              </a:rPr>
              <a:t>545</a:t>
            </a:r>
            <a:r>
              <a:rPr lang="en-US" sz="2400" baseline="-25000" dirty="0">
                <a:latin typeface="+mn-lt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Å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093105" y="4451368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1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Å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 = 10</a:t>
            </a:r>
            <a:r>
              <a:rPr lang="cs-CZ" baseline="30000" dirty="0" smtClean="0">
                <a:solidFill>
                  <a:prstClr val="black"/>
                </a:solidFill>
                <a:latin typeface="Calibri"/>
                <a:cs typeface="Arial" charset="0"/>
              </a:rPr>
              <a:t>-10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 m = 0,1 </a:t>
            </a:r>
            <a:r>
              <a:rPr lang="cs-CZ" dirty="0" err="1" smtClean="0">
                <a:solidFill>
                  <a:prstClr val="black"/>
                </a:solidFill>
                <a:latin typeface="Calibri"/>
                <a:cs typeface="Arial" charset="0"/>
              </a:rPr>
              <a:t>nm</a:t>
            </a:r>
            <a:r>
              <a:rPr lang="cs-CZ" dirty="0" smtClean="0">
                <a:solidFill>
                  <a:prstClr val="black"/>
                </a:solidFill>
                <a:latin typeface="Calibri"/>
                <a:cs typeface="Arial" charset="0"/>
              </a:rPr>
              <a:t> = 100 </a:t>
            </a:r>
            <a:r>
              <a:rPr lang="cs-CZ" dirty="0" err="1" smtClean="0">
                <a:solidFill>
                  <a:prstClr val="black"/>
                </a:solidFill>
                <a:latin typeface="Calibri"/>
                <a:cs typeface="Arial" charset="0"/>
              </a:rPr>
              <a:t>pm</a:t>
            </a:r>
            <a:endParaRPr lang="cs-CZ" sz="1400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38138" y="5013176"/>
            <a:ext cx="5323893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cs-CZ" sz="2400" b="1" dirty="0" err="1" smtClean="0">
                <a:latin typeface="+mn-lt"/>
                <a:cs typeface="Times New Roman" pitchFamily="18" charset="0"/>
              </a:rPr>
              <a:t>C</a:t>
            </a:r>
            <a:r>
              <a:rPr lang="cs-CZ" sz="2400" b="1" baseline="-25000" dirty="0" err="1" smtClean="0">
                <a:latin typeface="+mn-lt"/>
                <a:cs typeface="Times New Roman" pitchFamily="18" charset="0"/>
              </a:rPr>
              <a:t>diamant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cs-CZ" sz="2400" b="1" dirty="0" err="1" smtClean="0">
                <a:latin typeface="+mn-lt"/>
                <a:sym typeface="Symbol" pitchFamily="18" charset="2"/>
              </a:rPr>
              <a:t>C</a:t>
            </a:r>
            <a:r>
              <a:rPr lang="cs-CZ" sz="2400" b="1" baseline="-25000" dirty="0" err="1" smtClean="0">
                <a:latin typeface="+mn-lt"/>
                <a:sym typeface="Symbol" pitchFamily="18" charset="2"/>
              </a:rPr>
              <a:t>grafit</a:t>
            </a:r>
            <a:r>
              <a:rPr lang="cs-CZ" sz="2400" b="1" dirty="0" smtClean="0">
                <a:latin typeface="+mn-lt"/>
                <a:sym typeface="Symbol" pitchFamily="18" charset="2"/>
              </a:rPr>
              <a:t>		H</a:t>
            </a:r>
            <a:r>
              <a:rPr lang="cs-CZ" sz="2400" b="1" baseline="30000" dirty="0" smtClean="0">
                <a:latin typeface="+mn-lt"/>
                <a:sym typeface="Symbol" pitchFamily="18" charset="2"/>
              </a:rPr>
              <a:t>0</a:t>
            </a:r>
            <a:r>
              <a:rPr lang="cs-CZ" sz="2400" b="1" dirty="0" smtClean="0">
                <a:latin typeface="+mn-lt"/>
                <a:sym typeface="Symbol" pitchFamily="18" charset="2"/>
              </a:rPr>
              <a:t> = -2,9 </a:t>
            </a:r>
            <a:r>
              <a:rPr lang="cs-CZ" sz="2400" b="1" dirty="0" err="1" smtClean="0">
                <a:latin typeface="+mn-lt"/>
                <a:sym typeface="Symbol" pitchFamily="18" charset="2"/>
              </a:rPr>
              <a:t>kJ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7125" y="5805264"/>
            <a:ext cx="4032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dobrý </a:t>
            </a:r>
            <a:r>
              <a:rPr lang="cs-CZ" b="1" dirty="0" smtClean="0"/>
              <a:t>vodič tepla </a:t>
            </a:r>
            <a:r>
              <a:rPr lang="cs-CZ" dirty="0" smtClean="0"/>
              <a:t>a </a:t>
            </a:r>
            <a:r>
              <a:rPr lang="cs-CZ" b="1" dirty="0" smtClean="0"/>
              <a:t>elektřiny</a:t>
            </a:r>
          </a:p>
          <a:p>
            <a:pPr marL="285750" indent="-285750"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nizotropie fyzikálních vlastností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r</a:t>
            </a:r>
            <a:r>
              <a:rPr lang="cs-CZ" b="1" dirty="0" smtClean="0"/>
              <a:t>eaktivnější, měkký (0,5-1)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9574" y="5805264"/>
            <a:ext cx="43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elektrický izolant, výborný </a:t>
            </a:r>
            <a:r>
              <a:rPr lang="cs-CZ" b="1" dirty="0" smtClean="0"/>
              <a:t>vodič tepla</a:t>
            </a:r>
          </a:p>
          <a:p>
            <a:pPr marL="285750" indent="-285750">
              <a:buFontTx/>
              <a:buChar char="-"/>
            </a:pPr>
            <a:r>
              <a:rPr lang="cs-CZ" dirty="0"/>
              <a:t>vysoký index lomu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tvrdý (</a:t>
            </a:r>
            <a:r>
              <a:rPr lang="cs-CZ" b="1" dirty="0" err="1" smtClean="0"/>
              <a:t>Mohs</a:t>
            </a:r>
            <a:r>
              <a:rPr lang="cs-CZ" b="1" dirty="0" smtClean="0"/>
              <a:t> 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G:\Public\!\_\Fuleren\C60!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6337"/>
            <a:ext cx="4470400" cy="4411663"/>
          </a:xfrm>
          <a:prstGeom prst="rect">
            <a:avLst/>
          </a:prstGeom>
          <a:noFill/>
        </p:spPr>
      </p:pic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smtClean="0">
                <a:latin typeface="Calibri" pitchFamily="34" charset="0"/>
              </a:rPr>
              <a:t>fulleren C</a:t>
            </a:r>
            <a:r>
              <a:rPr lang="cs-CZ" sz="2400" b="1" baseline="-25000" dirty="0" smtClean="0">
                <a:latin typeface="Calibri" pitchFamily="34" charset="0"/>
              </a:rPr>
              <a:t>60</a:t>
            </a:r>
          </a:p>
        </p:txBody>
      </p:sp>
      <p:pic>
        <p:nvPicPr>
          <p:cNvPr id="8" name="Picture 13" descr="G:\Public\!\_\Fuleren\C60!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400" y="0"/>
            <a:ext cx="4673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smtClean="0">
                <a:latin typeface="Calibri" pitchFamily="34" charset="0"/>
              </a:rPr>
              <a:t>fulleren C</a:t>
            </a:r>
            <a:r>
              <a:rPr lang="cs-CZ" sz="2400" b="1" baseline="-25000" dirty="0" smtClean="0">
                <a:latin typeface="Calibri" pitchFamily="34" charset="0"/>
              </a:rPr>
              <a:t>70</a:t>
            </a:r>
          </a:p>
        </p:txBody>
      </p:sp>
      <p:pic>
        <p:nvPicPr>
          <p:cNvPr id="5" name="Picture 5" descr="G:\Public\!\_\Fuleren\C70!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2712"/>
            <a:ext cx="4370388" cy="4205288"/>
          </a:xfrm>
          <a:prstGeom prst="rect">
            <a:avLst/>
          </a:prstGeom>
          <a:noFill/>
        </p:spPr>
      </p:pic>
      <p:pic>
        <p:nvPicPr>
          <p:cNvPr id="6" name="Picture 6" descr="G:\Public\!\_\Fuleren\C70!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0"/>
            <a:ext cx="5029200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282" y="142852"/>
            <a:ext cx="8643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/>
            <a:r>
              <a:rPr lang="cs-CZ" sz="2400" dirty="0" smtClean="0">
                <a:latin typeface="Calibri" pitchFamily="34" charset="0"/>
              </a:rPr>
              <a:t>		</a:t>
            </a:r>
            <a:r>
              <a:rPr lang="cs-CZ" sz="2400" b="1" dirty="0" err="1" smtClean="0">
                <a:latin typeface="Calibri" pitchFamily="34" charset="0"/>
              </a:rPr>
              <a:t>fullerenové</a:t>
            </a:r>
            <a:r>
              <a:rPr lang="cs-CZ" sz="2400" b="1" dirty="0" smtClean="0">
                <a:latin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</a:rPr>
              <a:t>nanotrubice</a:t>
            </a:r>
            <a:endParaRPr lang="cs-CZ" sz="2400" b="1" baseline="-25000" dirty="0" smtClean="0">
              <a:latin typeface="Calibri" pitchFamily="34" charset="0"/>
            </a:endParaRPr>
          </a:p>
        </p:txBody>
      </p:sp>
      <p:pic>
        <p:nvPicPr>
          <p:cNvPr id="6" name="Picture 6" descr="G:\Public\!\_\Fuleren\peapodmany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5181600"/>
            <a:ext cx="9210676" cy="1343025"/>
          </a:xfrm>
          <a:prstGeom prst="rect">
            <a:avLst/>
          </a:prstGeom>
          <a:noFill/>
        </p:spPr>
      </p:pic>
      <p:pic>
        <p:nvPicPr>
          <p:cNvPr id="9" name="Obrázek 8" descr="Kohlenstoffnanoroehre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14290"/>
            <a:ext cx="2286000" cy="2286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480"/>
            <a:ext cx="5237823" cy="43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786058"/>
            <a:ext cx="2066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4355976" y="188640"/>
            <a:ext cx="2125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/>
            <a:r>
              <a:rPr lang="cs-CZ" sz="2400" b="1" dirty="0" err="1" smtClean="0">
                <a:latin typeface="Calibri" pitchFamily="34" charset="0"/>
              </a:rPr>
              <a:t>Grafen</a:t>
            </a:r>
            <a:endParaRPr lang="cs-CZ" sz="2400" b="1" baseline="-25000" dirty="0" smtClean="0">
              <a:latin typeface="Calibri" pitchFamily="34" charset="0"/>
            </a:endParaRPr>
          </a:p>
        </p:txBody>
      </p:sp>
      <p:pic>
        <p:nvPicPr>
          <p:cNvPr id="8" name="Obrázek 7" descr="Grap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94318"/>
            <a:ext cx="7454602" cy="5963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2030</Words>
  <Application>Microsoft Office PowerPoint</Application>
  <PresentationFormat>Předvádění na obrazovce (4:3)</PresentationFormat>
  <Paragraphs>368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440</cp:revision>
  <dcterms:created xsi:type="dcterms:W3CDTF">2009-09-07T11:06:19Z</dcterms:created>
  <dcterms:modified xsi:type="dcterms:W3CDTF">2014-11-10T16:43:02Z</dcterms:modified>
</cp:coreProperties>
</file>