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65" r:id="rId5"/>
    <p:sldId id="266" r:id="rId6"/>
    <p:sldId id="267" r:id="rId7"/>
    <p:sldId id="268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7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5678-EE20-4FA5-88E2-6E0BD67A2E26}" type="datetime1">
              <a:rPr lang="en-US" smtClean="0"/>
              <a:t>11/26/2013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51B39-B140-43FE-96DB-472A2B59CE7C}" type="datetime1">
              <a:rPr lang="en-US" smtClean="0"/>
              <a:t>11/26/2013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00BB2-27C5-458B-ABCE-839C88CF47CE}" type="datetime1">
              <a:rPr lang="en-US" smtClean="0"/>
              <a:t>11/26/2013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11/26/2013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AEA93-55E7-4DA9-90C2-089A26EEFEC4}" type="datetime1">
              <a:rPr lang="en-US" smtClean="0"/>
              <a:t>11/26/2013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F3C7-6809-4F39-BD67-A75817BDDE0A}" type="datetime1">
              <a:rPr lang="en-US" smtClean="0"/>
              <a:t>11/26/2013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EB24-CE78-465C-A726-91D0868FA48F}" type="datetime1">
              <a:rPr lang="en-US" smtClean="0"/>
              <a:t>11/26/2013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AADF0-1749-4E8B-9691-B44A5F8C0895}" type="datetime1">
              <a:rPr lang="en-US" smtClean="0"/>
              <a:t>11/26/2013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F628A-A867-4937-BBE5-207DB6F9C51A}" type="datetime1">
              <a:rPr lang="en-US" smtClean="0"/>
              <a:t>11/26/2013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BBB94-68E6-4675-A946-F1C5994EDBD7}" type="datetime1">
              <a:rPr lang="en-US" smtClean="0"/>
              <a:t>11/26/2013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B8377-21E3-4835-B75D-4E2847E2750F}" type="datetime1">
              <a:rPr lang="en-US" smtClean="0"/>
              <a:t>11/26/2013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0C4986D-6BE9-4264-908F-02DB36FD8D6C}" type="datetime1">
              <a:rPr lang="en-US" smtClean="0"/>
              <a:t>11/26/2013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609601"/>
            <a:ext cx="9144000" cy="2171327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C5720 Biochemie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4437112"/>
            <a:ext cx="6400800" cy="1296144"/>
          </a:xfrm>
        </p:spPr>
        <p:txBody>
          <a:bodyPr>
            <a:normAutofit/>
          </a:bodyPr>
          <a:lstStyle/>
          <a:p>
            <a:pPr algn="l"/>
            <a:r>
              <a:rPr lang="cs-CZ" sz="3200" dirty="0" smtClean="0">
                <a:solidFill>
                  <a:schemeClr val="tx1"/>
                </a:solidFill>
                <a:latin typeface="+mn-lt"/>
              </a:rPr>
              <a:t>01a_Úvod</a:t>
            </a:r>
            <a:endParaRPr lang="cs-CZ" sz="320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5678-EE20-4FA5-88E2-6E0BD67A2E26}" type="datetime1">
              <a:rPr lang="en-US" smtClean="0"/>
              <a:t>11/26/2013</a:t>
            </a:fld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Petr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Zbořil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896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40768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Obecná </a:t>
            </a:r>
            <a:r>
              <a:rPr lang="cs-CZ" dirty="0" smtClean="0">
                <a:solidFill>
                  <a:schemeClr val="tx1"/>
                </a:solidFill>
              </a:rPr>
              <a:t>charakteristika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Biochemie  je chemická disciplína, která studuje chemické složení živé hmoty a chemické i další procesy, které v ní probíhají</a:t>
            </a:r>
            <a:r>
              <a:rPr lang="cs-CZ" dirty="0" smtClean="0">
                <a:solidFill>
                  <a:schemeClr val="tx1"/>
                </a:solidFill>
              </a:rPr>
              <a:t>. Je </a:t>
            </a:r>
            <a:r>
              <a:rPr lang="cs-CZ" dirty="0">
                <a:solidFill>
                  <a:schemeClr val="tx1"/>
                </a:solidFill>
              </a:rPr>
              <a:t>hraniční vědní disciplínou mezi chemií a biologií, zkoumá biologické objekty chemickými i fysikálními metodami</a:t>
            </a: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11/26/2013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86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Kořeny biochemie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Organická </a:t>
            </a:r>
            <a:r>
              <a:rPr lang="cs-CZ" dirty="0">
                <a:solidFill>
                  <a:schemeClr val="tx1"/>
                </a:solidFill>
              </a:rPr>
              <a:t>chemie – chemie přírodních látek</a:t>
            </a:r>
          </a:p>
          <a:p>
            <a:r>
              <a:rPr lang="cs-CZ" dirty="0">
                <a:solidFill>
                  <a:schemeClr val="tx1"/>
                </a:solidFill>
              </a:rPr>
              <a:t>Fysiologie</a:t>
            </a:r>
          </a:p>
          <a:p>
            <a:r>
              <a:rPr lang="cs-CZ" dirty="0">
                <a:solidFill>
                  <a:schemeClr val="tx1"/>
                </a:solidFill>
              </a:rPr>
              <a:t>Mikrobiologie</a:t>
            </a: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11/26/2013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571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Historie – mezníky poznání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1828 </a:t>
            </a:r>
            <a:r>
              <a:rPr lang="cs-CZ" dirty="0">
                <a:solidFill>
                  <a:schemeClr val="tx1"/>
                </a:solidFill>
              </a:rPr>
              <a:t>- F. </a:t>
            </a:r>
            <a:r>
              <a:rPr lang="cs-CZ" dirty="0" err="1">
                <a:solidFill>
                  <a:schemeClr val="tx1"/>
                </a:solidFill>
              </a:rPr>
              <a:t>Wöhler</a:t>
            </a:r>
            <a:r>
              <a:rPr lang="cs-CZ" dirty="0">
                <a:solidFill>
                  <a:schemeClr val="tx1"/>
                </a:solidFill>
              </a:rPr>
              <a:t>  syntéza močoviny</a:t>
            </a:r>
          </a:p>
          <a:p>
            <a:r>
              <a:rPr lang="cs-CZ" dirty="0">
                <a:solidFill>
                  <a:schemeClr val="tx1"/>
                </a:solidFill>
              </a:rPr>
              <a:t>1869 - F. </a:t>
            </a:r>
            <a:r>
              <a:rPr lang="cs-CZ" dirty="0" err="1">
                <a:solidFill>
                  <a:schemeClr val="tx1"/>
                </a:solidFill>
              </a:rPr>
              <a:t>Miescher</a:t>
            </a:r>
            <a:r>
              <a:rPr lang="cs-CZ" dirty="0">
                <a:solidFill>
                  <a:schemeClr val="tx1"/>
                </a:solidFill>
              </a:rPr>
              <a:t> – objev DNA</a:t>
            </a:r>
          </a:p>
          <a:p>
            <a:r>
              <a:rPr lang="cs-CZ" dirty="0">
                <a:solidFill>
                  <a:schemeClr val="tx1"/>
                </a:solidFill>
              </a:rPr>
              <a:t>1897 - Eduard a Hans </a:t>
            </a:r>
            <a:r>
              <a:rPr lang="cs-CZ" dirty="0" err="1">
                <a:solidFill>
                  <a:schemeClr val="tx1"/>
                </a:solidFill>
              </a:rPr>
              <a:t>Büchnerové</a:t>
            </a:r>
            <a:r>
              <a:rPr lang="cs-CZ" dirty="0">
                <a:solidFill>
                  <a:schemeClr val="tx1"/>
                </a:solidFill>
              </a:rPr>
              <a:t>  – katalytický účinek bezbuněčného extraktu z kvasinek – enzymy (</a:t>
            </a:r>
            <a:r>
              <a:rPr lang="cs-CZ" dirty="0">
                <a:solidFill>
                  <a:schemeClr val="tx1"/>
                </a:solidFill>
                <a:latin typeface="Symbol" pitchFamily="18" charset="2"/>
              </a:rPr>
              <a:t>en </a:t>
            </a:r>
            <a:r>
              <a:rPr lang="cs-CZ" dirty="0" err="1">
                <a:solidFill>
                  <a:schemeClr val="tx1"/>
                </a:solidFill>
                <a:latin typeface="Symbol" pitchFamily="18" charset="2"/>
              </a:rPr>
              <a:t>zume</a:t>
            </a:r>
            <a:r>
              <a:rPr lang="cs-CZ" dirty="0">
                <a:solidFill>
                  <a:schemeClr val="tx1"/>
                </a:solidFill>
              </a:rPr>
              <a:t>)</a:t>
            </a:r>
          </a:p>
          <a:p>
            <a:r>
              <a:rPr lang="cs-CZ" dirty="0">
                <a:solidFill>
                  <a:schemeClr val="tx1"/>
                </a:solidFill>
              </a:rPr>
              <a:t>1903 - </a:t>
            </a:r>
            <a:r>
              <a:rPr lang="cs-CZ" dirty="0" err="1">
                <a:solidFill>
                  <a:schemeClr val="tx1"/>
                </a:solidFill>
              </a:rPr>
              <a:t>Hoppe-Seyler</a:t>
            </a:r>
            <a:r>
              <a:rPr lang="cs-CZ" dirty="0">
                <a:solidFill>
                  <a:schemeClr val="tx1"/>
                </a:solidFill>
              </a:rPr>
              <a:t> – název biochemie</a:t>
            </a: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11/26/2013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330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Biochemie – 20. století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První krystalický enzym – </a:t>
            </a:r>
            <a:r>
              <a:rPr lang="cs-CZ" dirty="0" err="1">
                <a:solidFill>
                  <a:schemeClr val="tx1"/>
                </a:solidFill>
              </a:rPr>
              <a:t>ureasa</a:t>
            </a:r>
            <a:r>
              <a:rPr lang="cs-CZ" dirty="0">
                <a:solidFill>
                  <a:schemeClr val="tx1"/>
                </a:solidFill>
              </a:rPr>
              <a:t> - J. B. </a:t>
            </a:r>
            <a:r>
              <a:rPr lang="cs-CZ" dirty="0" err="1">
                <a:solidFill>
                  <a:schemeClr val="tx1"/>
                </a:solidFill>
              </a:rPr>
              <a:t>Sumner</a:t>
            </a:r>
            <a:r>
              <a:rPr lang="cs-CZ" dirty="0">
                <a:solidFill>
                  <a:schemeClr val="tx1"/>
                </a:solidFill>
              </a:rPr>
              <a:t> -1926 </a:t>
            </a:r>
            <a:r>
              <a:rPr lang="cs-CZ" dirty="0" smtClean="0">
                <a:solidFill>
                  <a:schemeClr val="tx1"/>
                </a:solidFill>
              </a:rPr>
              <a:t>– z </a:t>
            </a:r>
            <a:r>
              <a:rPr lang="cs-CZ" dirty="0">
                <a:solidFill>
                  <a:schemeClr val="tx1"/>
                </a:solidFill>
              </a:rPr>
              <a:t>luštěniny </a:t>
            </a:r>
            <a:r>
              <a:rPr lang="cs-CZ" i="1" dirty="0" err="1">
                <a:solidFill>
                  <a:schemeClr val="tx1"/>
                </a:solidFill>
              </a:rPr>
              <a:t>Canavalia</a:t>
            </a:r>
            <a:r>
              <a:rPr lang="cs-CZ" i="1" dirty="0">
                <a:solidFill>
                  <a:schemeClr val="tx1"/>
                </a:solidFill>
              </a:rPr>
              <a:t> </a:t>
            </a:r>
            <a:r>
              <a:rPr lang="cs-CZ" i="1" dirty="0" err="1">
                <a:solidFill>
                  <a:schemeClr val="tx1"/>
                </a:solidFill>
              </a:rPr>
              <a:t>ensiformis</a:t>
            </a:r>
            <a:r>
              <a:rPr lang="cs-CZ" i="1" dirty="0">
                <a:solidFill>
                  <a:schemeClr val="tx1"/>
                </a:solidFill>
              </a:rPr>
              <a:t>  </a:t>
            </a:r>
          </a:p>
          <a:p>
            <a:r>
              <a:rPr lang="cs-CZ" dirty="0">
                <a:solidFill>
                  <a:schemeClr val="tx1"/>
                </a:solidFill>
              </a:rPr>
              <a:t>1953 – James Watson a Francis Crick – struktura DNA – start molekulární biologie.</a:t>
            </a:r>
          </a:p>
          <a:p>
            <a:r>
              <a:rPr lang="cs-CZ" dirty="0">
                <a:solidFill>
                  <a:schemeClr val="tx1"/>
                </a:solidFill>
              </a:rPr>
              <a:t>Rozvoj metod studia, poznání struktur</a:t>
            </a:r>
          </a:p>
          <a:p>
            <a:r>
              <a:rPr lang="cs-CZ" dirty="0" err="1">
                <a:solidFill>
                  <a:schemeClr val="tx1"/>
                </a:solidFill>
              </a:rPr>
              <a:t>Počitačové</a:t>
            </a:r>
            <a:r>
              <a:rPr lang="cs-CZ" dirty="0">
                <a:solidFill>
                  <a:schemeClr val="tx1"/>
                </a:solidFill>
              </a:rPr>
              <a:t> modelování</a:t>
            </a: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11/26/2013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692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Hlavní oblasti biochemie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>
            <a:normAutofit lnSpcReduction="10000"/>
          </a:bodyPr>
          <a:lstStyle/>
          <a:p>
            <a:r>
              <a:rPr lang="cs-CZ" dirty="0">
                <a:solidFill>
                  <a:schemeClr val="tx1"/>
                </a:solidFill>
              </a:rPr>
              <a:t>a) látkové složení organizmů</a:t>
            </a:r>
          </a:p>
          <a:p>
            <a:r>
              <a:rPr lang="cs-CZ" dirty="0">
                <a:solidFill>
                  <a:schemeClr val="tx1"/>
                </a:solidFill>
              </a:rPr>
              <a:t>b) </a:t>
            </a:r>
            <a:r>
              <a:rPr lang="cs-CZ" dirty="0" smtClean="0">
                <a:solidFill>
                  <a:schemeClr val="tx1"/>
                </a:solidFill>
              </a:rPr>
              <a:t>vzájemná </a:t>
            </a:r>
            <a:r>
              <a:rPr lang="cs-CZ" dirty="0">
                <a:solidFill>
                  <a:schemeClr val="tx1"/>
                </a:solidFill>
              </a:rPr>
              <a:t>přeměna látek (metabolismus) zahrnující především chemické, ale také další pochody</a:t>
            </a:r>
          </a:p>
          <a:p>
            <a:r>
              <a:rPr lang="cs-CZ" dirty="0">
                <a:solidFill>
                  <a:schemeClr val="tx1"/>
                </a:solidFill>
              </a:rPr>
              <a:t>c) přeměna energie a její tok v rámci organismu i v rámci celé biosféry (souboru všech živých organismů)</a:t>
            </a:r>
          </a:p>
          <a:p>
            <a:r>
              <a:rPr lang="cs-CZ" dirty="0">
                <a:solidFill>
                  <a:schemeClr val="tx1"/>
                </a:solidFill>
              </a:rPr>
              <a:t>d) vzájemné vztahy dílčích pochodů v organismu, jejich organizace a regulace</a:t>
            </a:r>
          </a:p>
          <a:p>
            <a:r>
              <a:rPr lang="cs-CZ" dirty="0">
                <a:solidFill>
                  <a:schemeClr val="tx1"/>
                </a:solidFill>
              </a:rPr>
              <a:t>e) tok informace, její projevy, </a:t>
            </a:r>
            <a:r>
              <a:rPr lang="cs-CZ" dirty="0" err="1">
                <a:solidFill>
                  <a:schemeClr val="tx1"/>
                </a:solidFill>
              </a:rPr>
              <a:t>autoreprodukce</a:t>
            </a:r>
            <a:endParaRPr lang="cs-CZ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11/26/2013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510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Význam </a:t>
            </a:r>
            <a:r>
              <a:rPr lang="cs-CZ" dirty="0" smtClean="0">
                <a:solidFill>
                  <a:schemeClr val="tx1"/>
                </a:solidFill>
              </a:rPr>
              <a:t>biochemie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Teoretický – poznání podstaty života</a:t>
            </a:r>
          </a:p>
          <a:p>
            <a:r>
              <a:rPr lang="cs-CZ" dirty="0">
                <a:solidFill>
                  <a:schemeClr val="tx1"/>
                </a:solidFill>
              </a:rPr>
              <a:t>Praktické aspekty – materiální základ rozvoje poznání</a:t>
            </a:r>
          </a:p>
          <a:p>
            <a:r>
              <a:rPr lang="cs-CZ" b="1" dirty="0">
                <a:solidFill>
                  <a:schemeClr val="tx1"/>
                </a:solidFill>
              </a:rPr>
              <a:t>Aplikovaná biochemie</a:t>
            </a:r>
            <a:endParaRPr lang="cs-CZ" dirty="0">
              <a:solidFill>
                <a:schemeClr val="tx1"/>
              </a:solidFill>
            </a:endParaRPr>
          </a:p>
          <a:p>
            <a:pPr lvl="1"/>
            <a:r>
              <a:rPr lang="cs-CZ" dirty="0">
                <a:solidFill>
                  <a:schemeClr val="tx1"/>
                </a:solidFill>
              </a:rPr>
              <a:t>lékařství – klinická biochemie a </a:t>
            </a:r>
            <a:r>
              <a:rPr lang="cs-CZ" dirty="0" err="1">
                <a:solidFill>
                  <a:schemeClr val="tx1"/>
                </a:solidFill>
              </a:rPr>
              <a:t>patobiochemie</a:t>
            </a:r>
            <a:endParaRPr lang="cs-CZ" dirty="0">
              <a:solidFill>
                <a:schemeClr val="tx1"/>
              </a:solidFill>
            </a:endParaRPr>
          </a:p>
          <a:p>
            <a:pPr lvl="1"/>
            <a:r>
              <a:rPr lang="cs-CZ" dirty="0">
                <a:solidFill>
                  <a:schemeClr val="tx1"/>
                </a:solidFill>
              </a:rPr>
              <a:t>biotechnologie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potravinářská biochemie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další aplikace</a:t>
            </a: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11/26/2013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768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82</TotalTime>
  <Words>246</Words>
  <Application>Microsoft Office PowerPoint</Application>
  <PresentationFormat>Předvádění na obrazovce (4:3)</PresentationFormat>
  <Paragraphs>54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Exekutivní</vt:lpstr>
      <vt:lpstr>C5720 Biochemie</vt:lpstr>
      <vt:lpstr>Obecná charakteristika</vt:lpstr>
      <vt:lpstr>Kořeny biochemie</vt:lpstr>
      <vt:lpstr>Historie – mezníky poznání</vt:lpstr>
      <vt:lpstr>Biochemie – 20. století</vt:lpstr>
      <vt:lpstr>Hlavní oblasti biochemie</vt:lpstr>
      <vt:lpstr>Význam biochemie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Zbořil</dc:creator>
  <cp:lastModifiedBy>Zboril</cp:lastModifiedBy>
  <cp:revision>16</cp:revision>
  <dcterms:created xsi:type="dcterms:W3CDTF">2012-05-21T09:08:24Z</dcterms:created>
  <dcterms:modified xsi:type="dcterms:W3CDTF">2013-11-26T06:36:37Z</dcterms:modified>
</cp:coreProperties>
</file>