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5" r:id="rId5"/>
    <p:sldId id="276" r:id="rId6"/>
    <p:sldId id="277" r:id="rId7"/>
    <p:sldId id="264" r:id="rId8"/>
    <p:sldId id="265" r:id="rId9"/>
    <p:sldId id="266" r:id="rId10"/>
    <p:sldId id="267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11/26/2012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488832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10-Redoxní pochody, dýchací řetězec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sz="2200" dirty="0">
                <a:solidFill>
                  <a:schemeClr val="tx1"/>
                </a:solidFill>
              </a:rPr>
              <a:t>FRVŠ </a:t>
            </a:r>
            <a:r>
              <a:rPr lang="cs-CZ" sz="2200" b="1" dirty="0">
                <a:solidFill>
                  <a:schemeClr val="tx1"/>
                </a:solidFill>
              </a:rPr>
              <a:t>1647/2012</a:t>
            </a:r>
            <a:endParaRPr lang="cs-CZ" sz="22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11/26/2012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Sekvence přenašečů e</a:t>
            </a:r>
            <a:r>
              <a:rPr lang="cs-CZ" baseline="30000" dirty="0">
                <a:solidFill>
                  <a:schemeClr val="tx1"/>
                </a:solidFill>
              </a:rPr>
              <a:t>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914286" cy="46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178874" y="3748390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Redukce </a:t>
            </a:r>
            <a:r>
              <a:rPr lang="cs-CZ" dirty="0" err="1" smtClean="0"/>
              <a:t>CoQ</a:t>
            </a:r>
            <a:r>
              <a:rPr lang="cs-CZ" dirty="0" smtClean="0"/>
              <a:t> - sběrnice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6227604" cy="420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Sekvence přenašečů e</a:t>
            </a:r>
            <a:r>
              <a:rPr lang="cs-CZ" baseline="30000" dirty="0">
                <a:solidFill>
                  <a:schemeClr val="tx1"/>
                </a:solidFill>
              </a:rPr>
              <a:t>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Cytochromová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část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Přenos e</a:t>
            </a:r>
            <a:r>
              <a:rPr lang="cs-CZ" sz="2000" baseline="30000" dirty="0" smtClean="0">
                <a:solidFill>
                  <a:schemeClr val="tx1"/>
                </a:solidFill>
              </a:rPr>
              <a:t>-</a:t>
            </a:r>
            <a:r>
              <a:rPr lang="cs-CZ" sz="2000" dirty="0" smtClean="0">
                <a:solidFill>
                  <a:schemeClr val="tx1"/>
                </a:solidFill>
              </a:rPr>
              <a:t> bez H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Vazba hemu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n</a:t>
            </a:r>
            <a:r>
              <a:rPr lang="cs-CZ" sz="2000" dirty="0" smtClean="0">
                <a:solidFill>
                  <a:schemeClr val="tx1"/>
                </a:solidFill>
              </a:rPr>
              <a:t>a </a:t>
            </a:r>
            <a:r>
              <a:rPr lang="cs-CZ" sz="2000" dirty="0" err="1" smtClean="0">
                <a:solidFill>
                  <a:schemeClr val="tx1"/>
                </a:solidFill>
              </a:rPr>
              <a:t>apocyt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c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Různé hemy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Fe</a:t>
            </a:r>
            <a:r>
              <a:rPr lang="cs-CZ" sz="2000" baseline="30000" dirty="0" smtClean="0">
                <a:solidFill>
                  <a:schemeClr val="tx1"/>
                </a:solidFill>
              </a:rPr>
              <a:t>2+ </a:t>
            </a:r>
            <a:r>
              <a:rPr lang="cs-CZ" sz="2000" dirty="0" smtClean="0">
                <a:solidFill>
                  <a:schemeClr val="tx1"/>
                </a:solidFill>
              </a:rPr>
              <a:t>- Fe</a:t>
            </a:r>
            <a:r>
              <a:rPr lang="cs-CZ" sz="2000" baseline="30000" dirty="0" smtClean="0">
                <a:solidFill>
                  <a:schemeClr val="tx1"/>
                </a:solidFill>
              </a:rPr>
              <a:t>3+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Terminální </a:t>
            </a: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tx1"/>
                </a:solidFill>
              </a:rPr>
              <a:t>cyt</a:t>
            </a:r>
            <a:r>
              <a:rPr lang="cs-CZ" sz="2000" dirty="0" smtClean="0">
                <a:solidFill>
                  <a:schemeClr val="tx1"/>
                </a:solidFill>
              </a:rPr>
              <a:t> c </a:t>
            </a:r>
            <a:r>
              <a:rPr lang="cs-CZ" sz="2000" dirty="0" err="1" smtClean="0">
                <a:solidFill>
                  <a:schemeClr val="tx1"/>
                </a:solidFill>
              </a:rPr>
              <a:t>oxidasa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95" y="1430315"/>
            <a:ext cx="4184016" cy="302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Šipka doprava se zářezem 6"/>
          <p:cNvSpPr/>
          <p:nvPr/>
        </p:nvSpPr>
        <p:spPr>
          <a:xfrm>
            <a:off x="2632123" y="3581911"/>
            <a:ext cx="648072" cy="2423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Organisace </a:t>
            </a:r>
            <a:r>
              <a:rPr lang="cs-CZ" dirty="0" smtClean="0">
                <a:solidFill>
                  <a:schemeClr val="tx1"/>
                </a:solidFill>
              </a:rPr>
              <a:t>RC v membráně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Komplexy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v IMM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Cytoplasmatická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membrána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err="1" smtClean="0">
                <a:solidFill>
                  <a:schemeClr val="tx1"/>
                </a:solidFill>
              </a:rPr>
              <a:t>prokaryonti</a:t>
            </a:r>
            <a:r>
              <a:rPr lang="cs-CZ" sz="2000" dirty="0" smtClean="0">
                <a:solidFill>
                  <a:schemeClr val="tx1"/>
                </a:solidFill>
              </a:rPr>
              <a:t>)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13" y="1392172"/>
            <a:ext cx="6182857" cy="48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6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Redoxní reakce v biochemii, rozdělení, smysl a význam.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Respirační </a:t>
            </a:r>
            <a:r>
              <a:rPr lang="cs-CZ" dirty="0">
                <a:solidFill>
                  <a:schemeClr val="tx1"/>
                </a:solidFill>
              </a:rPr>
              <a:t>řetězec, jeho komponenty (cytochromy, </a:t>
            </a:r>
            <a:r>
              <a:rPr lang="cs-CZ" dirty="0" err="1">
                <a:solidFill>
                  <a:schemeClr val="tx1"/>
                </a:solidFill>
              </a:rPr>
              <a:t>ubichinon</a:t>
            </a:r>
            <a:r>
              <a:rPr lang="cs-CZ" dirty="0">
                <a:solidFill>
                  <a:schemeClr val="tx1"/>
                </a:solidFill>
              </a:rPr>
              <a:t>), struktura komplexů I - IV.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Význam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oxidoredukčních</a:t>
            </a:r>
            <a:r>
              <a:rPr lang="cs-CZ" dirty="0">
                <a:solidFill>
                  <a:schemeClr val="tx1"/>
                </a:solidFill>
                <a:effectLst/>
              </a:rPr>
              <a:t> pochodů v </a:t>
            </a:r>
            <a:r>
              <a:rPr lang="cs-CZ" dirty="0" smtClean="0">
                <a:solidFill>
                  <a:schemeClr val="tx1"/>
                </a:solidFill>
                <a:effectLst/>
              </a:rPr>
              <a:t>biochemii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lvl="0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řeměna </a:t>
            </a:r>
            <a:r>
              <a:rPr lang="cs-CZ" dirty="0">
                <a:solidFill>
                  <a:schemeClr val="tx1"/>
                </a:solidFill>
              </a:rPr>
              <a:t>substrátů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err="1">
                <a:solidFill>
                  <a:schemeClr val="tx1"/>
                </a:solidFill>
              </a:rPr>
              <a:t>O</a:t>
            </a:r>
            <a:r>
              <a:rPr lang="cs-CZ" sz="1800" dirty="0" err="1" smtClean="0">
                <a:solidFill>
                  <a:schemeClr val="tx1"/>
                </a:solidFill>
              </a:rPr>
              <a:t>xygenace</a:t>
            </a:r>
            <a:r>
              <a:rPr lang="cs-CZ" sz="1800" dirty="0">
                <a:solidFill>
                  <a:schemeClr val="tx1"/>
                </a:solidFill>
              </a:rPr>
              <a:t>, hydroxylace, </a:t>
            </a:r>
            <a:endParaRPr lang="cs-CZ" sz="1800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Syntézy, transformace, anabolismus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Různorodá skupina, kvantitativně minoritní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Energetický </a:t>
            </a:r>
            <a:r>
              <a:rPr lang="cs-CZ" dirty="0">
                <a:solidFill>
                  <a:schemeClr val="tx1"/>
                </a:solidFill>
              </a:rPr>
              <a:t>význam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U</a:t>
            </a:r>
            <a:r>
              <a:rPr lang="cs-CZ" sz="1800" dirty="0" smtClean="0">
                <a:solidFill>
                  <a:schemeClr val="tx1"/>
                </a:solidFill>
              </a:rPr>
              <a:t>volňování </a:t>
            </a:r>
            <a:r>
              <a:rPr lang="cs-CZ" sz="1800" dirty="0">
                <a:solidFill>
                  <a:schemeClr val="tx1"/>
                </a:solidFill>
              </a:rPr>
              <a:t>resp. ukládání </a:t>
            </a:r>
            <a:r>
              <a:rPr lang="cs-CZ" sz="1800" dirty="0" smtClean="0">
                <a:solidFill>
                  <a:schemeClr val="tx1"/>
                </a:solidFill>
              </a:rPr>
              <a:t>metabolicky využitelné energie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Kvantitativně převládá, uniformní (ne však jednoduchá)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Charakteristika enzymů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Enzymy skupiny </a:t>
            </a:r>
            <a:r>
              <a:rPr lang="cs-CZ" dirty="0" err="1">
                <a:solidFill>
                  <a:schemeClr val="tx1"/>
                </a:solidFill>
              </a:rPr>
              <a:t>oxidoreduktas</a:t>
            </a:r>
            <a:r>
              <a:rPr lang="cs-CZ" dirty="0">
                <a:solidFill>
                  <a:schemeClr val="tx1"/>
                </a:solidFill>
              </a:rPr>
              <a:t> – EC 1</a:t>
            </a:r>
            <a:r>
              <a:rPr lang="cs-CZ" dirty="0" smtClean="0">
                <a:solidFill>
                  <a:schemeClr val="tx1"/>
                </a:solidFill>
              </a:rPr>
              <a:t>…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Názvosloví </a:t>
            </a:r>
            <a:r>
              <a:rPr lang="cs-CZ" dirty="0" smtClean="0">
                <a:solidFill>
                  <a:schemeClr val="tx1"/>
                </a:solidFill>
              </a:rPr>
              <a:t>systematické </a:t>
            </a:r>
          </a:p>
          <a:p>
            <a:pPr lvl="1"/>
            <a:r>
              <a:rPr lang="cs-CZ" sz="1800" dirty="0" err="1" smtClean="0">
                <a:solidFill>
                  <a:schemeClr val="tx1"/>
                </a:solidFill>
              </a:rPr>
              <a:t>donor:akceptor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oxidoreduktasa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Triviální 	</a:t>
            </a:r>
          </a:p>
          <a:p>
            <a:pPr lvl="1"/>
            <a:r>
              <a:rPr lang="cs-CZ" sz="1800" dirty="0" err="1">
                <a:solidFill>
                  <a:schemeClr val="tx1"/>
                </a:solidFill>
              </a:rPr>
              <a:t>dehydrogenasy</a:t>
            </a:r>
            <a:r>
              <a:rPr lang="cs-CZ" sz="1800" dirty="0">
                <a:solidFill>
                  <a:schemeClr val="tx1"/>
                </a:solidFill>
              </a:rPr>
              <a:t> – </a:t>
            </a:r>
            <a:r>
              <a:rPr lang="cs-CZ" sz="1800" dirty="0" smtClean="0">
                <a:solidFill>
                  <a:schemeClr val="tx1"/>
                </a:solidFill>
              </a:rPr>
              <a:t>odebírají </a:t>
            </a:r>
            <a:r>
              <a:rPr lang="cs-CZ" sz="1800" dirty="0">
                <a:solidFill>
                  <a:schemeClr val="tx1"/>
                </a:solidFill>
              </a:rPr>
              <a:t>elektrony ze substrátu</a:t>
            </a:r>
          </a:p>
          <a:p>
            <a:pPr lvl="1"/>
            <a:r>
              <a:rPr lang="cs-CZ" sz="1800" dirty="0" err="1">
                <a:solidFill>
                  <a:schemeClr val="tx1"/>
                </a:solidFill>
              </a:rPr>
              <a:t>o</a:t>
            </a:r>
            <a:r>
              <a:rPr lang="cs-CZ" sz="1800" dirty="0" err="1" smtClean="0">
                <a:solidFill>
                  <a:schemeClr val="tx1"/>
                </a:solidFill>
              </a:rPr>
              <a:t>xidasy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–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předávají elektrony na kyslík (finální akceptor) – tvoří H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O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aerobní </a:t>
            </a:r>
            <a:r>
              <a:rPr lang="cs-CZ" sz="1800" dirty="0" err="1">
                <a:solidFill>
                  <a:schemeClr val="tx1"/>
                </a:solidFill>
              </a:rPr>
              <a:t>dehydrogenasy</a:t>
            </a:r>
            <a:r>
              <a:rPr lang="cs-CZ" sz="1800" dirty="0">
                <a:solidFill>
                  <a:schemeClr val="tx1"/>
                </a:solidFill>
              </a:rPr>
              <a:t> – </a:t>
            </a:r>
            <a:r>
              <a:rPr lang="cs-CZ" sz="1800" dirty="0" smtClean="0">
                <a:solidFill>
                  <a:schemeClr val="tx1"/>
                </a:solidFill>
              </a:rPr>
              <a:t>přenos </a:t>
            </a:r>
            <a:r>
              <a:rPr lang="cs-CZ" sz="1800" dirty="0">
                <a:solidFill>
                  <a:schemeClr val="tx1"/>
                </a:solidFill>
              </a:rPr>
              <a:t>elektronů ze substrátu na </a:t>
            </a:r>
            <a:r>
              <a:rPr lang="cs-CZ" sz="1800" dirty="0" smtClean="0">
                <a:solidFill>
                  <a:schemeClr val="tx1"/>
                </a:solidFill>
              </a:rPr>
              <a:t>kyslík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– </a:t>
            </a:r>
            <a:r>
              <a:rPr lang="cs-CZ" sz="1800" dirty="0">
                <a:solidFill>
                  <a:schemeClr val="tx1"/>
                </a:solidFill>
              </a:rPr>
              <a:t>tvoří H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O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sz="1800" dirty="0" err="1">
                <a:solidFill>
                  <a:schemeClr val="tx1"/>
                </a:solidFill>
              </a:rPr>
              <a:t>reduktasy</a:t>
            </a:r>
            <a:r>
              <a:rPr lang="cs-CZ" sz="1800" dirty="0">
                <a:solidFill>
                  <a:schemeClr val="tx1"/>
                </a:solidFill>
              </a:rPr>
              <a:t> (jiný akceptor)</a:t>
            </a:r>
          </a:p>
          <a:p>
            <a:pPr lvl="1"/>
            <a:r>
              <a:rPr lang="cs-CZ" sz="1800" dirty="0" err="1">
                <a:solidFill>
                  <a:schemeClr val="tx1"/>
                </a:solidFill>
              </a:rPr>
              <a:t>peroxidasy</a:t>
            </a:r>
            <a:r>
              <a:rPr lang="cs-CZ" sz="1800" dirty="0">
                <a:solidFill>
                  <a:schemeClr val="tx1"/>
                </a:solidFill>
              </a:rPr>
              <a:t>, </a:t>
            </a:r>
            <a:r>
              <a:rPr lang="cs-CZ" sz="1800" dirty="0" smtClean="0">
                <a:solidFill>
                  <a:schemeClr val="tx1"/>
                </a:solidFill>
              </a:rPr>
              <a:t>katalasy</a:t>
            </a:r>
            <a:endParaRPr lang="cs-CZ" sz="1800" dirty="0">
              <a:solidFill>
                <a:schemeClr val="tx1"/>
              </a:solidFill>
            </a:endParaRPr>
          </a:p>
          <a:p>
            <a:pPr lvl="1"/>
            <a:r>
              <a:rPr lang="cs-CZ" sz="1800" dirty="0" err="1">
                <a:solidFill>
                  <a:schemeClr val="tx1"/>
                </a:solidFill>
              </a:rPr>
              <a:t>oxygenasy</a:t>
            </a:r>
            <a:r>
              <a:rPr lang="cs-CZ" sz="1800" dirty="0">
                <a:solidFill>
                  <a:schemeClr val="tx1"/>
                </a:solidFill>
              </a:rPr>
              <a:t> (mono- a di-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Obecné pojmy a vztahy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Oxidace a redukce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přenos </a:t>
            </a:r>
            <a:r>
              <a:rPr lang="cs-CZ" sz="1800" dirty="0">
                <a:solidFill>
                  <a:schemeClr val="tx1"/>
                </a:solidFill>
              </a:rPr>
              <a:t>elektronů – donor : </a:t>
            </a:r>
            <a:r>
              <a:rPr lang="cs-CZ" sz="1800" dirty="0" smtClean="0">
                <a:solidFill>
                  <a:schemeClr val="tx1"/>
                </a:solidFill>
              </a:rPr>
              <a:t>akceptor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Směr přenosu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záležitost </a:t>
            </a:r>
            <a:r>
              <a:rPr lang="cs-CZ" sz="1800" dirty="0">
                <a:solidFill>
                  <a:schemeClr val="tx1"/>
                </a:solidFill>
              </a:rPr>
              <a:t>E (formálně E</a:t>
            </a:r>
            <a:r>
              <a:rPr lang="cs-CZ" sz="1800" baseline="30000" dirty="0">
                <a:solidFill>
                  <a:schemeClr val="tx1"/>
                </a:solidFill>
              </a:rPr>
              <a:t>0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parametry látky a kvantitativních poměrů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ΔG</a:t>
            </a:r>
            <a:r>
              <a:rPr lang="cs-CZ" baseline="30000" dirty="0">
                <a:solidFill>
                  <a:schemeClr val="tx1"/>
                </a:solidFill>
              </a:rPr>
              <a:t>0</a:t>
            </a:r>
            <a:r>
              <a:rPr lang="cs-CZ" dirty="0">
                <a:solidFill>
                  <a:schemeClr val="tx1"/>
                </a:solidFill>
              </a:rPr>
              <a:t> = - </a:t>
            </a:r>
            <a:r>
              <a:rPr lang="cs-CZ" dirty="0" err="1">
                <a:solidFill>
                  <a:schemeClr val="tx1"/>
                </a:solidFill>
              </a:rPr>
              <a:t>nF.Δ</a:t>
            </a:r>
            <a:r>
              <a:rPr lang="cs-CZ" dirty="0">
                <a:solidFill>
                  <a:schemeClr val="tx1"/>
                </a:solidFill>
              </a:rPr>
              <a:t> E</a:t>
            </a:r>
            <a:r>
              <a:rPr lang="cs-CZ" baseline="30000" dirty="0">
                <a:solidFill>
                  <a:schemeClr val="tx1"/>
                </a:solidFill>
              </a:rPr>
              <a:t>0</a:t>
            </a:r>
            <a:r>
              <a:rPr lang="cs-CZ" dirty="0">
                <a:solidFill>
                  <a:schemeClr val="tx1"/>
                </a:solidFill>
              </a:rPr>
              <a:t> 	ΔG = - </a:t>
            </a:r>
            <a:r>
              <a:rPr lang="cs-CZ" dirty="0" err="1">
                <a:solidFill>
                  <a:schemeClr val="tx1"/>
                </a:solidFill>
              </a:rPr>
              <a:t>nF.ΔE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E</a:t>
            </a:r>
            <a:r>
              <a:rPr lang="en-US" baseline="30000" dirty="0">
                <a:solidFill>
                  <a:schemeClr val="tx1"/>
                </a:solidFill>
              </a:rPr>
              <a:t>’</a:t>
            </a:r>
            <a:r>
              <a:rPr lang="cs-CZ" dirty="0">
                <a:solidFill>
                  <a:schemeClr val="tx1"/>
                </a:solidFill>
              </a:rPr>
              <a:t> = E</a:t>
            </a:r>
            <a:r>
              <a:rPr lang="cs-CZ" baseline="30000" dirty="0">
                <a:solidFill>
                  <a:schemeClr val="tx1"/>
                </a:solidFill>
              </a:rPr>
              <a:t>0</a:t>
            </a:r>
            <a:r>
              <a:rPr lang="en-US" baseline="30000" dirty="0">
                <a:solidFill>
                  <a:schemeClr val="tx1"/>
                </a:solidFill>
              </a:rPr>
              <a:t>’</a:t>
            </a:r>
            <a:r>
              <a:rPr lang="cs-CZ" dirty="0">
                <a:solidFill>
                  <a:schemeClr val="tx1"/>
                </a:solidFill>
              </a:rPr>
              <a:t> + RT/</a:t>
            </a:r>
            <a:r>
              <a:rPr lang="cs-CZ" dirty="0" err="1">
                <a:solidFill>
                  <a:schemeClr val="tx1"/>
                </a:solidFill>
              </a:rPr>
              <a:t>nF</a:t>
            </a:r>
            <a:r>
              <a:rPr lang="cs-CZ" dirty="0">
                <a:solidFill>
                  <a:schemeClr val="tx1"/>
                </a:solidFill>
              </a:rPr>
              <a:t> . </a:t>
            </a:r>
            <a:r>
              <a:rPr lang="cs-CZ" dirty="0" err="1">
                <a:solidFill>
                  <a:schemeClr val="tx1"/>
                </a:solidFill>
              </a:rPr>
              <a:t>ln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a</a:t>
            </a:r>
            <a:r>
              <a:rPr lang="cs-CZ" baseline="-25000" dirty="0" err="1">
                <a:solidFill>
                  <a:schemeClr val="tx1"/>
                </a:solidFill>
              </a:rPr>
              <a:t>ox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a</a:t>
            </a:r>
            <a:r>
              <a:rPr lang="cs-CZ" baseline="-25000" dirty="0" err="1">
                <a:solidFill>
                  <a:schemeClr val="tx1"/>
                </a:solidFill>
              </a:rPr>
              <a:t>red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E</a:t>
            </a:r>
            <a:r>
              <a:rPr lang="en-US" baseline="30000" dirty="0">
                <a:solidFill>
                  <a:schemeClr val="tx1"/>
                </a:solidFill>
              </a:rPr>
              <a:t>’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resp. </a:t>
            </a:r>
            <a:r>
              <a:rPr lang="cs-CZ" dirty="0">
                <a:solidFill>
                  <a:schemeClr val="tx1"/>
                </a:solidFill>
              </a:rPr>
              <a:t>E</a:t>
            </a:r>
            <a:r>
              <a:rPr lang="cs-CZ" baseline="30000" dirty="0">
                <a:solidFill>
                  <a:schemeClr val="tx1"/>
                </a:solidFill>
              </a:rPr>
              <a:t>0</a:t>
            </a:r>
            <a:r>
              <a:rPr lang="en-US" baseline="30000" dirty="0">
                <a:solidFill>
                  <a:schemeClr val="tx1"/>
                </a:solidFill>
              </a:rPr>
              <a:t>’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pro </a:t>
            </a:r>
            <a:r>
              <a:rPr lang="cs-CZ" dirty="0">
                <a:solidFill>
                  <a:schemeClr val="tx1"/>
                </a:solidFill>
              </a:rPr>
              <a:t>nestandartní podmínky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Pochody zajišťující transformaci a využívání energie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cs-CZ" i="1" dirty="0" smtClean="0">
                <a:solidFill>
                  <a:schemeClr val="tx1"/>
                </a:solidFill>
              </a:rPr>
              <a:t>Složité </a:t>
            </a:r>
            <a:r>
              <a:rPr lang="cs-CZ" i="1" dirty="0">
                <a:solidFill>
                  <a:schemeClr val="tx1"/>
                </a:solidFill>
              </a:rPr>
              <a:t>systémy </a:t>
            </a:r>
            <a:r>
              <a:rPr lang="cs-CZ" dirty="0">
                <a:solidFill>
                  <a:schemeClr val="tx1"/>
                </a:solidFill>
              </a:rPr>
              <a:t>enzymů jako přenašečů elektronů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Umožňují konversi </a:t>
            </a:r>
            <a:r>
              <a:rPr lang="cs-CZ" sz="1800" dirty="0">
                <a:solidFill>
                  <a:schemeClr val="tx1"/>
                </a:solidFill>
              </a:rPr>
              <a:t>energie na metabolicky využitelnou formu (typicky ATP, ale i jiné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sz="1800" i="1" dirty="0">
                <a:solidFill>
                  <a:schemeClr val="tx1"/>
                </a:solidFill>
              </a:rPr>
              <a:t>Jednoduchý pochod</a:t>
            </a:r>
            <a:r>
              <a:rPr lang="cs-CZ" sz="1800" dirty="0">
                <a:solidFill>
                  <a:schemeClr val="tx1"/>
                </a:solidFill>
              </a:rPr>
              <a:t> – jednostupňová oxidace – energie jako </a:t>
            </a:r>
            <a:r>
              <a:rPr lang="cs-CZ" sz="1800" dirty="0" smtClean="0">
                <a:solidFill>
                  <a:schemeClr val="tx1"/>
                </a:solidFill>
              </a:rPr>
              <a:t>teplo – smysl přeměna substrátů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Dýchací (respirační) řetězec – zdroj energie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Systém navazujících přenašečů elektronů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Substrát (primární donor) – finální akceptor (obvykle O</a:t>
            </a:r>
            <a:r>
              <a:rPr lang="cs-CZ" sz="1800" baseline="-25000" dirty="0" smtClean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– alternativy)</a:t>
            </a:r>
            <a:endParaRPr lang="cs-CZ" sz="1800" baseline="-25000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Synonymum řetězec </a:t>
            </a:r>
            <a:r>
              <a:rPr lang="cs-CZ" sz="1800" dirty="0">
                <a:solidFill>
                  <a:schemeClr val="tx1"/>
                </a:solidFill>
              </a:rPr>
              <a:t>přenosu </a:t>
            </a:r>
            <a:r>
              <a:rPr lang="cs-CZ" sz="1800" dirty="0" smtClean="0">
                <a:solidFill>
                  <a:schemeClr val="tx1"/>
                </a:solidFill>
              </a:rPr>
              <a:t>elektronů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Uspořádání </a:t>
            </a:r>
            <a:r>
              <a:rPr lang="cs-CZ" b="1" dirty="0">
                <a:solidFill>
                  <a:schemeClr val="tx1"/>
                </a:solidFill>
              </a:rPr>
              <a:t>přenašečů</a:t>
            </a:r>
            <a:r>
              <a:rPr lang="cs-CZ" dirty="0">
                <a:solidFill>
                  <a:schemeClr val="tx1"/>
                </a:solidFill>
              </a:rPr>
              <a:t> – sekvence dle E</a:t>
            </a:r>
            <a:r>
              <a:rPr lang="cs-CZ" baseline="30000" dirty="0">
                <a:solidFill>
                  <a:schemeClr val="tx1"/>
                </a:solidFill>
              </a:rPr>
              <a:t>0</a:t>
            </a:r>
            <a:r>
              <a:rPr lang="en-US" baseline="30000" dirty="0">
                <a:solidFill>
                  <a:schemeClr val="tx1"/>
                </a:solidFill>
              </a:rPr>
              <a:t>’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Komplex uskladňující energii uvolněnou oxidací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Spřažení obou pochodů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dýchacího řetězce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Uspořádání </a:t>
            </a:r>
            <a:r>
              <a:rPr lang="cs-CZ" dirty="0">
                <a:solidFill>
                  <a:schemeClr val="tx1"/>
                </a:solidFill>
              </a:rPr>
              <a:t>přenašečů – sekvence dle E</a:t>
            </a:r>
            <a:r>
              <a:rPr lang="cs-CZ" baseline="30000" dirty="0">
                <a:solidFill>
                  <a:schemeClr val="tx1"/>
                </a:solidFill>
              </a:rPr>
              <a:t>0</a:t>
            </a:r>
            <a:r>
              <a:rPr lang="en-US" baseline="30000" dirty="0">
                <a:solidFill>
                  <a:schemeClr val="tx1"/>
                </a:solidFill>
              </a:rPr>
              <a:t>’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7" y="1268760"/>
            <a:ext cx="6338096" cy="444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Sekvence přenašečů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80861"/>
            <a:ext cx="6914286" cy="522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987824" y="3068960"/>
            <a:ext cx="3865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Redukce NAD</a:t>
            </a:r>
            <a:r>
              <a:rPr lang="cs-CZ" baseline="30000" dirty="0" smtClean="0"/>
              <a:t>+</a:t>
            </a:r>
            <a:r>
              <a:rPr lang="cs-CZ" dirty="0" smtClean="0"/>
              <a:t> - není součástí RC</a:t>
            </a:r>
          </a:p>
          <a:p>
            <a:r>
              <a:rPr lang="cs-CZ" dirty="0" smtClean="0"/>
              <a:t>NADH – substrát – donor e</a:t>
            </a:r>
            <a:r>
              <a:rPr lang="cs-CZ" baseline="30000" dirty="0" smtClean="0"/>
              <a:t>-</a:t>
            </a:r>
          </a:p>
          <a:p>
            <a:r>
              <a:rPr lang="cs-CZ" dirty="0" smtClean="0"/>
              <a:t>Nejvýznamnější, ale i jiné (</a:t>
            </a:r>
            <a:r>
              <a:rPr lang="cs-CZ" dirty="0" err="1" smtClean="0"/>
              <a:t>sukcinát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Sekvence přenašečů e</a:t>
            </a:r>
            <a:r>
              <a:rPr lang="cs-CZ" baseline="30000" dirty="0">
                <a:solidFill>
                  <a:schemeClr val="tx1"/>
                </a:solidFill>
              </a:rPr>
              <a:t>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914286" cy="46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131840" y="3356992"/>
            <a:ext cx="31806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Redukce FMN v CI</a:t>
            </a:r>
          </a:p>
          <a:p>
            <a:r>
              <a:rPr lang="cs-CZ" sz="1400" dirty="0" smtClean="0"/>
              <a:t>	</a:t>
            </a:r>
            <a:r>
              <a:rPr lang="cs-CZ" sz="1600" dirty="0" smtClean="0"/>
              <a:t>Podobně FAD v CII</a:t>
            </a:r>
          </a:p>
          <a:p>
            <a:r>
              <a:rPr lang="cs-CZ" sz="1600" dirty="0" smtClean="0"/>
              <a:t>	Méně energie – E vyšší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99</TotalTime>
  <Words>308</Words>
  <Application>Microsoft Office PowerPoint</Application>
  <PresentationFormat>Předvádění na obrazovce (4:3)</PresentationFormat>
  <Paragraphs>123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Exekutivní</vt:lpstr>
      <vt:lpstr>C3181 Biochemie I</vt:lpstr>
      <vt:lpstr>Obsah</vt:lpstr>
      <vt:lpstr>Význam oxidoredukčních pochodů v biochemii</vt:lpstr>
      <vt:lpstr>Charakteristika enzymů</vt:lpstr>
      <vt:lpstr>Obecné pojmy a vztahy</vt:lpstr>
      <vt:lpstr>Pochody zajišťující transformaci a využívání energie</vt:lpstr>
      <vt:lpstr>Schema dýchacího řetězce</vt:lpstr>
      <vt:lpstr>Sekvence přenašečů e-</vt:lpstr>
      <vt:lpstr>Sekvence přenašečů e-</vt:lpstr>
      <vt:lpstr>Sekvence přenašečů e-</vt:lpstr>
      <vt:lpstr>Sekvence přenašečů e-</vt:lpstr>
      <vt:lpstr>Organisace RC v membráně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24</cp:revision>
  <dcterms:created xsi:type="dcterms:W3CDTF">2012-05-21T09:08:24Z</dcterms:created>
  <dcterms:modified xsi:type="dcterms:W3CDTF">2012-11-26T06:42:58Z</dcterms:modified>
</cp:coreProperties>
</file>