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sldIdLst>
    <p:sldId id="256" r:id="rId2"/>
    <p:sldId id="397" r:id="rId3"/>
    <p:sldId id="552" r:id="rId4"/>
    <p:sldId id="551" r:id="rId5"/>
    <p:sldId id="554" r:id="rId6"/>
    <p:sldId id="556" r:id="rId7"/>
    <p:sldId id="558" r:id="rId8"/>
    <p:sldId id="559" r:id="rId9"/>
    <p:sldId id="560" r:id="rId10"/>
    <p:sldId id="561" r:id="rId11"/>
    <p:sldId id="567" r:id="rId12"/>
    <p:sldId id="568" r:id="rId13"/>
    <p:sldId id="570" r:id="rId14"/>
    <p:sldId id="599" r:id="rId15"/>
    <p:sldId id="600" r:id="rId16"/>
    <p:sldId id="572" r:id="rId17"/>
    <p:sldId id="603" r:id="rId18"/>
    <p:sldId id="604" r:id="rId19"/>
    <p:sldId id="602" r:id="rId20"/>
    <p:sldId id="573" r:id="rId21"/>
    <p:sldId id="601" r:id="rId22"/>
    <p:sldId id="615" r:id="rId23"/>
    <p:sldId id="605" r:id="rId24"/>
    <p:sldId id="606" r:id="rId25"/>
    <p:sldId id="607" r:id="rId26"/>
    <p:sldId id="608" r:id="rId27"/>
    <p:sldId id="613" r:id="rId28"/>
    <p:sldId id="610" r:id="rId29"/>
    <p:sldId id="611" r:id="rId30"/>
    <p:sldId id="612" r:id="rId31"/>
    <p:sldId id="614" r:id="rId32"/>
    <p:sldId id="630" r:id="rId33"/>
    <p:sldId id="616" r:id="rId34"/>
    <p:sldId id="617" r:id="rId35"/>
    <p:sldId id="618" r:id="rId36"/>
    <p:sldId id="609" r:id="rId37"/>
    <p:sldId id="619" r:id="rId38"/>
    <p:sldId id="620" r:id="rId39"/>
    <p:sldId id="562" r:id="rId40"/>
    <p:sldId id="635" r:id="rId41"/>
    <p:sldId id="565" r:id="rId42"/>
    <p:sldId id="621" r:id="rId43"/>
    <p:sldId id="563" r:id="rId44"/>
    <p:sldId id="564" r:id="rId45"/>
    <p:sldId id="566" r:id="rId46"/>
    <p:sldId id="557" r:id="rId47"/>
    <p:sldId id="569" r:id="rId48"/>
    <p:sldId id="594" r:id="rId49"/>
    <p:sldId id="553" r:id="rId50"/>
    <p:sldId id="571" r:id="rId51"/>
    <p:sldId id="574" r:id="rId52"/>
    <p:sldId id="598" r:id="rId53"/>
    <p:sldId id="597" r:id="rId54"/>
    <p:sldId id="575" r:id="rId55"/>
    <p:sldId id="576" r:id="rId56"/>
    <p:sldId id="622" r:id="rId57"/>
    <p:sldId id="628" r:id="rId58"/>
    <p:sldId id="623" r:id="rId59"/>
    <p:sldId id="626" r:id="rId60"/>
    <p:sldId id="624" r:id="rId61"/>
    <p:sldId id="629" r:id="rId62"/>
    <p:sldId id="625" r:id="rId63"/>
    <p:sldId id="627" r:id="rId64"/>
    <p:sldId id="577" r:id="rId65"/>
    <p:sldId id="634" r:id="rId66"/>
    <p:sldId id="632" r:id="rId67"/>
    <p:sldId id="578" r:id="rId68"/>
    <p:sldId id="579" r:id="rId69"/>
    <p:sldId id="580" r:id="rId70"/>
    <p:sldId id="581" r:id="rId71"/>
    <p:sldId id="582" r:id="rId72"/>
    <p:sldId id="584" r:id="rId73"/>
    <p:sldId id="583" r:id="rId74"/>
    <p:sldId id="585" r:id="rId75"/>
    <p:sldId id="586" r:id="rId76"/>
    <p:sldId id="587" r:id="rId77"/>
    <p:sldId id="588" r:id="rId78"/>
    <p:sldId id="589" r:id="rId79"/>
    <p:sldId id="590" r:id="rId80"/>
    <p:sldId id="631" r:id="rId81"/>
    <p:sldId id="633" r:id="rId82"/>
    <p:sldId id="592" r:id="rId83"/>
    <p:sldId id="595" r:id="rId84"/>
    <p:sldId id="591" r:id="rId85"/>
    <p:sldId id="593" r:id="rId86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0000"/>
    <a:srgbClr val="FFFF99"/>
    <a:srgbClr val="FFFF00"/>
    <a:srgbClr val="FF9900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90" autoAdjust="0"/>
  </p:normalViewPr>
  <p:slideViewPr>
    <p:cSldViewPr>
      <p:cViewPr>
        <p:scale>
          <a:sx n="90" d="100"/>
          <a:sy n="90" d="100"/>
        </p:scale>
        <p:origin x="-59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55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Tex_(jednotka)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Tex_(jednotka)" TargetMode="External"/><Relationship Id="rId2" Type="http://schemas.openxmlformats.org/officeDocument/2006/relationships/hyperlink" Target="http://cs.wikipedia.org/wiki/Newt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Visk%C3%B3zov%C3%A1_vl%C3%A1kna" TargetMode="External"/><Relationship Id="rId5" Type="http://schemas.openxmlformats.org/officeDocument/2006/relationships/hyperlink" Target="http://cs.wikipedia.org/wiki/Polyesterov%C3%A1_vl%C3%A1kna" TargetMode="External"/><Relationship Id="rId4" Type="http://schemas.openxmlformats.org/officeDocument/2006/relationships/hyperlink" Target="http://cs.wikipedia.org/wiki/Procento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Valchov%C3%A1n%C3%AD" TargetMode="External"/><Relationship Id="rId3" Type="http://schemas.openxmlformats.org/officeDocument/2006/relationships/hyperlink" Target="http://cs.wikipedia.org/wiki/Ov%C4%8D%C3%AD_vlna" TargetMode="External"/><Relationship Id="rId7" Type="http://schemas.openxmlformats.org/officeDocument/2006/relationships/hyperlink" Target="http://cs.wikipedia.org/wiki/Rouno" TargetMode="External"/><Relationship Id="rId2" Type="http://schemas.openxmlformats.org/officeDocument/2006/relationships/hyperlink" Target="http://cs.wikipedia.org/wiki/Textili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Pletenina" TargetMode="External"/><Relationship Id="rId5" Type="http://schemas.openxmlformats.org/officeDocument/2006/relationships/hyperlink" Target="http://cs.wikipedia.org/wiki/Tkanina" TargetMode="External"/><Relationship Id="rId4" Type="http://schemas.openxmlformats.org/officeDocument/2006/relationships/hyperlink" Target="http://cs.wikipedia.org/wiki/Netkan%C3%A9_textilie" TargetMode="External"/><Relationship Id="rId9" Type="http://schemas.openxmlformats.org/officeDocument/2006/relationships/hyperlink" Target="http://cs.wikipedia.org/w/index.php?title=Tlu%C4%8Den%C3%AD&amp;action=edit&amp;redlink=1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Plst" TargetMode="External"/><Relationship Id="rId2" Type="http://schemas.openxmlformats.org/officeDocument/2006/relationships/hyperlink" Target="http://cs.wikipedia.org/wiki/Texti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hyperlink" Target="http://cs.wikipedia.org/wiki/Um%C4%9Bl%C3%A1_textiln%C3%AD_vl%C3%A1kna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Pavouci" TargetMode="External"/><Relationship Id="rId2" Type="http://schemas.openxmlformats.org/officeDocument/2006/relationships/hyperlink" Target="http://cs.wikipedia.org/wiki/B%C3%ADlkovin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s.wikipedia.org/w/index.php?title=Nephila&amp;action=edit&amp;redlink=1" TargetMode="External"/><Relationship Id="rId4" Type="http://schemas.openxmlformats.org/officeDocument/2006/relationships/hyperlink" Target="http://cs.wikipedia.org/w/index.php?title=Argiope&amp;action=edit&amp;redlink=1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://cs.wikipedia.org/wiki/Bourec_moru%C5%A1ov%C3%BD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Polyesterov%C3%A1_vl%C3%A1kna" TargetMode="External"/><Relationship Id="rId2" Type="http://schemas.openxmlformats.org/officeDocument/2006/relationships/hyperlink" Target="http://cs.wikipedia.org/wiki/Polyamidov%C3%A1_vl%C3%A1kna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s.wikipedia.org/wiki/Tex_(jednotka)" TargetMode="External"/><Relationship Id="rId4" Type="http://schemas.openxmlformats.org/officeDocument/2006/relationships/hyperlink" Target="http://cs.wikipedia.org/wiki/Visk%C3%B3zov%C3%A1_vl%C3%A1kn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ericin" TargetMode="Externa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88640"/>
            <a:ext cx="8784976" cy="4680520"/>
          </a:xfrm>
        </p:spPr>
        <p:txBody>
          <a:bodyPr/>
          <a:lstStyle/>
          <a:p>
            <a:pPr eaLnBrk="1" hangingPunct="1"/>
            <a:r>
              <a:rPr lang="sk-SK" sz="48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r>
              <a:rPr lang="sk-SK" sz="4000" b="1" dirty="0" smtClean="0">
                <a:solidFill>
                  <a:srgbClr val="FF0000"/>
                </a:solidFill>
              </a:rPr>
              <a:t/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sk-SK" sz="5400" b="1" kern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cs-CZ" sz="5400" dirty="0" smtClean="0">
                <a:latin typeface="Calibri"/>
                <a:ea typeface="Calibri"/>
                <a:cs typeface="Times New Roman"/>
              </a:rPr>
              <a:t/>
            </a:r>
            <a:br>
              <a:rPr lang="cs-CZ" sz="5400" dirty="0" smtClean="0">
                <a:latin typeface="Calibri"/>
                <a:ea typeface="Calibri"/>
                <a:cs typeface="Times New Roman"/>
              </a:rPr>
            </a:b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</a:rPr>
              <a:t>Bílkovinná vlákna II </a:t>
            </a:r>
            <a:b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</a:rPr>
            </a:b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</a:rPr>
              <a:t>KERATIN &amp; </a:t>
            </a:r>
            <a:r>
              <a:rPr lang="cs-CZ" sz="5400" b="1" kern="1200" dirty="0" smtClean="0">
                <a:solidFill>
                  <a:srgbClr val="0000FF"/>
                </a:solidFill>
                <a:latin typeface="Arial Black" pitchFamily="34" charset="0"/>
              </a:rPr>
              <a:t>LANOLIN</a:t>
            </a: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b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</a:rPr>
            </a:b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</a:rPr>
              <a:t>FIBROIN </a:t>
            </a:r>
            <a:r>
              <a:rPr lang="cs-CZ" sz="6600" b="1" kern="1200" dirty="0" smtClean="0">
                <a:solidFill>
                  <a:srgbClr val="008000"/>
                </a:solidFill>
                <a:latin typeface="Arial Black" pitchFamily="34" charset="0"/>
              </a:rPr>
              <a:t/>
            </a:r>
            <a:br>
              <a:rPr lang="cs-CZ" sz="6600" b="1" kern="1200" dirty="0" smtClean="0">
                <a:solidFill>
                  <a:srgbClr val="008000"/>
                </a:solidFill>
                <a:latin typeface="Arial Black" pitchFamily="34" charset="0"/>
              </a:rPr>
            </a:br>
            <a:endParaRPr lang="sk-SK" sz="4000" b="1" dirty="0" smtClean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941168"/>
            <a:ext cx="6400800" cy="1296144"/>
          </a:xfrm>
        </p:spPr>
        <p:txBody>
          <a:bodyPr/>
          <a:lstStyle/>
          <a:p>
            <a:pPr eaLnBrk="1" hangingPunct="1"/>
            <a:r>
              <a:rPr lang="cs-CZ" sz="2400" b="1" dirty="0" smtClean="0"/>
              <a:t>RNDr. Ladislav Pospíšil, CSc.</a:t>
            </a:r>
          </a:p>
          <a:p>
            <a:pPr eaLnBrk="1" hangingPunct="1"/>
            <a:r>
              <a:rPr lang="cs-CZ" sz="2400" b="1" dirty="0" smtClean="0"/>
              <a:t>POLYMER INSTITUTE BRNO </a:t>
            </a:r>
          </a:p>
          <a:p>
            <a:pPr eaLnBrk="1" hangingPunct="1"/>
            <a:r>
              <a:rPr lang="cs-CZ" sz="2400" b="1" dirty="0" smtClean="0"/>
              <a:t>spol. s r.o. </a:t>
            </a:r>
            <a:endParaRPr lang="sk-SK" sz="2400" b="1" dirty="0" smtClean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5. 11. 2014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Čím se vyznačuje KERATIN 5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pic>
        <p:nvPicPr>
          <p:cNvPr id="9" name="Obrázek 8" descr="img9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925590" y="306658"/>
            <a:ext cx="5276596" cy="6336704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6732240" y="836712"/>
            <a:ext cx="22322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Složení KERATINU  je tedy různé pro různé útvary  I PRO RŮZNÉ ŽIVOČICHY (NENÍ V TÉTO TABULCE)</a:t>
            </a:r>
            <a:endParaRPr lang="cs-CZ" sz="2400" b="1" dirty="0">
              <a:solidFill>
                <a:srgbClr val="0000FF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39552" y="3933056"/>
            <a:ext cx="58326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Čím se vyznačuje KERATIN 6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cs-CZ" b="1" dirty="0" smtClean="0"/>
              <a:t>Schopnost vytvářet propojení mezi vlákny chemickou vazbou &gt; obdoba síťování KAUČUK &gt; PRYŽ  nebo KŮŽE &gt; USEŇ</a:t>
            </a:r>
          </a:p>
          <a:p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pic>
        <p:nvPicPr>
          <p:cNvPr id="11" name="Obrázek 10" descr="440px-Disulfide-bond two cystein molecules form CISTIN SULFUR BRID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529" y="2786062"/>
            <a:ext cx="8432206" cy="2587154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755576" y="551723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smtClean="0">
                <a:solidFill>
                  <a:srgbClr val="C00000"/>
                </a:solidFill>
                <a:latin typeface="Arial Black" pitchFamily="34" charset="0"/>
              </a:rPr>
              <a:t>Dva cysteiny </a:t>
            </a:r>
            <a:r>
              <a:rPr lang="cs-CZ" sz="3600" b="1" dirty="0" smtClean="0">
                <a:solidFill>
                  <a:srgbClr val="C00000"/>
                </a:solidFill>
                <a:latin typeface="Arial Black" pitchFamily="34" charset="0"/>
              </a:rPr>
              <a:t>&gt; jeden CISTIN</a:t>
            </a:r>
            <a:endParaRPr lang="cs-CZ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Čím se vyznačuje KERATIN 7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pic>
        <p:nvPicPr>
          <p:cNvPr id="10" name="Obrázek 9" descr="468px-Disulfide_Bridges_(SCHEMATIC)_V_1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3600400" cy="4615898"/>
          </a:xfrm>
          <a:prstGeom prst="rect">
            <a:avLst/>
          </a:prstGeom>
        </p:spPr>
      </p:pic>
      <p:pic>
        <p:nvPicPr>
          <p:cNvPr id="13" name="Obrázek 12" descr="350px-Proinsuline_schematic_topological_diagram_svg two cystein molecules form CISTIN SULFUR BRID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1294" y="980728"/>
            <a:ext cx="5040560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07504" y="116632"/>
            <a:ext cx="2160240" cy="200223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Čím se vyznačuje KERATIN 8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pic>
        <p:nvPicPr>
          <p:cNvPr id="8" name="Obrázek 7" descr="img9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94956"/>
            <a:ext cx="6525648" cy="6225184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23528" y="2780928"/>
            <a:ext cx="23762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KERATIN  </a:t>
            </a:r>
            <a:r>
              <a:rPr lang="cs-CZ" sz="3200" b="1" dirty="0" smtClean="0">
                <a:solidFill>
                  <a:srgbClr val="0000FF"/>
                </a:solidFill>
                <a:latin typeface="+mn-lt"/>
              </a:rPr>
              <a:t>je tedy chemicky značně reaktivní vlákno</a:t>
            </a:r>
            <a:endParaRPr lang="cs-CZ" sz="32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68952" cy="57606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Čím se vyznačuje KERATIN 9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pic>
        <p:nvPicPr>
          <p:cNvPr id="9" name="Obrázek 8" descr="skupinové rozdělení AMK v keratin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742063" y="-581826"/>
            <a:ext cx="5587870" cy="8280923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467544" y="3573016"/>
            <a:ext cx="8064896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Čím se vyznačuje KERATIN 10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683568" y="764705"/>
          <a:ext cx="7704856" cy="548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4248472"/>
              </a:tblGrid>
              <a:tr h="471825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FF"/>
                          </a:solidFill>
                        </a:rPr>
                        <a:t>AMINOKYSELINA</a:t>
                      </a:r>
                      <a:endParaRPr lang="cs-CZ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FF"/>
                          </a:solidFill>
                        </a:rPr>
                        <a:t>VZOREC</a:t>
                      </a:r>
                      <a:endParaRPr lang="cs-CZ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4870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err="1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Cistein</a:t>
                      </a:r>
                      <a:endParaRPr lang="cs-CZ" sz="2800" b="1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63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Cistin</a:t>
                      </a:r>
                      <a:endParaRPr lang="cs-CZ" sz="14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Vzniká  až reakcí dvou molekul </a:t>
                      </a:r>
                      <a:r>
                        <a:rPr lang="cs-CZ" sz="1400" b="1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cisteinu</a:t>
                      </a:r>
                      <a:r>
                        <a:rPr lang="cs-CZ" sz="14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intermolekulárně nebo intramolekulárně</a:t>
                      </a:r>
                      <a:endParaRPr lang="cs-CZ" sz="14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794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err="1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Methionin</a:t>
                      </a:r>
                      <a:endParaRPr lang="cs-CZ" sz="2800" b="1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276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Kyselina </a:t>
                      </a:r>
                      <a:r>
                        <a:rPr lang="cs-CZ" sz="2400" b="1" dirty="0" err="1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cysteinsulfonová</a:t>
                      </a:r>
                      <a:endParaRPr lang="cs-CZ" sz="2400" b="1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Vzniká  až reakcí (OXIDACÍ) </a:t>
                      </a:r>
                    </a:p>
                    <a:p>
                      <a:pPr algn="ctr"/>
                      <a:r>
                        <a:rPr lang="cs-CZ" b="1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–S-S- můstku</a:t>
                      </a:r>
                      <a:r>
                        <a:rPr lang="cs-CZ" b="1" baseline="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 (vazby) v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cistinu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 </a:t>
                      </a:r>
                      <a:endParaRPr lang="cs-CZ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779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err="1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Lanthionin</a:t>
                      </a:r>
                      <a:endParaRPr lang="cs-CZ" sz="2400" b="1" dirty="0" smtClean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cs-CZ" sz="2400" b="1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(dva </a:t>
                      </a:r>
                      <a:r>
                        <a:rPr lang="cs-CZ" sz="2400" b="1" baseline="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ALANINY vázané přes –S- )</a:t>
                      </a:r>
                      <a:endParaRPr lang="cs-CZ" sz="2400" b="1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Obrázek 14" descr="115px-Amminoacido_metionina_formul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924944"/>
            <a:ext cx="2658511" cy="1178992"/>
          </a:xfrm>
          <a:prstGeom prst="rect">
            <a:avLst/>
          </a:prstGeom>
        </p:spPr>
      </p:pic>
      <p:pic>
        <p:nvPicPr>
          <p:cNvPr id="16" name="Obrázek 15" descr="95px-Amminoacido_cisteina_formu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268760"/>
            <a:ext cx="1665475" cy="1086942"/>
          </a:xfrm>
          <a:prstGeom prst="rect">
            <a:avLst/>
          </a:prstGeom>
        </p:spPr>
      </p:pic>
      <p:pic>
        <p:nvPicPr>
          <p:cNvPr id="17" name="Obrázek 16" descr="800px-Lanthioni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7" y="5013176"/>
            <a:ext cx="3051993" cy="11521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Biosyntéza  CYSTEINU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pic>
        <p:nvPicPr>
          <p:cNvPr id="13" name="Obrázek 12" descr="Biosyntéza CYSTEIN  na CYST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082324" y="-562043"/>
            <a:ext cx="4968553" cy="8198112"/>
          </a:xfrm>
          <a:prstGeom prst="rect">
            <a:avLst/>
          </a:prstGeom>
        </p:spPr>
      </p:pic>
      <p:cxnSp>
        <p:nvCxnSpPr>
          <p:cNvPr id="15" name="Přímá spojovací šipka 14"/>
          <p:cNvCxnSpPr/>
          <p:nvPr/>
        </p:nvCxnSpPr>
        <p:spPr>
          <a:xfrm flipH="1">
            <a:off x="4427984" y="1988840"/>
            <a:ext cx="3744416" cy="1368152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6444208" y="2564904"/>
            <a:ext cx="1296144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Přeměny disulfidického můstku v KERATINU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inter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&gt; INTRA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pic>
        <p:nvPicPr>
          <p:cNvPr id="13" name="Obrázek 12" descr="přeměna INTER -S-S- vazby na INT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103948" y="-2511660"/>
            <a:ext cx="864096" cy="8136904"/>
          </a:xfrm>
          <a:prstGeom prst="rect">
            <a:avLst/>
          </a:prstGeom>
        </p:spPr>
      </p:pic>
      <p:sp>
        <p:nvSpPr>
          <p:cNvPr id="14" name="Elipsa 13"/>
          <p:cNvSpPr/>
          <p:nvPr/>
        </p:nvSpPr>
        <p:spPr>
          <a:xfrm>
            <a:off x="8388424" y="1484784"/>
            <a:ext cx="144016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 descr="HYDRATAČNÍ A SOLVATAČNÍ TEPLA KERATIN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301193" y="576324"/>
            <a:ext cx="2685632" cy="8208914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395536" y="249289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srgbClr val="008000"/>
                </a:solidFill>
                <a:latin typeface="Arial Black" pitchFamily="34" charset="0"/>
              </a:rPr>
              <a:t>Proč mokrá vlna asi hřeje?</a:t>
            </a:r>
            <a:endParaRPr lang="cs-CZ" sz="40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Sorpční vlastnosti KERATINU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pic>
        <p:nvPicPr>
          <p:cNvPr id="10" name="Obrázek 9" descr="KERATIN  a sorpce kyselin a zás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709979" y="-549739"/>
            <a:ext cx="5040560" cy="8101494"/>
          </a:xfrm>
          <a:prstGeom prst="rect">
            <a:avLst/>
          </a:prstGeom>
        </p:spPr>
      </p:pic>
      <p:cxnSp>
        <p:nvCxnSpPr>
          <p:cNvPr id="12" name="Přímá spojovací čára 11"/>
          <p:cNvCxnSpPr/>
          <p:nvPr/>
        </p:nvCxnSpPr>
        <p:spPr>
          <a:xfrm>
            <a:off x="1835696" y="2852936"/>
            <a:ext cx="540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 flipH="1" flipV="1">
            <a:off x="4211960" y="1124744"/>
            <a:ext cx="72008" cy="3600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Reaktivita KERATINU 1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Je založena na reakcích  CYSTEINU</a:t>
            </a:r>
          </a:p>
          <a:p>
            <a:pPr>
              <a:buNone/>
            </a:pPr>
            <a:endParaRPr lang="cs-CZ" sz="2800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pic>
        <p:nvPicPr>
          <p:cNvPr id="10" name="Obrázek 9" descr="img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339752" y="-603448"/>
            <a:ext cx="4392488" cy="8136904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755576" y="558924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Arial Black" pitchFamily="34" charset="0"/>
              </a:rPr>
              <a:t>Dva cysteiny &gt; jeden CISTIN</a:t>
            </a:r>
            <a:endParaRPr lang="cs-CZ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5865515"/>
          </a:xfrm>
        </p:spPr>
        <p:txBody>
          <a:bodyPr/>
          <a:lstStyle/>
          <a:p>
            <a:r>
              <a:rPr lang="cs-CZ" sz="2400" dirty="0" smtClean="0"/>
              <a:t>Ing. J. Dvořáková: </a:t>
            </a:r>
            <a:r>
              <a:rPr lang="cs-CZ" sz="2400" b="1" dirty="0" smtClean="0">
                <a:solidFill>
                  <a:srgbClr val="C00000"/>
                </a:solidFill>
              </a:rPr>
              <a:t>PŘÍRODNÍ POLYMERY</a:t>
            </a:r>
            <a:r>
              <a:rPr lang="cs-CZ" sz="2400" dirty="0" smtClean="0"/>
              <a:t>, VŠCHT Praha, Katedra polymerů, skripta 1990</a:t>
            </a:r>
          </a:p>
          <a:p>
            <a:r>
              <a:rPr lang="cs-CZ" sz="2400" dirty="0" smtClean="0"/>
              <a:t>J. </a:t>
            </a:r>
            <a:r>
              <a:rPr lang="cs-CZ" sz="2400" dirty="0" err="1" smtClean="0"/>
              <a:t>Zelinger</a:t>
            </a:r>
            <a:r>
              <a:rPr lang="cs-CZ" sz="2400" dirty="0" smtClean="0"/>
              <a:t>, V. </a:t>
            </a:r>
            <a:r>
              <a:rPr lang="cs-CZ" sz="2400" dirty="0" err="1" smtClean="0"/>
              <a:t>Heidingsfeld</a:t>
            </a:r>
            <a:r>
              <a:rPr lang="cs-CZ" sz="2400" dirty="0" smtClean="0"/>
              <a:t>, P. Kotlík, E. Šimůnková: </a:t>
            </a:r>
            <a:r>
              <a:rPr lang="cs-CZ" sz="2400" b="1" dirty="0" smtClean="0">
                <a:solidFill>
                  <a:srgbClr val="0000FF"/>
                </a:solidFill>
              </a:rPr>
              <a:t>Chemie v práci konzervátora a restaurátora</a:t>
            </a:r>
            <a:r>
              <a:rPr lang="cs-CZ" sz="2400" dirty="0" smtClean="0"/>
              <a:t>, ACADEMIA Praha 1987,  </a:t>
            </a:r>
          </a:p>
          <a:p>
            <a:r>
              <a:rPr lang="cs-CZ" sz="2400" dirty="0" smtClean="0"/>
              <a:t>A. Blažej, V. </a:t>
            </a:r>
            <a:r>
              <a:rPr lang="cs-CZ" sz="2400" dirty="0" err="1" smtClean="0"/>
              <a:t>Szilvová</a:t>
            </a:r>
            <a:r>
              <a:rPr lang="cs-CZ" sz="2400" dirty="0" smtClean="0"/>
              <a:t>: </a:t>
            </a:r>
            <a:r>
              <a:rPr lang="cs-CZ" sz="2400" b="1" dirty="0" err="1" smtClean="0">
                <a:solidFill>
                  <a:srgbClr val="C00000"/>
                </a:solidFill>
              </a:rPr>
              <a:t>Prírodné</a:t>
            </a:r>
            <a:r>
              <a:rPr lang="cs-CZ" sz="2400" b="1" dirty="0" smtClean="0">
                <a:solidFill>
                  <a:srgbClr val="C00000"/>
                </a:solidFill>
              </a:rPr>
              <a:t> a syntetické polymery</a:t>
            </a:r>
            <a:r>
              <a:rPr lang="cs-CZ" sz="2400" dirty="0" smtClean="0"/>
              <a:t>, SVŠT Bratislava, skripta 1985</a:t>
            </a:r>
          </a:p>
          <a:p>
            <a:r>
              <a:rPr lang="cs-CZ" sz="2400" dirty="0" smtClean="0"/>
              <a:t>A. Blažej a kol.:</a:t>
            </a:r>
            <a:br>
              <a:rPr lang="cs-CZ" sz="2400" dirty="0" smtClean="0"/>
            </a:br>
            <a:r>
              <a:rPr lang="cs-CZ" sz="2400" b="1" dirty="0" err="1" smtClean="0">
                <a:solidFill>
                  <a:srgbClr val="C00000"/>
                </a:solidFill>
              </a:rPr>
              <a:t>Štruktúra</a:t>
            </a:r>
            <a:r>
              <a:rPr lang="cs-CZ" sz="2400" b="1" dirty="0" smtClean="0">
                <a:solidFill>
                  <a:srgbClr val="C00000"/>
                </a:solidFill>
              </a:rPr>
              <a:t> a vlastnosti vláknitých </a:t>
            </a:r>
            <a:r>
              <a:rPr lang="cs-CZ" sz="2400" b="1" dirty="0" err="1" smtClean="0">
                <a:solidFill>
                  <a:srgbClr val="C00000"/>
                </a:solidFill>
              </a:rPr>
              <a:t>bielkovín</a:t>
            </a:r>
            <a:r>
              <a:rPr lang="cs-CZ" sz="2400" b="1" dirty="0" smtClean="0">
                <a:solidFill>
                  <a:srgbClr val="C00000"/>
                </a:solidFill>
              </a:rPr>
              <a:t>, </a:t>
            </a:r>
          </a:p>
          <a:p>
            <a:r>
              <a:rPr lang="cs-CZ" sz="2400" dirty="0" smtClean="0"/>
              <a:t>A. Blažej a kol.:</a:t>
            </a:r>
            <a:br>
              <a:rPr lang="cs-CZ" sz="2400" dirty="0" smtClean="0"/>
            </a:br>
            <a:r>
              <a:rPr lang="cs-CZ" sz="2400" b="1" dirty="0" smtClean="0">
                <a:solidFill>
                  <a:srgbClr val="C00000"/>
                </a:solidFill>
              </a:rPr>
              <a:t>Technologie kůže a kožešin</a:t>
            </a:r>
          </a:p>
          <a:p>
            <a:r>
              <a:rPr lang="cs-CZ" sz="2400" dirty="0" smtClean="0"/>
              <a:t>V. Hladík a kol.:</a:t>
            </a:r>
            <a:br>
              <a:rPr lang="cs-CZ" sz="2400" dirty="0" smtClean="0"/>
            </a:br>
            <a:r>
              <a:rPr lang="cs-CZ" sz="2400" b="1" dirty="0" smtClean="0">
                <a:solidFill>
                  <a:srgbClr val="C00000"/>
                </a:solidFill>
              </a:rPr>
              <a:t>Textilní vlákna, SNTL Praha 1967</a:t>
            </a:r>
          </a:p>
          <a:p>
            <a:endParaRPr lang="cs-CZ" sz="2400" b="1" dirty="0" smtClean="0">
              <a:solidFill>
                <a:srgbClr val="C00000"/>
              </a:solidFill>
            </a:endParaRPr>
          </a:p>
          <a:p>
            <a:endParaRPr lang="cs-CZ" sz="2400" b="1" dirty="0" smtClean="0">
              <a:solidFill>
                <a:srgbClr val="C00000"/>
              </a:solidFill>
            </a:endParaRP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Reaktivita KERATINU 2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algn="ctr">
              <a:buNone/>
            </a:pPr>
            <a:r>
              <a:rPr lang="cs-CZ" sz="2800" b="1" dirty="0" smtClean="0">
                <a:solidFill>
                  <a:srgbClr val="008000"/>
                </a:solidFill>
              </a:rPr>
              <a:t>PROBÍHÁ HLAVNĚ NA DISULFIDICKÉM MŮSTKU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Hydrolýza disulfidické vazby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Oxidace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Redukce </a:t>
            </a:r>
            <a:endParaRPr lang="cs-CZ" sz="2800" b="1" dirty="0">
              <a:solidFill>
                <a:srgbClr val="0000FF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Reaktivita KERATINU 3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pic>
        <p:nvPicPr>
          <p:cNvPr id="13" name="Obrázek 12" descr="Oxidace  CISTINU na KYS. CYSTEINSULFONOV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411759" y="-27383"/>
            <a:ext cx="4320482" cy="8208912"/>
          </a:xfrm>
          <a:prstGeom prst="rect">
            <a:avLst/>
          </a:prstGeom>
        </p:spPr>
      </p:pic>
      <p:sp>
        <p:nvSpPr>
          <p:cNvPr id="14" name="Elipsa 13"/>
          <p:cNvSpPr/>
          <p:nvPr/>
        </p:nvSpPr>
        <p:spPr>
          <a:xfrm>
            <a:off x="7668344" y="5085184"/>
            <a:ext cx="144016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395536" y="98072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cs-CZ" sz="2800" b="1" dirty="0" smtClean="0">
                <a:solidFill>
                  <a:srgbClr val="008000"/>
                </a:solidFill>
              </a:rPr>
              <a:t>Kyselina </a:t>
            </a:r>
            <a:r>
              <a:rPr lang="cs-CZ" sz="2800" b="1" dirty="0" err="1" smtClean="0">
                <a:solidFill>
                  <a:srgbClr val="008000"/>
                </a:solidFill>
              </a:rPr>
              <a:t>cysteinsulfonová</a:t>
            </a:r>
            <a:r>
              <a:rPr lang="cs-CZ" sz="2800" b="1" dirty="0" smtClean="0">
                <a:solidFill>
                  <a:srgbClr val="008000"/>
                </a:solidFill>
              </a:rPr>
              <a:t> </a:t>
            </a:r>
            <a:r>
              <a:rPr lang="cs-CZ" sz="2800" b="1" dirty="0" smtClean="0">
                <a:solidFill>
                  <a:srgbClr val="0000FF"/>
                </a:solidFill>
              </a:rPr>
              <a:t>vzniká  až reakcí (OXIDACÍ) –S-S- můstku (vazby) v </a:t>
            </a:r>
            <a:r>
              <a:rPr lang="cs-CZ" sz="2800" b="1" dirty="0" err="1" smtClean="0">
                <a:solidFill>
                  <a:srgbClr val="0000FF"/>
                </a:solidFill>
              </a:rPr>
              <a:t>cistinu</a:t>
            </a:r>
            <a:endParaRPr lang="cs-CZ" sz="2800" dirty="0">
              <a:solidFill>
                <a:srgbClr val="0000FF"/>
              </a:solidFill>
            </a:endParaRPr>
          </a:p>
        </p:txBody>
      </p:sp>
      <p:cxnSp>
        <p:nvCxnSpPr>
          <p:cNvPr id="17" name="Přímá spojovací šipka 16"/>
          <p:cNvCxnSpPr/>
          <p:nvPr/>
        </p:nvCxnSpPr>
        <p:spPr>
          <a:xfrm>
            <a:off x="4716016" y="1340768"/>
            <a:ext cx="1512168" cy="396044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a 17"/>
          <p:cNvSpPr/>
          <p:nvPr/>
        </p:nvSpPr>
        <p:spPr>
          <a:xfrm>
            <a:off x="8100392" y="5517232"/>
            <a:ext cx="216024" cy="1440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8028384" y="5517232"/>
            <a:ext cx="432048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Čtyři frakce v KERATINU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pic>
        <p:nvPicPr>
          <p:cNvPr id="8" name="Obrázek 7" descr="4 frakce keratinu a jeho síťován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990161" y="-593004"/>
            <a:ext cx="5235690" cy="8280921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539552" y="5229200"/>
            <a:ext cx="806489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Síťování KERATINU 1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algn="ctr">
              <a:buNone/>
            </a:pPr>
            <a:r>
              <a:rPr lang="cs-CZ" sz="2800" b="1" dirty="0" smtClean="0">
                <a:solidFill>
                  <a:srgbClr val="008000"/>
                </a:solidFill>
              </a:rPr>
              <a:t>Síťovací činidla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pic>
        <p:nvPicPr>
          <p:cNvPr id="8" name="Obrázek 7" descr="síťovací činidla na kerat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053678" y="-597293"/>
            <a:ext cx="2736305" cy="776455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Síťování KERATINU 2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pic>
        <p:nvPicPr>
          <p:cNvPr id="10" name="Obrázek 9" descr="síťování keratinu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835693" y="-459432"/>
            <a:ext cx="5400602" cy="799289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Síťování KERATINU 3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pic>
        <p:nvPicPr>
          <p:cNvPr id="8" name="Obrázek 7" descr="síťování keratinu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737456" y="-721230"/>
            <a:ext cx="5309049" cy="842493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Síťování KERATINU 4 - FORMALDEHYDEM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pic>
        <p:nvPicPr>
          <p:cNvPr id="9" name="Obrázek 8" descr="síťování keratinu formaldehy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267407" y="-587783"/>
            <a:ext cx="4536504" cy="824958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Reakce KERATINU – roubování jiných monomerů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pic>
        <p:nvPicPr>
          <p:cNvPr id="9" name="Obrázek 8" descr="ROUBOVÁNÍ keratinu etylendisulfi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515061" y="-706749"/>
            <a:ext cx="4104456" cy="805547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Síťování KERATINU - CHINONY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pic>
        <p:nvPicPr>
          <p:cNvPr id="8" name="Obrázek 7" descr="síťování keratinu benzochinon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770602" y="-1322331"/>
            <a:ext cx="3816424" cy="856655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Síťování KERATINU – polyfunkční alkylační činidla 1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pic>
        <p:nvPicPr>
          <p:cNvPr id="9" name="Obrázek 8" descr="síťování keratinu alkylačními činid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316778" y="-580474"/>
            <a:ext cx="4582452" cy="84249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597666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Keratin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Lanolin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Fibroin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Síťování KERATINU –polyfunkční alkylační činidla 2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pic>
        <p:nvPicPr>
          <p:cNvPr id="8" name="Obrázek 7" descr="síťování keratinu přes dibromet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357754" y="-317278"/>
            <a:ext cx="4608512" cy="821263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Fázové přeměny KERATINU 1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pic>
        <p:nvPicPr>
          <p:cNvPr id="8" name="Obrázek 7" descr="Keratin popis fázových přemě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944561" y="1494700"/>
            <a:ext cx="1977380" cy="7430155"/>
          </a:xfrm>
          <a:prstGeom prst="rect">
            <a:avLst/>
          </a:prstGeom>
        </p:spPr>
      </p:pic>
      <p:pic>
        <p:nvPicPr>
          <p:cNvPr id="10" name="Obrázek 9" descr="DTA, DTG, TG KERATINU na vzduch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71191" y="417041"/>
            <a:ext cx="3495675" cy="419100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716016" y="306896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rgbClr val="0000FF"/>
                </a:solidFill>
                <a:latin typeface="Arial Black" pitchFamily="34" charset="0"/>
              </a:rPr>
              <a:t>Odsušení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 vody</a:t>
            </a:r>
            <a:endParaRPr lang="cs-CZ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3" name="Přímá spojovací šipka 12"/>
          <p:cNvCxnSpPr/>
          <p:nvPr/>
        </p:nvCxnSpPr>
        <p:spPr>
          <a:xfrm flipH="1">
            <a:off x="2195736" y="3429000"/>
            <a:ext cx="2592288" cy="43204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2627784" y="5517232"/>
            <a:ext cx="58326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1331640" y="5805264"/>
            <a:ext cx="45365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V="1">
            <a:off x="2555776" y="2852936"/>
            <a:ext cx="648072" cy="25922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4427984" y="1556792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  <a:latin typeface="Symbol" pitchFamily="18" charset="2"/>
              </a:rPr>
              <a:t>a  </a:t>
            </a:r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Keratin</a:t>
            </a:r>
            <a:r>
              <a:rPr lang="cs-CZ" sz="2800" b="1" dirty="0" smtClean="0">
                <a:solidFill>
                  <a:srgbClr val="008000"/>
                </a:solidFill>
                <a:latin typeface="Symbol" pitchFamily="18" charset="2"/>
              </a:rPr>
              <a:t> (</a:t>
            </a:r>
            <a:r>
              <a:rPr lang="cs-CZ" sz="2800" b="1" u="sng" dirty="0" smtClean="0">
                <a:solidFill>
                  <a:srgbClr val="008000"/>
                </a:solidFill>
                <a:latin typeface="+mn-lt"/>
              </a:rPr>
              <a:t>spirála</a:t>
            </a:r>
            <a:r>
              <a:rPr lang="cs-CZ" sz="2800" b="1" dirty="0" smtClean="0">
                <a:solidFill>
                  <a:srgbClr val="008000"/>
                </a:solidFill>
                <a:latin typeface="Symbol" pitchFamily="18" charset="2"/>
              </a:rPr>
              <a:t>) &gt; b </a:t>
            </a:r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keratin (</a:t>
            </a:r>
            <a:r>
              <a:rPr lang="cs-CZ" sz="2800" b="1" i="1" dirty="0" smtClean="0">
                <a:solidFill>
                  <a:srgbClr val="008000"/>
                </a:solidFill>
                <a:latin typeface="+mn-lt"/>
              </a:rPr>
              <a:t>skládaný list</a:t>
            </a:r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)</a:t>
            </a:r>
            <a:endParaRPr lang="cs-CZ" sz="2800" b="1" dirty="0">
              <a:solidFill>
                <a:srgbClr val="008000"/>
              </a:solidFill>
              <a:latin typeface="+mn-lt"/>
            </a:endParaRPr>
          </a:p>
        </p:txBody>
      </p:sp>
      <p:cxnSp>
        <p:nvCxnSpPr>
          <p:cNvPr id="23" name="Přímá spojovací šipka 22"/>
          <p:cNvCxnSpPr/>
          <p:nvPr/>
        </p:nvCxnSpPr>
        <p:spPr>
          <a:xfrm flipH="1">
            <a:off x="3131840" y="2132856"/>
            <a:ext cx="1368152" cy="43204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Fázové přeměny KERATINU 2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32</a:t>
            </a:fld>
            <a:endParaRPr lang="sk-SK" dirty="0"/>
          </a:p>
        </p:txBody>
      </p:sp>
      <p:pic>
        <p:nvPicPr>
          <p:cNvPr id="10" name="Obrázek 9" descr="DTA, DTG, TG KERATINU na vzduc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27175" y="417042"/>
            <a:ext cx="3495675" cy="419100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23528" y="5445224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rgbClr val="0000FF"/>
                </a:solidFill>
                <a:latin typeface="Arial Black" pitchFamily="34" charset="0"/>
              </a:rPr>
              <a:t>Odsušení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 vody</a:t>
            </a:r>
            <a:endParaRPr lang="cs-CZ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3" name="Přímá spojovací šipka 12"/>
          <p:cNvCxnSpPr/>
          <p:nvPr/>
        </p:nvCxnSpPr>
        <p:spPr>
          <a:xfrm flipV="1">
            <a:off x="323528" y="3861048"/>
            <a:ext cx="1512168" cy="165618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323528" y="4365104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  <a:latin typeface="Symbol" pitchFamily="18" charset="2"/>
              </a:rPr>
              <a:t>a  </a:t>
            </a:r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Keratin</a:t>
            </a:r>
            <a:r>
              <a:rPr lang="cs-CZ" sz="2800" b="1" dirty="0" smtClean="0">
                <a:solidFill>
                  <a:srgbClr val="008000"/>
                </a:solidFill>
                <a:latin typeface="Symbol" pitchFamily="18" charset="2"/>
              </a:rPr>
              <a:t> (</a:t>
            </a:r>
            <a:r>
              <a:rPr lang="cs-CZ" sz="2800" b="1" u="sng" dirty="0" smtClean="0">
                <a:solidFill>
                  <a:srgbClr val="008000"/>
                </a:solidFill>
                <a:latin typeface="+mn-lt"/>
              </a:rPr>
              <a:t>spirála</a:t>
            </a:r>
            <a:r>
              <a:rPr lang="cs-CZ" sz="2800" b="1" dirty="0" smtClean="0">
                <a:solidFill>
                  <a:srgbClr val="008000"/>
                </a:solidFill>
                <a:latin typeface="Symbol" pitchFamily="18" charset="2"/>
              </a:rPr>
              <a:t>) &gt; b </a:t>
            </a:r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keratin (</a:t>
            </a:r>
            <a:r>
              <a:rPr lang="cs-CZ" sz="2800" b="1" i="1" dirty="0" smtClean="0">
                <a:solidFill>
                  <a:srgbClr val="008000"/>
                </a:solidFill>
                <a:latin typeface="+mn-lt"/>
              </a:rPr>
              <a:t>skládaný list</a:t>
            </a:r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)</a:t>
            </a:r>
            <a:endParaRPr lang="cs-CZ" sz="2800" b="1" dirty="0">
              <a:solidFill>
                <a:srgbClr val="008000"/>
              </a:solidFill>
              <a:latin typeface="+mn-lt"/>
            </a:endParaRPr>
          </a:p>
        </p:txBody>
      </p:sp>
      <p:cxnSp>
        <p:nvCxnSpPr>
          <p:cNvPr id="23" name="Přímá spojovací šipka 22"/>
          <p:cNvCxnSpPr/>
          <p:nvPr/>
        </p:nvCxnSpPr>
        <p:spPr>
          <a:xfrm flipH="1" flipV="1">
            <a:off x="3131840" y="2852936"/>
            <a:ext cx="648072" cy="1656184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4355976" y="83671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NA VZDUCHU &gt; OXIDACE &gt; SPALOVÁNÍ UŽ PŘI cca. 230 °C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25" name="Přímá spojovací šipka 24"/>
          <p:cNvCxnSpPr>
            <a:stCxn id="22" idx="1"/>
          </p:cNvCxnSpPr>
          <p:nvPr/>
        </p:nvCxnSpPr>
        <p:spPr>
          <a:xfrm flipH="1">
            <a:off x="3419872" y="1159878"/>
            <a:ext cx="936104" cy="21251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Obrázek 26" descr="DTA keratinu X fibroinu obráz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875604" y="677124"/>
            <a:ext cx="3254967" cy="4726272"/>
          </a:xfrm>
          <a:prstGeom prst="rect">
            <a:avLst/>
          </a:prstGeom>
        </p:spPr>
      </p:pic>
      <p:pic>
        <p:nvPicPr>
          <p:cNvPr id="30" name="Obrázek 29" descr="DTA keratinu X fibroinu popis obrázk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377064" y="3424136"/>
            <a:ext cx="1187580" cy="3645580"/>
          </a:xfrm>
          <a:prstGeom prst="rect">
            <a:avLst/>
          </a:prstGeom>
        </p:spPr>
      </p:pic>
      <p:sp>
        <p:nvSpPr>
          <p:cNvPr id="31" name="Obdélník 30"/>
          <p:cNvSpPr/>
          <p:nvPr/>
        </p:nvSpPr>
        <p:spPr>
          <a:xfrm>
            <a:off x="7020272" y="5229200"/>
            <a:ext cx="1800200" cy="2880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2" name="Přímá spojovací šipka 31"/>
          <p:cNvCxnSpPr/>
          <p:nvPr/>
        </p:nvCxnSpPr>
        <p:spPr>
          <a:xfrm flipV="1">
            <a:off x="3563888" y="3717032"/>
            <a:ext cx="2016224" cy="187220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3995936" y="5733256"/>
            <a:ext cx="4608512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Rozklad v DUSÍKU je až u vyšších teplot a je pomalejší  </a:t>
            </a:r>
            <a:endParaRPr lang="cs-CZ" dirty="0">
              <a:solidFill>
                <a:srgbClr val="C00000"/>
              </a:solidFill>
            </a:endParaRPr>
          </a:p>
        </p:txBody>
      </p:sp>
      <p:cxnSp>
        <p:nvCxnSpPr>
          <p:cNvPr id="40" name="Přímá spojovací šipka 39"/>
          <p:cNvCxnSpPr/>
          <p:nvPr/>
        </p:nvCxnSpPr>
        <p:spPr>
          <a:xfrm flipV="1">
            <a:off x="4932040" y="2636912"/>
            <a:ext cx="2088232" cy="309634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7308304" y="2708920"/>
            <a:ext cx="1728192" cy="20313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FIBROIN je teplotně stabilnější než KERATIN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(</a:t>
            </a:r>
            <a:r>
              <a:rPr lang="cs-CZ" b="1" u="sng" dirty="0" smtClean="0">
                <a:solidFill>
                  <a:srgbClr val="C00000"/>
                </a:solidFill>
              </a:rPr>
              <a:t>TEPLOTA FÁZOVÉ PŘEMĚNY</a:t>
            </a:r>
            <a:r>
              <a:rPr lang="cs-CZ" b="1" dirty="0" smtClean="0">
                <a:solidFill>
                  <a:srgbClr val="C00000"/>
                </a:solidFill>
              </a:rPr>
              <a:t>)</a:t>
            </a:r>
            <a:endParaRPr lang="cs-CZ" b="1" dirty="0">
              <a:solidFill>
                <a:srgbClr val="C00000"/>
              </a:solidFill>
            </a:endParaRPr>
          </a:p>
        </p:txBody>
      </p:sp>
      <p:cxnSp>
        <p:nvCxnSpPr>
          <p:cNvPr id="44" name="Přímá spojovací šipka 43"/>
          <p:cNvCxnSpPr/>
          <p:nvPr/>
        </p:nvCxnSpPr>
        <p:spPr>
          <a:xfrm flipH="1">
            <a:off x="6732240" y="3501008"/>
            <a:ext cx="576064" cy="5040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pic>
        <p:nvPicPr>
          <p:cNvPr id="10" name="Obrázek 9" descr="Síťování přes Cr a barvení keratinu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51520" y="188640"/>
            <a:ext cx="8568952" cy="596580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pic>
        <p:nvPicPr>
          <p:cNvPr id="7" name="Obrázek 6" descr="Zjasňovače a barvení keratinu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640960" cy="597666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pic>
        <p:nvPicPr>
          <p:cNvPr id="8" name="Obrázek 7" descr="barvení keratinu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51520" y="1052736"/>
            <a:ext cx="8568952" cy="522920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67544" y="18864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Barvení</a:t>
            </a: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 keratinu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83568" y="4077072"/>
            <a:ext cx="7992888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Reaktivní barviva na KERATIN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  <p:pic>
        <p:nvPicPr>
          <p:cNvPr id="8" name="Obrázek 7" descr="Reaktivní barvivo dichlortriazin a kerat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401802" y="-881522"/>
            <a:ext cx="4104457" cy="768494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467544" y="18864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Ochrana keratinu proti molům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1" name="Obrázek 10" descr="Ochrana keratinu proti molů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892198"/>
            <a:ext cx="5472608" cy="5417122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539552" y="980728"/>
            <a:ext cx="5112568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467544" y="18864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Ochrana keratinu proti molům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Obrázek 7" descr="MITIN FF PROTI MOLŮM ChemIndex_action_1_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3600400" cy="3184354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323528" y="11967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 Black" pitchFamily="34" charset="0"/>
              </a:rPr>
              <a:t>MITIN FF</a:t>
            </a:r>
            <a:endParaRPr lang="cs-CZ" dirty="0">
              <a:latin typeface="Arial Black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644008" y="1052736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PARAMI INSEKTICIDŮ (např. </a:t>
            </a:r>
            <a:r>
              <a:rPr lang="cs-CZ" dirty="0" err="1" smtClean="0"/>
              <a:t>naftalén</a:t>
            </a:r>
            <a:r>
              <a:rPr lang="cs-CZ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Povrchová apretura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Reaktivní insekticidy &gt; </a:t>
            </a:r>
            <a:r>
              <a:rPr lang="cs-CZ" dirty="0" smtClean="0">
                <a:latin typeface="Arial Black" pitchFamily="34" charset="0"/>
              </a:rPr>
              <a:t>MITIN FF</a:t>
            </a:r>
            <a:endParaRPr lang="cs-CZ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OVČÍ VLNA -  struktura spirálová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  <p:pic>
        <p:nvPicPr>
          <p:cNvPr id="8" name="Obrázek 7" descr="img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20559" y="-588311"/>
            <a:ext cx="5430874" cy="8280920"/>
          </a:xfrm>
          <a:prstGeom prst="rect">
            <a:avLst/>
          </a:prstGeom>
        </p:spPr>
      </p:pic>
      <p:cxnSp>
        <p:nvCxnSpPr>
          <p:cNvPr id="10" name="Přímá spojovací čára 9"/>
          <p:cNvCxnSpPr/>
          <p:nvPr/>
        </p:nvCxnSpPr>
        <p:spPr>
          <a:xfrm>
            <a:off x="2627784" y="5301208"/>
            <a:ext cx="9361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4499992" y="5301208"/>
            <a:ext cx="27363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899592" y="4005064"/>
            <a:ext cx="9361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SEKUNDÁRNÍ STRUKTURA proteinů II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pic>
        <p:nvPicPr>
          <p:cNvPr id="9" name="Obrázek 8" descr="img7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95536" y="1033116"/>
            <a:ext cx="8424936" cy="505219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3203848" y="5733256"/>
            <a:ext cx="4248472" cy="36004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OVČÍ VLNA -  struktura spirálová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  <p:pic>
        <p:nvPicPr>
          <p:cNvPr id="9" name="Obrázek 8" descr="img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375" y="908720"/>
            <a:ext cx="8454613" cy="3600400"/>
          </a:xfrm>
          <a:prstGeom prst="rect">
            <a:avLst/>
          </a:prstGeom>
        </p:spPr>
      </p:pic>
      <p:cxnSp>
        <p:nvCxnSpPr>
          <p:cNvPr id="12" name="Přímá spojovací čára 11"/>
          <p:cNvCxnSpPr/>
          <p:nvPr/>
        </p:nvCxnSpPr>
        <p:spPr>
          <a:xfrm>
            <a:off x="3995936" y="4365104"/>
            <a:ext cx="11521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5076056" y="1052736"/>
            <a:ext cx="9361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7452320" y="1268760"/>
            <a:ext cx="648072" cy="576064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3491880" y="4005064"/>
            <a:ext cx="273630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6084168" y="1844824"/>
            <a:ext cx="936104" cy="0"/>
          </a:xfrm>
          <a:prstGeom prst="line">
            <a:avLst/>
          </a:prstGeom>
          <a:ln w="38100">
            <a:solidFill>
              <a:srgbClr val="0000FF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OVČÍ VLNA – morfologie vlákna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Vnější část = KUTIKULA  </a:t>
            </a:r>
            <a:r>
              <a:rPr lang="cs-CZ" sz="2800" b="1" dirty="0" smtClean="0"/>
              <a:t>= BLÁNA tvoří šupinkovitý povrch vlákna orientace hrotů š</a:t>
            </a:r>
          </a:p>
          <a:p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Vnitřní část = CORTEX </a:t>
            </a:r>
            <a:r>
              <a:rPr lang="cs-CZ" sz="2800" b="1" dirty="0" smtClean="0"/>
              <a:t>= KŮROVÁ ČÁST tvoří vlákna orientace ve směru vlákna</a:t>
            </a:r>
          </a:p>
          <a:p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Dřeň = MEDULA </a:t>
            </a:r>
            <a:r>
              <a:rPr lang="cs-CZ" sz="2800" b="1" dirty="0" smtClean="0"/>
              <a:t>= tvoří vnitřek vlákna a je rozdělena uzavřené vzduchové bubliny &gt; </a:t>
            </a:r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vlastní tepelně izolační část vlny</a:t>
            </a:r>
            <a:r>
              <a:rPr lang="cs-CZ" sz="2800" b="1" dirty="0" smtClean="0"/>
              <a:t> </a:t>
            </a:r>
          </a:p>
          <a:p>
            <a:endParaRPr lang="cs-CZ" sz="2800" b="1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42</a:t>
            </a:fld>
            <a:endParaRPr lang="sk-SK"/>
          </a:p>
        </p:txBody>
      </p:sp>
      <p:pic>
        <p:nvPicPr>
          <p:cNvPr id="7" name="Obrázek 6" descr="technický význam konstituce vl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957655" y="-157456"/>
            <a:ext cx="5932545" cy="6912768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07504" y="260648"/>
            <a:ext cx="2448272" cy="266429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OVČÍ VLNA -  struktura plošná 1</a:t>
            </a:r>
            <a:b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skládaný list</a:t>
            </a:r>
            <a:b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keratinu</a:t>
            </a:r>
            <a:endParaRPr lang="cs-CZ" sz="2800" cap="all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43</a:t>
            </a:fld>
            <a:endParaRPr lang="sk-SK"/>
          </a:p>
        </p:txBody>
      </p:sp>
      <p:pic>
        <p:nvPicPr>
          <p:cNvPr id="9" name="Obrázek 8" descr="img0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7452" y="260648"/>
            <a:ext cx="6435028" cy="590776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07504" y="260648"/>
            <a:ext cx="2376264" cy="273630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OVČÍ VLNA -  struktura plošná 2</a:t>
            </a:r>
            <a:b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skládaný list</a:t>
            </a:r>
            <a:b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keratinu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44</a:t>
            </a:fld>
            <a:endParaRPr lang="sk-SK"/>
          </a:p>
        </p:txBody>
      </p:sp>
      <p:pic>
        <p:nvPicPr>
          <p:cNvPr id="8" name="Obrázek 7" descr="220px-Beta_sheet_bonding_antiparallel-color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60648"/>
            <a:ext cx="3168352" cy="4941168"/>
          </a:xfrm>
          <a:prstGeom prst="rect">
            <a:avLst/>
          </a:prstGeom>
        </p:spPr>
      </p:pic>
      <p:pic>
        <p:nvPicPr>
          <p:cNvPr id="10" name="Obrázek 9" descr="220px-Beta_sheet_bonding_parallel-color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88640"/>
            <a:ext cx="3024336" cy="5256584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2411760" y="5373216"/>
            <a:ext cx="2808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ANTIPARALELNÍ</a:t>
            </a:r>
            <a:r>
              <a:rPr lang="cs-CZ" b="1" dirty="0" smtClean="0">
                <a:solidFill>
                  <a:srgbClr val="0000FF"/>
                </a:solidFill>
              </a:rPr>
              <a:t> uspořádání</a:t>
            </a:r>
            <a:endParaRPr lang="cs-CZ" b="1" dirty="0">
              <a:solidFill>
                <a:srgbClr val="0000FF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444208" y="5517232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8000"/>
                </a:solidFill>
              </a:rPr>
              <a:t>PARALELNÍ uspořádání</a:t>
            </a:r>
            <a:endParaRPr lang="cs-CZ" sz="2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OVČÍ VLNA </a:t>
            </a:r>
            <a:b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struktura KERATINOVÉ ČÁSTI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Může být ve dvou strukturách řetězce:</a:t>
            </a:r>
            <a:endParaRPr lang="cs-CZ" b="1" dirty="0" smtClean="0">
              <a:solidFill>
                <a:srgbClr val="FF0000"/>
              </a:solidFill>
              <a:latin typeface="Symbol" pitchFamily="18" charset="2"/>
            </a:endParaRPr>
          </a:p>
          <a:p>
            <a:pPr lvl="1"/>
            <a:r>
              <a:rPr lang="cs-CZ" b="1" dirty="0" smtClean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cs-CZ" b="1" dirty="0" smtClean="0">
                <a:solidFill>
                  <a:srgbClr val="0000FF"/>
                </a:solidFill>
              </a:rPr>
              <a:t> spirála</a:t>
            </a:r>
          </a:p>
          <a:p>
            <a:pPr lvl="1"/>
            <a:r>
              <a:rPr lang="cs-CZ" b="1" dirty="0" smtClean="0">
                <a:solidFill>
                  <a:srgbClr val="008000"/>
                </a:solidFill>
                <a:latin typeface="Symbol" pitchFamily="18" charset="2"/>
              </a:rPr>
              <a:t>b</a:t>
            </a:r>
            <a:r>
              <a:rPr lang="cs-CZ" b="1" dirty="0" smtClean="0">
                <a:solidFill>
                  <a:srgbClr val="008000"/>
                </a:solidFill>
              </a:rPr>
              <a:t> skládaný list </a:t>
            </a:r>
          </a:p>
          <a:p>
            <a:pPr marL="342900" lvl="1" indent="-342900">
              <a:buFontTx/>
              <a:buChar char="•"/>
            </a:pPr>
            <a:r>
              <a:rPr lang="cs-CZ" b="1" dirty="0" smtClean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cs-CZ" b="1" dirty="0" smtClean="0">
                <a:solidFill>
                  <a:srgbClr val="0000FF"/>
                </a:solidFill>
              </a:rPr>
              <a:t> spirála se při protažení za tepla (cca. 85 °C) mění na </a:t>
            </a:r>
            <a:r>
              <a:rPr lang="cs-CZ" b="1" dirty="0" smtClean="0">
                <a:solidFill>
                  <a:srgbClr val="008000"/>
                </a:solidFill>
                <a:latin typeface="Symbol" pitchFamily="18" charset="2"/>
              </a:rPr>
              <a:t>b</a:t>
            </a:r>
            <a:r>
              <a:rPr lang="cs-CZ" b="1" dirty="0" smtClean="0">
                <a:solidFill>
                  <a:srgbClr val="008000"/>
                </a:solidFill>
              </a:rPr>
              <a:t> skládaný list </a:t>
            </a:r>
          </a:p>
          <a:p>
            <a:pPr marL="342900" lvl="1" indent="-342900">
              <a:buFontTx/>
              <a:buChar char="•"/>
            </a:pPr>
            <a:r>
              <a:rPr lang="cs-CZ" b="1" dirty="0" smtClean="0">
                <a:solidFill>
                  <a:srgbClr val="008000"/>
                </a:solidFill>
                <a:latin typeface="Symbol" pitchFamily="18" charset="2"/>
              </a:rPr>
              <a:t>b</a:t>
            </a:r>
            <a:r>
              <a:rPr lang="cs-CZ" b="1" dirty="0" smtClean="0">
                <a:solidFill>
                  <a:srgbClr val="008000"/>
                </a:solidFill>
              </a:rPr>
              <a:t> skládaný list tvoří </a:t>
            </a:r>
            <a:r>
              <a:rPr lang="cs-CZ" b="1" cap="all" dirty="0" err="1" smtClean="0">
                <a:solidFill>
                  <a:srgbClr val="008000"/>
                </a:solidFill>
              </a:rPr>
              <a:t>mezivláknovou</a:t>
            </a:r>
            <a:r>
              <a:rPr lang="cs-CZ" b="1" cap="all" dirty="0" smtClean="0">
                <a:solidFill>
                  <a:srgbClr val="008000"/>
                </a:solidFill>
              </a:rPr>
              <a:t> složku </a:t>
            </a:r>
            <a:r>
              <a:rPr lang="cs-CZ" b="1" dirty="0" smtClean="0">
                <a:solidFill>
                  <a:srgbClr val="008000"/>
                </a:solidFill>
              </a:rPr>
              <a:t>mezi </a:t>
            </a:r>
            <a:r>
              <a:rPr lang="cs-CZ" b="1" dirty="0" smtClean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cs-CZ" b="1" dirty="0" smtClean="0">
                <a:solidFill>
                  <a:srgbClr val="0000FF"/>
                </a:solidFill>
              </a:rPr>
              <a:t> spirálami, jejichž soubor tvoří </a:t>
            </a:r>
            <a:r>
              <a:rPr lang="cs-CZ" b="1" dirty="0" smtClean="0">
                <a:solidFill>
                  <a:srgbClr val="C00000"/>
                </a:solidFill>
              </a:rPr>
              <a:t>makroskopické vlákno vlny</a:t>
            </a:r>
          </a:p>
          <a:p>
            <a:pPr marL="342900" lvl="1" indent="-342900">
              <a:buFontTx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VLÁKNO VLNY JE TEDY kompozitní útvar, kde je </a:t>
            </a:r>
            <a:r>
              <a:rPr lang="cs-CZ" b="1" u="sng" dirty="0" smtClean="0">
                <a:solidFill>
                  <a:srgbClr val="C00000"/>
                </a:solidFill>
              </a:rPr>
              <a:t>několik složek </a:t>
            </a:r>
            <a:r>
              <a:rPr lang="cs-CZ" b="1" dirty="0" smtClean="0">
                <a:solidFill>
                  <a:srgbClr val="C00000"/>
                </a:solidFill>
              </a:rPr>
              <a:t>a </a:t>
            </a:r>
            <a:r>
              <a:rPr lang="cs-CZ" b="1" u="sng" dirty="0" smtClean="0">
                <a:solidFill>
                  <a:srgbClr val="C00000"/>
                </a:solidFill>
              </a:rPr>
              <a:t>příčná konstrukce</a:t>
            </a:r>
          </a:p>
          <a:p>
            <a:pPr marL="342900" lvl="1" indent="-342900">
              <a:buFontTx/>
              <a:buChar char="•"/>
            </a:pPr>
            <a:endParaRPr lang="cs-CZ" b="1" dirty="0" smtClean="0">
              <a:solidFill>
                <a:srgbClr val="008000"/>
              </a:solidFill>
            </a:endParaRPr>
          </a:p>
          <a:p>
            <a:pPr marL="342900" lvl="1" indent="-342900">
              <a:buFontTx/>
              <a:buChar char="•"/>
            </a:pPr>
            <a:endParaRPr lang="cs-CZ" b="1" dirty="0" smtClean="0">
              <a:solidFill>
                <a:srgbClr val="0000FF"/>
              </a:solidFill>
            </a:endParaRPr>
          </a:p>
          <a:p>
            <a:endParaRPr lang="cs-CZ" b="1" dirty="0" smtClean="0">
              <a:solidFill>
                <a:srgbClr val="008000"/>
              </a:solidFill>
              <a:latin typeface="Symbol" pitchFamily="18" charset="2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45</a:t>
            </a:fld>
            <a:endParaRPr lang="sk-SK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Ovčí vlna - složení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457200" y="908718"/>
          <a:ext cx="8229600" cy="4688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443608"/>
                <a:gridCol w="4042792"/>
              </a:tblGrid>
              <a:tr h="36004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Složka </a:t>
                      </a:r>
                      <a:endParaRPr lang="cs-CZ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% hmot.</a:t>
                      </a:r>
                      <a:endParaRPr lang="cs-CZ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Poznámka </a:t>
                      </a:r>
                      <a:endParaRPr lang="cs-CZ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095">
                <a:tc>
                  <a:txBody>
                    <a:bodyPr/>
                    <a:lstStyle/>
                    <a:p>
                      <a:r>
                        <a:rPr lang="cs-CZ" b="1" cap="all" baseline="0" dirty="0" smtClean="0">
                          <a:solidFill>
                            <a:srgbClr val="0000FF"/>
                          </a:solidFill>
                        </a:rPr>
                        <a:t>Vlastní vlákno (keratin)</a:t>
                      </a:r>
                      <a:endParaRPr lang="cs-CZ" b="1" cap="all" baseline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ZBYTEK DO 100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095">
                <a:tc>
                  <a:txBody>
                    <a:bodyPr/>
                    <a:lstStyle/>
                    <a:p>
                      <a:r>
                        <a:rPr lang="cs-CZ" b="1" cap="all" baseline="0" dirty="0" smtClean="0">
                          <a:solidFill>
                            <a:srgbClr val="C00000"/>
                          </a:solidFill>
                        </a:rPr>
                        <a:t>Ovčí tuk (LANOLÍN)</a:t>
                      </a:r>
                      <a:endParaRPr lang="cs-CZ" b="1" cap="all" baseline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5 – 15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Směs</a:t>
                      </a:r>
                      <a:r>
                        <a:rPr lang="cs-CZ" b="1" baseline="0" dirty="0" smtClean="0">
                          <a:solidFill>
                            <a:srgbClr val="C00000"/>
                          </a:solidFill>
                        </a:rPr>
                        <a:t> kyselin (udáváno až 36) s alkoholy (udáváno 23 alifatických), sterolů (hlavně cholesterol)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095">
                <a:tc>
                  <a:txBody>
                    <a:bodyPr/>
                    <a:lstStyle/>
                    <a:p>
                      <a:r>
                        <a:rPr lang="cs-CZ" b="1" dirty="0" smtClean="0"/>
                        <a:t>NEČISTOTY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 – 20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095">
                <a:tc>
                  <a:txBody>
                    <a:bodyPr/>
                    <a:lstStyle/>
                    <a:p>
                      <a:r>
                        <a:rPr lang="cs-CZ" b="1" dirty="0" smtClean="0"/>
                        <a:t>ROSTLINNÉ ZBYTKY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 – 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095">
                <a:tc>
                  <a:txBody>
                    <a:bodyPr/>
                    <a:lstStyle/>
                    <a:p>
                      <a:r>
                        <a:rPr lang="cs-CZ" b="1" dirty="0" smtClean="0"/>
                        <a:t>VLHKOST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8 - 12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46</a:t>
            </a:fld>
            <a:endParaRPr lang="sk-SK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Šupinkovitá struktura ovčí vlny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47</a:t>
            </a:fld>
            <a:endParaRPr lang="sk-SK"/>
          </a:p>
        </p:txBody>
      </p:sp>
      <p:pic>
        <p:nvPicPr>
          <p:cNvPr id="5" name="Obrázek 4" descr="naturalwoolfiber-close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96752"/>
            <a:ext cx="7132538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48</a:t>
            </a:fld>
            <a:endParaRPr lang="sk-SK"/>
          </a:p>
        </p:txBody>
      </p:sp>
      <p:pic>
        <p:nvPicPr>
          <p:cNvPr id="6" name="Obrázek 5" descr="img9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313976" y="214415"/>
            <a:ext cx="6048672" cy="5997121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91680" y="6165304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49</a:t>
            </a:fld>
            <a:endParaRPr lang="sk-SK"/>
          </a:p>
        </p:txBody>
      </p:sp>
      <p:pic>
        <p:nvPicPr>
          <p:cNvPr id="1029" name="Obrázek 5" descr="img5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2905125" cy="3409950"/>
          </a:xfrm>
          <a:prstGeom prst="rect">
            <a:avLst/>
          </a:prstGeom>
          <a:noFill/>
        </p:spPr>
      </p:pic>
      <p:pic>
        <p:nvPicPr>
          <p:cNvPr id="1028" name="Obrázek 6" descr="img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988840"/>
            <a:ext cx="3038475" cy="3552825"/>
          </a:xfrm>
          <a:prstGeom prst="rect">
            <a:avLst/>
          </a:prstGeom>
          <a:noFill/>
        </p:spPr>
      </p:pic>
      <p:pic>
        <p:nvPicPr>
          <p:cNvPr id="1027" name="Obrázek 7" descr="img5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852936"/>
            <a:ext cx="2981325" cy="348615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cs-CZ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347864" y="188640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Vnitřní struktura ovčí vlny a dalších chlupů zvířat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79512" y="357301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Ovce valaška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419872" y="55892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Králík domácí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732240" y="24208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Kočka divoká</a:t>
            </a:r>
            <a:endParaRPr lang="cs-CZ" b="1" dirty="0">
              <a:solidFill>
                <a:srgbClr val="0000FF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6084168" y="1556792"/>
            <a:ext cx="1544012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Arial Black" pitchFamily="34" charset="0"/>
              </a:rPr>
              <a:t>KUTIKULA</a:t>
            </a:r>
            <a:endParaRPr lang="cs-CZ" dirty="0">
              <a:solidFill>
                <a:srgbClr val="C00000"/>
              </a:solidFill>
            </a:endParaRPr>
          </a:p>
        </p:txBody>
      </p:sp>
      <p:cxnSp>
        <p:nvCxnSpPr>
          <p:cNvPr id="27" name="Přímá spojovací šipka 26"/>
          <p:cNvCxnSpPr/>
          <p:nvPr/>
        </p:nvCxnSpPr>
        <p:spPr>
          <a:xfrm>
            <a:off x="6084168" y="1916832"/>
            <a:ext cx="648072" cy="144016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7668344" y="1988840"/>
            <a:ext cx="1296144" cy="36933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7030A0"/>
                </a:solidFill>
                <a:latin typeface="Arial Black" pitchFamily="34" charset="0"/>
              </a:rPr>
              <a:t>CORTEX</a:t>
            </a:r>
            <a:endParaRPr lang="cs-CZ" dirty="0">
              <a:solidFill>
                <a:srgbClr val="7030A0"/>
              </a:solidFill>
            </a:endParaRPr>
          </a:p>
        </p:txBody>
      </p:sp>
      <p:cxnSp>
        <p:nvCxnSpPr>
          <p:cNvPr id="32" name="Přímá spojovací šipka 31"/>
          <p:cNvCxnSpPr/>
          <p:nvPr/>
        </p:nvCxnSpPr>
        <p:spPr>
          <a:xfrm flipH="1">
            <a:off x="8532440" y="2348880"/>
            <a:ext cx="432048" cy="86409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5436096" y="6309320"/>
            <a:ext cx="1368152" cy="36933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  <a:latin typeface="Arial Black" pitchFamily="34" charset="0"/>
              </a:rPr>
              <a:t>MEDULA</a:t>
            </a:r>
            <a:endParaRPr lang="cs-CZ" dirty="0"/>
          </a:p>
        </p:txBody>
      </p:sp>
      <p:cxnSp>
        <p:nvCxnSpPr>
          <p:cNvPr id="35" name="Přímá spojovací šipka 34"/>
          <p:cNvCxnSpPr/>
          <p:nvPr/>
        </p:nvCxnSpPr>
        <p:spPr>
          <a:xfrm flipV="1">
            <a:off x="6516216" y="5229200"/>
            <a:ext cx="216024" cy="108012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šipka 35"/>
          <p:cNvCxnSpPr/>
          <p:nvPr/>
        </p:nvCxnSpPr>
        <p:spPr>
          <a:xfrm flipH="1" flipV="1">
            <a:off x="2051720" y="1556792"/>
            <a:ext cx="3672408" cy="475252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/>
          <p:nvPr/>
        </p:nvCxnSpPr>
        <p:spPr>
          <a:xfrm flipH="1" flipV="1">
            <a:off x="4436368" y="3581400"/>
            <a:ext cx="1503784" cy="272792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936104"/>
          </a:xfrm>
        </p:spPr>
        <p:txBody>
          <a:bodyPr/>
          <a:lstStyle/>
          <a:p>
            <a:pPr marL="742950" indent="-742950" algn="ctr">
              <a:buFont typeface="+mj-lt"/>
              <a:buAutoNum type="arabicPeriod" startAt="2"/>
            </a:pPr>
            <a:r>
              <a:rPr lang="cs-CZ" sz="4400" dirty="0" smtClean="0">
                <a:solidFill>
                  <a:srgbClr val="FF0000"/>
                </a:solidFill>
                <a:latin typeface="Arial Black" pitchFamily="34" charset="0"/>
              </a:rPr>
              <a:t>Keratin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Hlavní zdroje KERATINOVÉHO vlákna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Ovce</a:t>
            </a:r>
          </a:p>
          <a:p>
            <a:r>
              <a:rPr lang="cs-CZ" sz="3600" b="1" dirty="0" smtClean="0">
                <a:solidFill>
                  <a:srgbClr val="008000"/>
                </a:solidFill>
              </a:rPr>
              <a:t>Vikuňa</a:t>
            </a:r>
            <a:r>
              <a:rPr lang="cs-CZ" sz="3600" dirty="0" smtClean="0"/>
              <a:t>, nebo </a:t>
            </a:r>
            <a:r>
              <a:rPr lang="cs-CZ" sz="3600" b="1" i="1" dirty="0" smtClean="0"/>
              <a:t>lama vikuňa</a:t>
            </a:r>
            <a:r>
              <a:rPr lang="cs-CZ" sz="3600" b="1" dirty="0" smtClean="0"/>
              <a:t> </a:t>
            </a:r>
            <a:r>
              <a:rPr lang="cs-CZ" sz="3600" dirty="0" smtClean="0"/>
              <a:t>(</a:t>
            </a:r>
            <a:r>
              <a:rPr lang="cs-CZ" sz="3600" b="1" i="1" dirty="0" err="1" smtClean="0"/>
              <a:t>Vicugna</a:t>
            </a:r>
            <a:r>
              <a:rPr lang="cs-CZ" sz="3600" b="1" i="1" dirty="0" smtClean="0"/>
              <a:t> </a:t>
            </a:r>
            <a:r>
              <a:rPr lang="cs-CZ" sz="3600" b="1" i="1" dirty="0" err="1" smtClean="0"/>
              <a:t>vicugna</a:t>
            </a:r>
            <a:r>
              <a:rPr lang="cs-CZ" sz="3600" dirty="0" smtClean="0"/>
              <a:t>) je divoký druh lamy</a:t>
            </a:r>
            <a:endParaRPr lang="cs-CZ" sz="3600" b="1" i="1" dirty="0" smtClean="0"/>
          </a:p>
          <a:p>
            <a:r>
              <a:rPr lang="cs-CZ" sz="3600" b="1" i="1" dirty="0" smtClean="0">
                <a:solidFill>
                  <a:srgbClr val="0000FF"/>
                </a:solidFill>
              </a:rPr>
              <a:t>Lama </a:t>
            </a:r>
            <a:r>
              <a:rPr lang="cs-CZ" sz="3600" b="1" i="1" dirty="0" err="1" smtClean="0">
                <a:solidFill>
                  <a:srgbClr val="0000FF"/>
                </a:solidFill>
              </a:rPr>
              <a:t>pacos</a:t>
            </a:r>
            <a:r>
              <a:rPr lang="cs-CZ" sz="3600" dirty="0" smtClean="0"/>
              <a:t>, neboli </a:t>
            </a:r>
            <a:r>
              <a:rPr lang="cs-CZ" sz="3600" b="1" dirty="0" smtClean="0"/>
              <a:t>alpaka</a:t>
            </a:r>
            <a:r>
              <a:rPr lang="cs-CZ" sz="3600" dirty="0" smtClean="0"/>
              <a:t> je domestikovaná lama</a:t>
            </a:r>
            <a:r>
              <a:rPr lang="cs-CZ" sz="3600" b="1" dirty="0" smtClean="0"/>
              <a:t> </a:t>
            </a:r>
          </a:p>
          <a:p>
            <a:r>
              <a:rPr lang="cs-CZ" sz="3600" b="1" dirty="0" smtClean="0">
                <a:solidFill>
                  <a:srgbClr val="C00000"/>
                </a:solidFill>
              </a:rPr>
              <a:t>Mohér</a:t>
            </a:r>
            <a:r>
              <a:rPr lang="cs-CZ" sz="3600" dirty="0" smtClean="0"/>
              <a:t> z angorské kozy</a:t>
            </a:r>
            <a:endParaRPr lang="cs-CZ" sz="3600" b="1" dirty="0" smtClean="0"/>
          </a:p>
          <a:p>
            <a:r>
              <a:rPr lang="cs-CZ" sz="3600" b="1" dirty="0" smtClean="0">
                <a:solidFill>
                  <a:srgbClr val="FFC000"/>
                </a:solidFill>
              </a:rPr>
              <a:t>Králík angorský</a:t>
            </a:r>
          </a:p>
          <a:p>
            <a:r>
              <a:rPr lang="cs-CZ" sz="3600" b="1" dirty="0" smtClean="0"/>
              <a:t>………………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50</a:t>
            </a:fld>
            <a:endParaRPr lang="sk-SK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OD OVČÍ VLNY K PLSTI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51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NETKANÁ TEXTILIE </a:t>
            </a:r>
          </a:p>
          <a:p>
            <a:r>
              <a:rPr lang="cs-CZ" sz="2800" b="1" dirty="0" smtClean="0"/>
              <a:t>valchováním (plstěním za mokra)</a:t>
            </a:r>
          </a:p>
          <a:p>
            <a:r>
              <a:rPr lang="cs-CZ" sz="2800" dirty="0" smtClean="0"/>
              <a:t>vpichováním (suchým plstěním)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Vhodná je ovčí vlna, protože má šupinkovatou KUTIKULU </a:t>
            </a:r>
            <a:endParaRPr lang="cs-CZ" sz="28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Tloušťka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  <a:hlinkClick r:id="rId2" tooltip="Tex (jednotka)"/>
              </a:rPr>
              <a:t>dtex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dtex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NENÍ ŽÁDNÁ TLOUŠŤKA!</a:t>
            </a:r>
          </a:p>
          <a:p>
            <a:r>
              <a:rPr lang="cs-CZ" sz="2800" b="1" dirty="0" err="1" smtClean="0">
                <a:solidFill>
                  <a:srgbClr val="FF0000"/>
                </a:solidFill>
              </a:rPr>
              <a:t>dtex</a:t>
            </a:r>
            <a:r>
              <a:rPr lang="cs-CZ" sz="2800" dirty="0" smtClean="0">
                <a:solidFill>
                  <a:srgbClr val="FF0000"/>
                </a:solidFill>
              </a:rPr>
              <a:t> je hmotnost 10 km vlákna vyjádřená v gramech</a:t>
            </a:r>
          </a:p>
          <a:p>
            <a:r>
              <a:rPr lang="cs-CZ" sz="2800" dirty="0" smtClean="0">
                <a:solidFill>
                  <a:srgbClr val="0000FF"/>
                </a:solidFill>
              </a:rPr>
              <a:t>V anglických jednotkách tomu odpovídá jednotka </a:t>
            </a:r>
            <a:r>
              <a:rPr lang="cs-CZ" sz="2800" b="1" i="1" dirty="0" smtClean="0">
                <a:solidFill>
                  <a:srgbClr val="0000FF"/>
                </a:solidFill>
              </a:rPr>
              <a:t>denier</a:t>
            </a:r>
            <a:r>
              <a:rPr lang="cs-CZ" sz="2800" dirty="0" smtClean="0">
                <a:solidFill>
                  <a:srgbClr val="0000FF"/>
                </a:solidFill>
              </a:rPr>
              <a:t>, což je hmotnost 10 000 yardů(cca. 9000 m) vlákna vyjádřená v gramech</a:t>
            </a:r>
          </a:p>
          <a:p>
            <a:r>
              <a:rPr lang="cs-CZ" sz="2800" dirty="0" smtClean="0">
                <a:solidFill>
                  <a:srgbClr val="008000"/>
                </a:solidFill>
              </a:rPr>
              <a:t>Jednotky </a:t>
            </a:r>
            <a:r>
              <a:rPr lang="cs-CZ" sz="2800" b="1" dirty="0" err="1" smtClean="0">
                <a:solidFill>
                  <a:srgbClr val="008000"/>
                </a:solidFill>
              </a:rPr>
              <a:t>dtex</a:t>
            </a:r>
            <a:r>
              <a:rPr lang="cs-CZ" sz="2800" dirty="0" smtClean="0">
                <a:solidFill>
                  <a:srgbClr val="008000"/>
                </a:solidFill>
              </a:rPr>
              <a:t> a </a:t>
            </a:r>
            <a:r>
              <a:rPr lang="cs-CZ" sz="2800" b="1" dirty="0" smtClean="0">
                <a:solidFill>
                  <a:srgbClr val="008000"/>
                </a:solidFill>
              </a:rPr>
              <a:t>denier</a:t>
            </a:r>
            <a:r>
              <a:rPr lang="cs-CZ" sz="2800" dirty="0" smtClean="0">
                <a:solidFill>
                  <a:srgbClr val="008000"/>
                </a:solidFill>
              </a:rPr>
              <a:t> se pak používají k vyjádření pevnosti textilních vláken, jejichž pevnost se měří jako síla (N), nikoli mechanické napětí (N/m</a:t>
            </a:r>
            <a:r>
              <a:rPr lang="cs-CZ" sz="2800" baseline="30000" dirty="0" smtClean="0">
                <a:solidFill>
                  <a:srgbClr val="008000"/>
                </a:solidFill>
              </a:rPr>
              <a:t>2</a:t>
            </a:r>
            <a:r>
              <a:rPr lang="cs-CZ" sz="2800" dirty="0" smtClean="0">
                <a:solidFill>
                  <a:srgbClr val="008000"/>
                </a:solidFill>
              </a:rPr>
              <a:t>)</a:t>
            </a:r>
          </a:p>
          <a:p>
            <a:r>
              <a:rPr lang="cs-CZ" sz="2800" dirty="0" smtClean="0">
                <a:solidFill>
                  <a:srgbClr val="C00000"/>
                </a:solidFill>
              </a:rPr>
              <a:t>„</a:t>
            </a:r>
            <a:r>
              <a:rPr lang="cs-CZ" sz="2800" b="1" dirty="0" smtClean="0">
                <a:solidFill>
                  <a:srgbClr val="C00000"/>
                </a:solidFill>
              </a:rPr>
              <a:t>Textilní pevnost</a:t>
            </a:r>
            <a:r>
              <a:rPr lang="cs-CZ" sz="2800" dirty="0" smtClean="0">
                <a:solidFill>
                  <a:srgbClr val="C00000"/>
                </a:solidFill>
              </a:rPr>
              <a:t>“ je pak </a:t>
            </a:r>
            <a:r>
              <a:rPr lang="cs-CZ" sz="2800" b="1" dirty="0" err="1" smtClean="0">
                <a:solidFill>
                  <a:srgbClr val="C00000"/>
                </a:solidFill>
              </a:rPr>
              <a:t>cN</a:t>
            </a:r>
            <a:r>
              <a:rPr lang="cs-CZ" sz="2800" b="1" dirty="0" smtClean="0">
                <a:solidFill>
                  <a:srgbClr val="C00000"/>
                </a:solidFill>
              </a:rPr>
              <a:t>/</a:t>
            </a:r>
            <a:r>
              <a:rPr lang="cs-CZ" sz="2800" b="1" dirty="0" err="1" smtClean="0">
                <a:solidFill>
                  <a:srgbClr val="C00000"/>
                </a:solidFill>
              </a:rPr>
              <a:t>dte</a:t>
            </a:r>
            <a:r>
              <a:rPr lang="cs-CZ" sz="2800" dirty="0" err="1" smtClean="0">
                <a:solidFill>
                  <a:srgbClr val="C00000"/>
                </a:solidFill>
              </a:rPr>
              <a:t>x</a:t>
            </a:r>
            <a:r>
              <a:rPr lang="cs-CZ" sz="2800" dirty="0" smtClean="0">
                <a:solidFill>
                  <a:srgbClr val="C00000"/>
                </a:solidFill>
              </a:rPr>
              <a:t> (</a:t>
            </a:r>
            <a:r>
              <a:rPr lang="cs-CZ" sz="2800" b="1" i="1" dirty="0" err="1" smtClean="0">
                <a:solidFill>
                  <a:srgbClr val="C00000"/>
                </a:solidFill>
              </a:rPr>
              <a:t>cN</a:t>
            </a:r>
            <a:r>
              <a:rPr lang="cs-CZ" sz="2800" b="1" i="1" dirty="0" smtClean="0">
                <a:solidFill>
                  <a:srgbClr val="C00000"/>
                </a:solidFill>
              </a:rPr>
              <a:t>/denier</a:t>
            </a:r>
            <a:r>
              <a:rPr lang="cs-CZ" sz="2800" dirty="0" smtClean="0">
                <a:solidFill>
                  <a:srgbClr val="C00000"/>
                </a:solidFill>
              </a:rPr>
              <a:t>) </a:t>
            </a:r>
          </a:p>
          <a:p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52</a:t>
            </a:fld>
            <a:endParaRPr lang="sk-SK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Pevnost OVČÍ VLNY</a:t>
            </a:r>
            <a:endParaRPr lang="cs-CZ" sz="2800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457200" y="1052513"/>
          <a:ext cx="8229600" cy="211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Vlákno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Pevnost</a:t>
                      </a:r>
                      <a:br>
                        <a:rPr lang="cs-CZ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v tahu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cs-CZ" dirty="0">
                          <a:solidFill>
                            <a:srgbClr val="FF0000"/>
                          </a:solidFill>
                        </a:rPr>
                      </a:br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cs-CZ" dirty="0" err="1" smtClean="0">
                          <a:solidFill>
                            <a:srgbClr val="FF0000"/>
                          </a:solidFill>
                          <a:hlinkClick r:id="rId2" tooltip="Newton"/>
                        </a:rPr>
                        <a:t>N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cs-CZ" dirty="0" err="1" smtClean="0">
                          <a:solidFill>
                            <a:srgbClr val="FF0000"/>
                          </a:solidFill>
                          <a:hlinkClick r:id="rId3" tooltip="Tex (jednotka)"/>
                        </a:rPr>
                        <a:t>tex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Tažnost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cs-CZ" dirty="0">
                          <a:solidFill>
                            <a:srgbClr val="FF0000"/>
                          </a:solidFill>
                        </a:rPr>
                      </a:br>
                      <a:r>
                        <a:rPr lang="cs-CZ" dirty="0">
                          <a:solidFill>
                            <a:srgbClr val="FF0000"/>
                          </a:solidFill>
                          <a:hlinkClick r:id="rId4" tooltip="Procento"/>
                        </a:rPr>
                        <a:t>%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E-modul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cs-CZ" dirty="0">
                          <a:solidFill>
                            <a:srgbClr val="FF0000"/>
                          </a:solidFill>
                        </a:rPr>
                      </a:br>
                      <a:r>
                        <a:rPr lang="cs-CZ" dirty="0">
                          <a:solidFill>
                            <a:srgbClr val="FF0000"/>
                          </a:solidFill>
                          <a:hlinkClick r:id="rId2" tooltip="Newton"/>
                        </a:rPr>
                        <a:t>N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cs-CZ" dirty="0" err="1">
                          <a:solidFill>
                            <a:srgbClr val="FF0000"/>
                          </a:solidFill>
                          <a:hlinkClick r:id="rId3" tooltip="Tex (jednotka)"/>
                        </a:rPr>
                        <a:t>tex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Navlhavost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cs-CZ" dirty="0">
                          <a:solidFill>
                            <a:srgbClr val="FF0000"/>
                          </a:solidFill>
                        </a:rPr>
                      </a:br>
                      <a:r>
                        <a:rPr lang="cs-CZ" dirty="0">
                          <a:solidFill>
                            <a:srgbClr val="FF0000"/>
                          </a:solidFill>
                          <a:hlinkClick r:id="rId4" tooltip="Procento"/>
                        </a:rPr>
                        <a:t>%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vlna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0,90–2,18</a:t>
                      </a:r>
                      <a:endParaRPr lang="cs-CZ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25–35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0,34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16–18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>
                          <a:hlinkClick r:id="rId5" tooltip="Polyesterová vlákna"/>
                        </a:rPr>
                        <a:t>polyester</a:t>
                      </a:r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4,00–6,50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/>
                        <a:t>15–40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/>
                        <a:t>9–11,5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/>
                        <a:t>0,5–0,8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>
                          <a:hlinkClick r:id="rId6" tooltip="Viskózová vlákna"/>
                        </a:rPr>
                        <a:t>viskóza</a:t>
                      </a:r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1,80–3,50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15–30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/>
                        <a:t>5,4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26–28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53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395536" y="3356992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Zdroj neudává, zda se jedná o měření „za sucha“ nebo „za mokra“.</a:t>
            </a:r>
          </a:p>
          <a:p>
            <a:r>
              <a:rPr lang="cs-CZ" sz="3200" b="1" dirty="0" smtClean="0">
                <a:solidFill>
                  <a:srgbClr val="FF0000"/>
                </a:solidFill>
              </a:rPr>
              <a:t>PATRNĚ TO BUDE „za sucha“ </a:t>
            </a:r>
          </a:p>
          <a:p>
            <a:r>
              <a:rPr lang="cs-CZ" sz="3200" b="1" dirty="0" smtClean="0">
                <a:solidFill>
                  <a:srgbClr val="FF0000"/>
                </a:solidFill>
              </a:rPr>
              <a:t>Hodnoty „za mokra“ bývají NIŽŠÍ než „za sucha“ 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600" b="1" dirty="0" smtClean="0">
                <a:solidFill>
                  <a:srgbClr val="C00000"/>
                </a:solidFill>
                <a:latin typeface="Arial Black" pitchFamily="34" charset="0"/>
              </a:rPr>
              <a:t>Mohér</a:t>
            </a:r>
            <a:r>
              <a:rPr lang="cs-CZ" sz="3600" dirty="0" smtClean="0">
                <a:latin typeface="Arial Black" pitchFamily="34" charset="0"/>
              </a:rPr>
              <a:t> z angorské kozy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54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NA ROZDÍL OD OVČÍ VLNY </a:t>
            </a:r>
            <a:r>
              <a:rPr lang="cs-CZ" sz="2800" b="1" dirty="0" smtClean="0">
                <a:solidFill>
                  <a:srgbClr val="008000"/>
                </a:solidFill>
              </a:rPr>
              <a:t>není kutikula šupinkovitá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Udává se, že je BAKTERICIDNÍ, tj. že např. ponožky nepáchnou ani po několika dnech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Na čem je založena ona BAKTERICIDITA?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</a:rPr>
              <a:t>Moc se mi zjistit nepodařilo </a:t>
            </a:r>
          </a:p>
          <a:p>
            <a:pPr lvl="1"/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PRÝ je toto založeno na přítomnosti POLYSACHARIDU LENTHINANU, který má tvořit pojivo mezi keratinovými vlákny</a:t>
            </a:r>
          </a:p>
          <a:p>
            <a:pPr lvl="1"/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Že je tvrzení pravdivé lze věřit, ale PROČ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POLYSACHARID LENTHINAN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55</a:t>
            </a:fld>
            <a:endParaRPr lang="sk-SK"/>
          </a:p>
        </p:txBody>
      </p:sp>
      <p:pic>
        <p:nvPicPr>
          <p:cNvPr id="10" name="Obrázek 9" descr="300px-Lentinan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533" y="2060848"/>
            <a:ext cx="8000889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Úpravy OVČÍ VLNY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b="1" u="sng" dirty="0" smtClean="0">
                <a:solidFill>
                  <a:srgbClr val="008000"/>
                </a:solidFill>
              </a:rPr>
              <a:t>Karbonizace</a:t>
            </a:r>
            <a:r>
              <a:rPr lang="cs-CZ" b="1" dirty="0" smtClean="0">
                <a:solidFill>
                  <a:srgbClr val="008000"/>
                </a:solidFill>
              </a:rPr>
              <a:t> – odstranění nečistot z vlny pomocí </a:t>
            </a:r>
            <a:r>
              <a:rPr lang="cs-CZ" b="1" dirty="0" err="1" smtClean="0">
                <a:solidFill>
                  <a:srgbClr val="008000"/>
                </a:solidFill>
              </a:rPr>
              <a:t>konc</a:t>
            </a:r>
            <a:r>
              <a:rPr lang="cs-CZ" b="1" dirty="0" smtClean="0">
                <a:solidFill>
                  <a:srgbClr val="008000"/>
                </a:solidFill>
              </a:rPr>
              <a:t>. H</a:t>
            </a:r>
            <a:r>
              <a:rPr lang="cs-CZ" b="1" baseline="-25000" dirty="0" smtClean="0">
                <a:solidFill>
                  <a:srgbClr val="008000"/>
                </a:solidFill>
              </a:rPr>
              <a:t>2</a:t>
            </a:r>
            <a:r>
              <a:rPr lang="cs-CZ" b="1" dirty="0" smtClean="0">
                <a:solidFill>
                  <a:srgbClr val="008000"/>
                </a:solidFill>
              </a:rPr>
              <a:t>SO</a:t>
            </a:r>
            <a:r>
              <a:rPr lang="cs-CZ" b="1" baseline="-25000" dirty="0" smtClean="0">
                <a:solidFill>
                  <a:srgbClr val="008000"/>
                </a:solidFill>
              </a:rPr>
              <a:t>4</a:t>
            </a:r>
          </a:p>
          <a:p>
            <a:r>
              <a:rPr lang="cs-CZ" b="1" u="sng" dirty="0" smtClean="0">
                <a:solidFill>
                  <a:srgbClr val="C00000"/>
                </a:solidFill>
              </a:rPr>
              <a:t>Úprava proti </a:t>
            </a:r>
            <a:r>
              <a:rPr lang="cs-CZ" b="1" u="sng" dirty="0" err="1" smtClean="0">
                <a:solidFill>
                  <a:srgbClr val="C00000"/>
                </a:solidFill>
              </a:rPr>
              <a:t>plstnatění</a:t>
            </a:r>
            <a:r>
              <a:rPr lang="cs-CZ" b="1" u="sng" dirty="0" smtClean="0">
                <a:solidFill>
                  <a:srgbClr val="C00000"/>
                </a:solidFill>
              </a:rPr>
              <a:t> </a:t>
            </a:r>
            <a:r>
              <a:rPr lang="cs-CZ" b="1" dirty="0" smtClean="0">
                <a:solidFill>
                  <a:srgbClr val="C00000"/>
                </a:solidFill>
              </a:rPr>
              <a:t>(odstranění povrchových šupinek oxidací a mechanickým odloučením)</a:t>
            </a:r>
          </a:p>
          <a:p>
            <a:r>
              <a:rPr lang="cs-CZ" b="1" dirty="0" smtClean="0"/>
              <a:t>…………….</a:t>
            </a:r>
          </a:p>
          <a:p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56</a:t>
            </a:fld>
            <a:endParaRPr lang="sk-SK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57</a:t>
            </a:fld>
            <a:endParaRPr lang="sk-SK"/>
          </a:p>
        </p:txBody>
      </p:sp>
      <p:sp>
        <p:nvSpPr>
          <p:cNvPr id="9" name="Obdélník 8"/>
          <p:cNvSpPr/>
          <p:nvPr/>
        </p:nvSpPr>
        <p:spPr>
          <a:xfrm>
            <a:off x="395536" y="548680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Karbonizace vlny je chemický proces, jehož účelem je odstranit z ovčí vlny veškeré nečistoty rostlinného původu</a:t>
            </a:r>
          </a:p>
          <a:p>
            <a:r>
              <a:rPr lang="pl-PL" dirty="0" smtClean="0"/>
              <a:t>jako stébla rostlin, listy, trávu apod. Karbonizovat můžeme za mokra i za sucha.</a:t>
            </a:r>
          </a:p>
          <a:p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Mokrý proces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K mokrému způsobu používáme nejčastěji silnou anorganickou kyselinu (H</a:t>
            </a:r>
            <a:r>
              <a:rPr lang="cs-CZ" baseline="-25000" dirty="0" smtClean="0">
                <a:solidFill>
                  <a:srgbClr val="0000FF"/>
                </a:solidFill>
              </a:rPr>
              <a:t>2</a:t>
            </a:r>
            <a:r>
              <a:rPr lang="cs-CZ" dirty="0" smtClean="0">
                <a:solidFill>
                  <a:srgbClr val="0000FF"/>
                </a:solidFill>
              </a:rPr>
              <a:t>SO</a:t>
            </a:r>
            <a:r>
              <a:rPr lang="cs-CZ" baseline="-25000" dirty="0" smtClean="0">
                <a:solidFill>
                  <a:srgbClr val="0000FF"/>
                </a:solidFill>
              </a:rPr>
              <a:t>4</a:t>
            </a:r>
            <a:r>
              <a:rPr lang="cs-CZ" dirty="0" smtClean="0">
                <a:solidFill>
                  <a:srgbClr val="0000FF"/>
                </a:solidFill>
              </a:rPr>
              <a:t> – sírovou nebo </a:t>
            </a:r>
            <a:r>
              <a:rPr lang="cs-CZ" dirty="0" err="1" smtClean="0">
                <a:solidFill>
                  <a:srgbClr val="0000FF"/>
                </a:solidFill>
              </a:rPr>
              <a:t>HCl</a:t>
            </a:r>
            <a:r>
              <a:rPr lang="cs-CZ" dirty="0" smtClean="0">
                <a:solidFill>
                  <a:srgbClr val="0000FF"/>
                </a:solidFill>
              </a:rPr>
              <a:t> – chlorovodíkovou) nebo sůl reagující kysele (např. (NH</a:t>
            </a:r>
            <a:r>
              <a:rPr lang="cs-CZ" baseline="-25000" dirty="0" smtClean="0">
                <a:solidFill>
                  <a:srgbClr val="0000FF"/>
                </a:solidFill>
              </a:rPr>
              <a:t>4</a:t>
            </a:r>
            <a:r>
              <a:rPr lang="cs-CZ" dirty="0" smtClean="0">
                <a:solidFill>
                  <a:srgbClr val="0000FF"/>
                </a:solidFill>
              </a:rPr>
              <a:t>)</a:t>
            </a:r>
            <a:r>
              <a:rPr lang="cs-CZ" baseline="-25000" dirty="0" smtClean="0">
                <a:solidFill>
                  <a:srgbClr val="0000FF"/>
                </a:solidFill>
              </a:rPr>
              <a:t>2</a:t>
            </a:r>
            <a:r>
              <a:rPr lang="cs-CZ" dirty="0" smtClean="0">
                <a:solidFill>
                  <a:srgbClr val="0000FF"/>
                </a:solidFill>
              </a:rPr>
              <a:t>SO</a:t>
            </a:r>
            <a:r>
              <a:rPr lang="cs-CZ" baseline="-25000" dirty="0" smtClean="0">
                <a:solidFill>
                  <a:srgbClr val="0000FF"/>
                </a:solidFill>
              </a:rPr>
              <a:t>4</a:t>
            </a:r>
            <a:r>
              <a:rPr lang="cs-CZ" dirty="0" smtClean="0">
                <a:solidFill>
                  <a:srgbClr val="0000FF"/>
                </a:solidFill>
              </a:rPr>
              <a:t> – síran amonný). Vlna vydrží krátkodobě účinek kyseliny i při vyšší potřebné teplotě – cca 15 min při 90 až 110 °C, zatímco rostlinné příměsi celulózového původu zuhelnatí, zkřehnou. Vzniká tzv. </a:t>
            </a:r>
            <a:r>
              <a:rPr lang="cs-CZ" dirty="0" err="1" smtClean="0">
                <a:solidFill>
                  <a:srgbClr val="0000FF"/>
                </a:solidFill>
              </a:rPr>
              <a:t>hydrocelulóza</a:t>
            </a:r>
            <a:r>
              <a:rPr lang="cs-CZ" dirty="0" smtClean="0">
                <a:solidFill>
                  <a:srgbClr val="0000FF"/>
                </a:solidFill>
              </a:rPr>
              <a:t>, která se snadno rozdrtí a vyklepe. Nejčastěji karbonizujeme vločku nebo i hotové textilie.</a:t>
            </a:r>
          </a:p>
          <a:p>
            <a:r>
              <a:rPr lang="cs-CZ" b="1" dirty="0" smtClean="0">
                <a:solidFill>
                  <a:srgbClr val="008000"/>
                </a:solidFill>
                <a:latin typeface="Arial Black" pitchFamily="34" charset="0"/>
              </a:rPr>
              <a:t>Suchý proces</a:t>
            </a:r>
          </a:p>
          <a:p>
            <a:r>
              <a:rPr lang="cs-CZ" dirty="0" smtClean="0">
                <a:solidFill>
                  <a:srgbClr val="008000"/>
                </a:solidFill>
              </a:rPr>
              <a:t>K suché karbonizaci používáme páry chlorovodíku, které získáme odpařováním kyseliny chlorovodíkové – </a:t>
            </a:r>
            <a:r>
              <a:rPr lang="cs-CZ" dirty="0" err="1" smtClean="0">
                <a:solidFill>
                  <a:srgbClr val="008000"/>
                </a:solidFill>
              </a:rPr>
              <a:t>HCl</a:t>
            </a:r>
            <a:r>
              <a:rPr lang="cs-CZ" dirty="0" smtClean="0">
                <a:solidFill>
                  <a:srgbClr val="008000"/>
                </a:solidFill>
              </a:rPr>
              <a:t>. Ty pak ventilátor žene do rotujícího bubnu s materiálem. Tento způsob se používá méně, i když je účinný a rychlý.</a:t>
            </a:r>
          </a:p>
          <a:p>
            <a:r>
              <a:rPr lang="cs-CZ" dirty="0" smtClean="0">
                <a:solidFill>
                  <a:srgbClr val="008000"/>
                </a:solidFill>
              </a:rPr>
              <a:t>Strojní zařízení je drahé, plynný chlorovodík je značně agresivní, je třeba zvýšení bezpečnosti.</a:t>
            </a:r>
            <a:endParaRPr lang="cs-CZ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Úpravy TKANIN  z OVČÍ VLNY 1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58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algn="ctr">
              <a:buNone/>
            </a:pP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Krabování a dekatování vlněných tkanin a pletenin </a:t>
            </a:r>
          </a:p>
          <a:p>
            <a:pPr>
              <a:buNone/>
            </a:pPr>
            <a:r>
              <a:rPr lang="cs-CZ" sz="2000" dirty="0" smtClean="0"/>
              <a:t>Obě operace slouží pro zajištění rozměrové stability vlněných tkanin a pletenin. </a:t>
            </a:r>
          </a:p>
          <a:p>
            <a:r>
              <a:rPr lang="cs-CZ" sz="2000" b="1" i="1" dirty="0" smtClean="0">
                <a:solidFill>
                  <a:srgbClr val="008000"/>
                </a:solidFill>
              </a:rPr>
              <a:t>Krabování </a:t>
            </a:r>
            <a:r>
              <a:rPr lang="cs-CZ" sz="2000" dirty="0" smtClean="0">
                <a:solidFill>
                  <a:srgbClr val="008000"/>
                </a:solidFill>
              </a:rPr>
              <a:t>– má za účel ustálit polohu zboží, vyrovnat jeho povrch a vnitřní pnutí, má změkčit a zjemnit zboží, omezit jeho sráživost a plstivost, předcházet možnosti vzniku lomů a záhybů, případně již vzniklé odstraňovat. Při krabování působí na vlněnou plošnou textilii teplo, přiměřené napnutí a chemikálie cca 20 až 40 minut. Za tuto dobu popraskají stávající příčné vazby a vytvoří se nové, pevnější. </a:t>
            </a:r>
          </a:p>
          <a:p>
            <a:r>
              <a:rPr lang="cs-CZ" sz="2000" b="1" i="1" dirty="0" smtClean="0">
                <a:solidFill>
                  <a:srgbClr val="0000FF"/>
                </a:solidFill>
              </a:rPr>
              <a:t>Dekatování</a:t>
            </a:r>
            <a:r>
              <a:rPr lang="cs-CZ" sz="2000" i="1" dirty="0" smtClean="0">
                <a:solidFill>
                  <a:srgbClr val="0000FF"/>
                </a:solidFill>
              </a:rPr>
              <a:t> </a:t>
            </a:r>
            <a:r>
              <a:rPr lang="cs-CZ" sz="2000" dirty="0" smtClean="0">
                <a:solidFill>
                  <a:srgbClr val="0000FF"/>
                </a:solidFill>
              </a:rPr>
              <a:t>– má podobný účel jako krabování, navíc zajistí požadovaný lesk, který je stálý vůči vlhku. Při dekatování působíme na zboží teplem a tlakem cca 30 až 60 minut. Dělíme je na dekatování mokré a suché. Při mokrém dekatování prochází zbožím navinutým na perforovaném válci 80 až 90°C teplá voda oběma směry, nakonec se zboží ochladí studenou vodou a provede odsátí vody teplým nebo studeným vzduchem.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59</a:t>
            </a:fld>
            <a:endParaRPr lang="sk-SK"/>
          </a:p>
        </p:txBody>
      </p:sp>
      <p:pic>
        <p:nvPicPr>
          <p:cNvPr id="7" name="Obrázek 6" descr="stroj na dekantaci vln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6048672" cy="493974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11560" y="5301208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Kontinuální </a:t>
            </a:r>
            <a:r>
              <a:rPr lang="cs-CZ" b="1" dirty="0" err="1" smtClean="0"/>
              <a:t>dekatovací</a:t>
            </a:r>
            <a:r>
              <a:rPr lang="cs-CZ" b="1" dirty="0" smtClean="0"/>
              <a:t> stroj pro tkaniny i pleteniny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1</a:t>
            </a:r>
            <a:r>
              <a:rPr lang="cs-CZ" dirty="0" smtClean="0"/>
              <a:t> — plošná textilie, </a:t>
            </a:r>
            <a:r>
              <a:rPr lang="cs-CZ" b="1" dirty="0" smtClean="0"/>
              <a:t>2</a:t>
            </a:r>
            <a:r>
              <a:rPr lang="cs-CZ" dirty="0" smtClean="0"/>
              <a:t> — nekonečný běhoun, </a:t>
            </a:r>
            <a:r>
              <a:rPr lang="cs-CZ" b="1" dirty="0" smtClean="0"/>
              <a:t>3</a:t>
            </a:r>
            <a:r>
              <a:rPr lang="cs-CZ" dirty="0" smtClean="0"/>
              <a:t> — </a:t>
            </a:r>
            <a:r>
              <a:rPr lang="cs-CZ" dirty="0" err="1" smtClean="0"/>
              <a:t>dekatovací</a:t>
            </a:r>
            <a:r>
              <a:rPr lang="cs-CZ" dirty="0" smtClean="0"/>
              <a:t> válec, </a:t>
            </a:r>
            <a:r>
              <a:rPr lang="cs-CZ" b="1" dirty="0" smtClean="0"/>
              <a:t>4</a:t>
            </a:r>
            <a:r>
              <a:rPr lang="cs-CZ" dirty="0" smtClean="0"/>
              <a:t> — přítlačný válec ovlivňující lesk a omak, </a:t>
            </a:r>
            <a:r>
              <a:rPr lang="cs-CZ" b="1" dirty="0" smtClean="0"/>
              <a:t>5</a:t>
            </a:r>
            <a:r>
              <a:rPr lang="cs-CZ" dirty="0" smtClean="0"/>
              <a:t> — chladící válec, </a:t>
            </a:r>
            <a:r>
              <a:rPr lang="cs-CZ" b="1" dirty="0" smtClean="0"/>
              <a:t>6</a:t>
            </a:r>
            <a:r>
              <a:rPr lang="cs-CZ" dirty="0" smtClean="0"/>
              <a:t> — vodící válečky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Kde se vyskytuje KERATIN?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ÚTVARY NA KŮŽI -  </a:t>
            </a:r>
            <a:r>
              <a:rPr lang="cs-CZ" dirty="0" smtClean="0">
                <a:solidFill>
                  <a:srgbClr val="FF0000"/>
                </a:solidFill>
              </a:rPr>
              <a:t>chlupy, vlasy, peří, srst, štětiny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ZAKONČENÍ PRSTŮ A KONČETIN – nehty, kopyta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ÚTVARY Z ROHOVINY – rohy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VRCHNÍ VRSTVA KŮŽE- pokožka (rohovinová vrstva)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Úpravy TKANIN  z OVČÍ VLNY 2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60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328592"/>
          </a:xfrm>
        </p:spPr>
        <p:txBody>
          <a:bodyPr/>
          <a:lstStyle/>
          <a:p>
            <a:pPr algn="ctr">
              <a:buNone/>
            </a:pPr>
            <a:r>
              <a:rPr lang="cs-CZ" sz="1600" b="1" dirty="0" smtClean="0">
                <a:solidFill>
                  <a:srgbClr val="FF0000"/>
                </a:solidFill>
                <a:latin typeface="Arial Black" pitchFamily="34" charset="0"/>
              </a:rPr>
              <a:t>Valchování a plstění vlny </a:t>
            </a:r>
            <a:endParaRPr lang="cs-CZ" sz="16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cs-CZ" sz="1600" dirty="0" smtClean="0"/>
              <a:t>Valchování je mechanické zpracování vlněných, příp. polovlněných tkanin a pletenin za účelem zpevnění, zhutnění a </a:t>
            </a:r>
            <a:r>
              <a:rPr lang="cs-CZ" sz="1600" dirty="0" err="1" smtClean="0"/>
              <a:t>zestejnoměrnění</a:t>
            </a:r>
            <a:r>
              <a:rPr lang="cs-CZ" sz="1600" dirty="0" smtClean="0"/>
              <a:t> povrchu výrobku. Dá se považovat za jistý druh praní, protože vždy také dochází k částečnému odstranění nečistot. Mezi hlavní příčiny valchovacích a zplsťovacích vlastností vlny můžeme považovat zejména: morfologickou stavbu vlákna, jeho šupinkovitý povrch, bobtnavost, pružnost, schopnost měnit polohu při mechanickém zpracování, na potažení vláken apod. Během valchování či plstění dochází k provázání svislých řetězců vlny dalšímu příčnými vazbami – tzv. můstky, které mohou být solné, cystinové a vodíkové. </a:t>
            </a:r>
          </a:p>
          <a:p>
            <a:r>
              <a:rPr lang="cs-CZ" sz="1600" dirty="0" smtClean="0"/>
              <a:t>Valchovací proces významně podpoří mírně alkalické prostředí – pH 8,5, teplota 50 až 65°C, nadbytek vlhkosti, mechanické namáhání, doba 40 až 60 minut a v neposlední řadě i zvolený typ stroje. </a:t>
            </a:r>
          </a:p>
          <a:p>
            <a:pPr algn="ctr">
              <a:buNone/>
            </a:pPr>
            <a:r>
              <a:rPr lang="cs-CZ" sz="1600" b="1" dirty="0" smtClean="0">
                <a:solidFill>
                  <a:srgbClr val="FF0000"/>
                </a:solidFill>
                <a:latin typeface="Arial Black" pitchFamily="34" charset="0"/>
              </a:rPr>
              <a:t>Strojní zařízení pro valchování </a:t>
            </a:r>
            <a:endParaRPr lang="cs-CZ" sz="16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cs-CZ" sz="1600" dirty="0" smtClean="0"/>
              <a:t>Valchování vlněné tkaniny či pleteniny probíhá pouze ve formě provazce nebo hadice a to pouze způsobem diskontinuálním. Valchovací stroje můžeme rozdělit na valchy kladivové a válcové , a ty ještě mohou být klasické, tandemové, </a:t>
            </a:r>
            <a:r>
              <a:rPr lang="cs-CZ" sz="1600" dirty="0" err="1" smtClean="0"/>
              <a:t>několikaruletové</a:t>
            </a:r>
            <a:r>
              <a:rPr lang="cs-CZ" sz="1600" dirty="0" smtClean="0"/>
              <a:t>, speciální apod. </a:t>
            </a:r>
          </a:p>
          <a:p>
            <a:r>
              <a:rPr lang="cs-CZ" sz="1600" dirty="0" smtClean="0"/>
              <a:t>Zboží se namáhá (zplsťuje) tlakem a třením mezi válci i v pěchovacím kanálu. Spodní válec (tambur) je pevný a poháněný, horní válec (ruleta) je přítlačný, jejich otáčky jsou cca 120 za minutu. </a:t>
            </a:r>
          </a:p>
          <a:p>
            <a:endParaRPr lang="cs-CZ" sz="16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61</a:t>
            </a:fld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395536" y="260648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  <a:latin typeface="Arial Black" pitchFamily="34" charset="0"/>
              </a:rPr>
              <a:t>Plst</a:t>
            </a:r>
            <a:r>
              <a:rPr lang="cs-CZ" u="sng" dirty="0" smtClean="0">
                <a:solidFill>
                  <a:srgbClr val="FF0000"/>
                </a:solidFill>
                <a:latin typeface="Arial Black" pitchFamily="34" charset="0"/>
              </a:rPr>
              <a:t> (</a:t>
            </a:r>
            <a:r>
              <a:rPr lang="cs-CZ" b="1" u="sng" dirty="0" smtClean="0">
                <a:solidFill>
                  <a:srgbClr val="FF0000"/>
                </a:solidFill>
                <a:latin typeface="Arial Black" pitchFamily="34" charset="0"/>
              </a:rPr>
              <a:t>filc</a:t>
            </a:r>
            <a:r>
              <a:rPr lang="cs-CZ" u="sng" dirty="0" smtClean="0">
                <a:solidFill>
                  <a:srgbClr val="FF0000"/>
                </a:solidFill>
                <a:latin typeface="Arial Black" pitchFamily="34" charset="0"/>
              </a:rPr>
              <a:t>)</a:t>
            </a:r>
            <a:r>
              <a:rPr lang="cs-CZ" u="sng" dirty="0" smtClean="0"/>
              <a:t> </a:t>
            </a:r>
            <a:r>
              <a:rPr lang="cs-CZ" dirty="0" smtClean="0"/>
              <a:t>je plošná </a:t>
            </a:r>
            <a:r>
              <a:rPr lang="cs-CZ" dirty="0" smtClean="0">
                <a:hlinkClick r:id="rId2" tooltip="Textilie"/>
              </a:rPr>
              <a:t>textilie</a:t>
            </a:r>
            <a:r>
              <a:rPr lang="cs-CZ" dirty="0" smtClean="0"/>
              <a:t> ze vzájemně zaklesnutých vláken. Prolnutí a propojení vláken se dá dosáhnout: valchováním (plstěním za mokra) vpichováním (suchým plstěním) Pro svoji šupinatou strukturu a pružnost jsou k plstění nejvhodnější živočišná vlákna. Umělá vlákna se zplsťují ve směsi s </a:t>
            </a:r>
            <a:r>
              <a:rPr lang="cs-CZ" dirty="0" smtClean="0">
                <a:hlinkClick r:id="rId3" tooltip="Ovčí vlna"/>
              </a:rPr>
              <a:t>vlnou</a:t>
            </a:r>
            <a:r>
              <a:rPr lang="cs-CZ" dirty="0" smtClean="0"/>
              <a:t> nebo jen vpichováním. Plsti se vyrábějí z vlákenného rouna jako </a:t>
            </a:r>
            <a:r>
              <a:rPr lang="cs-CZ" dirty="0" smtClean="0">
                <a:hlinkClick r:id="rId4" tooltip="Netkané textilie"/>
              </a:rPr>
              <a:t>netkaná textilie</a:t>
            </a:r>
            <a:r>
              <a:rPr lang="cs-CZ" dirty="0" smtClean="0"/>
              <a:t> nebo zplstěním povrchu </a:t>
            </a:r>
            <a:r>
              <a:rPr lang="cs-CZ" dirty="0" smtClean="0">
                <a:hlinkClick r:id="rId5" tooltip="Tkanina"/>
              </a:rPr>
              <a:t>tkanin</a:t>
            </a:r>
            <a:r>
              <a:rPr lang="cs-CZ" dirty="0" smtClean="0"/>
              <a:t> a </a:t>
            </a:r>
            <a:r>
              <a:rPr lang="cs-CZ" dirty="0" smtClean="0">
                <a:hlinkClick r:id="rId6" tooltip="Pletenina"/>
              </a:rPr>
              <a:t>pletenin</a:t>
            </a:r>
            <a:r>
              <a:rPr lang="cs-CZ" dirty="0" smtClean="0"/>
              <a:t>.</a:t>
            </a:r>
          </a:p>
          <a:p>
            <a:r>
              <a:rPr lang="cs-CZ" dirty="0" smtClean="0"/>
              <a:t>Vlákenné </a:t>
            </a:r>
            <a:r>
              <a:rPr lang="cs-CZ" dirty="0" smtClean="0">
                <a:hlinkClick r:id="rId7" tooltip="Rouno"/>
              </a:rPr>
              <a:t>rouno</a:t>
            </a:r>
            <a:r>
              <a:rPr lang="cs-CZ" dirty="0" smtClean="0"/>
              <a:t> se napouští párou, aby získalo určitou vlhkost a teplotu a potom se plstí na válcovém nebo plotýnkovém stroji. Pracovní orgány působí na textilii tlakem a třením za současného přísunu páry. </a:t>
            </a:r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Po dosažení dostatečné hustoty se rouno </a:t>
            </a:r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  <a:hlinkClick r:id="rId8" tooltip="Valchování"/>
              </a:rPr>
              <a:t>valchuje</a:t>
            </a:r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.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Vlastní valchování je zhušťování a zplsťování povrchu textilií tlakem, </a:t>
            </a:r>
            <a:r>
              <a:rPr lang="cs-CZ" b="1" dirty="0" smtClean="0">
                <a:solidFill>
                  <a:srgbClr val="008000"/>
                </a:solidFill>
                <a:hlinkClick r:id="rId9" tooltip="Tlučení (stránka neexistuje)"/>
              </a:rPr>
              <a:t>tlučením</a:t>
            </a:r>
            <a:r>
              <a:rPr lang="cs-CZ" b="1" dirty="0" smtClean="0">
                <a:solidFill>
                  <a:srgbClr val="008000"/>
                </a:solidFill>
              </a:rPr>
              <a:t>, vlhkostí a teplem na valchovacích strojích. </a:t>
            </a:r>
            <a:r>
              <a:rPr lang="cs-CZ" dirty="0" smtClean="0"/>
              <a:t>Známé jsou: </a:t>
            </a:r>
            <a:r>
              <a:rPr lang="cs-CZ" i="1" dirty="0" smtClean="0"/>
              <a:t>kladivové</a:t>
            </a:r>
            <a:r>
              <a:rPr lang="cs-CZ" dirty="0" smtClean="0"/>
              <a:t> a </a:t>
            </a:r>
            <a:r>
              <a:rPr lang="cs-CZ" i="1" dirty="0" smtClean="0"/>
              <a:t>válcové</a:t>
            </a:r>
            <a:r>
              <a:rPr lang="cs-CZ" dirty="0" smtClean="0"/>
              <a:t> valchy, pleteniny se valchují na </a:t>
            </a:r>
            <a:r>
              <a:rPr lang="cs-CZ" i="1" dirty="0" smtClean="0"/>
              <a:t>bubnových</a:t>
            </a:r>
            <a:r>
              <a:rPr lang="cs-CZ" dirty="0" smtClean="0"/>
              <a:t> strojích. Například na válcovém stroji probíhá zboží rychlostí 100-150 m/min. po dobu 60-90 minut. Způsoby valchování: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Neutrální valchování se provádí v alkalickém prostředí mýdlem a uhličitanem sodným.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Na kyselou valchu se používá kyselina mravenčí, octová nebo sírová. Tento postup je vhodný pro silné zplstění, které zcela zakryje strukturu vazby textilie.</a:t>
            </a:r>
          </a:p>
          <a:p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Textilie se může valchováním srazit až o 40 %.</a:t>
            </a:r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62</a:t>
            </a:fld>
            <a:endParaRPr lang="sk-SK"/>
          </a:p>
        </p:txBody>
      </p:sp>
      <p:pic>
        <p:nvPicPr>
          <p:cNvPr id="7" name="Obrázek 6" descr="STROJ NA VALCHOVÁNÍ VLNĚNÝCH TKANI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692695"/>
            <a:ext cx="5544616" cy="443569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83568" y="522920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Valcha válcová - 1— provazec, hadice, 2— vodící válečky, 3— pracovní – valchovací válce, 4— pěchovací kanál, 5— přítlačná deska, 6— vodící žebřík se zarážkou</a:t>
            </a:r>
            <a:endParaRPr lang="cs-CZ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63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4644008" y="548680"/>
            <a:ext cx="43204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Valcha KLADIVOVÁ – HISTORICKÁ VERZE ZE 17. STOLETÍ</a:t>
            </a:r>
            <a:endParaRPr lang="cs-CZ" b="1" dirty="0" smtClean="0"/>
          </a:p>
          <a:p>
            <a:r>
              <a:rPr lang="cs-CZ" sz="2000" b="1" dirty="0" smtClean="0"/>
              <a:t>je asi nejstarší valchovací stroj, jak dokazují např. kresby ze 17. století.</a:t>
            </a:r>
          </a:p>
          <a:p>
            <a:r>
              <a:rPr lang="cs-CZ" sz="2000" b="1" i="1" u="sng" dirty="0" smtClean="0">
                <a:solidFill>
                  <a:srgbClr val="0000FF"/>
                </a:solidFill>
              </a:rPr>
              <a:t>Funkce</a:t>
            </a:r>
            <a:r>
              <a:rPr lang="cs-CZ" sz="2000" b="1" dirty="0" smtClean="0"/>
              <a:t>: Těžké bloky dopadající na </a:t>
            </a:r>
            <a:r>
              <a:rPr lang="cs-CZ" sz="2000" b="1" dirty="0" smtClean="0">
                <a:hlinkClick r:id="rId2" tooltip="Textil"/>
              </a:rPr>
              <a:t>textilii</a:t>
            </a:r>
            <a:r>
              <a:rPr lang="cs-CZ" sz="2000" b="1" dirty="0" smtClean="0"/>
              <a:t> skládanou ve speciálně tvarované vaně vyvíjejí tlak potřebný k plstění. Materiál se zpracovává v plné šíři, valchují se především technické, velmi husté </a:t>
            </a:r>
            <a:r>
              <a:rPr lang="cs-CZ" sz="2000" b="1" dirty="0" smtClean="0">
                <a:hlinkClick r:id="rId3" tooltip="Plst"/>
              </a:rPr>
              <a:t>plsti</a:t>
            </a:r>
            <a:r>
              <a:rPr lang="cs-CZ" sz="2000" b="1" dirty="0" smtClean="0"/>
              <a:t> v kyselém prostředí. S kladivovým strojem se dají (oproti jiným valchám) valchovat i materiály s obsahem až 70 % </a:t>
            </a:r>
            <a:r>
              <a:rPr lang="cs-CZ" sz="2000" b="1" dirty="0" smtClean="0">
                <a:hlinkClick r:id="rId4" tooltip="Umělá textilní vlákna"/>
              </a:rPr>
              <a:t>umělých vláken</a:t>
            </a:r>
            <a:r>
              <a:rPr lang="cs-CZ" sz="2000" b="1" dirty="0" smtClean="0"/>
              <a:t>.</a:t>
            </a:r>
            <a:endParaRPr lang="cs-CZ" b="1" dirty="0"/>
          </a:p>
        </p:txBody>
      </p:sp>
      <p:pic>
        <p:nvPicPr>
          <p:cNvPr id="9" name="Obrázek 8" descr="kLADIVOVÁ VALCHA HISTORICKÁ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76671"/>
            <a:ext cx="3960440" cy="5712173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936104"/>
          </a:xfrm>
        </p:spPr>
        <p:txBody>
          <a:bodyPr/>
          <a:lstStyle/>
          <a:p>
            <a:pPr marL="742950" indent="-742950" algn="ctr">
              <a:buNone/>
            </a:pPr>
            <a:r>
              <a:rPr lang="cs-CZ" sz="4400" dirty="0" smtClean="0">
                <a:solidFill>
                  <a:srgbClr val="FF0000"/>
                </a:solidFill>
                <a:latin typeface="Arial Black" pitchFamily="34" charset="0"/>
              </a:rPr>
              <a:t>2. LANOLÍN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64</a:t>
            </a:fld>
            <a:endParaRPr lang="sk-SK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04056"/>
          </a:xfrm>
        </p:spPr>
        <p:txBody>
          <a:bodyPr/>
          <a:lstStyle/>
          <a:p>
            <a:pPr marL="742950" indent="-742950" algn="ctr">
              <a:buNone/>
            </a:pP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LANOLÍN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65</a:t>
            </a:fld>
            <a:endParaRPr lang="sk-SK"/>
          </a:p>
        </p:txBody>
      </p:sp>
      <p:sp>
        <p:nvSpPr>
          <p:cNvPr id="6" name="TextovéPole 5"/>
          <p:cNvSpPr txBox="1"/>
          <p:nvPr/>
        </p:nvSpPr>
        <p:spPr>
          <a:xfrm>
            <a:off x="539552" y="1484784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>
                <a:solidFill>
                  <a:srgbClr val="FF0000"/>
                </a:solidFill>
                <a:latin typeface="Arial Black" pitchFamily="34" charset="0"/>
              </a:rPr>
              <a:t>DOPLNIT PODLE WIKI  atd.</a:t>
            </a:r>
            <a:endParaRPr lang="cs-CZ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936104"/>
          </a:xfrm>
        </p:spPr>
        <p:txBody>
          <a:bodyPr/>
          <a:lstStyle/>
          <a:p>
            <a:pPr marL="742950" indent="-742950" algn="ctr">
              <a:buNone/>
            </a:pPr>
            <a:r>
              <a:rPr lang="cs-CZ" sz="4400" dirty="0" smtClean="0">
                <a:solidFill>
                  <a:srgbClr val="FF0000"/>
                </a:solidFill>
                <a:latin typeface="Arial Black" pitchFamily="34" charset="0"/>
              </a:rPr>
              <a:t>3. FIBROIN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66</a:t>
            </a:fld>
            <a:endParaRPr lang="sk-SK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Kde se vyskytuje FIBROIN?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PŘÍRODNÍ HEDVÁBÍ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PAVOUČÍ SÍTĚ </a:t>
            </a:r>
            <a:r>
              <a:rPr lang="cs-CZ" b="1" dirty="0" smtClean="0"/>
              <a:t>Pavoučí hedvábí</a:t>
            </a:r>
            <a:r>
              <a:rPr lang="cs-CZ" dirty="0" smtClean="0"/>
              <a:t> je </a:t>
            </a:r>
            <a:r>
              <a:rPr lang="cs-CZ" dirty="0" smtClean="0">
                <a:hlinkClick r:id="rId2" tooltip="Bílkovina"/>
              </a:rPr>
              <a:t>proteinové</a:t>
            </a:r>
            <a:r>
              <a:rPr lang="cs-CZ" dirty="0" smtClean="0"/>
              <a:t> vlákno z výměšků </a:t>
            </a:r>
            <a:r>
              <a:rPr lang="cs-CZ" dirty="0" smtClean="0">
                <a:hlinkClick r:id="rId3" tooltip="Pavouci"/>
              </a:rPr>
              <a:t>pavouků</a:t>
            </a:r>
            <a:r>
              <a:rPr lang="cs-CZ" dirty="0" smtClean="0"/>
              <a:t> druhu </a:t>
            </a:r>
            <a:r>
              <a:rPr lang="cs-CZ" i="1" dirty="0" err="1" smtClean="0">
                <a:hlinkClick r:id="rId4" tooltip="Argiope (stránka neexistuje)"/>
              </a:rPr>
              <a:t>Argiope</a:t>
            </a:r>
            <a:r>
              <a:rPr lang="cs-CZ" dirty="0" smtClean="0"/>
              <a:t> a </a:t>
            </a:r>
            <a:r>
              <a:rPr lang="cs-CZ" i="1" dirty="0" err="1" smtClean="0">
                <a:hlinkClick r:id="rId5" tooltip="Nephila (stránka neexistuje)"/>
              </a:rPr>
              <a:t>Nephila</a:t>
            </a:r>
            <a:r>
              <a:rPr lang="cs-CZ" dirty="0" smtClean="0"/>
              <a:t>.</a:t>
            </a:r>
            <a:endParaRPr lang="cs-CZ" b="1" dirty="0" smtClean="0">
              <a:solidFill>
                <a:srgbClr val="0000FF"/>
              </a:solidFill>
            </a:endParaRPr>
          </a:p>
          <a:p>
            <a:r>
              <a:rPr lang="cs-CZ" b="1" dirty="0" smtClean="0">
                <a:solidFill>
                  <a:srgbClr val="008000"/>
                </a:solidFill>
              </a:rPr>
              <a:t>SEKRET NOČNÍCH MOTÝLŮ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67</a:t>
            </a:fld>
            <a:endParaRPr lang="sk-SK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PŘÍRODNÍ HEDVÁBÍ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68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sz="2800" dirty="0" smtClean="0"/>
              <a:t>Převážná část </a:t>
            </a:r>
            <a:r>
              <a:rPr lang="cs-CZ" sz="2800" b="1" dirty="0" smtClean="0"/>
              <a:t>přírodního hedvábí</a:t>
            </a:r>
            <a:r>
              <a:rPr lang="cs-CZ" sz="2800" dirty="0" smtClean="0"/>
              <a:t> se získává z výměšků housenky </a:t>
            </a:r>
            <a:r>
              <a:rPr lang="cs-CZ" sz="2800" dirty="0" smtClean="0">
                <a:hlinkClick r:id="rId2" tooltip="Bourec morušový"/>
              </a:rPr>
              <a:t>bource morušového</a:t>
            </a:r>
            <a:r>
              <a:rPr lang="cs-CZ" sz="2800" dirty="0" smtClean="0"/>
              <a:t>. Je to jediné „nekonečné“ přírodní textilní vlákno.</a:t>
            </a:r>
          </a:p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Tento </a:t>
            </a:r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fibroin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 má typickou </a:t>
            </a:r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primární strukturu</a:t>
            </a:r>
          </a:p>
          <a:p>
            <a:endParaRPr lang="cs-CZ" sz="2800" dirty="0"/>
          </a:p>
        </p:txBody>
      </p:sp>
      <p:pic>
        <p:nvPicPr>
          <p:cNvPr id="10" name="Obrázek 9" descr="800px-Silk_fibroin_primary_structure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429000"/>
            <a:ext cx="7620000" cy="2390775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69</a:t>
            </a:fld>
            <a:endParaRPr lang="sk-SK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251520" y="260648"/>
          <a:ext cx="8352925" cy="5760643"/>
        </p:xfrm>
        <a:graphic>
          <a:graphicData uri="http://schemas.openxmlformats.org/drawingml/2006/table">
            <a:tbl>
              <a:tblPr/>
              <a:tblGrid>
                <a:gridCol w="2592288"/>
                <a:gridCol w="1440160"/>
                <a:gridCol w="1512168"/>
                <a:gridCol w="1440160"/>
                <a:gridCol w="1368149"/>
              </a:tblGrid>
              <a:tr h="131259">
                <a:tc rowSpan="2">
                  <a:txBody>
                    <a:bodyPr/>
                    <a:lstStyle/>
                    <a:p>
                      <a:r>
                        <a:rPr lang="cs-CZ" sz="2400" b="1" dirty="0"/>
                        <a:t>Vlastnosti vláken</a:t>
                      </a:r>
                      <a:endParaRPr lang="cs-CZ" sz="2400" dirty="0"/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s-CZ" sz="700" b="1"/>
                        <a:t>Vlákna s neomezenou délkou</a:t>
                      </a:r>
                      <a:endParaRPr lang="cs-CZ" sz="700"/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1262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Přírodní hedvábí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>
                          <a:hlinkClick r:id="rId2" tooltip="Polyamidová vlákna"/>
                        </a:rPr>
                        <a:t>Polyamid</a:t>
                      </a:r>
                      <a:r>
                        <a:rPr lang="cs-CZ" sz="2400"/>
                        <a:t> (PA 6)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>
                          <a:hlinkClick r:id="rId3" tooltip="Polyesterová vlákna"/>
                        </a:rPr>
                        <a:t>Polyester</a:t>
                      </a:r>
                      <a:r>
                        <a:rPr lang="cs-CZ" sz="2400"/>
                        <a:t> (PES)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>
                          <a:hlinkClick r:id="rId4" tooltip="Viskózová vlákna"/>
                        </a:rPr>
                        <a:t>Viskoza</a:t>
                      </a:r>
                      <a:r>
                        <a:rPr lang="cs-CZ" sz="2400"/>
                        <a:t> (CV)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335">
                <a:tc>
                  <a:txBody>
                    <a:bodyPr/>
                    <a:lstStyle/>
                    <a:p>
                      <a:r>
                        <a:rPr lang="cs-CZ" sz="2400" dirty="0"/>
                        <a:t>Hustota g/cm³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1,25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1,14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1,33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1,52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109">
                <a:tc>
                  <a:txBody>
                    <a:bodyPr/>
                    <a:lstStyle/>
                    <a:p>
                      <a:r>
                        <a:rPr lang="cs-CZ" sz="2400" dirty="0"/>
                        <a:t>Tloušťka </a:t>
                      </a:r>
                      <a:r>
                        <a:rPr lang="cs-CZ" sz="2400" dirty="0" err="1">
                          <a:hlinkClick r:id="rId5" tooltip="Tex (jednotka)"/>
                        </a:rPr>
                        <a:t>dtex</a:t>
                      </a:r>
                      <a:endParaRPr lang="cs-CZ" sz="2400" dirty="0"/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1,17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1,0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1,1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1,4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624">
                <a:tc>
                  <a:txBody>
                    <a:bodyPr/>
                    <a:lstStyle/>
                    <a:p>
                      <a:r>
                        <a:rPr lang="cs-CZ" sz="2400"/>
                        <a:t>Relat. pevnost cN/dtex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3-5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3-6-7,5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3,8-7,2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1,8-3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624">
                <a:tc>
                  <a:txBody>
                    <a:bodyPr/>
                    <a:lstStyle/>
                    <a:p>
                      <a:r>
                        <a:rPr lang="cs-CZ" sz="2400"/>
                        <a:t>Pevnost za mokra (%)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85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85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95-100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60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109">
                <a:tc>
                  <a:txBody>
                    <a:bodyPr/>
                    <a:lstStyle/>
                    <a:p>
                      <a:r>
                        <a:rPr lang="cs-CZ" sz="2400"/>
                        <a:t>Tažnost (%)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24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23-55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50-70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15-30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335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rgbClr val="FF0000"/>
                          </a:solidFill>
                        </a:rPr>
                        <a:t>Navlhavost (%)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30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FF0000"/>
                          </a:solidFill>
                        </a:rPr>
                        <a:t>3-4,5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FF0000"/>
                          </a:solidFill>
                        </a:rPr>
                        <a:t>0,3-0,4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FF0000"/>
                          </a:solidFill>
                        </a:rPr>
                        <a:t>28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624">
                <a:tc>
                  <a:txBody>
                    <a:bodyPr/>
                    <a:lstStyle/>
                    <a:p>
                      <a:r>
                        <a:rPr lang="cs-CZ" sz="2400"/>
                        <a:t>Svět. spotřeba (1000 t)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107</a:t>
                      </a:r>
                      <a:r>
                        <a:rPr lang="cs-CZ" sz="24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×</a:t>
                      </a:r>
                      <a:endParaRPr lang="cs-CZ" sz="24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3.500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14.500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500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Pravoúhlá spojovací čára 9"/>
          <p:cNvCxnSpPr/>
          <p:nvPr/>
        </p:nvCxnSpPr>
        <p:spPr>
          <a:xfrm rot="16200000" flipH="1">
            <a:off x="2087724" y="3104964"/>
            <a:ext cx="1224136" cy="144016"/>
          </a:xfrm>
          <a:prstGeom prst="bentConnector3">
            <a:avLst>
              <a:gd name="adj1" fmla="val 50000"/>
            </a:avLst>
          </a:prstGeom>
          <a:ln w="381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Čím se vyznačuje KERATIN 1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</a:rPr>
              <a:t>Bílkovinné řetězce jsou  SÍŤOVANÉ přes SULFIDICKÉ MŮSTKY  (-S–S-) vytvořené přes – SH skupiny  CYSTEINU </a:t>
            </a:r>
          </a:p>
          <a:p>
            <a:endParaRPr lang="cs-CZ" b="1" dirty="0">
              <a:solidFill>
                <a:srgbClr val="0000FF"/>
              </a:solidFill>
            </a:endParaRPr>
          </a:p>
        </p:txBody>
      </p:sp>
      <p:pic>
        <p:nvPicPr>
          <p:cNvPr id="10" name="Obrázek 9" descr="95px-Amminoacido_cisteina_formul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284984"/>
            <a:ext cx="4303058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70</a:t>
            </a:fld>
            <a:endParaRPr lang="sk-SK"/>
          </a:p>
        </p:txBody>
      </p:sp>
      <p:pic>
        <p:nvPicPr>
          <p:cNvPr id="8" name="Obrázek 7" descr="img9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072111" y="-983880"/>
            <a:ext cx="5328592" cy="8393711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755576" y="2204864"/>
            <a:ext cx="7704856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71</a:t>
            </a:fld>
            <a:endParaRPr lang="sk-SK"/>
          </a:p>
        </p:txBody>
      </p:sp>
      <p:pic>
        <p:nvPicPr>
          <p:cNvPr id="5" name="Obrázek 4" descr="P10208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3840427" cy="2880320"/>
          </a:xfrm>
          <a:prstGeom prst="rect">
            <a:avLst/>
          </a:prstGeom>
        </p:spPr>
      </p:pic>
      <p:pic>
        <p:nvPicPr>
          <p:cNvPr id="6" name="Obrázek 5" descr="P10208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248980"/>
            <a:ext cx="3995936" cy="2996952"/>
          </a:xfrm>
          <a:prstGeom prst="rect">
            <a:avLst/>
          </a:prstGeom>
        </p:spPr>
      </p:pic>
      <p:pic>
        <p:nvPicPr>
          <p:cNvPr id="7" name="Obrázek 6" descr="P10208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9531" y="188640"/>
            <a:ext cx="3936437" cy="2952328"/>
          </a:xfrm>
          <a:prstGeom prst="rect">
            <a:avLst/>
          </a:prstGeom>
        </p:spPr>
      </p:pic>
      <p:pic>
        <p:nvPicPr>
          <p:cNvPr id="8" name="Obrázek 7" descr="P10208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239598"/>
            <a:ext cx="3888432" cy="2916324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72</a:t>
            </a:fld>
            <a:endParaRPr lang="sk-SK"/>
          </a:p>
        </p:txBody>
      </p:sp>
      <p:pic>
        <p:nvPicPr>
          <p:cNvPr id="6" name="Obrázek 5" descr="Silk cocoon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573016"/>
            <a:ext cx="7344816" cy="257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Mulberry silk worms - Bombyx Mor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60648"/>
            <a:ext cx="734481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73</a:t>
            </a:fld>
            <a:endParaRPr lang="sk-SK"/>
          </a:p>
        </p:txBody>
      </p:sp>
      <p:pic>
        <p:nvPicPr>
          <p:cNvPr id="5" name="Obrázek 4" descr="Silk production proces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74</a:t>
            </a:fld>
            <a:endParaRPr lang="sk-SK"/>
          </a:p>
        </p:txBody>
      </p:sp>
      <p:pic>
        <p:nvPicPr>
          <p:cNvPr id="6" name="Obrázek 5" descr="Degumming and stretchi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66247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Preparing silk beddi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356992"/>
            <a:ext cx="6696744" cy="275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75</a:t>
            </a:fld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251520" y="3789040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cap="all" dirty="0" err="1" smtClean="0">
                <a:solidFill>
                  <a:srgbClr val="FF0000"/>
                </a:solidFill>
                <a:latin typeface="Arial Black" pitchFamily="34" charset="0"/>
              </a:rPr>
              <a:t>Extracting</a:t>
            </a:r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cap="all" dirty="0" err="1" smtClean="0">
                <a:solidFill>
                  <a:srgbClr val="FF0000"/>
                </a:solidFill>
                <a:latin typeface="Arial Black" pitchFamily="34" charset="0"/>
              </a:rPr>
              <a:t>Raw</a:t>
            </a:r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cap="all" dirty="0" err="1" smtClean="0">
                <a:solidFill>
                  <a:srgbClr val="FF0000"/>
                </a:solidFill>
                <a:latin typeface="Arial Black" pitchFamily="34" charset="0"/>
              </a:rPr>
              <a:t>Silk</a:t>
            </a:r>
            <a:endParaRPr lang="cs-CZ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production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process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of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silk</a:t>
            </a:r>
            <a:r>
              <a:rPr lang="cs-CZ" sz="2800" dirty="0" smtClean="0"/>
              <a:t> </a:t>
            </a:r>
            <a:r>
              <a:rPr lang="cs-CZ" sz="2800" dirty="0" err="1" smtClean="0"/>
              <a:t>can</a:t>
            </a:r>
            <a:r>
              <a:rPr lang="cs-CZ" sz="2800" dirty="0" smtClean="0"/>
              <a:t> </a:t>
            </a:r>
            <a:r>
              <a:rPr lang="cs-CZ" sz="2800" dirty="0" err="1" smtClean="0"/>
              <a:t>seem</a:t>
            </a:r>
            <a:r>
              <a:rPr lang="cs-CZ" sz="2800" dirty="0" smtClean="0"/>
              <a:t> </a:t>
            </a:r>
            <a:r>
              <a:rPr lang="cs-CZ" sz="2800" dirty="0" err="1" smtClean="0"/>
              <a:t>deceptively</a:t>
            </a:r>
            <a:r>
              <a:rPr lang="cs-CZ" sz="2800" dirty="0" smtClean="0"/>
              <a:t> </a:t>
            </a:r>
            <a:r>
              <a:rPr lang="cs-CZ" sz="2800" dirty="0" err="1" smtClean="0"/>
              <a:t>simple</a:t>
            </a:r>
            <a:r>
              <a:rPr lang="cs-CZ" sz="2800" dirty="0" smtClean="0"/>
              <a:t> </a:t>
            </a:r>
            <a:r>
              <a:rPr lang="cs-CZ" sz="2800" dirty="0" err="1" smtClean="0"/>
              <a:t>but</a:t>
            </a:r>
            <a:r>
              <a:rPr lang="cs-CZ" sz="2800" dirty="0" smtClean="0"/>
              <a:t> </a:t>
            </a:r>
            <a:r>
              <a:rPr lang="cs-CZ" sz="2800" dirty="0" err="1" smtClean="0"/>
              <a:t>indeed</a:t>
            </a:r>
            <a:r>
              <a:rPr lang="cs-CZ" sz="2800" dirty="0" smtClean="0"/>
              <a:t> </a:t>
            </a:r>
            <a:r>
              <a:rPr lang="cs-CZ" sz="2800" b="1" dirty="0" smtClean="0"/>
              <a:t>has </a:t>
            </a:r>
            <a:r>
              <a:rPr lang="cs-CZ" sz="2800" b="1" dirty="0" err="1" smtClean="0"/>
              <a:t>several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steps</a:t>
            </a:r>
            <a:r>
              <a:rPr lang="cs-CZ" sz="2800" dirty="0" smtClean="0"/>
              <a:t>. In </a:t>
            </a:r>
            <a:r>
              <a:rPr lang="cs-CZ" sz="2800" dirty="0" err="1" smtClean="0"/>
              <a:t>fact</a:t>
            </a:r>
            <a:r>
              <a:rPr lang="cs-CZ" sz="2800" dirty="0" smtClean="0"/>
              <a:t>,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process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creating</a:t>
            </a:r>
            <a:r>
              <a:rPr lang="cs-CZ" sz="2800" dirty="0" smtClean="0"/>
              <a:t> </a:t>
            </a:r>
            <a:r>
              <a:rPr lang="cs-CZ" sz="2800" dirty="0" err="1" smtClean="0"/>
              <a:t>silk</a:t>
            </a:r>
            <a:r>
              <a:rPr lang="cs-CZ" sz="2800" dirty="0" smtClean="0"/>
              <a:t> </a:t>
            </a:r>
            <a:r>
              <a:rPr lang="cs-CZ" sz="2800" dirty="0" err="1" smtClean="0"/>
              <a:t>fibres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highest</a:t>
            </a:r>
            <a:r>
              <a:rPr lang="cs-CZ" sz="2800" dirty="0" smtClean="0"/>
              <a:t> </a:t>
            </a:r>
            <a:r>
              <a:rPr lang="cs-CZ" sz="2800" dirty="0" err="1" smtClean="0"/>
              <a:t>quality</a:t>
            </a:r>
            <a:r>
              <a:rPr lang="cs-CZ" sz="2800" dirty="0" smtClean="0"/>
              <a:t> </a:t>
            </a:r>
            <a:r>
              <a:rPr lang="cs-CZ" sz="2800" dirty="0" err="1" smtClean="0"/>
              <a:t>take</a:t>
            </a:r>
            <a:r>
              <a:rPr lang="cs-CZ" sz="2800" dirty="0" smtClean="0"/>
              <a:t> a </a:t>
            </a:r>
            <a:r>
              <a:rPr lang="cs-CZ" sz="2800" dirty="0" err="1" smtClean="0"/>
              <a:t>few</a:t>
            </a:r>
            <a:r>
              <a:rPr lang="cs-CZ" sz="2800" dirty="0" smtClean="0"/>
              <a:t> </a:t>
            </a:r>
            <a:r>
              <a:rPr lang="cs-CZ" sz="2800" dirty="0" err="1" smtClean="0"/>
              <a:t>weeks</a:t>
            </a:r>
            <a:r>
              <a:rPr lang="cs-CZ" sz="2800" dirty="0" smtClean="0"/>
              <a:t> to </a:t>
            </a:r>
            <a:r>
              <a:rPr lang="cs-CZ" sz="2800" dirty="0" err="1" smtClean="0"/>
              <a:t>complete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9" name="Obdélník 8"/>
          <p:cNvSpPr/>
          <p:nvPr/>
        </p:nvSpPr>
        <p:spPr>
          <a:xfrm>
            <a:off x="251520" y="188640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 smtClean="0"/>
              <a:t>Silk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fibres</a:t>
            </a:r>
            <a:r>
              <a:rPr lang="cs-CZ" sz="2400" b="1" dirty="0" smtClean="0"/>
              <a:t> are a </a:t>
            </a:r>
            <a:r>
              <a:rPr lang="cs-CZ" sz="2400" b="1" dirty="0" err="1" smtClean="0"/>
              <a:t>continuous</a:t>
            </a:r>
            <a:r>
              <a:rPr lang="cs-CZ" sz="2400" b="1" dirty="0" smtClean="0"/>
              <a:t> protein </a:t>
            </a:r>
            <a:r>
              <a:rPr lang="cs-CZ" sz="2400" b="1" dirty="0" err="1" smtClean="0"/>
              <a:t>fibre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created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from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natural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processes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and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extracted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from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cocoons</a:t>
            </a:r>
            <a:r>
              <a:rPr lang="cs-CZ" sz="2400" dirty="0" smtClean="0"/>
              <a:t>, </a:t>
            </a:r>
            <a:r>
              <a:rPr lang="cs-CZ" sz="2400" dirty="0" err="1" smtClean="0"/>
              <a:t>which</a:t>
            </a:r>
            <a:r>
              <a:rPr lang="cs-CZ" sz="2400" dirty="0" smtClean="0"/>
              <a:t> </a:t>
            </a:r>
            <a:r>
              <a:rPr lang="cs-CZ" sz="2400" dirty="0" err="1" smtClean="0"/>
              <a:t>means</a:t>
            </a:r>
            <a:r>
              <a:rPr lang="cs-CZ" sz="2400" dirty="0" smtClean="0"/>
              <a:t> </a:t>
            </a:r>
            <a:r>
              <a:rPr lang="cs-CZ" sz="2400" dirty="0" err="1" smtClean="0"/>
              <a:t>that</a:t>
            </a:r>
            <a:r>
              <a:rPr lang="cs-CZ" sz="2400" dirty="0" smtClean="0"/>
              <a:t> these </a:t>
            </a:r>
            <a:r>
              <a:rPr lang="cs-CZ" sz="2400" dirty="0" err="1" smtClean="0"/>
              <a:t>fibres</a:t>
            </a:r>
            <a:r>
              <a:rPr lang="cs-CZ" sz="2400" dirty="0" smtClean="0"/>
              <a:t> </a:t>
            </a:r>
            <a:r>
              <a:rPr lang="cs-CZ" sz="2400" dirty="0" err="1" smtClean="0"/>
              <a:t>can</a:t>
            </a:r>
            <a:r>
              <a:rPr lang="cs-CZ" sz="2400" dirty="0" smtClean="0"/>
              <a:t> </a:t>
            </a:r>
            <a:r>
              <a:rPr lang="cs-CZ" sz="2400" dirty="0" err="1" smtClean="0"/>
              <a:t>retain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properties</a:t>
            </a:r>
            <a:r>
              <a:rPr lang="cs-CZ" sz="2400" dirty="0" smtClean="0"/>
              <a:t> </a:t>
            </a:r>
            <a:r>
              <a:rPr lang="cs-CZ" sz="2400" dirty="0" err="1" smtClean="0"/>
              <a:t>that</a:t>
            </a:r>
            <a:r>
              <a:rPr lang="cs-CZ" sz="2400" dirty="0" smtClean="0"/>
              <a:t> are </a:t>
            </a:r>
            <a:r>
              <a:rPr lang="cs-CZ" sz="2400" dirty="0" err="1" smtClean="0"/>
              <a:t>associated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chemicals</a:t>
            </a:r>
            <a:r>
              <a:rPr lang="cs-CZ" sz="2400" dirty="0" smtClean="0"/>
              <a:t> </a:t>
            </a:r>
            <a:r>
              <a:rPr lang="cs-CZ" sz="2400" dirty="0" err="1" smtClean="0"/>
              <a:t>produced</a:t>
            </a:r>
            <a:r>
              <a:rPr lang="cs-CZ" sz="2400" dirty="0" smtClean="0"/>
              <a:t> by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silkworm</a:t>
            </a:r>
            <a:r>
              <a:rPr lang="cs-CZ" sz="2400" dirty="0" smtClean="0"/>
              <a:t>. </a:t>
            </a:r>
            <a:r>
              <a:rPr lang="cs-CZ" sz="2400" dirty="0" err="1" smtClean="0"/>
              <a:t>When</a:t>
            </a:r>
            <a:r>
              <a:rPr lang="cs-CZ" sz="2400" dirty="0" smtClean="0"/>
              <a:t> </a:t>
            </a:r>
            <a:r>
              <a:rPr lang="cs-CZ" sz="2400" dirty="0" err="1" smtClean="0"/>
              <a:t>secreted</a:t>
            </a:r>
            <a:r>
              <a:rPr lang="cs-CZ" sz="2400" dirty="0" smtClean="0"/>
              <a:t> by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silkworm</a:t>
            </a:r>
            <a:r>
              <a:rPr lang="cs-CZ" sz="2400" dirty="0" smtClean="0"/>
              <a:t>,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natural</a:t>
            </a:r>
            <a:r>
              <a:rPr lang="cs-CZ" sz="2400" dirty="0" smtClean="0"/>
              <a:t> </a:t>
            </a:r>
            <a:r>
              <a:rPr lang="cs-CZ" sz="2400" dirty="0" err="1" smtClean="0"/>
              <a:t>state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fibre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a single </a:t>
            </a:r>
            <a:r>
              <a:rPr lang="cs-CZ" sz="2400" dirty="0" err="1" smtClean="0"/>
              <a:t>silk</a:t>
            </a:r>
            <a:r>
              <a:rPr lang="cs-CZ" sz="2400" dirty="0" smtClean="0"/>
              <a:t> </a:t>
            </a:r>
            <a:r>
              <a:rPr lang="cs-CZ" sz="2400" dirty="0" err="1" smtClean="0"/>
              <a:t>thread</a:t>
            </a:r>
            <a:r>
              <a:rPr lang="cs-CZ" sz="2400" dirty="0" smtClean="0"/>
              <a:t> </a:t>
            </a:r>
            <a:r>
              <a:rPr lang="cs-CZ" sz="2400" dirty="0" err="1" smtClean="0"/>
              <a:t>made</a:t>
            </a:r>
            <a:r>
              <a:rPr lang="cs-CZ" sz="2400" dirty="0" smtClean="0"/>
              <a:t> </a:t>
            </a:r>
            <a:r>
              <a:rPr lang="cs-CZ" sz="2400" dirty="0" err="1" smtClean="0"/>
              <a:t>up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a double </a:t>
            </a:r>
            <a:r>
              <a:rPr lang="cs-CZ" sz="2400" dirty="0" err="1" smtClean="0"/>
              <a:t>filament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protein </a:t>
            </a:r>
            <a:r>
              <a:rPr lang="cs-CZ" sz="2400" dirty="0" err="1" smtClean="0"/>
              <a:t>material</a:t>
            </a:r>
            <a:r>
              <a:rPr lang="cs-CZ" sz="2400" dirty="0" smtClean="0"/>
              <a:t> (fibroin) </a:t>
            </a:r>
            <a:r>
              <a:rPr lang="cs-CZ" sz="2400" dirty="0" err="1" smtClean="0"/>
              <a:t>glued</a:t>
            </a:r>
            <a:r>
              <a:rPr lang="cs-CZ" sz="2400" dirty="0" smtClean="0"/>
              <a:t> </a:t>
            </a:r>
            <a:r>
              <a:rPr lang="cs-CZ" sz="2400" dirty="0" err="1" smtClean="0"/>
              <a:t>together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u="sng" dirty="0" smtClean="0">
                <a:hlinkClick r:id="rId2" tooltip="Wikipedia: Sericin"/>
              </a:rPr>
              <a:t>sericin</a:t>
            </a:r>
            <a:r>
              <a:rPr lang="cs-CZ" sz="2400" dirty="0" smtClean="0"/>
              <a:t>, </a:t>
            </a:r>
            <a:r>
              <a:rPr lang="cs-CZ" sz="2400" dirty="0" err="1" smtClean="0"/>
              <a:t>an</a:t>
            </a:r>
            <a:r>
              <a:rPr lang="cs-CZ" sz="2400" dirty="0" smtClean="0"/>
              <a:t> </a:t>
            </a:r>
            <a:r>
              <a:rPr lang="cs-CZ" sz="2400" dirty="0" err="1" smtClean="0"/>
              <a:t>allergenic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gummy</a:t>
            </a:r>
            <a:r>
              <a:rPr lang="cs-CZ" sz="2400" dirty="0" smtClean="0"/>
              <a:t> substance </a:t>
            </a:r>
            <a:r>
              <a:rPr lang="cs-CZ" sz="2400" dirty="0" err="1" smtClean="0"/>
              <a:t>that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normally</a:t>
            </a:r>
            <a:r>
              <a:rPr lang="cs-CZ" sz="2400" dirty="0" smtClean="0"/>
              <a:t> </a:t>
            </a:r>
            <a:r>
              <a:rPr lang="cs-CZ" sz="2400" dirty="0" err="1" smtClean="0"/>
              <a:t>extracted</a:t>
            </a:r>
            <a:r>
              <a:rPr lang="cs-CZ" sz="2400" dirty="0" smtClean="0"/>
              <a:t> </a:t>
            </a:r>
            <a:r>
              <a:rPr lang="cs-CZ" sz="2400" dirty="0" err="1" smtClean="0"/>
              <a:t>during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processing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silk</a:t>
            </a:r>
            <a:r>
              <a:rPr lang="cs-CZ" sz="2400" dirty="0" smtClean="0"/>
              <a:t> </a:t>
            </a:r>
            <a:r>
              <a:rPr lang="cs-CZ" sz="2400" dirty="0" err="1" smtClean="0"/>
              <a:t>threads</a:t>
            </a:r>
            <a:r>
              <a:rPr lang="cs-CZ" sz="2400" dirty="0" smtClean="0"/>
              <a:t>. </a:t>
            </a:r>
            <a:endParaRPr lang="cs-CZ" sz="240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76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117693"/>
            <a:ext cx="87129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cs-CZ" sz="2400" dirty="0" err="1" smtClean="0">
                <a:solidFill>
                  <a:srgbClr val="FF0000"/>
                </a:solidFill>
                <a:latin typeface="Arial Black" pitchFamily="34" charset="0"/>
              </a:rPr>
              <a:t>First</a:t>
            </a:r>
            <a:r>
              <a:rPr lang="cs-CZ" sz="2400" dirty="0" smtClean="0">
                <a:solidFill>
                  <a:srgbClr val="FF0000"/>
                </a:solidFill>
              </a:rPr>
              <a:t>, </a:t>
            </a:r>
            <a:r>
              <a:rPr lang="cs-CZ" sz="2400" dirty="0" err="1" smtClean="0">
                <a:solidFill>
                  <a:srgbClr val="FF0000"/>
                </a:solidFill>
              </a:rPr>
              <a:t>the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new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born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larvae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of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the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silkworms</a:t>
            </a:r>
            <a:r>
              <a:rPr lang="cs-CZ" sz="2400" b="1" dirty="0" smtClean="0">
                <a:solidFill>
                  <a:srgbClr val="FF0000"/>
                </a:solidFill>
              </a:rPr>
              <a:t> are </a:t>
            </a:r>
            <a:r>
              <a:rPr lang="cs-CZ" sz="2400" b="1" dirty="0" err="1" smtClean="0">
                <a:solidFill>
                  <a:srgbClr val="FF0000"/>
                </a:solidFill>
              </a:rPr>
              <a:t>kept</a:t>
            </a:r>
            <a:r>
              <a:rPr lang="cs-CZ" sz="2400" b="1" dirty="0" smtClean="0">
                <a:solidFill>
                  <a:srgbClr val="FF0000"/>
                </a:solidFill>
              </a:rPr>
              <a:t> in a </a:t>
            </a:r>
            <a:r>
              <a:rPr lang="cs-CZ" sz="2400" b="1" dirty="0" err="1" smtClean="0">
                <a:solidFill>
                  <a:srgbClr val="FF0000"/>
                </a:solidFill>
              </a:rPr>
              <a:t>warm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and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stable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environment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and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given</a:t>
            </a:r>
            <a:r>
              <a:rPr lang="cs-CZ" sz="2400" dirty="0" smtClean="0">
                <a:solidFill>
                  <a:srgbClr val="FF0000"/>
                </a:solidFill>
              </a:rPr>
              <a:t> plenty </a:t>
            </a:r>
            <a:r>
              <a:rPr lang="cs-CZ" sz="2400" dirty="0" err="1" smtClean="0">
                <a:solidFill>
                  <a:srgbClr val="FF0000"/>
                </a:solidFill>
              </a:rPr>
              <a:t>of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mulberry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leaves</a:t>
            </a:r>
            <a:r>
              <a:rPr lang="cs-CZ" sz="2400" dirty="0" smtClean="0">
                <a:solidFill>
                  <a:srgbClr val="FF0000"/>
                </a:solidFill>
              </a:rPr>
              <a:t>, </a:t>
            </a:r>
            <a:r>
              <a:rPr lang="cs-CZ" sz="2400" dirty="0" err="1" smtClean="0">
                <a:solidFill>
                  <a:srgbClr val="FF0000"/>
                </a:solidFill>
              </a:rPr>
              <a:t>their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favourite</a:t>
            </a:r>
            <a:r>
              <a:rPr lang="cs-CZ" sz="2400" dirty="0" smtClean="0">
                <a:solidFill>
                  <a:srgbClr val="FF0000"/>
                </a:solidFill>
              </a:rPr>
              <a:t> diet.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400" dirty="0" err="1" smtClean="0">
                <a:solidFill>
                  <a:srgbClr val="0000FF"/>
                </a:solidFill>
              </a:rPr>
              <a:t>The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b="1" dirty="0" err="1" smtClean="0">
                <a:solidFill>
                  <a:srgbClr val="0000FF"/>
                </a:solidFill>
              </a:rPr>
              <a:t>silkworms</a:t>
            </a:r>
            <a:r>
              <a:rPr lang="cs-CZ" sz="2400" b="1" dirty="0" smtClean="0">
                <a:solidFill>
                  <a:srgbClr val="0000FF"/>
                </a:solidFill>
              </a:rPr>
              <a:t> </a:t>
            </a:r>
            <a:r>
              <a:rPr lang="cs-CZ" sz="2400" b="1" dirty="0" err="1" smtClean="0">
                <a:solidFill>
                  <a:srgbClr val="0000FF"/>
                </a:solidFill>
              </a:rPr>
              <a:t>naturally</a:t>
            </a:r>
            <a:r>
              <a:rPr lang="cs-CZ" sz="2400" b="1" dirty="0" smtClean="0">
                <a:solidFill>
                  <a:srgbClr val="0000FF"/>
                </a:solidFill>
              </a:rPr>
              <a:t> </a:t>
            </a:r>
            <a:r>
              <a:rPr lang="cs-CZ" sz="2400" b="1" dirty="0" err="1" smtClean="0">
                <a:solidFill>
                  <a:srgbClr val="0000FF"/>
                </a:solidFill>
              </a:rPr>
              <a:t>produce</a:t>
            </a:r>
            <a:r>
              <a:rPr lang="cs-CZ" sz="2400" b="1" dirty="0" smtClean="0">
                <a:solidFill>
                  <a:srgbClr val="0000FF"/>
                </a:solidFill>
              </a:rPr>
              <a:t> </a:t>
            </a:r>
            <a:r>
              <a:rPr lang="cs-CZ" sz="2400" b="1" dirty="0" err="1" smtClean="0">
                <a:solidFill>
                  <a:srgbClr val="0000FF"/>
                </a:solidFill>
              </a:rPr>
              <a:t>cocoons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around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themselves</a:t>
            </a:r>
            <a:r>
              <a:rPr lang="cs-CZ" sz="2400" dirty="0" smtClean="0">
                <a:solidFill>
                  <a:srgbClr val="0000FF"/>
                </a:solidFill>
              </a:rPr>
              <a:t> to </a:t>
            </a:r>
            <a:r>
              <a:rPr lang="cs-CZ" sz="2400" dirty="0" err="1" smtClean="0">
                <a:solidFill>
                  <a:srgbClr val="0000FF"/>
                </a:solidFill>
              </a:rPr>
              <a:t>pupate</a:t>
            </a:r>
            <a:r>
              <a:rPr lang="cs-CZ" sz="2400" dirty="0" smtClean="0">
                <a:solidFill>
                  <a:srgbClr val="0000FF"/>
                </a:solidFill>
              </a:rPr>
              <a:t>. </a:t>
            </a:r>
            <a:r>
              <a:rPr lang="cs-CZ" sz="2400" dirty="0" err="1" smtClean="0">
                <a:solidFill>
                  <a:srgbClr val="0000FF"/>
                </a:solidFill>
              </a:rPr>
              <a:t>This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process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is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done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through</a:t>
            </a:r>
            <a:r>
              <a:rPr lang="cs-CZ" sz="2400" dirty="0" smtClean="0">
                <a:solidFill>
                  <a:srgbClr val="0000FF"/>
                </a:solidFill>
              </a:rPr>
              <a:t> “spinning”: </a:t>
            </a:r>
            <a:r>
              <a:rPr lang="cs-CZ" sz="2400" dirty="0" err="1" smtClean="0">
                <a:solidFill>
                  <a:srgbClr val="0000FF"/>
                </a:solidFill>
              </a:rPr>
              <a:t>the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worm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secretes</a:t>
            </a:r>
            <a:r>
              <a:rPr lang="cs-CZ" sz="2400" dirty="0" smtClean="0">
                <a:solidFill>
                  <a:srgbClr val="0000FF"/>
                </a:solidFill>
              </a:rPr>
              <a:t> a </a:t>
            </a:r>
            <a:r>
              <a:rPr lang="cs-CZ" sz="2400" dirty="0" err="1" smtClean="0">
                <a:solidFill>
                  <a:srgbClr val="0000FF"/>
                </a:solidFill>
              </a:rPr>
              <a:t>dense</a:t>
            </a:r>
            <a:r>
              <a:rPr lang="cs-CZ" sz="2400" dirty="0" smtClean="0">
                <a:solidFill>
                  <a:srgbClr val="0000FF"/>
                </a:solidFill>
              </a:rPr>
              <a:t> fluid </a:t>
            </a:r>
            <a:r>
              <a:rPr lang="cs-CZ" sz="2400" dirty="0" err="1" smtClean="0">
                <a:solidFill>
                  <a:srgbClr val="0000FF"/>
                </a:solidFill>
              </a:rPr>
              <a:t>from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its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gland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structural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glands</a:t>
            </a:r>
            <a:r>
              <a:rPr lang="cs-CZ" sz="2400" dirty="0" smtClean="0">
                <a:solidFill>
                  <a:srgbClr val="0000FF"/>
                </a:solidFill>
              </a:rPr>
              <a:t>, </a:t>
            </a:r>
            <a:r>
              <a:rPr lang="cs-CZ" sz="2400" dirty="0" err="1" smtClean="0">
                <a:solidFill>
                  <a:srgbClr val="0000FF"/>
                </a:solidFill>
              </a:rPr>
              <a:t>resulting</a:t>
            </a:r>
            <a:r>
              <a:rPr lang="cs-CZ" sz="2400" dirty="0" smtClean="0">
                <a:solidFill>
                  <a:srgbClr val="0000FF"/>
                </a:solidFill>
              </a:rPr>
              <a:t> in </a:t>
            </a:r>
            <a:r>
              <a:rPr lang="cs-CZ" sz="2400" dirty="0" err="1" smtClean="0">
                <a:solidFill>
                  <a:srgbClr val="0000FF"/>
                </a:solidFill>
              </a:rPr>
              <a:t>the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fibre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of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the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cocoon</a:t>
            </a:r>
            <a:r>
              <a:rPr lang="cs-CZ" sz="2400" dirty="0" smtClean="0">
                <a:solidFill>
                  <a:srgbClr val="0000FF"/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400" dirty="0" err="1" smtClean="0">
                <a:solidFill>
                  <a:srgbClr val="008000"/>
                </a:solidFill>
              </a:rPr>
              <a:t>The</a:t>
            </a:r>
            <a:r>
              <a:rPr lang="cs-CZ" sz="2400" dirty="0" smtClean="0">
                <a:solidFill>
                  <a:srgbClr val="008000"/>
                </a:solidFill>
              </a:rPr>
              <a:t> </a:t>
            </a:r>
            <a:r>
              <a:rPr lang="cs-CZ" sz="2400" b="1" dirty="0" err="1" smtClean="0">
                <a:solidFill>
                  <a:srgbClr val="008000"/>
                </a:solidFill>
              </a:rPr>
              <a:t>cocoons</a:t>
            </a:r>
            <a:r>
              <a:rPr lang="cs-CZ" sz="2400" b="1" dirty="0" smtClean="0">
                <a:solidFill>
                  <a:srgbClr val="008000"/>
                </a:solidFill>
              </a:rPr>
              <a:t> are </a:t>
            </a:r>
            <a:r>
              <a:rPr lang="cs-CZ" sz="2400" b="1" dirty="0" err="1" smtClean="0">
                <a:solidFill>
                  <a:srgbClr val="008000"/>
                </a:solidFill>
              </a:rPr>
              <a:t>sorted</a:t>
            </a:r>
            <a:r>
              <a:rPr lang="cs-CZ" sz="2400" dirty="0" smtClean="0">
                <a:solidFill>
                  <a:srgbClr val="008000"/>
                </a:solidFill>
              </a:rPr>
              <a:t> </a:t>
            </a:r>
            <a:r>
              <a:rPr lang="cs-CZ" sz="2400" dirty="0" err="1" smtClean="0">
                <a:solidFill>
                  <a:srgbClr val="008000"/>
                </a:solidFill>
              </a:rPr>
              <a:t>carefully</a:t>
            </a:r>
            <a:r>
              <a:rPr lang="cs-CZ" sz="2400" dirty="0" smtClean="0">
                <a:solidFill>
                  <a:srgbClr val="008000"/>
                </a:solidFill>
              </a:rPr>
              <a:t> </a:t>
            </a:r>
            <a:r>
              <a:rPr lang="cs-CZ" sz="2400" dirty="0" err="1" smtClean="0">
                <a:solidFill>
                  <a:srgbClr val="008000"/>
                </a:solidFill>
              </a:rPr>
              <a:t>according</a:t>
            </a:r>
            <a:r>
              <a:rPr lang="cs-CZ" sz="2400" dirty="0" smtClean="0">
                <a:solidFill>
                  <a:srgbClr val="008000"/>
                </a:solidFill>
              </a:rPr>
              <a:t> to </a:t>
            </a:r>
            <a:r>
              <a:rPr lang="cs-CZ" sz="2400" dirty="0" err="1" smtClean="0">
                <a:solidFill>
                  <a:srgbClr val="008000"/>
                </a:solidFill>
              </a:rPr>
              <a:t>size</a:t>
            </a:r>
            <a:r>
              <a:rPr lang="cs-CZ" sz="2400" dirty="0" smtClean="0">
                <a:solidFill>
                  <a:srgbClr val="008000"/>
                </a:solidFill>
              </a:rPr>
              <a:t> </a:t>
            </a:r>
            <a:r>
              <a:rPr lang="cs-CZ" sz="2400" dirty="0" err="1" smtClean="0">
                <a:solidFill>
                  <a:srgbClr val="008000"/>
                </a:solidFill>
              </a:rPr>
              <a:t>and</a:t>
            </a:r>
            <a:r>
              <a:rPr lang="cs-CZ" sz="2400" dirty="0" smtClean="0">
                <a:solidFill>
                  <a:srgbClr val="008000"/>
                </a:solidFill>
              </a:rPr>
              <a:t> </a:t>
            </a:r>
            <a:r>
              <a:rPr lang="cs-CZ" sz="2400" dirty="0" err="1" smtClean="0">
                <a:solidFill>
                  <a:srgbClr val="008000"/>
                </a:solidFill>
              </a:rPr>
              <a:t>quality</a:t>
            </a:r>
            <a:r>
              <a:rPr lang="cs-CZ" sz="2400" dirty="0" smtClean="0">
                <a:solidFill>
                  <a:srgbClr val="008000"/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400" dirty="0" err="1" smtClean="0">
                <a:solidFill>
                  <a:srgbClr val="C00000"/>
                </a:solidFill>
              </a:rPr>
              <a:t>Boiling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water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with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soap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is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used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unravel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the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silk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fibres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from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the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cocoon</a:t>
            </a:r>
            <a:r>
              <a:rPr lang="cs-CZ" sz="2400" dirty="0" smtClean="0">
                <a:solidFill>
                  <a:srgbClr val="C00000"/>
                </a:solidFill>
              </a:rPr>
              <a:t>. </a:t>
            </a:r>
            <a:r>
              <a:rPr lang="cs-CZ" sz="2400" dirty="0" err="1" smtClean="0">
                <a:solidFill>
                  <a:srgbClr val="C00000"/>
                </a:solidFill>
              </a:rPr>
              <a:t>This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is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known</a:t>
            </a:r>
            <a:r>
              <a:rPr lang="cs-CZ" sz="2400" dirty="0" smtClean="0">
                <a:solidFill>
                  <a:srgbClr val="C00000"/>
                </a:solidFill>
              </a:rPr>
              <a:t> as </a:t>
            </a:r>
            <a:r>
              <a:rPr lang="cs-CZ" sz="2400" dirty="0" err="1" smtClean="0">
                <a:solidFill>
                  <a:srgbClr val="C00000"/>
                </a:solidFill>
              </a:rPr>
              <a:t>the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degumming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process</a:t>
            </a:r>
            <a:r>
              <a:rPr lang="cs-CZ" sz="2400" dirty="0" smtClean="0">
                <a:solidFill>
                  <a:srgbClr val="C00000"/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400" dirty="0" err="1" smtClean="0">
                <a:solidFill>
                  <a:srgbClr val="7030A0"/>
                </a:solidFill>
              </a:rPr>
              <a:t>The</a:t>
            </a:r>
            <a:r>
              <a:rPr lang="cs-CZ" sz="2400" dirty="0" smtClean="0">
                <a:solidFill>
                  <a:srgbClr val="7030A0"/>
                </a:solidFill>
              </a:rPr>
              <a:t> </a:t>
            </a:r>
            <a:r>
              <a:rPr lang="cs-CZ" sz="2400" dirty="0" err="1" smtClean="0">
                <a:solidFill>
                  <a:srgbClr val="7030A0"/>
                </a:solidFill>
              </a:rPr>
              <a:t>outer</a:t>
            </a:r>
            <a:r>
              <a:rPr lang="cs-CZ" sz="2400" dirty="0" smtClean="0">
                <a:solidFill>
                  <a:srgbClr val="7030A0"/>
                </a:solidFill>
              </a:rPr>
              <a:t> </a:t>
            </a:r>
            <a:r>
              <a:rPr lang="cs-CZ" sz="2400" dirty="0" err="1" smtClean="0">
                <a:solidFill>
                  <a:srgbClr val="7030A0"/>
                </a:solidFill>
              </a:rPr>
              <a:t>shell</a:t>
            </a:r>
            <a:r>
              <a:rPr lang="cs-CZ" sz="2400" dirty="0" smtClean="0">
                <a:solidFill>
                  <a:srgbClr val="7030A0"/>
                </a:solidFill>
              </a:rPr>
              <a:t> </a:t>
            </a:r>
            <a:r>
              <a:rPr lang="cs-CZ" sz="2400" dirty="0" err="1" smtClean="0">
                <a:solidFill>
                  <a:srgbClr val="7030A0"/>
                </a:solidFill>
              </a:rPr>
              <a:t>of</a:t>
            </a:r>
            <a:r>
              <a:rPr lang="cs-CZ" sz="2400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the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cocoon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is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fed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into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into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the</a:t>
            </a:r>
            <a:r>
              <a:rPr lang="cs-CZ" sz="2400" b="1" dirty="0" smtClean="0">
                <a:solidFill>
                  <a:srgbClr val="7030A0"/>
                </a:solidFill>
              </a:rPr>
              <a:t> spinning </a:t>
            </a:r>
            <a:r>
              <a:rPr lang="cs-CZ" sz="2400" b="1" dirty="0" err="1" smtClean="0">
                <a:solidFill>
                  <a:srgbClr val="7030A0"/>
                </a:solidFill>
              </a:rPr>
              <a:t>reel</a:t>
            </a:r>
            <a:r>
              <a:rPr lang="cs-CZ" sz="2400" dirty="0" smtClean="0">
                <a:solidFill>
                  <a:srgbClr val="7030A0"/>
                </a:solidFill>
              </a:rPr>
              <a:t>, </a:t>
            </a:r>
            <a:r>
              <a:rPr lang="cs-CZ" sz="2400" dirty="0" err="1" smtClean="0">
                <a:solidFill>
                  <a:srgbClr val="7030A0"/>
                </a:solidFill>
              </a:rPr>
              <a:t>which</a:t>
            </a:r>
            <a:r>
              <a:rPr lang="cs-CZ" sz="2400" dirty="0" smtClean="0">
                <a:solidFill>
                  <a:srgbClr val="7030A0"/>
                </a:solidFill>
              </a:rPr>
              <a:t> </a:t>
            </a:r>
            <a:r>
              <a:rPr lang="cs-CZ" sz="2400" dirty="0" err="1" smtClean="0">
                <a:solidFill>
                  <a:srgbClr val="7030A0"/>
                </a:solidFill>
              </a:rPr>
              <a:t>is</a:t>
            </a:r>
            <a:r>
              <a:rPr lang="cs-CZ" sz="2400" dirty="0" smtClean="0">
                <a:solidFill>
                  <a:srgbClr val="7030A0"/>
                </a:solidFill>
              </a:rPr>
              <a:t> </a:t>
            </a:r>
            <a:r>
              <a:rPr lang="cs-CZ" sz="2400" dirty="0" err="1" smtClean="0">
                <a:solidFill>
                  <a:srgbClr val="7030A0"/>
                </a:solidFill>
              </a:rPr>
              <a:t>still</a:t>
            </a:r>
            <a:r>
              <a:rPr lang="cs-CZ" sz="2400" dirty="0" smtClean="0">
                <a:solidFill>
                  <a:srgbClr val="7030A0"/>
                </a:solidFill>
              </a:rPr>
              <a:t> </a:t>
            </a:r>
            <a:r>
              <a:rPr lang="cs-CZ" sz="2400" dirty="0" err="1" smtClean="0">
                <a:solidFill>
                  <a:srgbClr val="7030A0"/>
                </a:solidFill>
              </a:rPr>
              <a:t>often</a:t>
            </a:r>
            <a:r>
              <a:rPr lang="cs-CZ" sz="2400" dirty="0" smtClean="0">
                <a:solidFill>
                  <a:srgbClr val="7030A0"/>
                </a:solidFill>
              </a:rPr>
              <a:t> </a:t>
            </a:r>
            <a:r>
              <a:rPr lang="cs-CZ" sz="2400" dirty="0" err="1" smtClean="0">
                <a:solidFill>
                  <a:srgbClr val="7030A0"/>
                </a:solidFill>
              </a:rPr>
              <a:t>operated</a:t>
            </a:r>
            <a:r>
              <a:rPr lang="cs-CZ" sz="2400" dirty="0" smtClean="0">
                <a:solidFill>
                  <a:srgbClr val="7030A0"/>
                </a:solidFill>
              </a:rPr>
              <a:t> </a:t>
            </a:r>
            <a:r>
              <a:rPr lang="cs-CZ" sz="2400" dirty="0" err="1" smtClean="0">
                <a:solidFill>
                  <a:srgbClr val="7030A0"/>
                </a:solidFill>
              </a:rPr>
              <a:t>manually</a:t>
            </a:r>
            <a:endParaRPr lang="cs-CZ" sz="2400" dirty="0" smtClean="0">
              <a:solidFill>
                <a:srgbClr val="7030A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long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fibre</a:t>
            </a:r>
            <a:r>
              <a:rPr lang="cs-CZ" sz="2400" dirty="0" smtClean="0"/>
              <a:t> </a:t>
            </a:r>
            <a:r>
              <a:rPr lang="cs-CZ" sz="2400" dirty="0" err="1" smtClean="0"/>
              <a:t>thread</a:t>
            </a:r>
            <a:r>
              <a:rPr lang="cs-CZ" sz="2400" dirty="0" smtClean="0"/>
              <a:t> </a:t>
            </a:r>
            <a:r>
              <a:rPr lang="cs-CZ" sz="2400" dirty="0" err="1" smtClean="0"/>
              <a:t>that</a:t>
            </a:r>
            <a:r>
              <a:rPr lang="cs-CZ" sz="2400" dirty="0" smtClean="0"/>
              <a:t> are </a:t>
            </a:r>
            <a:r>
              <a:rPr lang="cs-CZ" sz="2400" dirty="0" err="1" smtClean="0"/>
              <a:t>extracted</a:t>
            </a:r>
            <a:r>
              <a:rPr lang="cs-CZ" sz="2400" dirty="0" smtClean="0"/>
              <a:t> </a:t>
            </a:r>
            <a:r>
              <a:rPr lang="cs-CZ" sz="2400" dirty="0" err="1" smtClean="0"/>
              <a:t>from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cocoon</a:t>
            </a:r>
            <a:r>
              <a:rPr lang="cs-CZ" sz="2400" dirty="0" smtClean="0"/>
              <a:t> </a:t>
            </a:r>
            <a:r>
              <a:rPr lang="cs-CZ" sz="2400" b="1" dirty="0" smtClean="0"/>
              <a:t>are </a:t>
            </a:r>
            <a:r>
              <a:rPr lang="cs-CZ" sz="2400" b="1" dirty="0" err="1" smtClean="0"/>
              <a:t>then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cleaned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and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stripped</a:t>
            </a:r>
            <a:r>
              <a:rPr lang="cs-CZ" sz="2400" dirty="0" smtClean="0"/>
              <a:t> </a:t>
            </a:r>
            <a:r>
              <a:rPr lang="cs-CZ" sz="2400" dirty="0" err="1" smtClean="0"/>
              <a:t>from</a:t>
            </a:r>
            <a:r>
              <a:rPr lang="cs-CZ" sz="2400" dirty="0" smtClean="0"/>
              <a:t> </a:t>
            </a:r>
            <a:r>
              <a:rPr lang="cs-CZ" sz="2400" dirty="0" err="1" smtClean="0"/>
              <a:t>any</a:t>
            </a:r>
            <a:r>
              <a:rPr lang="cs-CZ" sz="2400" dirty="0" smtClean="0"/>
              <a:t> </a:t>
            </a:r>
            <a:r>
              <a:rPr lang="cs-CZ" sz="2400" dirty="0" err="1" smtClean="0"/>
              <a:t>deficiencies</a:t>
            </a:r>
            <a:r>
              <a:rPr lang="cs-CZ" sz="2400" dirty="0" smtClean="0"/>
              <a:t>.</a:t>
            </a:r>
            <a:endParaRPr lang="cs-CZ" sz="2400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err="1" smtClean="0">
                <a:solidFill>
                  <a:srgbClr val="C00000"/>
                </a:solidFill>
                <a:latin typeface="Arial Black" pitchFamily="34" charset="0"/>
              </a:rPr>
              <a:t>The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  <a:latin typeface="Arial Black" pitchFamily="34" charset="0"/>
              </a:rPr>
              <a:t>degumming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  <a:latin typeface="Arial Black" pitchFamily="34" charset="0"/>
              </a:rPr>
              <a:t>process</a:t>
            </a:r>
            <a:endParaRPr lang="cs-CZ" sz="2800" dirty="0"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b="1" dirty="0" smtClean="0"/>
              <a:t>V KOKONU je vlákno propojeno  SERICINEM, což je ROZPUSTNÝ GLYKOPROTEIN chránící vlákna FIBROINU</a:t>
            </a:r>
          </a:p>
          <a:p>
            <a:r>
              <a:rPr lang="cs-CZ" b="1" dirty="0" smtClean="0"/>
              <a:t>SERICIN  se rozpustí ve vroucí vodě a tak se uvolní vlákno</a:t>
            </a:r>
          </a:p>
          <a:p>
            <a:r>
              <a:rPr lang="cs-CZ" b="1" dirty="0" smtClean="0"/>
              <a:t>ROZPUSTÍ SE I TUKY &amp; VOSKY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Ve vlákně zbude jen cca. 1 % popelovin (anorganika), jinak jen  PROTEIN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77</a:t>
            </a:fld>
            <a:endParaRPr lang="sk-SK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PŘÍRODNÍ HEDVÁBÍ </a:t>
            </a:r>
            <a:b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TERCIÁRNÍ STRUKTURA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cs-CZ" b="1" dirty="0" smtClean="0">
                <a:solidFill>
                  <a:srgbClr val="008000"/>
                </a:solidFill>
                <a:latin typeface="Symbol" pitchFamily="18" charset="2"/>
              </a:rPr>
              <a:t>b</a:t>
            </a:r>
            <a:r>
              <a:rPr lang="cs-CZ" b="1" dirty="0" smtClean="0">
                <a:solidFill>
                  <a:srgbClr val="008000"/>
                </a:solidFill>
              </a:rPr>
              <a:t> skládaný list 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78</a:t>
            </a:fld>
            <a:endParaRPr lang="sk-SK"/>
          </a:p>
        </p:txBody>
      </p:sp>
      <p:pic>
        <p:nvPicPr>
          <p:cNvPr id="12" name="Obrázek 11" descr="img0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474750"/>
            <a:ext cx="5112568" cy="4693663"/>
          </a:xfrm>
          <a:prstGeom prst="rect">
            <a:avLst/>
          </a:prstGeom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220138"/>
            <a:ext cx="3672408" cy="372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I VLÁKNO PŘÍRODNÍHO HEDVÁBÍ JE SLOŽITÝ ÚTVAR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79</a:t>
            </a:fld>
            <a:endParaRPr lang="sk-SK"/>
          </a:p>
        </p:txBody>
      </p:sp>
      <p:pic>
        <p:nvPicPr>
          <p:cNvPr id="6" name="Obrázek 5" descr="img9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07705" y="-531441"/>
            <a:ext cx="5184576" cy="835293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95536" y="2492896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00FF"/>
                </a:solidFill>
              </a:rPr>
              <a:t>Je to tzv. DVOJVLÁKNO  spojené </a:t>
            </a:r>
            <a:r>
              <a:rPr lang="cs-CZ" sz="2000" b="1" i="1" u="sng" dirty="0" smtClean="0">
                <a:solidFill>
                  <a:srgbClr val="0000FF"/>
                </a:solidFill>
              </a:rPr>
              <a:t>sericinem</a:t>
            </a:r>
            <a:r>
              <a:rPr lang="cs-CZ" sz="2000" b="1" dirty="0" smtClean="0">
                <a:solidFill>
                  <a:srgbClr val="0000FF"/>
                </a:solidFill>
              </a:rPr>
              <a:t> (tzv. </a:t>
            </a:r>
            <a:r>
              <a:rPr lang="cs-CZ" sz="2000" b="1" i="1" u="sng" dirty="0" smtClean="0">
                <a:solidFill>
                  <a:srgbClr val="0000FF"/>
                </a:solidFill>
              </a:rPr>
              <a:t>HEDVÁDNÝ KLIH</a:t>
            </a:r>
            <a:r>
              <a:rPr lang="cs-CZ" sz="2000" b="1" dirty="0" smtClean="0">
                <a:solidFill>
                  <a:srgbClr val="0000FF"/>
                </a:solidFill>
              </a:rPr>
              <a:t>) o délce 3000 – 4000 m</a:t>
            </a:r>
            <a:endParaRPr lang="cs-CZ" sz="2000" b="1" dirty="0">
              <a:solidFill>
                <a:srgbClr val="0000FF"/>
              </a:solidFill>
            </a:endParaRPr>
          </a:p>
        </p:txBody>
      </p:sp>
      <p:pic>
        <p:nvPicPr>
          <p:cNvPr id="8" name="Obrázek 7" descr="Vodíkový můstek ve fibroin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596336" y="2276872"/>
            <a:ext cx="576064" cy="2016224"/>
          </a:xfrm>
          <a:prstGeom prst="rect">
            <a:avLst/>
          </a:prstGeom>
        </p:spPr>
      </p:pic>
      <p:cxnSp>
        <p:nvCxnSpPr>
          <p:cNvPr id="10" name="Přímá spojovací čára 9"/>
          <p:cNvCxnSpPr/>
          <p:nvPr/>
        </p:nvCxnSpPr>
        <p:spPr>
          <a:xfrm>
            <a:off x="5508104" y="5013176"/>
            <a:ext cx="1008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499992" y="328498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H můstek fibroinu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13" name="Přímá spojovací šipka 12"/>
          <p:cNvCxnSpPr>
            <a:stCxn id="11" idx="3"/>
          </p:cNvCxnSpPr>
          <p:nvPr/>
        </p:nvCxnSpPr>
        <p:spPr>
          <a:xfrm>
            <a:off x="6660232" y="3469650"/>
            <a:ext cx="432048" cy="3135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>
            <a:off x="4932040" y="3645024"/>
            <a:ext cx="720080" cy="14401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467544" y="1124744"/>
            <a:ext cx="2664296" cy="36933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PRIMÁRNÍ VLÁKNA</a:t>
            </a:r>
            <a:endParaRPr lang="cs-CZ" b="1" dirty="0">
              <a:solidFill>
                <a:srgbClr val="008000"/>
              </a:solidFill>
            </a:endParaRPr>
          </a:p>
        </p:txBody>
      </p:sp>
      <p:cxnSp>
        <p:nvCxnSpPr>
          <p:cNvPr id="20" name="Přímá spojovací šipka 19"/>
          <p:cNvCxnSpPr/>
          <p:nvPr/>
        </p:nvCxnSpPr>
        <p:spPr>
          <a:xfrm>
            <a:off x="3131840" y="1484784"/>
            <a:ext cx="3240360" cy="43204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1907704" y="2132856"/>
            <a:ext cx="3024336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SEKUNDÁRNÍ VLÁKNA</a:t>
            </a:r>
            <a:endParaRPr lang="cs-CZ" b="1" dirty="0">
              <a:solidFill>
                <a:srgbClr val="C00000"/>
              </a:solidFill>
            </a:endParaRPr>
          </a:p>
        </p:txBody>
      </p:sp>
      <p:cxnSp>
        <p:nvCxnSpPr>
          <p:cNvPr id="23" name="Přímá spojovací šipka 22"/>
          <p:cNvCxnSpPr/>
          <p:nvPr/>
        </p:nvCxnSpPr>
        <p:spPr>
          <a:xfrm flipV="1">
            <a:off x="4932040" y="2020198"/>
            <a:ext cx="1080120" cy="25667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 flipV="1">
            <a:off x="5004048" y="2132856"/>
            <a:ext cx="1944216" cy="14401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>
            <a:stCxn id="21" idx="3"/>
          </p:cNvCxnSpPr>
          <p:nvPr/>
        </p:nvCxnSpPr>
        <p:spPr>
          <a:xfrm flipV="1">
            <a:off x="4932040" y="1700808"/>
            <a:ext cx="1368152" cy="61671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Čím se vyznačuje KERATIN 2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POMĚR (přibližný) TŘÍ AMONIKYSELIN</a:t>
            </a:r>
            <a:endParaRPr lang="cs-CZ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683568" y="1196752"/>
          <a:ext cx="7704856" cy="4968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1224136"/>
                <a:gridCol w="3600400"/>
              </a:tblGrid>
              <a:tr h="745283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FF"/>
                          </a:solidFill>
                        </a:rPr>
                        <a:t>AMINOKYSELINA</a:t>
                      </a:r>
                      <a:endParaRPr lang="cs-CZ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FF"/>
                          </a:solidFill>
                        </a:rPr>
                        <a:t>PODÍL</a:t>
                      </a:r>
                      <a:endParaRPr lang="cs-CZ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FF"/>
                          </a:solidFill>
                        </a:rPr>
                        <a:t>VZOREC</a:t>
                      </a:r>
                      <a:endParaRPr lang="cs-CZ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756">
                <a:tc>
                  <a:txBody>
                    <a:bodyPr/>
                    <a:lstStyle/>
                    <a:p>
                      <a:pPr algn="ctr"/>
                      <a:r>
                        <a:rPr lang="cs-CZ" sz="4800" b="1" dirty="0" smtClean="0"/>
                        <a:t>HISTIDIN</a:t>
                      </a:r>
                      <a:endParaRPr lang="cs-CZ" sz="4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756">
                <a:tc>
                  <a:txBody>
                    <a:bodyPr/>
                    <a:lstStyle/>
                    <a:p>
                      <a:pPr algn="ctr"/>
                      <a:r>
                        <a:rPr lang="cs-CZ" sz="4800" b="1" dirty="0" smtClean="0"/>
                        <a:t>LYZIN</a:t>
                      </a:r>
                      <a:endParaRPr lang="cs-CZ" sz="4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756">
                <a:tc>
                  <a:txBody>
                    <a:bodyPr/>
                    <a:lstStyle/>
                    <a:p>
                      <a:pPr algn="ctr"/>
                      <a:r>
                        <a:rPr lang="cs-CZ" sz="4800" b="1" dirty="0" smtClean="0"/>
                        <a:t>ARGININ</a:t>
                      </a:r>
                      <a:endParaRPr lang="cs-CZ" sz="4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Obrázek 11" descr="Amminoacido_lisina_formul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356992"/>
            <a:ext cx="3436247" cy="1346448"/>
          </a:xfrm>
          <a:prstGeom prst="rect">
            <a:avLst/>
          </a:prstGeom>
        </p:spPr>
      </p:pic>
      <p:pic>
        <p:nvPicPr>
          <p:cNvPr id="13" name="Obrázek 12" descr="Amminoacido_arginina_formu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0526" y="4869160"/>
            <a:ext cx="3624190" cy="1274440"/>
          </a:xfrm>
          <a:prstGeom prst="rect">
            <a:avLst/>
          </a:prstGeom>
        </p:spPr>
      </p:pic>
      <p:pic>
        <p:nvPicPr>
          <p:cNvPr id="14" name="Obrázek 13" descr="Amminoacido_istidina_formul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3" y="1988840"/>
            <a:ext cx="2460873" cy="1322065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Fázové přeměny KERATINU  versus FIBROINU </a:t>
            </a:r>
            <a:endParaRPr lang="cs-CZ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80</a:t>
            </a:fld>
            <a:endParaRPr lang="sk-SK" dirty="0"/>
          </a:p>
        </p:txBody>
      </p:sp>
      <p:pic>
        <p:nvPicPr>
          <p:cNvPr id="10" name="Obrázek 9" descr="DTA, DTG, TG KERATINU na vzduc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86031" y="562437"/>
            <a:ext cx="3363430" cy="403245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23528" y="5445224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rgbClr val="0000FF"/>
                </a:solidFill>
                <a:latin typeface="Arial Black" pitchFamily="34" charset="0"/>
              </a:rPr>
              <a:t>Odsušení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 vody</a:t>
            </a:r>
            <a:endParaRPr lang="cs-CZ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3" name="Přímá spojovací šipka 12"/>
          <p:cNvCxnSpPr/>
          <p:nvPr/>
        </p:nvCxnSpPr>
        <p:spPr>
          <a:xfrm flipV="1">
            <a:off x="539552" y="3861048"/>
            <a:ext cx="1296144" cy="172819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323528" y="4365104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  <a:latin typeface="Symbol" pitchFamily="18" charset="2"/>
              </a:rPr>
              <a:t>a  </a:t>
            </a:r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Keratin</a:t>
            </a:r>
            <a:r>
              <a:rPr lang="cs-CZ" sz="2800" b="1" dirty="0" smtClean="0">
                <a:solidFill>
                  <a:srgbClr val="008000"/>
                </a:solidFill>
                <a:latin typeface="Symbol" pitchFamily="18" charset="2"/>
              </a:rPr>
              <a:t> (</a:t>
            </a:r>
            <a:r>
              <a:rPr lang="cs-CZ" sz="2800" b="1" u="sng" dirty="0" smtClean="0">
                <a:solidFill>
                  <a:srgbClr val="008000"/>
                </a:solidFill>
                <a:latin typeface="+mn-lt"/>
              </a:rPr>
              <a:t>spirála</a:t>
            </a:r>
            <a:r>
              <a:rPr lang="cs-CZ" sz="2800" b="1" dirty="0" smtClean="0">
                <a:solidFill>
                  <a:srgbClr val="008000"/>
                </a:solidFill>
                <a:latin typeface="Symbol" pitchFamily="18" charset="2"/>
              </a:rPr>
              <a:t>) &gt; b </a:t>
            </a:r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keratin (</a:t>
            </a:r>
            <a:r>
              <a:rPr lang="cs-CZ" sz="2800" b="1" i="1" dirty="0" smtClean="0">
                <a:solidFill>
                  <a:srgbClr val="008000"/>
                </a:solidFill>
                <a:latin typeface="+mn-lt"/>
              </a:rPr>
              <a:t>skládaný list</a:t>
            </a:r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)</a:t>
            </a:r>
            <a:endParaRPr lang="cs-CZ" sz="2800" b="1" dirty="0">
              <a:solidFill>
                <a:srgbClr val="008000"/>
              </a:solidFill>
              <a:latin typeface="+mn-lt"/>
            </a:endParaRPr>
          </a:p>
        </p:txBody>
      </p:sp>
      <p:cxnSp>
        <p:nvCxnSpPr>
          <p:cNvPr id="23" name="Přímá spojovací šipka 22"/>
          <p:cNvCxnSpPr/>
          <p:nvPr/>
        </p:nvCxnSpPr>
        <p:spPr>
          <a:xfrm flipH="1" flipV="1">
            <a:off x="3059832" y="2924944"/>
            <a:ext cx="720080" cy="1584176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4355976" y="83671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NA VZDUCHU &gt; OXIDACE &gt; SPALOVÁNÍ UŽ PŘI cca. 230 °C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25" name="Přímá spojovací šipka 24"/>
          <p:cNvCxnSpPr>
            <a:stCxn id="22" idx="1"/>
          </p:cNvCxnSpPr>
          <p:nvPr/>
        </p:nvCxnSpPr>
        <p:spPr>
          <a:xfrm flipH="1">
            <a:off x="3419872" y="1159878"/>
            <a:ext cx="936104" cy="21251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Obrázek 26" descr="DTA keratinu X fibroinu obráz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997204" y="798726"/>
            <a:ext cx="3155783" cy="4582256"/>
          </a:xfrm>
          <a:prstGeom prst="rect">
            <a:avLst/>
          </a:prstGeom>
        </p:spPr>
      </p:pic>
      <p:pic>
        <p:nvPicPr>
          <p:cNvPr id="30" name="Obrázek 29" descr="DTA keratinu X fibroinu popis obrázk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377064" y="3424136"/>
            <a:ext cx="1187580" cy="3645580"/>
          </a:xfrm>
          <a:prstGeom prst="rect">
            <a:avLst/>
          </a:prstGeom>
        </p:spPr>
      </p:pic>
      <p:sp>
        <p:nvSpPr>
          <p:cNvPr id="31" name="Obdélník 30"/>
          <p:cNvSpPr/>
          <p:nvPr/>
        </p:nvSpPr>
        <p:spPr>
          <a:xfrm>
            <a:off x="7020272" y="5229200"/>
            <a:ext cx="1800200" cy="2880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2" name="Přímá spojovací šipka 31"/>
          <p:cNvCxnSpPr/>
          <p:nvPr/>
        </p:nvCxnSpPr>
        <p:spPr>
          <a:xfrm flipV="1">
            <a:off x="3635896" y="3717032"/>
            <a:ext cx="1944216" cy="201622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3995936" y="5733256"/>
            <a:ext cx="4608512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Rozklad v DUSÍKU je až u vyšších teplot a je pomalejší  </a:t>
            </a:r>
            <a:endParaRPr lang="cs-CZ" dirty="0">
              <a:solidFill>
                <a:srgbClr val="C00000"/>
              </a:solidFill>
            </a:endParaRPr>
          </a:p>
        </p:txBody>
      </p:sp>
      <p:cxnSp>
        <p:nvCxnSpPr>
          <p:cNvPr id="40" name="Přímá spojovací šipka 39"/>
          <p:cNvCxnSpPr/>
          <p:nvPr/>
        </p:nvCxnSpPr>
        <p:spPr>
          <a:xfrm flipV="1">
            <a:off x="5076056" y="2636912"/>
            <a:ext cx="2088232" cy="309634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7308304" y="2708920"/>
            <a:ext cx="1728192" cy="20313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FIBROIN je teplotně stabilnější než KERATIN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(</a:t>
            </a:r>
            <a:r>
              <a:rPr lang="cs-CZ" b="1" u="sng" dirty="0" smtClean="0">
                <a:solidFill>
                  <a:srgbClr val="C00000"/>
                </a:solidFill>
              </a:rPr>
              <a:t>TEPLOTA FÁZOVÉ PŘEMĚNY</a:t>
            </a:r>
            <a:r>
              <a:rPr lang="cs-CZ" b="1" dirty="0" smtClean="0">
                <a:solidFill>
                  <a:srgbClr val="C00000"/>
                </a:solidFill>
              </a:rPr>
              <a:t>)</a:t>
            </a:r>
            <a:endParaRPr lang="cs-CZ" b="1" dirty="0">
              <a:solidFill>
                <a:srgbClr val="C00000"/>
              </a:solidFill>
            </a:endParaRPr>
          </a:p>
        </p:txBody>
      </p:sp>
      <p:cxnSp>
        <p:nvCxnSpPr>
          <p:cNvPr id="44" name="Přímá spojovací šipka 43"/>
          <p:cNvCxnSpPr/>
          <p:nvPr/>
        </p:nvCxnSpPr>
        <p:spPr>
          <a:xfrm flipH="1">
            <a:off x="6732240" y="3501008"/>
            <a:ext cx="576064" cy="5040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CHEMICKÉ REAKCE A ROZPUSTNOST FIBROINU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81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400" dirty="0" smtClean="0"/>
              <a:t>ROZKLAD KYSELINAMI A ZÁSADAMI</a:t>
            </a:r>
          </a:p>
          <a:p>
            <a:r>
              <a:rPr lang="cs-CZ" sz="2400" dirty="0" smtClean="0"/>
              <a:t>OXIDACE</a:t>
            </a:r>
          </a:p>
          <a:p>
            <a:r>
              <a:rPr lang="cs-CZ" sz="2400" dirty="0" smtClean="0"/>
              <a:t>CHLÓR, ACETANHYDRID</a:t>
            </a:r>
            <a:r>
              <a:rPr lang="cs-CZ" sz="2400" smtClean="0"/>
              <a:t>, SOLI </a:t>
            </a:r>
            <a:r>
              <a:rPr lang="cs-CZ" sz="2400" dirty="0" smtClean="0"/>
              <a:t>ALKALICKÝCH KOVŮ A ZEMIN</a:t>
            </a:r>
          </a:p>
          <a:p>
            <a:r>
              <a:rPr lang="cs-CZ" sz="2400" dirty="0" smtClean="0"/>
              <a:t>SOLI TĚŽKÝCH KOVŮ, HLAVNĚ CÍNU &gt; bere až 100 % &gt; </a:t>
            </a:r>
            <a:r>
              <a:rPr lang="cs-CZ" sz="2400" dirty="0" smtClean="0">
                <a:latin typeface="Arial Black" pitchFamily="34" charset="0"/>
              </a:rPr>
              <a:t>ZATĚŽKÁVÁNÍ BOURCOVÉHO HEDVÁBÍ</a:t>
            </a:r>
          </a:p>
          <a:p>
            <a:r>
              <a:rPr lang="cs-CZ" sz="2400" dirty="0" smtClean="0">
                <a:latin typeface="Arial Black" pitchFamily="34" charset="0"/>
              </a:rPr>
              <a:t>TVORBA PŘÍČNÝCH VAZEB</a:t>
            </a:r>
          </a:p>
          <a:p>
            <a:r>
              <a:rPr lang="cs-CZ" sz="5400" dirty="0" smtClean="0">
                <a:solidFill>
                  <a:srgbClr val="FF0000"/>
                </a:solidFill>
                <a:latin typeface="Arial Black" pitchFamily="34" charset="0"/>
              </a:rPr>
              <a:t>VŠE DOPLNIT PODLE HLADÍKA</a:t>
            </a:r>
            <a:endParaRPr lang="cs-CZ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PŘÍRODNÍHO HEDVÁBÍ </a:t>
            </a:r>
            <a:b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pod mikroskopem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82</a:t>
            </a:fld>
            <a:endParaRPr lang="sk-SK"/>
          </a:p>
        </p:txBody>
      </p:sp>
      <p:pic>
        <p:nvPicPr>
          <p:cNvPr id="8" name="Obrázek 7" descr="img9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895600" y="848816"/>
            <a:ext cx="5256584" cy="5520408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83</a:t>
            </a:fld>
            <a:endParaRPr lang="sk-SK"/>
          </a:p>
        </p:txBody>
      </p:sp>
      <p:pic>
        <p:nvPicPr>
          <p:cNvPr id="6" name="Obrázek 5" descr="img9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80667" y="-1440507"/>
            <a:ext cx="3024336" cy="6282630"/>
          </a:xfrm>
          <a:prstGeom prst="rect">
            <a:avLst/>
          </a:prstGeom>
        </p:spPr>
      </p:pic>
      <p:pic>
        <p:nvPicPr>
          <p:cNvPr id="7" name="Obrázek 6" descr="img9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379540" y="1786065"/>
            <a:ext cx="2970644" cy="582446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51520" y="3501008"/>
            <a:ext cx="24482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Tloušťky vláken vlny a hedvábí při stejném zvětšení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SUROVINOVÝ VÝZNAM PŘÍRODNÍHO HEDVÁBÍ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PŘÍRODNÍ HEDVÁBÍ  je exkluzivní surovina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Roční světová produkce je jen cca. 300 000 t/rok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Hlavní producent je Čína</a:t>
            </a:r>
          </a:p>
          <a:p>
            <a:r>
              <a:rPr lang="cs-CZ" b="1" i="1" dirty="0" smtClean="0">
                <a:solidFill>
                  <a:srgbClr val="7030A0"/>
                </a:solidFill>
              </a:rPr>
              <a:t>Pokusy o pěstování bource morušového v tuzemsku skončily krachem</a:t>
            </a:r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84</a:t>
            </a:fld>
            <a:endParaRPr lang="sk-SK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Bílkovinná textilní vlákna a konzervátor - restaurátor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85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/>
          <a:lstStyle/>
          <a:p>
            <a:r>
              <a:rPr lang="cs-CZ" sz="2500" b="1" dirty="0" smtClean="0">
                <a:solidFill>
                  <a:srgbClr val="7030A0"/>
                </a:solidFill>
                <a:latin typeface="Arial Black" pitchFamily="34" charset="0"/>
              </a:rPr>
              <a:t>Vlna i hedvábí jsou napadány moly</a:t>
            </a:r>
          </a:p>
          <a:p>
            <a:r>
              <a:rPr lang="cs-CZ" sz="2500" b="1" dirty="0" smtClean="0">
                <a:solidFill>
                  <a:srgbClr val="C00000"/>
                </a:solidFill>
              </a:rPr>
              <a:t>Vlna i hedvábí mají v řetězcích reaktivní skupiny a proto by měly být dobře barvitelné</a:t>
            </a:r>
          </a:p>
          <a:p>
            <a:r>
              <a:rPr lang="cs-CZ" sz="2500" b="1" dirty="0" smtClean="0">
                <a:solidFill>
                  <a:srgbClr val="FF0000"/>
                </a:solidFill>
                <a:latin typeface="Arial Black" pitchFamily="34" charset="0"/>
              </a:rPr>
              <a:t>Krachem textilního průmyslu v tuzemsku mizejí i odborníci na textilní i chemické zpracování vlny i hedvábí</a:t>
            </a:r>
          </a:p>
          <a:p>
            <a:r>
              <a:rPr lang="cs-CZ" sz="2500" b="1" dirty="0" smtClean="0"/>
              <a:t>To může způsobit potíže při restaurování textilií v vlny a hedvábí</a:t>
            </a:r>
          </a:p>
          <a:p>
            <a:r>
              <a:rPr lang="cs-CZ" sz="2500" b="1" dirty="0" smtClean="0">
                <a:solidFill>
                  <a:srgbClr val="008000"/>
                </a:solidFill>
              </a:rPr>
              <a:t>Hedvábí by SNAD  bylo možno imitovat polyesterem</a:t>
            </a:r>
          </a:p>
          <a:p>
            <a:r>
              <a:rPr lang="cs-CZ" sz="2500" b="1" dirty="0" smtClean="0">
                <a:solidFill>
                  <a:srgbClr val="0000FF"/>
                </a:solidFill>
              </a:rPr>
              <a:t>U imitace vlny je problém šupinatého povrchu vlákna</a:t>
            </a:r>
          </a:p>
          <a:p>
            <a:endParaRPr lang="cs-CZ" sz="2500" b="1" dirty="0" smtClean="0"/>
          </a:p>
          <a:p>
            <a:endParaRPr lang="cs-CZ" sz="25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Čím se vyznačuje KERATIN 4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Zástupný symbol pro obsah 1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</a:rPr>
              <a:t>NEROZPUTNÝ VE VODĚ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ODOLÁVÁ ZŘEDĚNÝM KYSELINÁM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NEODOLÁVÁ LOUHŮM &gt; čištění štětců v louhu sodném vyžaduje opatrnost, používat jen na syntetické vlasce!</a:t>
            </a:r>
          </a:p>
          <a:p>
            <a:r>
              <a:rPr lang="cs-CZ" b="1" dirty="0" smtClean="0">
                <a:solidFill>
                  <a:srgbClr val="C00000"/>
                </a:solidFill>
                <a:latin typeface="Arial Black" pitchFamily="34" charset="0"/>
              </a:rPr>
              <a:t>Nejdůležitějším keratinovým vláknem je OVČÍ VLNA	</a:t>
            </a:r>
            <a:endParaRPr lang="cs-CZ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2014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7277</TotalTime>
  <Words>3707</Words>
  <Application>Microsoft Office PowerPoint</Application>
  <PresentationFormat>Předvádění na obrazovce (4:3)</PresentationFormat>
  <Paragraphs>586</Paragraphs>
  <Slides>85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85</vt:i4>
      </vt:variant>
    </vt:vector>
  </HeadingPairs>
  <TitlesOfParts>
    <vt:vector size="86" baseType="lpstr">
      <vt:lpstr>Default Design</vt:lpstr>
      <vt:lpstr>PŘÍRODNÍ POLYMERY   Bílkovinná vlákna II  KERATIN &amp; LANOLIN  FIBROIN  </vt:lpstr>
      <vt:lpstr>Snímek 2</vt:lpstr>
      <vt:lpstr>Snímek 3</vt:lpstr>
      <vt:lpstr>SEKUNDÁRNÍ STRUKTURA proteinů II</vt:lpstr>
      <vt:lpstr>Snímek 5</vt:lpstr>
      <vt:lpstr>Kde se vyskytuje KERATIN?</vt:lpstr>
      <vt:lpstr>Čím se vyznačuje KERATIN 1</vt:lpstr>
      <vt:lpstr>Čím se vyznačuje KERATIN 2</vt:lpstr>
      <vt:lpstr>Čím se vyznačuje KERATIN 4</vt:lpstr>
      <vt:lpstr>Čím se vyznačuje KERATIN 5</vt:lpstr>
      <vt:lpstr>Čím se vyznačuje KERATIN 6</vt:lpstr>
      <vt:lpstr>Čím se vyznačuje KERATIN 7</vt:lpstr>
      <vt:lpstr>Čím se vyznačuje KERATIN 8</vt:lpstr>
      <vt:lpstr>Čím se vyznačuje KERATIN 9</vt:lpstr>
      <vt:lpstr>Čím se vyznačuje KERATIN 10</vt:lpstr>
      <vt:lpstr>Biosyntéza  CYSTEINU </vt:lpstr>
      <vt:lpstr>Přeměny disulfidického můstku v KERATINU inter &gt; INTRA</vt:lpstr>
      <vt:lpstr>Sorpční vlastnosti KERATINU</vt:lpstr>
      <vt:lpstr>Reaktivita KERATINU 1 </vt:lpstr>
      <vt:lpstr>Reaktivita KERATINU 2 </vt:lpstr>
      <vt:lpstr>Reaktivita KERATINU 3 </vt:lpstr>
      <vt:lpstr>Čtyři frakce v KERATINU</vt:lpstr>
      <vt:lpstr>Síťování KERATINU 1 </vt:lpstr>
      <vt:lpstr>Síťování KERATINU 2 </vt:lpstr>
      <vt:lpstr>Síťování KERATINU 3 </vt:lpstr>
      <vt:lpstr>Síťování KERATINU 4 - FORMALDEHYDEM </vt:lpstr>
      <vt:lpstr>Reakce KERATINU – roubování jiných monomerů</vt:lpstr>
      <vt:lpstr>Síťování KERATINU - CHINONY </vt:lpstr>
      <vt:lpstr>Síťování KERATINU – polyfunkční alkylační činidla 1</vt:lpstr>
      <vt:lpstr>Síťování KERATINU –polyfunkční alkylační činidla 2</vt:lpstr>
      <vt:lpstr>Fázové přeměny KERATINU 1</vt:lpstr>
      <vt:lpstr>Fázové přeměny KERATINU 2</vt:lpstr>
      <vt:lpstr>Snímek 33</vt:lpstr>
      <vt:lpstr>Snímek 34</vt:lpstr>
      <vt:lpstr>Snímek 35</vt:lpstr>
      <vt:lpstr>Reaktivní barviva na KERATIN </vt:lpstr>
      <vt:lpstr>Snímek 37</vt:lpstr>
      <vt:lpstr>Snímek 38</vt:lpstr>
      <vt:lpstr>OVČÍ VLNA -  struktura spirálová </vt:lpstr>
      <vt:lpstr>OVČÍ VLNA -  struktura spirálová </vt:lpstr>
      <vt:lpstr>OVČÍ VLNA – morfologie vlákna</vt:lpstr>
      <vt:lpstr>Snímek 42</vt:lpstr>
      <vt:lpstr>OVČÍ VLNA -  struktura plošná 1 skládaný list keratinu</vt:lpstr>
      <vt:lpstr>OVČÍ VLNA -  struktura plošná 2 skládaný list keratinu</vt:lpstr>
      <vt:lpstr>OVČÍ VLNA   struktura KERATINOVÉ ČÁSTI</vt:lpstr>
      <vt:lpstr>Ovčí vlna - složení</vt:lpstr>
      <vt:lpstr>Šupinkovitá struktura ovčí vlny</vt:lpstr>
      <vt:lpstr>Snímek 48</vt:lpstr>
      <vt:lpstr>Snímek 49</vt:lpstr>
      <vt:lpstr>Hlavní zdroje KERATINOVÉHO vlákna</vt:lpstr>
      <vt:lpstr>OD OVČÍ VLNY K PLSTI</vt:lpstr>
      <vt:lpstr>Tloušťka dtex</vt:lpstr>
      <vt:lpstr>Pevnost OVČÍ VLNY</vt:lpstr>
      <vt:lpstr>Mohér z angorské kozy</vt:lpstr>
      <vt:lpstr>POLYSACHARID LENTHINAN</vt:lpstr>
      <vt:lpstr>Úpravy OVČÍ VLNY</vt:lpstr>
      <vt:lpstr>Snímek 57</vt:lpstr>
      <vt:lpstr>Úpravy TKANIN  z OVČÍ VLNY 1</vt:lpstr>
      <vt:lpstr>Snímek 59</vt:lpstr>
      <vt:lpstr>Úpravy TKANIN  z OVČÍ VLNY 2</vt:lpstr>
      <vt:lpstr>Snímek 61</vt:lpstr>
      <vt:lpstr>Snímek 62</vt:lpstr>
      <vt:lpstr>Snímek 63</vt:lpstr>
      <vt:lpstr>Snímek 64</vt:lpstr>
      <vt:lpstr>Snímek 65</vt:lpstr>
      <vt:lpstr>Snímek 66</vt:lpstr>
      <vt:lpstr>Kde se vyskytuje FIBROIN?</vt:lpstr>
      <vt:lpstr>PŘÍRODNÍ HEDVÁBÍ</vt:lpstr>
      <vt:lpstr>Snímek 69</vt:lpstr>
      <vt:lpstr>Snímek 70</vt:lpstr>
      <vt:lpstr>Snímek 71</vt:lpstr>
      <vt:lpstr>Snímek 72</vt:lpstr>
      <vt:lpstr>Snímek 73</vt:lpstr>
      <vt:lpstr>Snímek 74</vt:lpstr>
      <vt:lpstr>Snímek 75</vt:lpstr>
      <vt:lpstr>Snímek 76</vt:lpstr>
      <vt:lpstr>The degumming process</vt:lpstr>
      <vt:lpstr>PŘÍRODNÍ HEDVÁBÍ  TERCIÁRNÍ STRUKTURA</vt:lpstr>
      <vt:lpstr>I VLÁKNO PŘÍRODNÍHO HEDVÁBÍ JE SLOŽITÝ ÚTVAR</vt:lpstr>
      <vt:lpstr>Fázové přeměny KERATINU  versus FIBROINU </vt:lpstr>
      <vt:lpstr>CHEMICKÉ REAKCE A ROZPUSTNOST FIBROINU</vt:lpstr>
      <vt:lpstr>PŘÍRODNÍHO HEDVÁBÍ  pod mikroskopem</vt:lpstr>
      <vt:lpstr>Snímek 83</vt:lpstr>
      <vt:lpstr>SUROVINOVÝ VÝZNAM PŘÍRODNÍHO HEDVÁBÍ</vt:lpstr>
      <vt:lpstr>Bílkovinná textilní vlákna a konzervátor - restaurátor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pospisil</cp:lastModifiedBy>
  <cp:revision>812</cp:revision>
  <dcterms:created xsi:type="dcterms:W3CDTF">2008-02-10T16:41:08Z</dcterms:created>
  <dcterms:modified xsi:type="dcterms:W3CDTF">2014-11-05T08:29:15Z</dcterms:modified>
</cp:coreProperties>
</file>