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97" r:id="rId3"/>
    <p:sldId id="556" r:id="rId4"/>
    <p:sldId id="557" r:id="rId5"/>
    <p:sldId id="558" r:id="rId6"/>
    <p:sldId id="568" r:id="rId7"/>
    <p:sldId id="569" r:id="rId8"/>
    <p:sldId id="559" r:id="rId9"/>
    <p:sldId id="560" r:id="rId10"/>
    <p:sldId id="572" r:id="rId11"/>
    <p:sldId id="561" r:id="rId12"/>
    <p:sldId id="570" r:id="rId13"/>
    <p:sldId id="562" r:id="rId14"/>
    <p:sldId id="563" r:id="rId15"/>
    <p:sldId id="564" r:id="rId16"/>
    <p:sldId id="566" r:id="rId17"/>
    <p:sldId id="567" r:id="rId18"/>
    <p:sldId id="571" r:id="rId19"/>
    <p:sldId id="565" r:id="rId20"/>
    <p:sldId id="573" r:id="rId21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99"/>
    <a:srgbClr val="FF0000"/>
    <a:srgbClr val="FFFF00"/>
    <a:srgbClr val="FF9900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90" autoAdjust="0"/>
  </p:normalViewPr>
  <p:slideViewPr>
    <p:cSldViewPr>
      <p:cViewPr>
        <p:scale>
          <a:sx n="90" d="100"/>
          <a:sy n="90" d="100"/>
        </p:scale>
        <p:origin x="-59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2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Keratin" TargetMode="External"/><Relationship Id="rId2" Type="http://schemas.openxmlformats.org/officeDocument/2006/relationships/hyperlink" Target="http://cs.wikipedia.org/wiki/B%C3%ADlkovin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/index.php?title=Fibroin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s.wikipedia.org/wiki/Lysi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cs.wikipedia.org/wiki/Alanin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cs.wikipedia.org/wiki/Glyc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s.wikipedia.org/wiki/Leucin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://cs.wikipedia.org/wiki/Prolin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://cs.wikipedia.org/wiki/Valin" TargetMode="Externa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88640"/>
            <a:ext cx="8784976" cy="4680520"/>
          </a:xfrm>
        </p:spPr>
        <p:txBody>
          <a:bodyPr/>
          <a:lstStyle/>
          <a:p>
            <a:pPr eaLnBrk="1" hangingPunct="1"/>
            <a:r>
              <a:rPr lang="sk-SK" sz="4800" b="1" dirty="0" smtClean="0">
                <a:solidFill>
                  <a:srgbClr val="FF0000"/>
                </a:solidFill>
                <a:latin typeface="Arial Black" pitchFamily="34" charset="0"/>
              </a:rPr>
              <a:t>PŘÍRODNÍ POLYMERY</a:t>
            </a:r>
            <a:r>
              <a:rPr lang="sk-SK" sz="4000" b="1" dirty="0" smtClean="0">
                <a:solidFill>
                  <a:srgbClr val="FF0000"/>
                </a:solidFill>
              </a:rPr>
              <a:t/>
            </a:r>
            <a:br>
              <a:rPr lang="sk-SK" sz="4000" b="1" dirty="0" smtClean="0">
                <a:solidFill>
                  <a:srgbClr val="FF0000"/>
                </a:solidFill>
              </a:rPr>
            </a:br>
            <a:r>
              <a:rPr lang="sk-SK" sz="5400" b="1" kern="1200" dirty="0" smtClean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cs-CZ" sz="5400" dirty="0" smtClean="0">
                <a:latin typeface="Calibri"/>
                <a:ea typeface="Calibri"/>
                <a:cs typeface="Times New Roman"/>
              </a:rPr>
              <a:t/>
            </a:r>
            <a:br>
              <a:rPr lang="cs-CZ" sz="5400" dirty="0" smtClean="0">
                <a:latin typeface="Calibri"/>
                <a:ea typeface="Calibri"/>
                <a:cs typeface="Times New Roman"/>
              </a:rPr>
            </a:br>
            <a:r>
              <a:rPr lang="cs-CZ" sz="5400" b="1" kern="1200" dirty="0" smtClean="0">
                <a:solidFill>
                  <a:srgbClr val="008000"/>
                </a:solidFill>
                <a:latin typeface="Arial Black" pitchFamily="34" charset="0"/>
              </a:rPr>
              <a:t>Bílkovinná vlákna III </a:t>
            </a:r>
            <a:br>
              <a:rPr lang="cs-CZ" sz="5400" b="1" kern="1200" dirty="0" smtClean="0">
                <a:solidFill>
                  <a:srgbClr val="008000"/>
                </a:solidFill>
                <a:latin typeface="Arial Black" pitchFamily="34" charset="0"/>
              </a:rPr>
            </a:br>
            <a:r>
              <a:rPr lang="cs-CZ" sz="5400" b="1" kern="1200" dirty="0" smtClean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r>
              <a:rPr lang="cs-CZ" sz="6600" b="1" kern="1200" dirty="0" smtClean="0">
                <a:solidFill>
                  <a:srgbClr val="008000"/>
                </a:solidFill>
                <a:latin typeface="Arial Black" pitchFamily="34" charset="0"/>
              </a:rPr>
              <a:t/>
            </a:r>
            <a:br>
              <a:rPr lang="cs-CZ" sz="6600" b="1" kern="1200" dirty="0" smtClean="0">
                <a:solidFill>
                  <a:srgbClr val="008000"/>
                </a:solidFill>
                <a:latin typeface="Arial Black" pitchFamily="34" charset="0"/>
              </a:rPr>
            </a:br>
            <a:endParaRPr lang="sk-SK" sz="4000" b="1" dirty="0" smtClean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941168"/>
            <a:ext cx="6400800" cy="1296144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RNDr. Ladislav Pospíšil, CSc.</a:t>
            </a:r>
          </a:p>
          <a:p>
            <a:pPr eaLnBrk="1" hangingPunct="1"/>
            <a:r>
              <a:rPr lang="cs-CZ" sz="2400" b="1" dirty="0" smtClean="0"/>
              <a:t>POLYMER INSTITUTE BRNO </a:t>
            </a:r>
          </a:p>
          <a:p>
            <a:pPr eaLnBrk="1" hangingPunct="1"/>
            <a:r>
              <a:rPr lang="cs-CZ" sz="2400" b="1" dirty="0" smtClean="0"/>
              <a:t>spol. s r.o. </a:t>
            </a:r>
            <a:endParaRPr lang="sk-SK" sz="2400" b="1" dirty="0" smtClean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5. 11. 2014</a:t>
            </a:r>
            <a:endParaRPr lang="sk-SK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Vratná deformace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340768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Před DEFORMACÍ si zachovává ELASTIN částečně </a:t>
            </a:r>
            <a:r>
              <a:rPr lang="cs-CZ" b="1" cap="all" dirty="0" err="1" smtClean="0">
                <a:solidFill>
                  <a:srgbClr val="0000FF"/>
                </a:solidFill>
              </a:rPr>
              <a:t>globulární</a:t>
            </a:r>
            <a:r>
              <a:rPr lang="cs-CZ" b="1" dirty="0" smtClean="0">
                <a:solidFill>
                  <a:srgbClr val="0000FF"/>
                </a:solidFill>
              </a:rPr>
              <a:t> strukturu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3861048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rial Black" pitchFamily="34" charset="0"/>
              </a:rPr>
              <a:t>Po DEFORMACI má elastin již hlavně </a:t>
            </a:r>
            <a:r>
              <a:rPr lang="cs-CZ" cap="all" dirty="0" smtClean="0">
                <a:solidFill>
                  <a:srgbClr val="FF0000"/>
                </a:solidFill>
                <a:latin typeface="Arial Black" pitchFamily="34" charset="0"/>
              </a:rPr>
              <a:t>fibrilární</a:t>
            </a:r>
            <a:r>
              <a:rPr lang="cs-CZ" dirty="0" smtClean="0">
                <a:solidFill>
                  <a:srgbClr val="FF0000"/>
                </a:solidFill>
                <a:latin typeface="Arial Black" pitchFamily="34" charset="0"/>
              </a:rPr>
              <a:t> strukturu</a:t>
            </a:r>
            <a:endParaRPr lang="cs-CZ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1" name="Obrázek 10" descr="ELASTIN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980728"/>
            <a:ext cx="5675709" cy="5285961"/>
          </a:xfrm>
          <a:prstGeom prst="rect">
            <a:avLst/>
          </a:prstGeom>
        </p:spPr>
      </p:pic>
      <p:cxnSp>
        <p:nvCxnSpPr>
          <p:cNvPr id="13" name="Přímá spojovací šipka 12"/>
          <p:cNvCxnSpPr/>
          <p:nvPr/>
        </p:nvCxnSpPr>
        <p:spPr>
          <a:xfrm>
            <a:off x="2483768" y="1556792"/>
            <a:ext cx="2376264" cy="21602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1979712" y="4365104"/>
            <a:ext cx="2088232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827584" y="2924944"/>
            <a:ext cx="4032448" cy="92333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ELASTIN  je elastický pouze v HYDRATOVANÉM STAVU, nikoli suchý. Voda působí jako lubrikant.</a:t>
            </a:r>
            <a:endParaRPr lang="cs-CZ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V čem spočívá elasticita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00FF"/>
                </a:solidFill>
              </a:rPr>
              <a:t>Menší molekuly tzv</a:t>
            </a:r>
            <a:r>
              <a:rPr lang="cs-CZ" sz="2400" dirty="0" smtClean="0"/>
              <a:t>. </a:t>
            </a:r>
            <a:r>
              <a:rPr lang="cs-CZ" sz="2400" dirty="0" smtClean="0">
                <a:solidFill>
                  <a:srgbClr val="0000FF"/>
                </a:solidFill>
                <a:latin typeface="Arial Black" pitchFamily="34" charset="0"/>
              </a:rPr>
              <a:t>TROPOELASTINU</a:t>
            </a:r>
            <a:r>
              <a:rPr lang="cs-CZ" sz="2400" dirty="0" smtClean="0">
                <a:solidFill>
                  <a:srgbClr val="0000FF"/>
                </a:solidFill>
              </a:rPr>
              <a:t> jsou za </a:t>
            </a:r>
            <a:r>
              <a:rPr lang="cs-CZ" sz="2400" b="1" dirty="0" smtClean="0">
                <a:solidFill>
                  <a:srgbClr val="0000FF"/>
                </a:solidFill>
                <a:latin typeface="Arial Black" pitchFamily="34" charset="0"/>
              </a:rPr>
              <a:t>ENZYMATICKÉ KATALÝZY </a:t>
            </a:r>
            <a:r>
              <a:rPr lang="cs-CZ" sz="2400" b="1" dirty="0" err="1" smtClean="0">
                <a:solidFill>
                  <a:srgbClr val="0000FF"/>
                </a:solidFill>
              </a:rPr>
              <a:t>sesíťovány</a:t>
            </a:r>
            <a:r>
              <a:rPr lang="cs-CZ" sz="2400" b="1" dirty="0" smtClean="0">
                <a:solidFill>
                  <a:srgbClr val="0000FF"/>
                </a:solidFill>
              </a:rPr>
              <a:t> molekulami </a:t>
            </a:r>
            <a:r>
              <a:rPr lang="cs-CZ" sz="2400" b="1" dirty="0" err="1" smtClean="0">
                <a:solidFill>
                  <a:srgbClr val="0000FF"/>
                </a:solidFill>
                <a:latin typeface="Arial Black" pitchFamily="34" charset="0"/>
              </a:rPr>
              <a:t>desmosinu</a:t>
            </a:r>
            <a:r>
              <a:rPr lang="cs-CZ" sz="2400" b="1" dirty="0" smtClean="0">
                <a:solidFill>
                  <a:srgbClr val="0000FF"/>
                </a:solidFill>
              </a:rPr>
              <a:t> a </a:t>
            </a:r>
            <a:r>
              <a:rPr lang="cs-CZ" sz="2400" b="1" dirty="0" err="1" smtClean="0">
                <a:solidFill>
                  <a:srgbClr val="0000FF"/>
                </a:solidFill>
                <a:latin typeface="Arial Black" pitchFamily="34" charset="0"/>
              </a:rPr>
              <a:t>isodesmosinu</a:t>
            </a:r>
            <a:endParaRPr lang="cs-CZ" sz="2400" b="1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>
              <a:buNone/>
            </a:pPr>
            <a:endParaRPr lang="cs-CZ" sz="2400" b="1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11</a:t>
            </a:fld>
            <a:endParaRPr lang="sk-SK"/>
          </a:p>
        </p:txBody>
      </p:sp>
      <p:pic>
        <p:nvPicPr>
          <p:cNvPr id="9" name="Obrázek 8" descr="300px-Desmosine_Structural_Formulae_V_1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4176464" cy="3800582"/>
          </a:xfrm>
          <a:prstGeom prst="rect">
            <a:avLst/>
          </a:prstGeom>
        </p:spPr>
      </p:pic>
      <p:pic>
        <p:nvPicPr>
          <p:cNvPr id="11" name="Obrázek 10" descr="200px-Isodesmosine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8800" y="1988840"/>
            <a:ext cx="3705200" cy="3705200"/>
          </a:xfrm>
          <a:prstGeom prst="rect">
            <a:avLst/>
          </a:prstGeom>
        </p:spPr>
      </p:pic>
      <p:cxnSp>
        <p:nvCxnSpPr>
          <p:cNvPr id="13" name="Přímá spojovací šipka 12"/>
          <p:cNvCxnSpPr/>
          <p:nvPr/>
        </p:nvCxnSpPr>
        <p:spPr>
          <a:xfrm flipH="1">
            <a:off x="3203848" y="2132856"/>
            <a:ext cx="648072" cy="504056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6300192" y="2132856"/>
            <a:ext cx="792088" cy="57606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995936" y="2204864"/>
            <a:ext cx="2448272" cy="1631216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8000"/>
                </a:solidFill>
              </a:rPr>
              <a:t>Síťování jde přes LYSIN v molekule ELASTINU, který vytváří tyto síťující sloučeniny </a:t>
            </a:r>
            <a:endParaRPr lang="cs-CZ" sz="20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96144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Síťování přes LYSIN v molekule ELASTINU, který vytváří síťující sloučeniny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12</a:t>
            </a:fld>
            <a:endParaRPr lang="sk-SK"/>
          </a:p>
        </p:txBody>
      </p:sp>
      <p:pic>
        <p:nvPicPr>
          <p:cNvPr id="14" name="Obrázek 13" descr="img9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200002" y="1556792"/>
            <a:ext cx="8785341" cy="4680520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4499992" y="4005064"/>
            <a:ext cx="2520280" cy="156966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00FF"/>
                </a:solidFill>
                <a:latin typeface="Arial Black" pitchFamily="34" charset="0"/>
              </a:rPr>
              <a:t>Lyzin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  ZDE MÁ SPRÁVNÉ ZNAČENÍ:</a:t>
            </a:r>
          </a:p>
          <a:p>
            <a:r>
              <a:rPr lang="cs-CZ" sz="2400" dirty="0" smtClean="0">
                <a:solidFill>
                  <a:srgbClr val="0000FF"/>
                </a:solidFill>
                <a:latin typeface="Arial Black" pitchFamily="34" charset="0"/>
              </a:rPr>
              <a:t>K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cs-CZ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Co vytváří VLASTNÍ ELASTICKÉ VLÁKNO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13</a:t>
            </a:fld>
            <a:endParaRPr lang="sk-SK"/>
          </a:p>
        </p:txBody>
      </p:sp>
      <p:pic>
        <p:nvPicPr>
          <p:cNvPr id="8" name="Obrázek 7" descr="800px-2W86_(Fibrillin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908720"/>
            <a:ext cx="3673816" cy="1942530"/>
          </a:xfrm>
          <a:prstGeom prst="rect">
            <a:avLst/>
          </a:prstGeom>
        </p:spPr>
      </p:pic>
      <p:pic>
        <p:nvPicPr>
          <p:cNvPr id="11" name="Obrázek 10" descr="img9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4117122" y="1723638"/>
            <a:ext cx="2065020" cy="6339840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3779912" y="836712"/>
            <a:ext cx="4248472" cy="2232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 Black" pitchFamily="34" charset="0"/>
              </a:rPr>
              <a:t>Fibrillin</a:t>
            </a:r>
            <a:r>
              <a:rPr lang="en-US" sz="2800" b="1" dirty="0" smtClean="0"/>
              <a:t> </a:t>
            </a:r>
            <a:r>
              <a:rPr lang="en-US" b="1" dirty="0" smtClean="0"/>
              <a:t>is a glycoprotein, which is essential for the formation of elastic fibers found in connective tissue.</a:t>
            </a:r>
            <a:r>
              <a:rPr lang="cs-CZ" b="1" dirty="0" smtClean="0"/>
              <a:t> </a:t>
            </a:r>
            <a:r>
              <a:rPr lang="en-US" b="1" dirty="0" err="1" smtClean="0"/>
              <a:t>Fibrillin</a:t>
            </a:r>
            <a:r>
              <a:rPr lang="en-US" b="1" dirty="0" smtClean="0"/>
              <a:t> is a major component of the </a:t>
            </a:r>
            <a:r>
              <a:rPr lang="en-US" b="1" dirty="0" err="1" smtClean="0"/>
              <a:t>microfibrils</a:t>
            </a:r>
            <a:r>
              <a:rPr lang="en-US" b="1" dirty="0" smtClean="0"/>
              <a:t> that form a 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sheath</a:t>
            </a:r>
            <a:r>
              <a:rPr lang="en-US" b="1" dirty="0" smtClean="0"/>
              <a:t> surrounding the amorphous </a:t>
            </a:r>
            <a:r>
              <a:rPr lang="en-US" b="1" dirty="0" err="1" smtClean="0"/>
              <a:t>elastin</a:t>
            </a:r>
            <a:r>
              <a:rPr lang="en-US" b="1" dirty="0" smtClean="0"/>
              <a:t>. 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79512" y="3212976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 Black" pitchFamily="34" charset="0"/>
              </a:rPr>
              <a:t>Fibrillin</a:t>
            </a:r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 + Elastin</a:t>
            </a:r>
            <a:endParaRPr lang="cs-CZ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ELASTINU v lidské pokožce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14</a:t>
            </a:fld>
            <a:endParaRPr lang="sk-SK"/>
          </a:p>
        </p:txBody>
      </p:sp>
      <p:pic>
        <p:nvPicPr>
          <p:cNvPr id="9" name="Obrázek 8" descr="ELASTIN  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2160240" cy="3478353"/>
          </a:xfrm>
          <a:prstGeom prst="rect">
            <a:avLst/>
          </a:prstGeom>
        </p:spPr>
      </p:pic>
      <p:pic>
        <p:nvPicPr>
          <p:cNvPr id="11" name="Obrázek 10" descr="ELASTIN 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908720"/>
            <a:ext cx="2247900" cy="2028825"/>
          </a:xfrm>
          <a:prstGeom prst="rect">
            <a:avLst/>
          </a:prstGeom>
        </p:spPr>
      </p:pic>
      <p:pic>
        <p:nvPicPr>
          <p:cNvPr id="12" name="Obrázek 11" descr="ELASTIN 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836712"/>
            <a:ext cx="3016822" cy="3168352"/>
          </a:xfrm>
          <a:prstGeom prst="rect">
            <a:avLst/>
          </a:prstGeom>
        </p:spPr>
      </p:pic>
      <p:pic>
        <p:nvPicPr>
          <p:cNvPr id="13" name="Obrázek 12" descr="ELASTIN 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55776" y="2996952"/>
            <a:ext cx="2736304" cy="330441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ELASTINU v lidské pokožce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15</a:t>
            </a:fld>
            <a:endParaRPr lang="sk-SK"/>
          </a:p>
        </p:txBody>
      </p:sp>
      <p:pic>
        <p:nvPicPr>
          <p:cNvPr id="10" name="Obrázek 9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052736"/>
            <a:ext cx="4082854" cy="3240360"/>
          </a:xfrm>
          <a:prstGeom prst="rect">
            <a:avLst/>
          </a:prstGeom>
        </p:spPr>
      </p:pic>
      <p:pic>
        <p:nvPicPr>
          <p:cNvPr id="14" name="Obrázek 13" descr="ELASTIN 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5" y="2996952"/>
            <a:ext cx="4135937" cy="3240360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4860032" y="908720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Stárnoucí či stará pokožka už nestačí znovu vytvářet elastická vlákna elastinu, která jsou enzymem ELASTÁZOU štěpena. Pokožka ztrácí pružnost na vytvářejí se napřed vrásky a pak ………….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KOACERVACE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17" name="Zástupný symbol pro obsah 16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KOACERVACE </a:t>
            </a:r>
            <a:r>
              <a:rPr lang="cs-CZ" sz="2800" b="1" dirty="0" smtClean="0">
                <a:solidFill>
                  <a:srgbClr val="FF0000"/>
                </a:solidFill>
              </a:rPr>
              <a:t>je REVERZIBILNÍ PROCES,  kdy se změní sekundární struktura polymerního řetězce </a:t>
            </a:r>
          </a:p>
          <a:p>
            <a:r>
              <a:rPr lang="cs-CZ" sz="2800" b="1" dirty="0" smtClean="0">
                <a:solidFill>
                  <a:srgbClr val="0000FF"/>
                </a:solidFill>
              </a:rPr>
              <a:t>Tyto změněné struktury pak mohou vytvářet agregací reverzibilní terciární struktury</a:t>
            </a:r>
          </a:p>
          <a:p>
            <a:r>
              <a:rPr lang="cs-CZ" sz="2800" b="1" dirty="0" smtClean="0">
                <a:solidFill>
                  <a:srgbClr val="008000"/>
                </a:solidFill>
              </a:rPr>
              <a:t>Změněné</a:t>
            </a:r>
            <a:r>
              <a:rPr lang="cs-CZ" sz="2800" b="1" dirty="0" smtClean="0">
                <a:solidFill>
                  <a:srgbClr val="0000FF"/>
                </a:solidFill>
              </a:rPr>
              <a:t> </a:t>
            </a:r>
            <a:r>
              <a:rPr lang="cs-CZ" sz="2800" b="1" dirty="0" smtClean="0">
                <a:solidFill>
                  <a:srgbClr val="008000"/>
                </a:solidFill>
              </a:rPr>
              <a:t>struktury se nazývají KOACERVÁT </a:t>
            </a:r>
            <a:endParaRPr lang="cs-CZ" sz="2800" b="1" dirty="0">
              <a:solidFill>
                <a:srgbClr val="008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16</a:t>
            </a:fld>
            <a:endParaRPr lang="sk-SK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KOACERVACE </a:t>
            </a:r>
            <a:r>
              <a:rPr lang="cs-CZ" sz="2800" u="sng" dirty="0" smtClean="0">
                <a:solidFill>
                  <a:srgbClr val="FF0000"/>
                </a:solidFill>
                <a:latin typeface="Arial Black" pitchFamily="34" charset="0"/>
              </a:rPr>
              <a:t>TROPOELASTINU</a:t>
            </a:r>
            <a:endParaRPr lang="cs-CZ" sz="2800" u="sng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17</a:t>
            </a:fld>
            <a:endParaRPr lang="sk-SK"/>
          </a:p>
        </p:txBody>
      </p:sp>
      <p:pic>
        <p:nvPicPr>
          <p:cNvPr id="9" name="Obrázek 8" descr="KOACERVACE ELASTINU imagesLFPVH8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3384376" cy="4437677"/>
          </a:xfrm>
          <a:prstGeom prst="rect">
            <a:avLst/>
          </a:prstGeom>
        </p:spPr>
      </p:pic>
      <p:pic>
        <p:nvPicPr>
          <p:cNvPr id="11" name="Obrázek 10" descr="KOACERVACE ELASTINU imagesMHXJXL9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980728"/>
            <a:ext cx="4451404" cy="2448272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3491880" y="4581128"/>
            <a:ext cx="54726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FF0000"/>
                </a:solidFill>
              </a:rPr>
              <a:t>Tropoelastin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aggregates</a:t>
            </a:r>
            <a:r>
              <a:rPr lang="en-US" sz="2000" b="1" dirty="0" smtClean="0"/>
              <a:t> at physiological temperature due to interactions </a:t>
            </a:r>
            <a:r>
              <a:rPr lang="en-US" sz="2000" b="1" dirty="0" smtClean="0">
                <a:solidFill>
                  <a:srgbClr val="0000FF"/>
                </a:solidFill>
              </a:rPr>
              <a:t>between hydrophobic domains</a:t>
            </a:r>
            <a:r>
              <a:rPr lang="en-US" sz="2000" b="1" dirty="0" smtClean="0"/>
              <a:t>. This process is reversible and thermodynamically controlled. </a:t>
            </a:r>
            <a:endParaRPr lang="cs-CZ" sz="20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64088" y="1052736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Změna SEKUNDÁRNÍ STRUKTURY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530120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 Black" pitchFamily="34" charset="0"/>
              </a:rPr>
              <a:t>Změna TERCIÁRNÍ STRUKTURY</a:t>
            </a:r>
            <a:endParaRPr lang="cs-CZ" b="1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779912" y="3501008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C000"/>
                </a:solidFill>
              </a:rPr>
              <a:t>TYTO OBRÁZKY JSOU ILUSTRACÍ POJMU </a:t>
            </a:r>
            <a:r>
              <a:rPr lang="cs-CZ" sz="2400" b="1" u="sng" dirty="0" smtClean="0">
                <a:solidFill>
                  <a:srgbClr val="FFC000"/>
                </a:solidFill>
              </a:rPr>
              <a:t>KOACERVACE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  <a:r>
              <a:rPr lang="cs-CZ" b="1" dirty="0" smtClean="0">
                <a:solidFill>
                  <a:srgbClr val="FFC000"/>
                </a:solidFill>
              </a:rPr>
              <a:t>A </a:t>
            </a:r>
            <a:r>
              <a:rPr lang="cs-CZ" sz="2800" b="1" u="sng" dirty="0" smtClean="0">
                <a:solidFill>
                  <a:srgbClr val="FFC000"/>
                </a:solidFill>
              </a:rPr>
              <a:t>KOACERVÁT</a:t>
            </a:r>
            <a:endParaRPr lang="cs-CZ" b="1" u="sng" dirty="0" smtClean="0">
              <a:solidFill>
                <a:srgbClr val="FFC000"/>
              </a:solidFill>
            </a:endParaRPr>
          </a:p>
          <a:p>
            <a:r>
              <a:rPr lang="cs-CZ" b="1" dirty="0" smtClean="0">
                <a:solidFill>
                  <a:srgbClr val="C00000"/>
                </a:solidFill>
                <a:latin typeface="Arial Black" pitchFamily="34" charset="0"/>
              </a:rPr>
              <a:t>NEVZTAHUJÍ SE PŘÍMO K ELASTINU</a:t>
            </a:r>
            <a:endParaRPr lang="cs-CZ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b="1" cap="all" dirty="0" err="1" smtClean="0">
                <a:solidFill>
                  <a:srgbClr val="0000FF"/>
                </a:solidFill>
                <a:latin typeface="Arial Black" pitchFamily="34" charset="0"/>
              </a:rPr>
              <a:t>Tropolelastin</a:t>
            </a:r>
            <a:r>
              <a:rPr lang="cs-CZ" sz="2800" b="1" dirty="0" smtClean="0">
                <a:solidFill>
                  <a:srgbClr val="0000FF"/>
                </a:solidFill>
              </a:rPr>
              <a:t> &gt; </a:t>
            </a:r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 &gt; </a:t>
            </a:r>
            <a:r>
              <a:rPr lang="cs-CZ" sz="2800" dirty="0" smtClean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800" dirty="0" smtClean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endParaRPr lang="cs-CZ" sz="28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18</a:t>
            </a:fld>
            <a:endParaRPr lang="sk-SK"/>
          </a:p>
        </p:txBody>
      </p:sp>
      <p:pic>
        <p:nvPicPr>
          <p:cNvPr id="11" name="Obrázek 10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9370" y="1052736"/>
            <a:ext cx="4355044" cy="3456384"/>
          </a:xfrm>
          <a:prstGeom prst="rect">
            <a:avLst/>
          </a:prstGeom>
        </p:spPr>
      </p:pic>
      <p:sp>
        <p:nvSpPr>
          <p:cNvPr id="15" name="Obdélník 14"/>
          <p:cNvSpPr/>
          <p:nvPr/>
        </p:nvSpPr>
        <p:spPr>
          <a:xfrm>
            <a:off x="2339752" y="2996952"/>
            <a:ext cx="2376264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644008" y="1052736"/>
            <a:ext cx="4104456" cy="4524315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latin typeface="+mn-lt"/>
              </a:rPr>
              <a:t>je chemicky relativně velmi odolný. Je třeba např. krátkodobě působit 80 % H</a:t>
            </a:r>
            <a:r>
              <a:rPr lang="cs-CZ" sz="2400" b="1" baseline="-25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  <a:latin typeface="+mn-lt"/>
              </a:rPr>
              <a:t>SO</a:t>
            </a:r>
            <a:r>
              <a:rPr lang="cs-CZ" sz="2400" b="1" baseline="-25000" dirty="0" smtClean="0">
                <a:solidFill>
                  <a:srgbClr val="FF0000"/>
                </a:solidFill>
                <a:latin typeface="+mn-lt"/>
              </a:rPr>
              <a:t>4</a:t>
            </a:r>
            <a:r>
              <a:rPr lang="cs-CZ" sz="2400" b="1" dirty="0" smtClean="0">
                <a:solidFill>
                  <a:srgbClr val="FF0000"/>
                </a:solidFill>
                <a:latin typeface="+mn-lt"/>
              </a:rPr>
              <a:t> nebo 4-N </a:t>
            </a:r>
            <a:r>
              <a:rPr lang="cs-CZ" sz="2400" b="1" dirty="0" err="1" smtClean="0">
                <a:solidFill>
                  <a:srgbClr val="FF0000"/>
                </a:solidFill>
                <a:latin typeface="+mn-lt"/>
              </a:rPr>
              <a:t>NaOH</a:t>
            </a:r>
            <a:r>
              <a:rPr lang="cs-CZ" sz="2400" b="1" dirty="0" smtClean="0">
                <a:solidFill>
                  <a:srgbClr val="FF0000"/>
                </a:solidFill>
                <a:latin typeface="+mn-lt"/>
              </a:rPr>
              <a:t>.</a:t>
            </a:r>
          </a:p>
          <a:p>
            <a:r>
              <a:rPr lang="cs-CZ" sz="2400" b="1" dirty="0" smtClean="0">
                <a:solidFill>
                  <a:srgbClr val="008000"/>
                </a:solidFill>
                <a:latin typeface="+mn-lt"/>
              </a:rPr>
              <a:t>Po částečné hydrolýze vzniká ve vodě rozpustný tzv.</a:t>
            </a:r>
            <a:r>
              <a:rPr lang="cs-CZ" sz="2400" dirty="0" smtClean="0">
                <a:solidFill>
                  <a:srgbClr val="008000"/>
                </a:solidFill>
                <a:latin typeface="+mn-lt"/>
              </a:rPr>
              <a:t> </a:t>
            </a:r>
            <a:r>
              <a:rPr lang="cs-CZ" sz="2400" dirty="0" smtClean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400" dirty="0" smtClean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r>
              <a:rPr lang="cs-CZ" sz="2400" b="1" u="sng" dirty="0" smtClean="0">
                <a:solidFill>
                  <a:srgbClr val="008000"/>
                </a:solidFill>
                <a:latin typeface="+mn-lt"/>
              </a:rPr>
              <a:t>(MW » 60000 - 80000) .</a:t>
            </a:r>
          </a:p>
          <a:p>
            <a:r>
              <a:rPr lang="cs-CZ" sz="2400" dirty="0" smtClean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400" dirty="0" smtClean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r>
              <a:rPr lang="cs-CZ" sz="2400" dirty="0" smtClean="0">
                <a:solidFill>
                  <a:srgbClr val="008000"/>
                </a:solidFill>
                <a:latin typeface="+mn-lt"/>
              </a:rPr>
              <a:t>pak může asociovat části řetězce &gt; </a:t>
            </a:r>
            <a:r>
              <a:rPr lang="cs-CZ" sz="2400" dirty="0" smtClean="0">
                <a:solidFill>
                  <a:srgbClr val="008000"/>
                </a:solidFill>
                <a:latin typeface="Arial Black" pitchFamily="34" charset="0"/>
              </a:rPr>
              <a:t>KOACERVACE 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23528" y="3212976"/>
            <a:ext cx="4032448" cy="28623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buFont typeface="Symbol"/>
              <a:buChar char="b"/>
            </a:pPr>
            <a:r>
              <a:rPr lang="cs-CZ" sz="2000" dirty="0" smtClean="0">
                <a:solidFill>
                  <a:srgbClr val="C00000"/>
                </a:solidFill>
                <a:latin typeface="Arial Black" pitchFamily="34" charset="0"/>
              </a:rPr>
              <a:t>ELASTIN  </a:t>
            </a:r>
            <a:r>
              <a:rPr lang="cs-CZ" sz="2000" dirty="0" smtClean="0">
                <a:solidFill>
                  <a:srgbClr val="C00000"/>
                </a:solidFill>
                <a:latin typeface="+mn-lt"/>
              </a:rPr>
              <a:t>vzniká z</a:t>
            </a:r>
            <a:r>
              <a:rPr lang="cs-CZ" sz="20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cs-CZ" sz="2000" dirty="0" err="1" smtClean="0">
                <a:solidFill>
                  <a:srgbClr val="FF0000"/>
                </a:solidFill>
                <a:latin typeface="Arial Black" pitchFamily="34" charset="0"/>
              </a:rPr>
              <a:t>ELASTINu</a:t>
            </a:r>
            <a:r>
              <a:rPr lang="cs-CZ" sz="2000" dirty="0" smtClean="0">
                <a:solidFill>
                  <a:srgbClr val="FF0000"/>
                </a:solidFill>
              </a:rPr>
              <a:t>  </a:t>
            </a:r>
            <a:r>
              <a:rPr lang="cs-CZ" sz="2000" dirty="0" smtClean="0">
                <a:solidFill>
                  <a:srgbClr val="C00000"/>
                </a:solidFill>
              </a:rPr>
              <a:t>po zvláště intenzivním štěpení vedle </a:t>
            </a:r>
            <a:r>
              <a:rPr lang="cs-CZ" sz="2000" dirty="0" smtClean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000" dirty="0" err="1" smtClean="0">
                <a:solidFill>
                  <a:srgbClr val="008000"/>
                </a:solidFill>
                <a:latin typeface="Arial Black" pitchFamily="34" charset="0"/>
              </a:rPr>
              <a:t>ELASTINu</a:t>
            </a:r>
            <a:r>
              <a:rPr lang="cs-CZ" sz="2000" dirty="0" smtClean="0">
                <a:solidFill>
                  <a:srgbClr val="008000"/>
                </a:solidFill>
                <a:latin typeface="Arial Black" pitchFamily="34" charset="0"/>
              </a:rPr>
              <a:t>.</a:t>
            </a:r>
          </a:p>
          <a:p>
            <a:r>
              <a:rPr lang="cs-CZ" sz="2000" dirty="0" smtClean="0">
                <a:solidFill>
                  <a:srgbClr val="C00000"/>
                </a:solidFill>
                <a:latin typeface="Arial Black" pitchFamily="34" charset="0"/>
              </a:rPr>
              <a:t>Není u něj KOACERVACE,  protože asi jsou molekuly moc krátké </a:t>
            </a:r>
            <a:r>
              <a:rPr lang="cs-CZ" sz="2000" b="1" u="sng" dirty="0" smtClean="0">
                <a:solidFill>
                  <a:srgbClr val="C00000"/>
                </a:solidFill>
                <a:latin typeface="+mn-lt"/>
              </a:rPr>
              <a:t>(MW </a:t>
            </a:r>
            <a:r>
              <a:rPr lang="cs-CZ" sz="2000" u="sng" dirty="0" smtClean="0">
                <a:solidFill>
                  <a:srgbClr val="C00000"/>
                </a:solidFill>
                <a:latin typeface="Symbol" pitchFamily="18" charset="2"/>
              </a:rPr>
              <a:t>» </a:t>
            </a:r>
            <a:r>
              <a:rPr lang="cs-CZ" sz="2000" b="1" u="sng" dirty="0" smtClean="0">
                <a:solidFill>
                  <a:srgbClr val="C00000"/>
                </a:solidFill>
                <a:latin typeface="+mn-lt"/>
              </a:rPr>
              <a:t>5000)</a:t>
            </a:r>
            <a:r>
              <a:rPr lang="cs-CZ" sz="2000" u="sng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cs-CZ" sz="2000" dirty="0" smtClean="0">
                <a:solidFill>
                  <a:srgbClr val="C00000"/>
                </a:solidFill>
                <a:latin typeface="Arial Black" pitchFamily="34" charset="0"/>
              </a:rPr>
              <a:t>a není na nich dost sekvencí schopných asociace </a:t>
            </a:r>
            <a:endParaRPr lang="cs-CZ" sz="2000" dirty="0">
              <a:solidFill>
                <a:srgbClr val="C00000"/>
              </a:solidFill>
              <a:latin typeface="Symbol" pitchFamily="18" charset="2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923928" y="522920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860032" y="5373216"/>
            <a:ext cx="3672408" cy="830997"/>
          </a:xfrm>
          <a:prstGeom prst="rect">
            <a:avLst/>
          </a:prstGeom>
          <a:solidFill>
            <a:srgbClr val="FFFF00"/>
          </a:solidFill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ELASTIN NEJEVÍ KOACERVACI 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ELASTINU v KŮŽI &amp; USNI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cs-CZ" sz="2400" b="1" dirty="0" smtClean="0">
                <a:solidFill>
                  <a:srgbClr val="FF0000"/>
                </a:solidFill>
                <a:latin typeface="Arial Black" pitchFamily="34" charset="0"/>
              </a:rPr>
              <a:t>Obecně je </a:t>
            </a:r>
            <a:r>
              <a:rPr lang="cs-CZ" sz="2400" b="1" u="sng" dirty="0" smtClean="0">
                <a:solidFill>
                  <a:srgbClr val="FF0000"/>
                </a:solidFill>
                <a:latin typeface="Arial Black" pitchFamily="34" charset="0"/>
              </a:rPr>
              <a:t>TECHNICKÝ VÝZNAM  </a:t>
            </a:r>
            <a:r>
              <a:rPr lang="cs-CZ" sz="2400" b="1" dirty="0" smtClean="0">
                <a:solidFill>
                  <a:srgbClr val="FF0000"/>
                </a:solidFill>
                <a:latin typeface="Arial Black" pitchFamily="34" charset="0"/>
              </a:rPr>
              <a:t>elastinu málo významným</a:t>
            </a:r>
          </a:p>
          <a:p>
            <a:r>
              <a:rPr lang="cs-CZ" sz="2400" b="1" dirty="0" smtClean="0">
                <a:solidFill>
                  <a:srgbClr val="0000FF"/>
                </a:solidFill>
              </a:rPr>
              <a:t>TVOŘÍ V KŮŽI MENŠÍ ČÁST NEŽ KOLAGEN, nachází se v lícní části kůže a v podkožním vazivu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Odolává většině kroků v přeměně kůže na useň, kromě enzymatického MOŘENÍ</a:t>
            </a:r>
          </a:p>
          <a:p>
            <a:r>
              <a:rPr lang="cs-CZ" sz="2400" b="1" dirty="0" smtClean="0">
                <a:solidFill>
                  <a:srgbClr val="008000"/>
                </a:solidFill>
              </a:rPr>
              <a:t>MŮŽE PŘISPÍVAT K ELASTICITĚ USNĚ,  ale názory na toto nejsou jednotné, jsou i názory, že má být při činění odstraněn</a:t>
            </a:r>
          </a:p>
          <a:p>
            <a:r>
              <a:rPr lang="cs-CZ" sz="2400" b="1" dirty="0" smtClean="0">
                <a:solidFill>
                  <a:srgbClr val="7030A0"/>
                </a:solidFill>
              </a:rPr>
              <a:t>Analytické sledování  obsahu ELASTINU po činění je založeno na analýze aminokyselin po hydrolýze usně, protože v ELASTINU je 18 % hmot. valinu (</a:t>
            </a:r>
            <a:r>
              <a:rPr lang="cs-CZ" sz="2400" b="1" u="sng" dirty="0" smtClean="0">
                <a:solidFill>
                  <a:srgbClr val="7030A0"/>
                </a:solidFill>
              </a:rPr>
              <a:t>nejvíce ze všech bílkovin</a:t>
            </a:r>
            <a:r>
              <a:rPr lang="cs-CZ" sz="2400" b="1" dirty="0" smtClean="0">
                <a:solidFill>
                  <a:srgbClr val="7030A0"/>
                </a:solidFill>
              </a:rPr>
              <a:t>)</a:t>
            </a:r>
            <a:endParaRPr lang="cs-CZ" sz="2400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19</a:t>
            </a:fld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5865515"/>
          </a:xfrm>
        </p:spPr>
        <p:txBody>
          <a:bodyPr/>
          <a:lstStyle/>
          <a:p>
            <a:r>
              <a:rPr lang="cs-CZ" sz="2400" dirty="0" smtClean="0"/>
              <a:t>Ing. J. Dvořáková: </a:t>
            </a:r>
            <a:r>
              <a:rPr lang="cs-CZ" sz="2400" b="1" dirty="0" smtClean="0">
                <a:solidFill>
                  <a:srgbClr val="C00000"/>
                </a:solidFill>
              </a:rPr>
              <a:t>PŘÍRODNÍ POLYMERY</a:t>
            </a:r>
            <a:r>
              <a:rPr lang="cs-CZ" sz="2400" dirty="0" smtClean="0"/>
              <a:t>, VŠCHT Praha, Katedra polymerů, skripta 1990</a:t>
            </a:r>
          </a:p>
          <a:p>
            <a:r>
              <a:rPr lang="cs-CZ" sz="2400" dirty="0" smtClean="0"/>
              <a:t>A. Blažej, V. </a:t>
            </a:r>
            <a:r>
              <a:rPr lang="cs-CZ" sz="2400" dirty="0" err="1" smtClean="0"/>
              <a:t>Szilvová</a:t>
            </a:r>
            <a:r>
              <a:rPr lang="cs-CZ" sz="2400" dirty="0" smtClean="0"/>
              <a:t>: </a:t>
            </a:r>
            <a:r>
              <a:rPr lang="cs-CZ" sz="2400" b="1" dirty="0" err="1" smtClean="0">
                <a:solidFill>
                  <a:srgbClr val="C00000"/>
                </a:solidFill>
              </a:rPr>
              <a:t>Prírodné</a:t>
            </a:r>
            <a:r>
              <a:rPr lang="cs-CZ" sz="2400" b="1" dirty="0" smtClean="0">
                <a:solidFill>
                  <a:srgbClr val="C00000"/>
                </a:solidFill>
              </a:rPr>
              <a:t> a syntetické polymery</a:t>
            </a:r>
            <a:r>
              <a:rPr lang="cs-CZ" sz="2400" dirty="0" smtClean="0"/>
              <a:t>, SVŠT Bratislava, skripta 1985</a:t>
            </a:r>
          </a:p>
          <a:p>
            <a:r>
              <a:rPr lang="cs-CZ" sz="2400" dirty="0" smtClean="0"/>
              <a:t>A. Blažej a kol.:</a:t>
            </a:r>
            <a:br>
              <a:rPr lang="cs-CZ" sz="2400" dirty="0" smtClean="0"/>
            </a:br>
            <a:r>
              <a:rPr lang="cs-CZ" sz="2400" b="1" dirty="0" err="1" smtClean="0">
                <a:solidFill>
                  <a:srgbClr val="C00000"/>
                </a:solidFill>
              </a:rPr>
              <a:t>Štruktúra</a:t>
            </a:r>
            <a:r>
              <a:rPr lang="cs-CZ" sz="2400" b="1" dirty="0" smtClean="0">
                <a:solidFill>
                  <a:srgbClr val="C00000"/>
                </a:solidFill>
              </a:rPr>
              <a:t> a vlastnosti vláknitých </a:t>
            </a:r>
            <a:r>
              <a:rPr lang="cs-CZ" sz="2400" b="1" dirty="0" err="1" smtClean="0">
                <a:solidFill>
                  <a:srgbClr val="C00000"/>
                </a:solidFill>
              </a:rPr>
              <a:t>bielkovín</a:t>
            </a:r>
            <a:r>
              <a:rPr lang="cs-CZ" sz="2400" b="1" dirty="0" smtClean="0">
                <a:solidFill>
                  <a:srgbClr val="C00000"/>
                </a:solidFill>
              </a:rPr>
              <a:t>, </a:t>
            </a: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Význam ELASTINU ve VÝŽIVĚ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20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b="1" dirty="0" smtClean="0">
                <a:solidFill>
                  <a:srgbClr val="0000FF"/>
                </a:solidFill>
              </a:rPr>
              <a:t>Následkem chemické a enzymatické odolnosti je význam malý, je to těžko stravitelná  bílkovina</a:t>
            </a:r>
          </a:p>
          <a:p>
            <a:r>
              <a:rPr lang="cs-CZ" b="1" dirty="0" smtClean="0">
                <a:solidFill>
                  <a:srgbClr val="008000"/>
                </a:solidFill>
              </a:rPr>
              <a:t>Pro krmné účely se musí částečně </a:t>
            </a:r>
            <a:r>
              <a:rPr lang="cs-CZ" b="1" dirty="0" err="1" smtClean="0">
                <a:solidFill>
                  <a:srgbClr val="008000"/>
                </a:solidFill>
              </a:rPr>
              <a:t>naštěpit</a:t>
            </a:r>
            <a:r>
              <a:rPr lang="cs-CZ" b="1" dirty="0" smtClean="0">
                <a:solidFill>
                  <a:srgbClr val="008000"/>
                </a:solidFill>
              </a:rPr>
              <a:t> chemicky nebo enzymy</a:t>
            </a:r>
            <a:endParaRPr lang="cs-CZ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Kde se vyskytuje ELASTIN v těle?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b="1" dirty="0" smtClean="0"/>
              <a:t>Velké množství elastinu se vyskytuje v cévách poblíž srdce, dále ve vazech, </a:t>
            </a:r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v kůži</a:t>
            </a:r>
            <a:r>
              <a:rPr lang="cs-CZ" sz="2800" b="1" dirty="0" smtClean="0"/>
              <a:t> a v šlachách.</a:t>
            </a:r>
          </a:p>
          <a:p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800" b="1" dirty="0" smtClean="0"/>
              <a:t> je nerozpustný </a:t>
            </a:r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skleroprotein</a:t>
            </a:r>
            <a:r>
              <a:rPr lang="cs-CZ" sz="2800" b="1" dirty="0" smtClean="0"/>
              <a:t>, jehož jméno je odvozeno od jeho  elastických vlastností</a:t>
            </a:r>
          </a:p>
          <a:p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Skleroprotein</a:t>
            </a:r>
            <a:r>
              <a:rPr lang="cs-CZ" sz="2800" dirty="0" smtClean="0"/>
              <a:t> </a:t>
            </a:r>
            <a:r>
              <a:rPr lang="cs-CZ" sz="2800" b="1" dirty="0" smtClean="0"/>
              <a:t>je označení pro jakýkoliv </a:t>
            </a:r>
            <a:r>
              <a:rPr lang="cs-CZ" sz="2800" b="1" dirty="0" smtClean="0">
                <a:hlinkClick r:id="rId2" tooltip="Bílkovina"/>
              </a:rPr>
              <a:t>protein</a:t>
            </a:r>
            <a:r>
              <a:rPr lang="cs-CZ" sz="2800" b="1" dirty="0" smtClean="0"/>
              <a:t> přibližně vláknitého tvaru.</a:t>
            </a:r>
          </a:p>
          <a:p>
            <a:r>
              <a:rPr lang="cs-CZ" sz="2800" b="1" dirty="0" smtClean="0"/>
              <a:t>Jsou nerozpustné ve vodním prostředí a patří k nim například </a:t>
            </a:r>
            <a:r>
              <a:rPr lang="cs-CZ" sz="2800" b="1" dirty="0" smtClean="0">
                <a:hlinkClick r:id="rId3" tooltip="Keratin"/>
              </a:rPr>
              <a:t>keratin</a:t>
            </a:r>
            <a:r>
              <a:rPr lang="cs-CZ" sz="2800" b="1" dirty="0" smtClean="0"/>
              <a:t> či </a:t>
            </a:r>
            <a:r>
              <a:rPr lang="cs-CZ" sz="2800" b="1" dirty="0" smtClean="0">
                <a:hlinkClick r:id="rId4" tooltip="Fibroin (stránka neexistuje)"/>
              </a:rPr>
              <a:t>fibroin</a:t>
            </a:r>
            <a:r>
              <a:rPr lang="cs-CZ" sz="2800" b="1" dirty="0" smtClean="0"/>
              <a:t> a </a:t>
            </a:r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800" b="1" dirty="0" smtClean="0"/>
              <a:t> 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Čím se liší ELASTIN od </a:t>
            </a:r>
            <a:r>
              <a:rPr lang="cs-CZ" sz="2800" dirty="0" smtClean="0">
                <a:solidFill>
                  <a:srgbClr val="0000FF"/>
                </a:solidFill>
                <a:latin typeface="Arial Black" pitchFamily="34" charset="0"/>
              </a:rPr>
              <a:t>KOLAGENU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dirty="0" smtClean="0">
                <a:solidFill>
                  <a:srgbClr val="0000FF"/>
                </a:solidFill>
                <a:latin typeface="Arial Black" pitchFamily="34" charset="0"/>
              </a:rPr>
              <a:t>KOLAGEN </a:t>
            </a:r>
            <a:r>
              <a:rPr lang="cs-CZ" sz="2800" b="1" dirty="0" smtClean="0">
                <a:solidFill>
                  <a:srgbClr val="0000FF"/>
                </a:solidFill>
              </a:rPr>
              <a:t>je</a:t>
            </a:r>
            <a:r>
              <a:rPr lang="cs-CZ" sz="2800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cs-CZ" sz="2800" b="1" u="sng" dirty="0" smtClean="0">
                <a:solidFill>
                  <a:srgbClr val="0000FF"/>
                </a:solidFill>
              </a:rPr>
              <a:t>krystalický </a:t>
            </a:r>
            <a:r>
              <a:rPr lang="cs-CZ" sz="2800" b="1" u="sng" dirty="0" smtClean="0">
                <a:solidFill>
                  <a:srgbClr val="0000FF"/>
                </a:solidFill>
                <a:latin typeface="Symbol" pitchFamily="18" charset="2"/>
              </a:rPr>
              <a:t>a </a:t>
            </a:r>
            <a:r>
              <a:rPr lang="cs-CZ" sz="2800" b="1" u="sng" dirty="0" err="1" smtClean="0">
                <a:solidFill>
                  <a:srgbClr val="0000FF"/>
                </a:solidFill>
              </a:rPr>
              <a:t>helix</a:t>
            </a:r>
            <a:r>
              <a:rPr lang="cs-CZ" sz="2800" b="1" dirty="0" smtClean="0">
                <a:solidFill>
                  <a:srgbClr val="0000FF"/>
                </a:solidFill>
              </a:rPr>
              <a:t>, vytvářející celou hierarchii struktur od primární &gt; sekundární &gt; terciární &gt; kvartérní</a:t>
            </a:r>
          </a:p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 </a:t>
            </a:r>
            <a:r>
              <a:rPr lang="cs-CZ" sz="2800" b="1" dirty="0" smtClean="0">
                <a:solidFill>
                  <a:srgbClr val="FF0000"/>
                </a:solidFill>
              </a:rPr>
              <a:t>je </a:t>
            </a:r>
            <a:r>
              <a:rPr lang="cs-CZ" sz="2800" b="1" u="sng" dirty="0" smtClean="0">
                <a:solidFill>
                  <a:srgbClr val="FF0000"/>
                </a:solidFill>
              </a:rPr>
              <a:t>AMORFNÍ SESÍŤOVANÝ </a:t>
            </a:r>
            <a:r>
              <a:rPr lang="cs-CZ" sz="2800" b="1" dirty="0" smtClean="0">
                <a:solidFill>
                  <a:srgbClr val="FF0000"/>
                </a:solidFill>
              </a:rPr>
              <a:t>skleroprotein, nevytváří </a:t>
            </a:r>
            <a:r>
              <a:rPr lang="cs-CZ" sz="2800" b="1" dirty="0" err="1" smtClean="0">
                <a:solidFill>
                  <a:srgbClr val="FF0000"/>
                </a:solidFill>
              </a:rPr>
              <a:t>helixy</a:t>
            </a:r>
            <a:r>
              <a:rPr lang="cs-CZ" sz="2800" b="1" dirty="0" smtClean="0">
                <a:solidFill>
                  <a:srgbClr val="FF0000"/>
                </a:solidFill>
              </a:rPr>
              <a:t> (ani </a:t>
            </a:r>
            <a:r>
              <a:rPr lang="cs-CZ" sz="2800" b="1" dirty="0" smtClean="0">
                <a:solidFill>
                  <a:srgbClr val="FF0000"/>
                </a:solidFill>
                <a:latin typeface="Symbol" pitchFamily="18" charset="2"/>
              </a:rPr>
              <a:t>a </a:t>
            </a:r>
            <a:r>
              <a:rPr lang="cs-CZ" sz="2800" b="1" dirty="0" smtClean="0">
                <a:solidFill>
                  <a:srgbClr val="FF0000"/>
                </a:solidFill>
              </a:rPr>
              <a:t>ani </a:t>
            </a:r>
            <a:r>
              <a:rPr lang="cs-CZ" sz="2800" b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cs-CZ" sz="2800" b="1" dirty="0" smtClean="0">
                <a:solidFill>
                  <a:srgbClr val="FF0000"/>
                </a:solidFill>
              </a:rPr>
              <a:t>) ani </a:t>
            </a:r>
            <a:r>
              <a:rPr lang="cs-CZ" sz="2800" b="1" dirty="0" smtClean="0">
                <a:solidFill>
                  <a:srgbClr val="FF0000"/>
                </a:solidFill>
                <a:latin typeface="Symbol" pitchFamily="18" charset="2"/>
              </a:rPr>
              <a:t>b </a:t>
            </a:r>
            <a:r>
              <a:rPr lang="cs-CZ" sz="2800" b="1" dirty="0" smtClean="0">
                <a:solidFill>
                  <a:srgbClr val="FF0000"/>
                </a:solidFill>
              </a:rPr>
              <a:t>listy (</a:t>
            </a:r>
            <a:r>
              <a:rPr lang="cs-CZ" sz="2800" b="1" dirty="0" err="1" smtClean="0">
                <a:solidFill>
                  <a:srgbClr val="FF0000"/>
                </a:solidFill>
              </a:rPr>
              <a:t>sheets</a:t>
            </a:r>
            <a:r>
              <a:rPr lang="cs-CZ" sz="2800" b="1" dirty="0" smtClean="0">
                <a:solidFill>
                  <a:srgbClr val="FF0000"/>
                </a:solidFill>
              </a:rPr>
              <a:t>)</a:t>
            </a:r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cs-CZ" sz="2800" b="1" dirty="0">
              <a:solidFill>
                <a:srgbClr val="0000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 – primární struktura 1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b="1" dirty="0" smtClean="0"/>
              <a:t>Složení elastinu je bohaté zejména na aminokyseliny glycin, alanin, prolin, valin a leucin. </a:t>
            </a:r>
          </a:p>
          <a:p>
            <a:r>
              <a:rPr lang="cs-CZ" sz="2800" b="1" dirty="0" smtClean="0"/>
              <a:t>Obsahuje také poměrně mnoho bazických </a:t>
            </a:r>
            <a:r>
              <a:rPr lang="cs-CZ" sz="2800" b="1" dirty="0" err="1" smtClean="0"/>
              <a:t>lysinových</a:t>
            </a:r>
            <a:r>
              <a:rPr lang="cs-CZ" sz="2800" b="1" dirty="0" smtClean="0"/>
              <a:t> zbytků a elastin má proto izoelektrický bod 10.</a:t>
            </a:r>
            <a:endParaRPr lang="cs-CZ" sz="2800" b="1" dirty="0" smtClean="0">
              <a:solidFill>
                <a:srgbClr val="0000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sp>
        <p:nvSpPr>
          <p:cNvPr id="11" name="TextovéPole 10"/>
          <p:cNvSpPr txBox="1"/>
          <p:nvPr/>
        </p:nvSpPr>
        <p:spPr>
          <a:xfrm>
            <a:off x="899592" y="400506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hlinkClick r:id="rId2" tooltip="Lysin"/>
              </a:rPr>
              <a:t>Lysin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Lys</a:t>
            </a:r>
            <a:r>
              <a:rPr lang="cs-CZ" sz="2000" b="1" dirty="0" smtClean="0"/>
              <a:t>, K)</a:t>
            </a:r>
            <a:endParaRPr lang="cs-CZ" sz="2000" b="1" dirty="0"/>
          </a:p>
        </p:txBody>
      </p:sp>
      <p:pic>
        <p:nvPicPr>
          <p:cNvPr id="12" name="Obrázek 11" descr="Amminoacido_lisina_formul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4077072"/>
            <a:ext cx="2333625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 – primární struktura 2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pic>
        <p:nvPicPr>
          <p:cNvPr id="10" name="Obrázek 9" descr="img9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3" y="980728"/>
            <a:ext cx="7948443" cy="2160240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3347864" y="2060848"/>
            <a:ext cx="2448272" cy="6480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796136" y="2564904"/>
            <a:ext cx="2448272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 – primární struktura 3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sp>
        <p:nvSpPr>
          <p:cNvPr id="14" name="Obdélník 13"/>
          <p:cNvSpPr/>
          <p:nvPr/>
        </p:nvSpPr>
        <p:spPr>
          <a:xfrm>
            <a:off x="2051720" y="2708920"/>
            <a:ext cx="1368152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 descr="img9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539552" y="2348880"/>
            <a:ext cx="7848872" cy="259228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683568" y="105273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8000"/>
                </a:solidFill>
                <a:latin typeface="Arial Black" pitchFamily="34" charset="0"/>
              </a:rPr>
              <a:t>Dvě sekvence LAAALAAL nebo  LAALAAAL jsou potřeba pro vytvoření vazby mezi molekulami elastinu  </a:t>
            </a:r>
            <a:endParaRPr lang="cs-CZ" sz="2400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4797152"/>
            <a:ext cx="4320480" cy="120032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rgbClr val="7030A0"/>
                </a:solidFill>
              </a:rPr>
              <a:t>POZOR! Tady není použito správné jednopísmenné značení lyzinu!</a:t>
            </a:r>
            <a:endParaRPr lang="cs-CZ" sz="2400" b="1" u="sng" dirty="0">
              <a:solidFill>
                <a:srgbClr val="7030A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436096" y="4869160"/>
            <a:ext cx="3240360" cy="92333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rial Black" pitchFamily="34" charset="0"/>
              </a:rPr>
              <a:t>SPRÁVNÉ ZNAČENÍ:</a:t>
            </a:r>
          </a:p>
          <a:p>
            <a:r>
              <a:rPr lang="cs-CZ" dirty="0" smtClean="0">
                <a:solidFill>
                  <a:srgbClr val="FF0000"/>
                </a:solidFill>
                <a:latin typeface="Arial Black" pitchFamily="34" charset="0"/>
              </a:rPr>
              <a:t>Lyzin K, a ne L!</a:t>
            </a:r>
          </a:p>
          <a:p>
            <a:r>
              <a:rPr lang="cs-CZ" dirty="0" smtClean="0">
                <a:solidFill>
                  <a:srgbClr val="FF0000"/>
                </a:solidFill>
                <a:latin typeface="Arial Black" pitchFamily="34" charset="0"/>
              </a:rPr>
              <a:t>L je značení pro LEUCIN</a:t>
            </a:r>
            <a:endParaRPr lang="cs-CZ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796136" y="1772816"/>
            <a:ext cx="3024336" cy="64633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Molekulu ELASTINU  tvoří cca. 400 aminokyselin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55576" y="3212976"/>
            <a:ext cx="4176464" cy="92333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Sekvence schopné vytvářet vazby mezi molekulami elastinu jsou odděleny cca. 150 aminokyselinami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20" name="Elipsa 19"/>
          <p:cNvSpPr/>
          <p:nvPr/>
        </p:nvSpPr>
        <p:spPr>
          <a:xfrm>
            <a:off x="7740352" y="4221088"/>
            <a:ext cx="504056" cy="432048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539552" y="4437112"/>
            <a:ext cx="792088" cy="36004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539552" y="188641"/>
          <a:ext cx="8352928" cy="6048671"/>
        </p:xfrm>
        <a:graphic>
          <a:graphicData uri="http://schemas.openxmlformats.org/drawingml/2006/table">
            <a:tbl>
              <a:tblPr/>
              <a:tblGrid>
                <a:gridCol w="1951617"/>
                <a:gridCol w="6401311"/>
              </a:tblGrid>
              <a:tr h="316524"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Biogenní aminokyseliny</a:t>
                      </a:r>
                    </a:p>
                  </a:txBody>
                  <a:tcPr marL="12285" marR="12285" marT="12285" marB="1228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1719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/>
                      </a:r>
                      <a:br>
                        <a:rPr lang="cs-CZ" sz="1800" dirty="0"/>
                      </a:br>
                      <a:r>
                        <a:rPr lang="cs-CZ" sz="1800" dirty="0">
                          <a:hlinkClick r:id="rId2" tooltip="Glycin"/>
                        </a:rPr>
                        <a:t>Glycin</a:t>
                      </a:r>
                      <a:r>
                        <a:rPr lang="cs-CZ" sz="1800" dirty="0"/>
                        <a:t> (</a:t>
                      </a:r>
                      <a:r>
                        <a:rPr lang="cs-CZ" sz="1800" dirty="0" err="1"/>
                        <a:t>Gly</a:t>
                      </a:r>
                      <a:r>
                        <a:rPr lang="cs-CZ" sz="1800" dirty="0"/>
                        <a:t>, G)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19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/>
                      </a:r>
                      <a:br>
                        <a:rPr lang="cs-CZ" sz="1800" dirty="0"/>
                      </a:br>
                      <a:r>
                        <a:rPr lang="cs-CZ" sz="1800" dirty="0">
                          <a:hlinkClick r:id="rId3" tooltip="Alanin"/>
                        </a:rPr>
                        <a:t>Alanin</a:t>
                      </a:r>
                      <a:r>
                        <a:rPr lang="cs-CZ" sz="1800" dirty="0"/>
                        <a:t> (Ala, A)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3387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/>
                      </a:r>
                      <a:br>
                        <a:rPr lang="cs-CZ" sz="1800" dirty="0"/>
                      </a:br>
                      <a:r>
                        <a:rPr lang="cs-CZ" sz="1800" dirty="0">
                          <a:hlinkClick r:id="rId4" tooltip="Valin"/>
                        </a:rPr>
                        <a:t>Valin</a:t>
                      </a:r>
                      <a:r>
                        <a:rPr lang="cs-CZ" sz="1800" dirty="0"/>
                        <a:t> (Val, V)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hlinkClick r:id="rId5" tooltip="Prolin"/>
                        </a:rPr>
                        <a:t>Prolin</a:t>
                      </a:r>
                      <a:r>
                        <a:rPr lang="cs-CZ" dirty="0" smtClean="0"/>
                        <a:t> (Pro, P)</a:t>
                      </a:r>
                    </a:p>
                    <a:p>
                      <a:pPr algn="ctr"/>
                      <a:r>
                        <a:rPr lang="cs-CZ" sz="1800" dirty="0"/>
                        <a:t/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19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/>
                      </a:r>
                      <a:br>
                        <a:rPr lang="cs-CZ" sz="1800" dirty="0"/>
                      </a:br>
                      <a:r>
                        <a:rPr lang="cs-CZ" sz="1800" dirty="0" smtClean="0">
                          <a:hlinkClick r:id="rId6" tooltip="Leucin"/>
                        </a:rPr>
                        <a:t>Leucin</a:t>
                      </a:r>
                      <a:r>
                        <a:rPr lang="cs-CZ" sz="1800" dirty="0" smtClean="0"/>
                        <a:t> (Leu, L)</a:t>
                      </a:r>
                      <a:r>
                        <a:rPr lang="cs-CZ" sz="1800" dirty="0"/>
                        <a:t/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4" name="Obrázek 23" descr="Amminoacido_glicina_formula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91880" y="548680"/>
            <a:ext cx="1104900" cy="914400"/>
          </a:xfrm>
          <a:prstGeom prst="rect">
            <a:avLst/>
          </a:prstGeom>
        </p:spPr>
      </p:pic>
      <p:pic>
        <p:nvPicPr>
          <p:cNvPr id="25" name="Obrázek 24" descr="Amminoacido_alanina_formula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91880" y="1772816"/>
            <a:ext cx="1247775" cy="914400"/>
          </a:xfrm>
          <a:prstGeom prst="rect">
            <a:avLst/>
          </a:prstGeom>
        </p:spPr>
      </p:pic>
      <p:pic>
        <p:nvPicPr>
          <p:cNvPr id="26" name="Obrázek 25" descr="Amminoacido_valina_formula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491880" y="2924944"/>
            <a:ext cx="1266825" cy="914400"/>
          </a:xfrm>
          <a:prstGeom prst="rect">
            <a:avLst/>
          </a:prstGeom>
        </p:spPr>
      </p:pic>
      <p:pic>
        <p:nvPicPr>
          <p:cNvPr id="11" name="Obrázek 10" descr="800px-Amminoacido_prolina_formula_svg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80112" y="4077072"/>
            <a:ext cx="1440160" cy="1018914"/>
          </a:xfrm>
          <a:prstGeom prst="rect">
            <a:avLst/>
          </a:prstGeom>
        </p:spPr>
      </p:pic>
      <p:pic>
        <p:nvPicPr>
          <p:cNvPr id="12" name="Obrázek 11" descr="Amminoacido_leucina_formula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563888" y="5229200"/>
            <a:ext cx="1552575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Co vytváří síťování v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11 2014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9</a:t>
            </a:fld>
            <a:endParaRPr lang="sk-SK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340768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cap="all" dirty="0" err="1" smtClean="0">
                <a:solidFill>
                  <a:srgbClr val="0000FF"/>
                </a:solidFill>
              </a:rPr>
              <a:t>Tropolelastin</a:t>
            </a:r>
            <a:r>
              <a:rPr lang="cs-CZ" b="1" dirty="0" smtClean="0">
                <a:solidFill>
                  <a:srgbClr val="0000FF"/>
                </a:solidFill>
              </a:rPr>
              <a:t> si zachovává částečně </a:t>
            </a:r>
            <a:r>
              <a:rPr lang="cs-CZ" b="1" cap="all" dirty="0" err="1" smtClean="0">
                <a:solidFill>
                  <a:srgbClr val="0000FF"/>
                </a:solidFill>
              </a:rPr>
              <a:t>globulární</a:t>
            </a:r>
            <a:r>
              <a:rPr lang="cs-CZ" b="1" dirty="0" smtClean="0">
                <a:solidFill>
                  <a:srgbClr val="0000FF"/>
                </a:solidFill>
              </a:rPr>
              <a:t> strukturu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3861048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Arial Black" pitchFamily="34" charset="0"/>
              </a:rPr>
              <a:t>Po </a:t>
            </a:r>
            <a:r>
              <a:rPr lang="cs-CZ" cap="all" dirty="0" err="1" smtClean="0">
                <a:solidFill>
                  <a:srgbClr val="FF0000"/>
                </a:solidFill>
                <a:latin typeface="Arial Black" pitchFamily="34" charset="0"/>
              </a:rPr>
              <a:t>sesíťování</a:t>
            </a:r>
            <a:r>
              <a:rPr lang="cs-CZ" dirty="0" smtClean="0">
                <a:solidFill>
                  <a:srgbClr val="FF0000"/>
                </a:solidFill>
                <a:latin typeface="Arial Black" pitchFamily="34" charset="0"/>
              </a:rPr>
              <a:t> má elastin již hlavně </a:t>
            </a:r>
            <a:r>
              <a:rPr lang="cs-CZ" cap="all" dirty="0" smtClean="0">
                <a:solidFill>
                  <a:srgbClr val="FF0000"/>
                </a:solidFill>
                <a:latin typeface="Arial Black" pitchFamily="34" charset="0"/>
              </a:rPr>
              <a:t>fibrilární</a:t>
            </a:r>
            <a:r>
              <a:rPr lang="cs-CZ" dirty="0" smtClean="0">
                <a:solidFill>
                  <a:srgbClr val="FF0000"/>
                </a:solidFill>
                <a:latin typeface="Arial Black" pitchFamily="34" charset="0"/>
              </a:rPr>
              <a:t> strukturu</a:t>
            </a:r>
            <a:endParaRPr lang="cs-CZ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5" name="Obrázek 14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196752"/>
            <a:ext cx="6067395" cy="4815392"/>
          </a:xfrm>
          <a:prstGeom prst="rect">
            <a:avLst/>
          </a:prstGeom>
        </p:spPr>
      </p:pic>
      <p:cxnSp>
        <p:nvCxnSpPr>
          <p:cNvPr id="16" name="Přímá spojovací šipka 15"/>
          <p:cNvCxnSpPr/>
          <p:nvPr/>
        </p:nvCxnSpPr>
        <p:spPr>
          <a:xfrm>
            <a:off x="2483768" y="1556792"/>
            <a:ext cx="1800200" cy="28803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flipV="1">
            <a:off x="2123728" y="3861048"/>
            <a:ext cx="4680520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7587</TotalTime>
  <Words>1056</Words>
  <Application>Microsoft Office PowerPoint</Application>
  <PresentationFormat>Předvádění na obrazovce (4:3)</PresentationFormat>
  <Paragraphs>143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Default Design</vt:lpstr>
      <vt:lpstr>PŘÍRODNÍ POLYMERY   Bílkovinná vlákna III  ELASTIN  </vt:lpstr>
      <vt:lpstr>Snímek 2</vt:lpstr>
      <vt:lpstr>Kde se vyskytuje ELASTIN v těle?</vt:lpstr>
      <vt:lpstr>Čím se liší ELASTIN od KOLAGENU</vt:lpstr>
      <vt:lpstr>ELASTIN – primární struktura 1</vt:lpstr>
      <vt:lpstr>ELASTIN – primární struktura 2</vt:lpstr>
      <vt:lpstr>ELASTIN – primární struktura 3</vt:lpstr>
      <vt:lpstr>Snímek 8</vt:lpstr>
      <vt:lpstr>Co vytváří síťování v ELASTINU</vt:lpstr>
      <vt:lpstr>Vratná deformace ELASTINU</vt:lpstr>
      <vt:lpstr>V čem spočívá elasticita ELASTINU</vt:lpstr>
      <vt:lpstr>Síťování přes LYSIN v molekule ELASTINU, který vytváří síťující sloučeniny</vt:lpstr>
      <vt:lpstr>Co vytváří VLASTNÍ ELASTICKÉ VLÁKNO</vt:lpstr>
      <vt:lpstr>ELASTINU v lidské pokožce</vt:lpstr>
      <vt:lpstr>ELASTINU v lidské pokožce</vt:lpstr>
      <vt:lpstr>KOACERVACE</vt:lpstr>
      <vt:lpstr>KOACERVACE TROPOELASTINU</vt:lpstr>
      <vt:lpstr>Tropolelastin &gt; ELASTIN &gt; a ELASTIN </vt:lpstr>
      <vt:lpstr>ELASTINU v KŮŽI &amp; USNI</vt:lpstr>
      <vt:lpstr>Význam ELASTINU ve VÝŽIVĚ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pospisil</cp:lastModifiedBy>
  <cp:revision>810</cp:revision>
  <dcterms:created xsi:type="dcterms:W3CDTF">2008-02-10T16:41:08Z</dcterms:created>
  <dcterms:modified xsi:type="dcterms:W3CDTF">2014-11-05T08:43:13Z</dcterms:modified>
</cp:coreProperties>
</file>