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343" r:id="rId4"/>
    <p:sldId id="258" r:id="rId5"/>
    <p:sldId id="288" r:id="rId6"/>
    <p:sldId id="279" r:id="rId7"/>
    <p:sldId id="326" r:id="rId8"/>
    <p:sldId id="342" r:id="rId9"/>
    <p:sldId id="329" r:id="rId10"/>
    <p:sldId id="327" r:id="rId11"/>
    <p:sldId id="304" r:id="rId12"/>
    <p:sldId id="328" r:id="rId13"/>
    <p:sldId id="315" r:id="rId14"/>
    <p:sldId id="314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944215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132856"/>
            <a:ext cx="6400800" cy="4104456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RNDr. Ladislav Pospíšil, CSc.</a:t>
            </a:r>
          </a:p>
          <a:p>
            <a:pPr eaLnBrk="1" hangingPunct="1"/>
            <a:r>
              <a:rPr lang="cs-CZ" sz="2800" b="1" dirty="0" smtClean="0"/>
              <a:t>POLYMER INSTITUTE BRNO </a:t>
            </a:r>
          </a:p>
          <a:p>
            <a:pPr eaLnBrk="1" hangingPunct="1"/>
            <a:r>
              <a:rPr lang="cs-CZ" sz="2800" b="1" dirty="0" smtClean="0"/>
              <a:t>spol. s r.o. </a:t>
            </a:r>
          </a:p>
          <a:p>
            <a:pPr eaLnBrk="1" hangingPunct="1"/>
            <a:r>
              <a:rPr lang="cs-CZ" sz="2800" dirty="0" err="1" smtClean="0">
                <a:hlinkClick r:id="rId2"/>
              </a:rPr>
              <a:t>ladislav.pospisil</a:t>
            </a:r>
            <a:r>
              <a:rPr lang="cs-CZ" sz="2800" dirty="0" smtClean="0">
                <a:hlinkClick r:id="rId2"/>
              </a:rPr>
              <a:t>@polymer.</a:t>
            </a:r>
            <a:r>
              <a:rPr lang="cs-CZ" sz="2800" dirty="0" err="1" smtClean="0">
                <a:hlinkClick r:id="rId2"/>
              </a:rPr>
              <a:t>cz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  </a:t>
            </a:r>
            <a:r>
              <a:rPr lang="cs-CZ" sz="28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8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8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8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8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8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8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800" b="1" dirty="0" smtClean="0">
                <a:solidFill>
                  <a:srgbClr val="C00000"/>
                </a:solidFill>
              </a:rPr>
              <a:t>UČO:29716</a:t>
            </a:r>
            <a:endParaRPr lang="sk-SK" sz="28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Inženýrské specializace v oblasti přírodních polymerů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sz="4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Papír a celulóza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Polysacharidy - škrob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Koželužství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Přírodní textilní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vlákna (celulózová a bílkovinná)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Bioplyn, dřevoplyn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………………………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11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Doporučená literatura – nespecializované učebnice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 smtClean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 smtClean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J. Mleziva, J. </a:t>
            </a:r>
            <a:r>
              <a:rPr lang="cs-CZ" sz="2600" b="1" dirty="0" err="1" smtClean="0">
                <a:solidFill>
                  <a:srgbClr val="0000FF"/>
                </a:solidFill>
              </a:rPr>
              <a:t>Šňupárek</a:t>
            </a:r>
            <a:r>
              <a:rPr lang="cs-CZ" sz="2600" b="1" dirty="0" smtClean="0">
                <a:solidFill>
                  <a:srgbClr val="0000FF"/>
                </a:solidFill>
              </a:rPr>
              <a:t>: POLYMERY  výroba, struktura, vlastnosti a použití (kapitola 21: Celulosa a její deriváty)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J. Mleziva, J. Kálal: Základy makromolekulární chemie (kapitola 6: Přírodní polymery)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J. </a:t>
            </a:r>
            <a:r>
              <a:rPr lang="cs-CZ" sz="2600" b="1" dirty="0" err="1" smtClean="0">
                <a:solidFill>
                  <a:srgbClr val="C00000"/>
                </a:solidFill>
              </a:rPr>
              <a:t>McMurry</a:t>
            </a:r>
            <a:r>
              <a:rPr lang="cs-CZ" sz="2600" b="1" dirty="0" smtClean="0">
                <a:solidFill>
                  <a:srgbClr val="C00000"/>
                </a:solidFill>
              </a:rPr>
              <a:t>: Organická chemie (kapitola 25: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/>
              <a:t>V češtině a slovenštině asi jediná literatura věnovaná výhradně </a:t>
            </a:r>
            <a:r>
              <a:rPr lang="cs-CZ" sz="2400" b="1" dirty="0" smtClean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 smtClean="0">
                <a:solidFill>
                  <a:srgbClr val="008000"/>
                </a:solidFill>
              </a:rPr>
              <a:t>ale nedostupná</a:t>
            </a:r>
            <a:endParaRPr lang="cs-CZ" sz="2400" b="1" u="sng" dirty="0">
              <a:solidFill>
                <a:srgbClr val="008000"/>
              </a:solidFill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13</a:t>
            </a:fld>
            <a:endParaRPr lang="sk-SK" smtClean="0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RSC Green Chemistry No. 16</a:t>
            </a:r>
          </a:p>
          <a:p>
            <a:r>
              <a:rPr lang="fr-FR" dirty="0" smtClean="0"/>
              <a:t>Natural Polymers, Volume 1: Composites</a:t>
            </a:r>
          </a:p>
          <a:p>
            <a:r>
              <a:rPr lang="en-US" dirty="0" smtClean="0"/>
              <a:t>Edited by Maya J John and Thomas </a:t>
            </a:r>
            <a:r>
              <a:rPr lang="en-US" dirty="0" err="1" smtClean="0"/>
              <a:t>Sabu</a:t>
            </a:r>
            <a:endParaRPr lang="en-US" dirty="0" smtClean="0"/>
          </a:p>
          <a:p>
            <a:r>
              <a:rPr lang="en-US" dirty="0" smtClean="0"/>
              <a:t>© The Royal Society of Chemistry 2012</a:t>
            </a:r>
          </a:p>
          <a:p>
            <a:r>
              <a:rPr lang="en-US" dirty="0" smtClean="0"/>
              <a:t>Published by the Royal Society of Chemistry,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Tuto skutečně moderní knihu se pokoušíme s prof. Příhodou zakoupit nebo alespoň vypůjčit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19</a:t>
            </a:fld>
            <a:endParaRPr lang="sk-SK" smtClean="0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smtClean="0"/>
              <a:t>Předmět kurzu je:</a:t>
            </a:r>
            <a:endParaRPr lang="sk-SK" b="1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1800" b="1" dirty="0" smtClean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 smtClean="0">
                <a:solidFill>
                  <a:srgbClr val="00B0F0"/>
                </a:solidFill>
              </a:rPr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 smtClean="0">
                <a:solidFill>
                  <a:srgbClr val="008000"/>
                </a:solidFill>
              </a:rPr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Seznámit studenty i s průmyslovým zpracováním přírodních polymerů. </a:t>
            </a:r>
          </a:p>
          <a:p>
            <a:r>
              <a:rPr lang="cs-CZ" sz="1800" b="1" dirty="0" smtClean="0">
                <a:solidFill>
                  <a:srgbClr val="FFC000"/>
                </a:solidFill>
              </a:rPr>
              <a:t>Pochopit rozdíly mezi přírodními a syntetickými polymery.</a:t>
            </a:r>
          </a:p>
          <a:p>
            <a:r>
              <a:rPr lang="cs-CZ" sz="1800" b="1" dirty="0" smtClean="0">
                <a:solidFill>
                  <a:srgbClr val="7030A0"/>
                </a:solidFill>
              </a:rPr>
              <a:t>Být schopen samostatně analyzovat roli přírodních polymerů v současném světě.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Podnítit v studentech zájem o další studium chemie přírodních polymerů.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20</a:t>
            </a:fld>
            <a:endParaRPr lang="sk-SK" smtClean="0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Čemu se věnovat budeme a čemu ne?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Budeme se věnovat	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Využití přírodních polymerů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FF"/>
                </a:solidFill>
              </a:rPr>
              <a:t>Nebudeme se věnovat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Enzymy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Nukleové kyseliny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Nízkomolekulární přírodní látky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Přírodní polymery – základ chemie polymerů a plastů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Celuloid</a:t>
            </a:r>
            <a:r>
              <a:rPr lang="cs-CZ" dirty="0" smtClean="0">
                <a:solidFill>
                  <a:srgbClr val="008000"/>
                </a:solidFill>
              </a:rPr>
              <a:t> &gt; nitrocelulóza s kafrem</a:t>
            </a:r>
          </a:p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Galatit</a:t>
            </a:r>
            <a:r>
              <a:rPr lang="cs-CZ" dirty="0" smtClean="0">
                <a:solidFill>
                  <a:srgbClr val="0000FF"/>
                </a:solidFill>
              </a:rPr>
              <a:t> &gt; kasein s formaldehydem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Viskózové vlákno </a:t>
            </a:r>
            <a:r>
              <a:rPr lang="cs-CZ" dirty="0" smtClean="0">
                <a:solidFill>
                  <a:srgbClr val="C00000"/>
                </a:solidFill>
              </a:rPr>
              <a:t>&gt; regenerovaná celulóza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Přírodní produkty 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Syntetické produkty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Přírodní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Po izolaci a případném vyčištění je lze použít tak, jak jsou získány z přírodních zdrojů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cs typeface="Aharoni" pitchFamily="2" charset="-79"/>
              </a:rPr>
              <a:t>Celulózová vlákna </a:t>
            </a:r>
            <a:r>
              <a:rPr lang="cs-CZ" sz="2400" b="1" dirty="0" smtClean="0"/>
              <a:t>&gt; bavlna (cca. 98 % hmot. Celulózy)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Škrob</a:t>
            </a:r>
            <a:r>
              <a:rPr lang="cs-CZ" sz="2400" b="1" dirty="0" smtClean="0"/>
              <a:t> &gt; izolace z rostlin (brambory, pšenice, kukuřice)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Modifikované přírodní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Po izolaci a případném vyčištění jsou podrobeny chemické reakci (reakcím), čímž je získán výsledný produkt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Celulózová vlákna </a:t>
            </a:r>
            <a:r>
              <a:rPr lang="cs-CZ" sz="2400" b="1" dirty="0" smtClean="0"/>
              <a:t>&gt; xantogenát &gt; srážení &gt; textilní vlákna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Škrob</a:t>
            </a:r>
            <a:r>
              <a:rPr lang="cs-CZ" sz="2400" b="1" dirty="0" smtClean="0"/>
              <a:t> &gt; kyselina + teplo &gt; dextrinové lepidlo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Kolagen</a:t>
            </a:r>
            <a:r>
              <a:rPr lang="cs-CZ" sz="2400" b="1" dirty="0" smtClean="0"/>
              <a:t> &gt; denaturace &gt; 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Výsledný produkt je získán záměrnou lidskou činností z látek (monomerů)  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dirty="0" smtClean="0">
                <a:latin typeface="Arial Black" pitchFamily="34" charset="0"/>
              </a:rPr>
              <a:t>Etylén</a:t>
            </a:r>
            <a:r>
              <a:rPr lang="cs-CZ" sz="2400" dirty="0" smtClean="0"/>
              <a:t> &gt; polyetylén</a:t>
            </a:r>
          </a:p>
          <a:p>
            <a:pPr lvl="1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Butadien + styrén </a:t>
            </a:r>
            <a:r>
              <a:rPr lang="cs-CZ" sz="2400" dirty="0" smtClean="0"/>
              <a:t>&gt; butadien-styrénový kaučuk</a:t>
            </a:r>
          </a:p>
          <a:p>
            <a:pPr lvl="1"/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Dimetyltereftalát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+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etylénglykol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&gt; PETP (PET)</a:t>
            </a:r>
            <a:endParaRPr 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2400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dirty="0" smtClean="0"/>
              <a:t>: minoritní role jako technický plast, konkurence v oblasti lepidel trvá, přesun významu do potravinářství a léčiv</a:t>
            </a:r>
          </a:p>
          <a:p>
            <a:r>
              <a:rPr lang="cs-CZ" sz="40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Má KAŽDÉ využití přírodních surovin smysl?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Co soudíte o těchto využitích:</a:t>
            </a:r>
          </a:p>
          <a:p>
            <a:pPr lvl="1"/>
            <a:r>
              <a:rPr lang="cs-CZ" dirty="0" smtClean="0"/>
              <a:t>Bionafta,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polymléčná</a:t>
            </a:r>
            <a:r>
              <a:rPr lang="cs-CZ" dirty="0" smtClean="0"/>
              <a:t>,</a:t>
            </a:r>
          </a:p>
          <a:p>
            <a:pPr lvl="1"/>
            <a:r>
              <a:rPr lang="cs-CZ" dirty="0" err="1" smtClean="0"/>
              <a:t>Biolíh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Etylén z </a:t>
            </a:r>
            <a:r>
              <a:rPr lang="cs-CZ" dirty="0" err="1" smtClean="0"/>
              <a:t>biolihu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sk-SK" sz="2400" b="1" dirty="0" smtClean="0">
                <a:solidFill>
                  <a:srgbClr val="FF0000"/>
                </a:solidFill>
              </a:rPr>
              <a:t>Jak </a:t>
            </a:r>
            <a:r>
              <a:rPr lang="sk-SK" sz="2400" b="1" dirty="0" err="1" smtClean="0">
                <a:solidFill>
                  <a:srgbClr val="FF0000"/>
                </a:solidFill>
              </a:rPr>
              <a:t>zařadit</a:t>
            </a:r>
            <a:r>
              <a:rPr lang="sk-SK" sz="2400" b="1" dirty="0" smtClean="0">
                <a:solidFill>
                  <a:srgbClr val="FF0000"/>
                </a:solidFill>
              </a:rPr>
              <a:t> tuto </a:t>
            </a:r>
            <a:r>
              <a:rPr lang="sk-SK" sz="2400" b="1" dirty="0" err="1" smtClean="0">
                <a:solidFill>
                  <a:srgbClr val="FF0000"/>
                </a:solidFill>
              </a:rPr>
              <a:t>přednášku</a:t>
            </a:r>
            <a:r>
              <a:rPr lang="sk-SK" sz="2400" b="1" dirty="0" smtClean="0">
                <a:solidFill>
                  <a:srgbClr val="FF0000"/>
                </a:solidFill>
              </a:rPr>
              <a:t> do </a:t>
            </a:r>
            <a:r>
              <a:rPr lang="sk-SK" sz="2400" b="1" dirty="0" err="1" smtClean="0">
                <a:solidFill>
                  <a:srgbClr val="FF0000"/>
                </a:solidFill>
              </a:rPr>
              <a:t>souvislosti</a:t>
            </a:r>
            <a:r>
              <a:rPr lang="sk-SK" sz="2400" b="1" dirty="0" smtClean="0">
                <a:solidFill>
                  <a:srgbClr val="FF0000"/>
                </a:solidFill>
              </a:rPr>
              <a:t> s </a:t>
            </a:r>
            <a:r>
              <a:rPr lang="sk-SK" sz="2400" b="1" dirty="0" err="1" smtClean="0">
                <a:solidFill>
                  <a:srgbClr val="FF0000"/>
                </a:solidFill>
              </a:rPr>
              <a:t>další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výukou</a:t>
            </a:r>
            <a:r>
              <a:rPr lang="sk-SK" sz="2400" b="1" dirty="0" smtClean="0">
                <a:solidFill>
                  <a:srgbClr val="FF0000"/>
                </a:solidFill>
              </a:rPr>
              <a:t> a </a:t>
            </a:r>
            <a:r>
              <a:rPr lang="sk-SK" sz="2400" b="1" dirty="0" err="1" smtClean="0">
                <a:solidFill>
                  <a:srgbClr val="FF0000"/>
                </a:solidFill>
              </a:rPr>
              <a:t>specializací</a:t>
            </a:r>
            <a:r>
              <a:rPr lang="sk-SK" sz="2400" b="1" dirty="0" smtClean="0">
                <a:solidFill>
                  <a:srgbClr val="FF0000"/>
                </a:solidFill>
              </a:rPr>
              <a:t>?</a:t>
            </a:r>
            <a:endParaRPr lang="sk-SK" sz="2400" b="1" dirty="0" smtClean="0">
              <a:solidFill>
                <a:srgbClr val="FF0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cs-CZ" b="1" dirty="0" smtClean="0"/>
              <a:t>Makromolekulární </a:t>
            </a:r>
            <a:r>
              <a:rPr lang="cs-CZ" b="1" dirty="0" smtClean="0"/>
              <a:t>chemie -  </a:t>
            </a:r>
            <a:r>
              <a:rPr lang="cs-CZ" dirty="0" smtClean="0"/>
              <a:t>základní přednáška </a:t>
            </a:r>
            <a:r>
              <a:rPr lang="cs-CZ" sz="2800" i="1" dirty="0" smtClean="0"/>
              <a:t>(zdroj poznání &gt; obecná učebnice)</a:t>
            </a:r>
            <a:endParaRPr lang="cs-CZ" i="1" dirty="0" smtClean="0"/>
          </a:p>
          <a:p>
            <a:pPr lvl="1"/>
            <a:r>
              <a:rPr lang="cs-CZ" b="1" u="sng" dirty="0" smtClean="0">
                <a:solidFill>
                  <a:srgbClr val="008000"/>
                </a:solidFill>
                <a:latin typeface="Arial Black" pitchFamily="34" charset="0"/>
              </a:rPr>
              <a:t>Přírodní polymery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&gt; </a:t>
            </a:r>
            <a:r>
              <a:rPr lang="cs-CZ" u="sng" dirty="0" smtClean="0">
                <a:solidFill>
                  <a:srgbClr val="008000"/>
                </a:solidFill>
              </a:rPr>
              <a:t>rozvinutí a doplnění jedné přednášky základní </a:t>
            </a:r>
            <a:r>
              <a:rPr lang="cs-CZ" sz="2400" i="1" dirty="0" smtClean="0">
                <a:solidFill>
                  <a:srgbClr val="008000"/>
                </a:solidFill>
              </a:rPr>
              <a:t>(zdroj poznání &gt; </a:t>
            </a:r>
            <a:r>
              <a:rPr lang="cs-CZ" sz="2400" i="1" dirty="0" smtClean="0">
                <a:solidFill>
                  <a:srgbClr val="008000"/>
                </a:solidFill>
              </a:rPr>
              <a:t>specializovaná učebnice</a:t>
            </a:r>
            <a:r>
              <a:rPr lang="cs-CZ" sz="2400" i="1" dirty="0" smtClean="0">
                <a:solidFill>
                  <a:srgbClr val="008000"/>
                </a:solidFill>
              </a:rPr>
              <a:t>)</a:t>
            </a:r>
            <a:endParaRPr lang="cs-CZ" u="sng" dirty="0" smtClean="0">
              <a:solidFill>
                <a:srgbClr val="008000"/>
              </a:solidFill>
            </a:endParaRPr>
          </a:p>
          <a:p>
            <a:pPr lvl="2"/>
            <a:r>
              <a:rPr lang="cs-CZ" b="1" dirty="0" smtClean="0">
                <a:solidFill>
                  <a:srgbClr val="0000FF"/>
                </a:solidFill>
              </a:rPr>
              <a:t>Sacharidy</a:t>
            </a:r>
            <a:r>
              <a:rPr lang="cs-CZ" dirty="0" smtClean="0">
                <a:solidFill>
                  <a:srgbClr val="0000FF"/>
                </a:solidFill>
              </a:rPr>
              <a:t> &gt; specializace na určitou chemickou oblast </a:t>
            </a:r>
            <a:r>
              <a:rPr lang="cs-CZ" i="1" dirty="0" smtClean="0">
                <a:solidFill>
                  <a:srgbClr val="0000FF"/>
                </a:solidFill>
              </a:rPr>
              <a:t>(zdroj poznání </a:t>
            </a:r>
            <a:r>
              <a:rPr lang="cs-CZ" i="1" dirty="0" smtClean="0">
                <a:solidFill>
                  <a:srgbClr val="0000FF"/>
                </a:solidFill>
              </a:rPr>
              <a:t>&gt; monografie)</a:t>
            </a:r>
            <a:endParaRPr lang="cs-CZ" dirty="0" smtClean="0">
              <a:solidFill>
                <a:srgbClr val="0000FF"/>
              </a:solidFill>
            </a:endParaRPr>
          </a:p>
          <a:p>
            <a:pPr lvl="3"/>
            <a:r>
              <a:rPr lang="cs-CZ" b="1" dirty="0" smtClean="0">
                <a:solidFill>
                  <a:srgbClr val="C00000"/>
                </a:solidFill>
              </a:rPr>
              <a:t>Mono a disacharidy </a:t>
            </a:r>
            <a:r>
              <a:rPr lang="cs-CZ" dirty="0" smtClean="0">
                <a:solidFill>
                  <a:srgbClr val="C00000"/>
                </a:solidFill>
              </a:rPr>
              <a:t>&gt; zúžení specializace </a:t>
            </a:r>
            <a:r>
              <a:rPr lang="cs-CZ" i="1" dirty="0" smtClean="0">
                <a:solidFill>
                  <a:srgbClr val="C00000"/>
                </a:solidFill>
              </a:rPr>
              <a:t>(zdroj poznání &gt; specializovaná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monografie</a:t>
            </a:r>
            <a:r>
              <a:rPr lang="cs-CZ" i="1" dirty="0" smtClean="0">
                <a:solidFill>
                  <a:srgbClr val="C00000"/>
                </a:solidFill>
              </a:rPr>
              <a:t>)</a:t>
            </a:r>
            <a:endParaRPr lang="cs-CZ" dirty="0" smtClean="0">
              <a:solidFill>
                <a:srgbClr val="C0000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Analytika monosacharidů </a:t>
            </a:r>
            <a:r>
              <a:rPr lang="cs-CZ" dirty="0" smtClean="0">
                <a:solidFill>
                  <a:srgbClr val="7030A0"/>
                </a:solidFill>
              </a:rPr>
              <a:t>&gt; úzká specializace </a:t>
            </a:r>
            <a:r>
              <a:rPr lang="cs-CZ" i="1" dirty="0" smtClean="0">
                <a:solidFill>
                  <a:srgbClr val="7030A0"/>
                </a:solidFill>
              </a:rPr>
              <a:t>(zdroj poznání &gt; </a:t>
            </a:r>
            <a:r>
              <a:rPr lang="cs-CZ" i="1" dirty="0" smtClean="0">
                <a:solidFill>
                  <a:srgbClr val="7030A0"/>
                </a:solidFill>
              </a:rPr>
              <a:t>velmi specializovaná monografie</a:t>
            </a:r>
            <a:r>
              <a:rPr lang="cs-CZ" i="1" dirty="0" smtClean="0">
                <a:solidFill>
                  <a:srgbClr val="7030A0"/>
                </a:solidFill>
              </a:rPr>
              <a:t>)</a:t>
            </a:r>
            <a:endParaRPr lang="cs-CZ" dirty="0" smtClean="0">
              <a:solidFill>
                <a:srgbClr val="7030A0"/>
              </a:solidFill>
            </a:endParaRPr>
          </a:p>
          <a:p>
            <a:pPr lvl="5"/>
            <a:r>
              <a:rPr lang="cs-CZ" b="1" dirty="0" smtClean="0">
                <a:solidFill>
                  <a:srgbClr val="FF9900"/>
                </a:solidFill>
              </a:rPr>
              <a:t>HPLC sacharidů </a:t>
            </a:r>
            <a:r>
              <a:rPr lang="cs-CZ" dirty="0" smtClean="0">
                <a:solidFill>
                  <a:srgbClr val="FF9900"/>
                </a:solidFill>
              </a:rPr>
              <a:t>&gt; velmi úzká specializace </a:t>
            </a:r>
            <a:r>
              <a:rPr lang="cs-CZ" i="1" dirty="0" smtClean="0">
                <a:solidFill>
                  <a:srgbClr val="FF9900"/>
                </a:solidFill>
              </a:rPr>
              <a:t>(zdroj poznání </a:t>
            </a:r>
            <a:r>
              <a:rPr lang="cs-CZ" i="1" dirty="0" smtClean="0">
                <a:solidFill>
                  <a:srgbClr val="FF9900"/>
                </a:solidFill>
              </a:rPr>
              <a:t>&gt;původní literatura v časopisech)</a:t>
            </a:r>
            <a:endParaRPr lang="cs-CZ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1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D-Glyceraldehyde</a:t>
            </a:r>
            <a:endParaRPr lang="cs-CZ" dirty="0"/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</a:t>
            </a:r>
            <a:r>
              <a:rPr lang="cs-CZ" dirty="0" err="1" smtClean="0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Fischerova  projekce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-OH na C5 je </a:t>
            </a:r>
            <a:r>
              <a:rPr lang="cs-CZ" b="1" u="sng" dirty="0" smtClean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2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78" y="1741206"/>
            <a:ext cx="8401894" cy="28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1043608" y="4869160"/>
            <a:ext cx="71529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/>
              <a:t>Anomerizace</a:t>
            </a:r>
            <a:r>
              <a:rPr lang="cs-CZ" sz="3200" b="1" dirty="0" smtClean="0"/>
              <a:t> a mutarotace glukózy </a:t>
            </a:r>
          </a:p>
          <a:p>
            <a:r>
              <a:rPr lang="cs-CZ" sz="3200" b="1" dirty="0" smtClean="0"/>
              <a:t>v tzv. HAVORTHOVĚ PROJEKCI</a:t>
            </a:r>
            <a:endParaRPr lang="cs-CZ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3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Vazby  -OH na C1 a vazba C5-C6 jsou TRANS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Vazby  -OH na C1 a vazba C5-C6 jsou CIS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4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smtClean="0">
                <a:solidFill>
                  <a:srgbClr val="008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008000"/>
                </a:solidFill>
              </a:rPr>
              <a:t>glukopyranosa</a:t>
            </a:r>
            <a:r>
              <a:rPr lang="cs-CZ" sz="2800" b="1" dirty="0" smtClean="0">
                <a:solidFill>
                  <a:srgbClr val="008000"/>
                </a:solidFill>
              </a:rPr>
              <a:t> (cyklická forma glukosy, má jí být cca. 37 % molárních ) je v rovnováze s </a:t>
            </a:r>
            <a:endParaRPr lang="cs-CZ" sz="2800" b="1" dirty="0" smtClean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FF0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r>
              <a:rPr lang="cs-CZ" sz="2800" b="1" dirty="0" smtClean="0">
                <a:solidFill>
                  <a:srgbClr val="FF0000"/>
                </a:solidFill>
              </a:rPr>
              <a:t> (cyklická forma glukosy , má jí být cca. 63 % molárních ) a tyto obě formy ještě koexistují </a:t>
            </a:r>
            <a:r>
              <a:rPr lang="cs-CZ" sz="2800" b="1" dirty="0" smtClean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Forma D v přírodě převažuje</a:t>
            </a: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4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12968" cy="5502016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ŠKROBÁRNA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, VÝROBA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 A 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ZPRACOVÁNÍ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ŠKROBŮ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KOŽELUŽNA, VÝROBA KLIHU 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dirty="0" smtClean="0"/>
              <a:t>Přednášky budou vloženy na Intranet</a:t>
            </a:r>
          </a:p>
          <a:p>
            <a:r>
              <a:rPr lang="cs-CZ" dirty="0" smtClean="0"/>
              <a:t>Průběžná práce během celého semestru</a:t>
            </a:r>
          </a:p>
          <a:p>
            <a:r>
              <a:rPr lang="cs-CZ" dirty="0" smtClean="0"/>
              <a:t>Kombinace odborných úloh (4) a překladů z angličtiny (4)(</a:t>
            </a:r>
            <a:r>
              <a:rPr lang="cs-CZ" u="sng" dirty="0" smtClean="0"/>
              <a:t>bude součást hodnocení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 smtClean="0"/>
              <a:t>PŘÍRODNÍ POLYMERY PŘF MU  1 2014 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435096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17. 9. 2013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není úplným výčtem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Makromolekulární chemie</a:t>
                      </a:r>
                      <a:r>
                        <a:rPr lang="cs-CZ" dirty="0" smtClean="0"/>
                        <a:t>, lekce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SVŠT Bratislava, fakulta chemická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Prírodné</a:t>
                      </a:r>
                      <a:r>
                        <a:rPr lang="cs-CZ" b="1" dirty="0" smtClean="0"/>
                        <a:t> polymery </a:t>
                      </a:r>
                      <a:r>
                        <a:rPr lang="cs-CZ" dirty="0" smtClean="0"/>
                        <a:t>(4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 materiálů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Polymery pro medicínské aplikace </a:t>
                      </a:r>
                      <a:r>
                        <a:rPr lang="cs-CZ" dirty="0" smtClean="0"/>
                        <a:t>(3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UTB, fakulta technologická, chemie a technologie materiálů, inženýrství polymerů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VŠCHT</a:t>
                      </a:r>
                      <a:r>
                        <a:rPr lang="cs-CZ" baseline="0" dirty="0" smtClean="0"/>
                        <a:t> Praha, fakulta potravinářské a biochemické technologie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Chemie přírodních látek – studijní obor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VFU Brno, fakulta farmaceutická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Ústav přírodních léčiv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dirty="0" smtClean="0">
                <a:solidFill>
                  <a:srgbClr val="008000"/>
                </a:solidFill>
              </a:rPr>
              <a:t>POKRAČOVÁNÍ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</a:t>
                      </a:r>
                      <a:r>
                        <a:rPr lang="cs-CZ" baseline="0" dirty="0" smtClean="0"/>
                        <a:t> potravin a </a:t>
                      </a:r>
                      <a:r>
                        <a:rPr lang="cs-CZ" baseline="0" dirty="0" err="1" smtClean="0"/>
                        <a:t>biotechnoloií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Technologie</a:t>
                      </a:r>
                      <a:r>
                        <a:rPr lang="cs-CZ" b="1" baseline="0" dirty="0" smtClean="0"/>
                        <a:t>  biopolymerů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(5 kreditů, 2 hodiny přednášek týdně). </a:t>
                      </a:r>
                    </a:p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Naše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přednášky jsou těmto dosti obsahově podobné, ale u nás nejsou zařazeny enzymy a hormony.</a:t>
                      </a:r>
                      <a:endParaRPr lang="cs-CZ" sz="28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(LÁTKY) na MU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Bioorganická</a:t>
                      </a:r>
                      <a:r>
                        <a:rPr lang="cs-CZ" dirty="0" smtClean="0"/>
                        <a:t> chemie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2014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1492</Words>
  <Application>Microsoft Office PowerPoint</Application>
  <PresentationFormat>Předvádění na obrazovce (4:3)</PresentationFormat>
  <Paragraphs>291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Default Design</vt:lpstr>
      <vt:lpstr>PŘÍRODNÍ POLYMERY</vt:lpstr>
      <vt:lpstr>Předmět kurzu je:</vt:lpstr>
      <vt:lpstr>Jak zařadit tuto přednášku do souvislosti s další výukou a specializací?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na MU a na jiných školách (POKRAČOVÁNÍ)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Doporučená literatura – nespecializované učebnice</vt:lpstr>
      <vt:lpstr>V češtině a slovenštině asi jediná literatura věnovaná výhradně PŘÍRODNÍM POLYMERŮM, ale nedostupná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Čemu se věnovat budeme a čemu ne?</vt:lpstr>
      <vt:lpstr>Přírodní polymery – základ chemie polymerů a plastů</vt:lpstr>
      <vt:lpstr>Syntetické produkty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123</cp:revision>
  <dcterms:created xsi:type="dcterms:W3CDTF">2008-02-10T16:41:08Z</dcterms:created>
  <dcterms:modified xsi:type="dcterms:W3CDTF">2014-09-17T07:19:23Z</dcterms:modified>
</cp:coreProperties>
</file>