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78" r:id="rId3"/>
    <p:sldId id="382" r:id="rId4"/>
    <p:sldId id="341" r:id="rId5"/>
    <p:sldId id="379" r:id="rId6"/>
    <p:sldId id="380" r:id="rId7"/>
    <p:sldId id="381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ymer.cz/" TargetMode="External"/><Relationship Id="rId2" Type="http://schemas.openxmlformats.org/officeDocument/2006/relationships/hyperlink" Target="mailto:ladislav.pospisil@polymer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ascontrolplast.cz/" TargetMode="External"/><Relationship Id="rId4" Type="http://schemas.openxmlformats.org/officeDocument/2006/relationships/hyperlink" Target="mailto:pospisil@gascontrolplast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wmflabs.org/magnustools/cas.php?language=en&amp;cas=1338-24-5&amp;title=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en.wikipedia.org/wiki/CAS_registry_num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tomic_mass_unit" TargetMode="External"/><Relationship Id="rId5" Type="http://schemas.openxmlformats.org/officeDocument/2006/relationships/hyperlink" Target="http://en.wikipedia.org/wiki/Cyclohexane" TargetMode="External"/><Relationship Id="rId4" Type="http://schemas.openxmlformats.org/officeDocument/2006/relationships/hyperlink" Target="http://en.wikipedia.org/wiki/Cyclopenta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237312"/>
            <a:ext cx="7128272" cy="476250"/>
          </a:xfrm>
          <a:noFill/>
        </p:spPr>
        <p:txBody>
          <a:bodyPr/>
          <a:lstStyle/>
          <a:p>
            <a:r>
              <a:rPr lang="pl-PL" dirty="0" smtClean="0"/>
              <a:t>PŘÍRODNÍ POLYMERY PŘF MU  2 2013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016224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Dřevný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olej,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naftenát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kobaltu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i="1" u="sng" dirty="0" smtClean="0">
                <a:solidFill>
                  <a:srgbClr val="FF0000"/>
                </a:solidFill>
              </a:rPr>
              <a:t>DODATEK II K PŘEDNÁŠCE </a:t>
            </a:r>
            <a:endParaRPr lang="sk-SK" sz="4000" b="1" i="1" u="sng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</a:p>
          <a:p>
            <a:pPr eaLnBrk="1" hangingPunct="1"/>
            <a:r>
              <a:rPr lang="cs-CZ" sz="2400" dirty="0" err="1" smtClean="0">
                <a:hlinkClick r:id="rId2"/>
              </a:rPr>
              <a:t>ladislav.pospisil</a:t>
            </a:r>
            <a:r>
              <a:rPr lang="cs-CZ" sz="2400" dirty="0" smtClean="0">
                <a:hlinkClick r:id="rId2"/>
              </a:rPr>
              <a:t>@polymer.</a:t>
            </a:r>
            <a:r>
              <a:rPr lang="cs-CZ" sz="2400" dirty="0" err="1" smtClean="0">
                <a:hlinkClick r:id="rId2"/>
              </a:rPr>
              <a:t>cz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0000FF"/>
                </a:solidFill>
                <a:hlinkClick r:id="rId3"/>
              </a:rPr>
              <a:t>www.polymer.</a:t>
            </a:r>
            <a:r>
              <a:rPr lang="cs-CZ" sz="2400" dirty="0" err="1" smtClean="0">
                <a:solidFill>
                  <a:srgbClr val="0000FF"/>
                </a:solidFill>
                <a:hlinkClick r:id="rId3"/>
              </a:rPr>
              <a:t>cz</a:t>
            </a:r>
            <a:endParaRPr lang="cs-CZ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4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5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5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dirty="0" smtClean="0"/>
              <a:t>26. 9. 2013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800" b="1" dirty="0" smtClean="0"/>
              <a:t>Získává se z jader ořechů stromu rostoucího v Číně</a:t>
            </a:r>
          </a:p>
          <a:p>
            <a:r>
              <a:rPr lang="cs-CZ" sz="2800" b="1" dirty="0" smtClean="0"/>
              <a:t>Dříve hojně používaný do olejových laků</a:t>
            </a:r>
          </a:p>
          <a:p>
            <a:r>
              <a:rPr lang="cs-CZ" sz="2800" b="1" dirty="0" smtClean="0"/>
              <a:t>Rychle zasychá, protože …..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Major </a:t>
            </a:r>
            <a:r>
              <a:rPr lang="cs-CZ" sz="2800" b="1" dirty="0" err="1" smtClean="0">
                <a:solidFill>
                  <a:srgbClr val="008000"/>
                </a:solidFill>
              </a:rPr>
              <a:t>fatty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acid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composition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of</a:t>
            </a:r>
            <a:r>
              <a:rPr lang="cs-CZ" sz="2800" b="1" dirty="0" smtClean="0">
                <a:solidFill>
                  <a:srgbClr val="008000"/>
                </a:solidFill>
              </a:rPr>
              <a:t> tung </a:t>
            </a:r>
            <a:r>
              <a:rPr lang="cs-CZ" sz="2800" b="1" dirty="0" err="1" smtClean="0">
                <a:solidFill>
                  <a:srgbClr val="008000"/>
                </a:solidFill>
              </a:rPr>
              <a:t>oil</a:t>
            </a:r>
            <a:r>
              <a:rPr lang="cs-CZ" sz="2800" b="1" dirty="0" smtClean="0">
                <a:solidFill>
                  <a:srgbClr val="008000"/>
                </a:solidFill>
              </a:rPr>
              <a:t>: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Palmitic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5.5%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4.0%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Linoleic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alpha</a:t>
            </a:r>
            <a:r>
              <a:rPr lang="cs-CZ" sz="2400" b="1" dirty="0" smtClean="0">
                <a:solidFill>
                  <a:srgbClr val="008000"/>
                </a:solidFill>
              </a:rPr>
              <a:t>-</a:t>
            </a:r>
            <a:r>
              <a:rPr lang="cs-CZ" sz="2400" b="1" dirty="0" err="1" smtClean="0">
                <a:solidFill>
                  <a:srgbClr val="008000"/>
                </a:solidFill>
              </a:rPr>
              <a:t>Eleostearic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82.0% </a:t>
            </a:r>
          </a:p>
          <a:p>
            <a:endParaRPr lang="cs-CZ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38473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395536" y="386104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alpha</a:t>
            </a:r>
            <a:r>
              <a:rPr lang="cs-CZ" b="1" dirty="0" smtClean="0">
                <a:solidFill>
                  <a:srgbClr val="008000"/>
                </a:solidFill>
              </a:rPr>
              <a:t>-</a:t>
            </a:r>
            <a:r>
              <a:rPr lang="cs-CZ" b="1" dirty="0" err="1" smtClean="0">
                <a:solidFill>
                  <a:srgbClr val="008000"/>
                </a:solidFill>
              </a:rPr>
              <a:t>Eleostearic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r>
              <a:rPr lang="cs-CZ" b="1" dirty="0" err="1" smtClean="0">
                <a:solidFill>
                  <a:srgbClr val="008000"/>
                </a:solidFill>
              </a:rPr>
              <a:t>acid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1268760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8000"/>
                </a:solidFill>
              </a:rPr>
              <a:t>„Svařování oleje“ – zahřátí na cca. 230 ° &gt; částečná polymerace &gt; rychlejší zasýchání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3284984"/>
            <a:ext cx="42484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Dvojné </a:t>
            </a:r>
            <a:r>
              <a:rPr lang="cs-CZ" sz="2800" b="1" dirty="0" smtClean="0">
                <a:solidFill>
                  <a:srgbClr val="0000FF"/>
                </a:solidFill>
              </a:rPr>
              <a:t>vazby</a:t>
            </a:r>
            <a:r>
              <a:rPr lang="cs-CZ" sz="2400" b="1" dirty="0" smtClean="0">
                <a:solidFill>
                  <a:srgbClr val="0000FF"/>
                </a:solidFill>
              </a:rPr>
              <a:t> mohou reagovat i s např. </a:t>
            </a:r>
            <a:r>
              <a:rPr lang="cs-CZ" sz="2400" b="1" dirty="0" err="1" smtClean="0">
                <a:solidFill>
                  <a:srgbClr val="0000FF"/>
                </a:solidFill>
              </a:rPr>
              <a:t>maleinanhyridem</a:t>
            </a:r>
            <a:r>
              <a:rPr lang="cs-CZ" sz="2400" b="1" dirty="0" smtClean="0">
                <a:solidFill>
                  <a:srgbClr val="0000FF"/>
                </a:solidFill>
              </a:rPr>
              <a:t> &gt; modifikace pro vytvoření esterů (kromě –COOH už v molekule původní)</a:t>
            </a:r>
            <a:endParaRPr lang="cs-CZ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b="1" dirty="0" smtClean="0"/>
              <a:t>NENÍ ODVOZEN OD NAFTALÉNU!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Naphthenic acid (</a:t>
            </a:r>
            <a:r>
              <a:rPr lang="en-US" b="1" dirty="0" smtClean="0">
                <a:solidFill>
                  <a:srgbClr val="FF0000"/>
                </a:solidFill>
                <a:hlinkClick r:id="rId2" tooltip="CAS registry number"/>
              </a:rPr>
              <a:t>CAS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1338-24-5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endParaRPr lang="cs-CZ" b="1" dirty="0" smtClean="0">
              <a:solidFill>
                <a:srgbClr val="FF0000"/>
              </a:solidFill>
            </a:endParaRPr>
          </a:p>
          <a:p>
            <a:pPr lvl="1" algn="just"/>
            <a:r>
              <a:rPr lang="en-US" sz="2000" b="1" dirty="0" smtClean="0"/>
              <a:t>is the name for an unspecific mixture of several </a:t>
            </a:r>
            <a:r>
              <a:rPr lang="en-US" sz="2000" b="1" dirty="0" err="1" smtClean="0">
                <a:hlinkClick r:id="rId4" tooltip="Cyclopentane"/>
              </a:rPr>
              <a:t>cyclopentyl</a:t>
            </a:r>
            <a:r>
              <a:rPr lang="en-US" sz="2000" b="1" dirty="0" smtClean="0"/>
              <a:t> and </a:t>
            </a:r>
            <a:r>
              <a:rPr lang="en-US" sz="2000" b="1" dirty="0" err="1" smtClean="0">
                <a:hlinkClick r:id="rId5" tooltip="Cyclohexane"/>
              </a:rPr>
              <a:t>cyclohexyl</a:t>
            </a:r>
            <a:r>
              <a:rPr lang="en-US" sz="2000" b="1" dirty="0" smtClean="0"/>
              <a:t> carboxylic acids with molecular weight of 120 to well over 700 </a:t>
            </a:r>
            <a:r>
              <a:rPr lang="en-US" sz="2000" b="1" dirty="0" smtClean="0">
                <a:hlinkClick r:id="rId6" tooltip="Atomic mass unit"/>
              </a:rPr>
              <a:t>atomic mass units</a:t>
            </a:r>
            <a:r>
              <a:rPr lang="en-US" sz="2000" b="1" dirty="0" smtClean="0"/>
              <a:t>. The main fraction are carboxylic acids with a carbon backbone of 9 to 20 carbons. Salts of naphthenic acids, which are </a:t>
            </a:r>
            <a:r>
              <a:rPr lang="en-US" sz="2000" b="1" dirty="0" err="1" smtClean="0"/>
              <a:t>naphthenates</a:t>
            </a:r>
            <a:r>
              <a:rPr lang="en-US" sz="2000" b="1" dirty="0" smtClean="0"/>
              <a:t>, are widely used as hydrophobic sources of metal ions in diverse applications.</a:t>
            </a:r>
            <a:endParaRPr lang="cs-CZ" sz="2000" b="1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3" name="Obrázek 12" descr="425PX-~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4797152"/>
            <a:ext cx="4048125" cy="1352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dirty="0" smtClean="0"/>
              <a:t>Rozpustný ve vysýchavých olejích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Příprava:</a:t>
            </a:r>
          </a:p>
          <a:p>
            <a:pPr lvl="1"/>
            <a:r>
              <a:rPr lang="cs-CZ" b="1" dirty="0" err="1" smtClean="0">
                <a:solidFill>
                  <a:srgbClr val="0000FF"/>
                </a:solidFill>
              </a:rPr>
              <a:t>CoO</a:t>
            </a:r>
            <a:r>
              <a:rPr lang="cs-CZ" b="1" dirty="0" smtClean="0">
                <a:solidFill>
                  <a:srgbClr val="0000FF"/>
                </a:solidFill>
              </a:rPr>
              <a:t> + </a:t>
            </a:r>
            <a:r>
              <a:rPr lang="en-US" b="1" dirty="0" smtClean="0">
                <a:solidFill>
                  <a:srgbClr val="0000FF"/>
                </a:solidFill>
              </a:rPr>
              <a:t>naphthenic acids</a:t>
            </a:r>
            <a:r>
              <a:rPr lang="cs-CZ" b="1" dirty="0" smtClean="0">
                <a:solidFill>
                  <a:srgbClr val="0000FF"/>
                </a:solidFill>
              </a:rPr>
              <a:t> &gt; vaření při teplotách nad 200 °C</a:t>
            </a:r>
          </a:p>
          <a:p>
            <a:pPr lvl="1"/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endParaRPr lang="cs-CZ" b="1" dirty="0" smtClean="0">
              <a:solidFill>
                <a:srgbClr val="008000"/>
              </a:solidFill>
            </a:endParaRPr>
          </a:p>
          <a:p>
            <a:r>
              <a:rPr lang="cs-CZ" dirty="0" smtClean="0"/>
              <a:t>Předpokládá se jak iontová vazba, tj. disociace na aniont s karboxylem a kationt Co</a:t>
            </a:r>
            <a:r>
              <a:rPr lang="cs-CZ" baseline="30000" dirty="0" smtClean="0"/>
              <a:t>+2</a:t>
            </a:r>
            <a:r>
              <a:rPr lang="cs-CZ" dirty="0" smtClean="0"/>
              <a:t>, tak jen koordinační sloučenina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SIKATIV 3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r>
              <a:rPr lang="cs-CZ" b="1" dirty="0" smtClean="0">
                <a:solidFill>
                  <a:srgbClr val="008000"/>
                </a:solidFill>
              </a:rPr>
              <a:t>  v KALAFUNĚ </a:t>
            </a:r>
            <a:r>
              <a:rPr lang="cs-CZ" b="1" dirty="0" smtClean="0">
                <a:solidFill>
                  <a:srgbClr val="0000FF"/>
                </a:solidFill>
              </a:rPr>
              <a:t>&gt; vaření při teplotách až 300 °C</a:t>
            </a:r>
            <a:endParaRPr lang="cs-CZ" b="1" dirty="0" smtClean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409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Default Design</vt:lpstr>
      <vt:lpstr>PŘÍRODNÍ POLYMERY Dřevný olej, naftenát kobaltu  DODATEK II K PŘEDNÁŠCE </vt:lpstr>
      <vt:lpstr>Dřevný = čínský = tungový olej 1</vt:lpstr>
      <vt:lpstr>Dřevný = čínský = tungový olej 2</vt:lpstr>
      <vt:lpstr>Jak URYCHLIT VYSÝCHÁNÍ OLEJE?</vt:lpstr>
      <vt:lpstr>Naftenát kobaltu – nejběžnější SIKATIV 1</vt:lpstr>
      <vt:lpstr>Naftenát kobaltu – nejběžnější SIKATIV 2</vt:lpstr>
      <vt:lpstr>SIKATIV 3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199</cp:revision>
  <dcterms:created xsi:type="dcterms:W3CDTF">2008-02-10T16:41:08Z</dcterms:created>
  <dcterms:modified xsi:type="dcterms:W3CDTF">2014-09-24T05:34:05Z</dcterms:modified>
</cp:coreProperties>
</file>