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416" r:id="rId3"/>
    <p:sldId id="417" r:id="rId4"/>
    <p:sldId id="420" r:id="rId5"/>
    <p:sldId id="427" r:id="rId6"/>
    <p:sldId id="430" r:id="rId7"/>
    <p:sldId id="431" r:id="rId8"/>
    <p:sldId id="432" r:id="rId9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008000"/>
    <a:srgbClr val="0000FF"/>
    <a:srgbClr val="FF0000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noProof="0" smtClean="0"/>
              <a:t>Click to edit Master text styles</a:t>
            </a:r>
          </a:p>
          <a:p>
            <a:pPr lvl="1"/>
            <a:r>
              <a:rPr lang="sk-SK" noProof="0" smtClean="0"/>
              <a:t>Second level</a:t>
            </a:r>
          </a:p>
          <a:p>
            <a:pPr lvl="2"/>
            <a:r>
              <a:rPr lang="sk-SK" noProof="0" smtClean="0"/>
              <a:t>Third level</a:t>
            </a:r>
          </a:p>
          <a:p>
            <a:pPr lvl="3"/>
            <a:r>
              <a:rPr lang="sk-SK" noProof="0" smtClean="0"/>
              <a:t>Fourth level</a:t>
            </a:r>
          </a:p>
          <a:p>
            <a:pPr lvl="4"/>
            <a:r>
              <a:rPr lang="sk-SK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AA020E8-AC26-45A2-8DDA-4796D5812D2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 DOPLNĚK 1 2014 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159F9-13B7-4B9F-BAF9-1E91E2B4D07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 DOPLNĚK 1 2014 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AE0EF-75A2-445F-BA42-21AAA1105D5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 DOPLNĚK 1 2014 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D0A45-28A5-461E-8B92-945FC723D89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 DOPLNĚK 1 2014 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F317E-C5B4-4DAB-9674-AFCC279BEA9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 DOPLNĚK 1 2014 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1B0DE-FA74-4AFF-A5C7-1440790630E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 DOPLNĚK 1 2014 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F162C-1DBC-4BD0-B3FA-CB1FC3ECB06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 DOPLNĚK 1 2014 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68248-660C-447C-855D-37CBFB62877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 DOPLNĚK 1 2014 </a:t>
            </a:r>
            <a:endParaRPr lang="sk-S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A1800-BFC7-4E22-8964-B8A4E143B63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 DOPLNĚK 1 2014 </a:t>
            </a:r>
            <a:endParaRPr lang="sk-S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865BE-C659-4ABD-A817-DED046766B3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 DOPLNĚK 1 2014 </a:t>
            </a:r>
            <a:endParaRPr lang="sk-S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AE1EA-64DE-4526-BF42-981E8B573A5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 DOPLNĚK 1 2014 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294A2-FC15-4664-8301-AA3F984E846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 DOPLNĚK 1 2014 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01612-7D2C-4A80-B82F-FB90E81E0EC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pl-PL" smtClean="0"/>
              <a:t>PŘÍRODNÍ POLYMERY PŘF MU   DOPLNĚK 1 2014 </a:t>
            </a:r>
            <a:endParaRPr 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CD623B-DDD8-4A6A-9C50-793E8D3E8A3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547813" y="6245225"/>
            <a:ext cx="6696075" cy="476250"/>
          </a:xfrm>
          <a:noFill/>
        </p:spPr>
        <p:txBody>
          <a:bodyPr/>
          <a:lstStyle/>
          <a:p>
            <a:r>
              <a:rPr lang="pl-PL" smtClean="0"/>
              <a:t>PŘÍRODNÍ POLYMERY PŘF MU   DOPLNĚK 1 2014 </a:t>
            </a:r>
            <a:endParaRPr lang="sk-SK"/>
          </a:p>
        </p:txBody>
      </p:sp>
      <p:sp>
        <p:nvSpPr>
          <p:cNvPr id="307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CBC22-831C-497A-92CA-C8075AB01A1C}" type="slidenum">
              <a:rPr lang="sk-SK" smtClean="0"/>
              <a:pPr/>
              <a:t>1</a:t>
            </a:fld>
            <a:endParaRPr lang="sk-SK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88640"/>
            <a:ext cx="7772400" cy="4320480"/>
          </a:xfrm>
        </p:spPr>
        <p:txBody>
          <a:bodyPr/>
          <a:lstStyle/>
          <a:p>
            <a:pPr eaLnBrk="1" hangingPunct="1"/>
            <a:r>
              <a:rPr lang="sk-SK" sz="4800" b="1" dirty="0" smtClean="0">
                <a:solidFill>
                  <a:srgbClr val="FF0000"/>
                </a:solidFill>
                <a:latin typeface="Arial Black" pitchFamily="34" charset="0"/>
              </a:rPr>
              <a:t>PŘÍRODNÍ POLYMERY</a:t>
            </a:r>
            <a:r>
              <a:rPr lang="sk-SK" sz="4000" b="1" dirty="0" smtClean="0">
                <a:solidFill>
                  <a:srgbClr val="FF0000"/>
                </a:solidFill>
              </a:rPr>
              <a:t/>
            </a:r>
            <a:br>
              <a:rPr lang="sk-SK" sz="4000" b="1" dirty="0" smtClean="0">
                <a:solidFill>
                  <a:srgbClr val="FF0000"/>
                </a:solidFill>
              </a:rPr>
            </a:br>
            <a:r>
              <a:rPr lang="cs-CZ" sz="5400" b="1" kern="1200" dirty="0" err="1" smtClean="0">
                <a:solidFill>
                  <a:srgbClr val="008000"/>
                </a:solidFill>
                <a:ea typeface="Times New Roman"/>
                <a:cs typeface="Times New Roman"/>
              </a:rPr>
              <a:t>Polyfenoly</a:t>
            </a:r>
            <a:r>
              <a:rPr lang="cs-CZ" sz="5400" b="1" kern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:</a:t>
            </a:r>
            <a:r>
              <a:rPr lang="cs-CZ" sz="5400" b="1" kern="1200" smtClean="0">
                <a:solidFill>
                  <a:srgbClr val="008000"/>
                </a:solidFill>
                <a:ea typeface="Times New Roman"/>
                <a:cs typeface="Times New Roman"/>
              </a:rPr>
              <a:t/>
            </a:r>
            <a:br>
              <a:rPr lang="cs-CZ" sz="5400" b="1" kern="1200" smtClean="0">
                <a:solidFill>
                  <a:srgbClr val="008000"/>
                </a:solidFill>
                <a:ea typeface="Times New Roman"/>
                <a:cs typeface="Times New Roman"/>
              </a:rPr>
            </a:br>
            <a:r>
              <a:rPr lang="cs-CZ" sz="5400" b="1" kern="1200" smtClean="0">
                <a:solidFill>
                  <a:srgbClr val="008000"/>
                </a:solidFill>
                <a:ea typeface="Times New Roman"/>
                <a:cs typeface="Times New Roman"/>
              </a:rPr>
              <a:t>třísloviny</a:t>
            </a:r>
            <a:endParaRPr lang="sk-SK" sz="4000" b="1" dirty="0" smtClean="0">
              <a:solidFill>
                <a:srgbClr val="008000"/>
              </a:solidFill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4653136"/>
            <a:ext cx="6400800" cy="1584176"/>
          </a:xfrm>
        </p:spPr>
        <p:txBody>
          <a:bodyPr/>
          <a:lstStyle/>
          <a:p>
            <a:pPr eaLnBrk="1" hangingPunct="1"/>
            <a:r>
              <a:rPr lang="cs-CZ" sz="2400" b="1" dirty="0" smtClean="0"/>
              <a:t>RNDr. Ladislav Pospíšil, CSc.</a:t>
            </a:r>
          </a:p>
          <a:p>
            <a:pPr eaLnBrk="1" hangingPunct="1"/>
            <a:r>
              <a:rPr lang="cs-CZ" sz="2400" b="1" dirty="0" smtClean="0"/>
              <a:t>POLYMER INSTITUTE BRNO </a:t>
            </a:r>
          </a:p>
          <a:p>
            <a:pPr eaLnBrk="1" hangingPunct="1"/>
            <a:r>
              <a:rPr lang="cs-CZ" sz="2400" b="1" dirty="0" smtClean="0"/>
              <a:t>spol. s r.o. </a:t>
            </a:r>
            <a:endParaRPr lang="sk-SK" sz="2400" b="1" dirty="0" smtClean="0">
              <a:solidFill>
                <a:srgbClr val="C00000"/>
              </a:solidFill>
            </a:endParaRPr>
          </a:p>
        </p:txBody>
      </p:sp>
      <p:sp>
        <p:nvSpPr>
          <p:cNvPr id="307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5. 11. 2014</a:t>
            </a:r>
            <a:endParaRPr lang="sk-S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 DOPLNĚK 1 2014 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2</a:t>
            </a:fld>
            <a:endParaRPr lang="sk-SK"/>
          </a:p>
        </p:txBody>
      </p:sp>
      <p:pic>
        <p:nvPicPr>
          <p:cNvPr id="5" name="Obrázek 4" descr="375px-Tannic_acid_2-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836712"/>
            <a:ext cx="5400600" cy="540060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6444208" y="404664"/>
            <a:ext cx="20162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8000"/>
                </a:solidFill>
              </a:rPr>
              <a:t>Tanin – jedna z možných struktur</a:t>
            </a:r>
            <a:endParaRPr lang="cs-CZ" sz="32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 DOPLNĚK 1 2014 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3</a:t>
            </a:fld>
            <a:endParaRPr lang="sk-SK"/>
          </a:p>
        </p:txBody>
      </p:sp>
      <p:pic>
        <p:nvPicPr>
          <p:cNvPr id="6" name="Obrázek 5" descr="800px-Tannic_aci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061" y="1484784"/>
            <a:ext cx="8659411" cy="463316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4211960" y="332656"/>
            <a:ext cx="45365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8000"/>
                </a:solidFill>
              </a:rPr>
              <a:t>Tanin –další z možných struktur</a:t>
            </a:r>
            <a:endParaRPr lang="cs-CZ" sz="32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 DOPLNĚK 1 2014 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4</a:t>
            </a:fld>
            <a:endParaRPr lang="sk-SK"/>
          </a:p>
        </p:txBody>
      </p:sp>
      <p:pic>
        <p:nvPicPr>
          <p:cNvPr id="5" name="Obrázek 4" descr="img6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620688"/>
            <a:ext cx="8042584" cy="3744416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683568" y="4725144"/>
            <a:ext cx="7416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err="1" smtClean="0">
                <a:solidFill>
                  <a:srgbClr val="C00000"/>
                </a:solidFill>
              </a:rPr>
              <a:t>hydrolyzovatelné</a:t>
            </a:r>
            <a:r>
              <a:rPr lang="cs-CZ" sz="2800" b="1" dirty="0" smtClean="0">
                <a:solidFill>
                  <a:srgbClr val="C00000"/>
                </a:solidFill>
              </a:rPr>
              <a:t> taniny = </a:t>
            </a:r>
            <a:r>
              <a:rPr lang="cs-CZ" sz="2800" b="1" dirty="0" err="1" smtClean="0">
                <a:solidFill>
                  <a:srgbClr val="C00000"/>
                </a:solidFill>
              </a:rPr>
              <a:t>kys</a:t>
            </a:r>
            <a:r>
              <a:rPr lang="cs-CZ" sz="2800" b="1" dirty="0" smtClean="0">
                <a:solidFill>
                  <a:srgbClr val="C00000"/>
                </a:solidFill>
              </a:rPr>
              <a:t>. </a:t>
            </a:r>
            <a:r>
              <a:rPr lang="cs-CZ" sz="2800" b="1" dirty="0" err="1" smtClean="0">
                <a:solidFill>
                  <a:srgbClr val="C00000"/>
                </a:solidFill>
              </a:rPr>
              <a:t>gallová</a:t>
            </a:r>
            <a:r>
              <a:rPr lang="cs-CZ" sz="2800" b="1" dirty="0" smtClean="0">
                <a:solidFill>
                  <a:srgbClr val="C00000"/>
                </a:solidFill>
              </a:rPr>
              <a:t> + navázané sacharidy</a:t>
            </a: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Duběnkový inkoust 1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84576"/>
          </a:xfrm>
        </p:spPr>
        <p:txBody>
          <a:bodyPr/>
          <a:lstStyle/>
          <a:p>
            <a:pPr algn="just"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Duběnkový inkoust </a:t>
            </a:r>
            <a:r>
              <a:rPr lang="cs-CZ" sz="2800" b="1" dirty="0" smtClean="0"/>
              <a:t>(také </a:t>
            </a:r>
            <a:r>
              <a:rPr lang="cs-CZ" sz="2800" b="1" dirty="0" err="1" smtClean="0">
                <a:solidFill>
                  <a:srgbClr val="FF0000"/>
                </a:solidFill>
              </a:rPr>
              <a:t>železoduběnkový</a:t>
            </a:r>
            <a:r>
              <a:rPr lang="cs-CZ" sz="2800" b="1" dirty="0" smtClean="0">
                <a:solidFill>
                  <a:srgbClr val="FF0000"/>
                </a:solidFill>
              </a:rPr>
              <a:t>, </a:t>
            </a:r>
            <a:r>
              <a:rPr lang="cs-CZ" sz="2800" b="1" dirty="0" err="1" smtClean="0">
                <a:solidFill>
                  <a:srgbClr val="FF0000"/>
                </a:solidFill>
              </a:rPr>
              <a:t>železogalový</a:t>
            </a:r>
            <a:r>
              <a:rPr lang="cs-CZ" sz="2800" b="1" dirty="0" smtClean="0">
                <a:solidFill>
                  <a:srgbClr val="FF0000"/>
                </a:solidFill>
              </a:rPr>
              <a:t> inkoust</a:t>
            </a:r>
            <a:r>
              <a:rPr lang="cs-CZ" sz="2800" b="1" dirty="0" smtClean="0"/>
              <a:t>) je </a:t>
            </a:r>
            <a:r>
              <a:rPr lang="cs-CZ" sz="2800" dirty="0" smtClean="0"/>
              <a:t>inkoust </a:t>
            </a:r>
            <a:r>
              <a:rPr lang="cs-CZ" sz="2800" dirty="0" err="1" smtClean="0"/>
              <a:t>fialovo</a:t>
            </a:r>
            <a:r>
              <a:rPr lang="cs-CZ" sz="2800" dirty="0" smtClean="0"/>
              <a:t>-černé barvy, vyráběný ze solí železa a taninu z rostlinných zdrojů. Jde o organokovovou sloučeninu rozptýlenou ve vodě, ve které je stabilizována pojivem, který zajišťuje rozptýlení pigmentu v roztoku. V Evropě byl běžně používán od 12. do 19. století.</a:t>
            </a:r>
            <a:endParaRPr lang="cs-CZ" sz="2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 DOPLNĚK 1 2014 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5</a:t>
            </a:fld>
            <a:endParaRPr lang="sk-SK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Duběnkový inkoust 4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 DOPLNĚK 1 2014 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6</a:t>
            </a:fld>
            <a:endParaRPr lang="sk-SK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Reakce změny oxidačního stupně železa a tím černé barvy</a:t>
            </a:r>
          </a:p>
          <a:p>
            <a:r>
              <a:rPr lang="cs-CZ" b="1" dirty="0" smtClean="0"/>
              <a:t>Příčiny blednutí inkoustu a reakce iontu železa při této změně</a:t>
            </a:r>
          </a:p>
          <a:p>
            <a:r>
              <a:rPr lang="cs-CZ" b="1" dirty="0" smtClean="0"/>
              <a:t>Obnovování duběnkového inkoustu</a:t>
            </a:r>
          </a:p>
          <a:p>
            <a:pPr algn="ctr">
              <a:buNone/>
            </a:pPr>
            <a:r>
              <a:rPr lang="cs-CZ" sz="4400" dirty="0" smtClean="0">
                <a:solidFill>
                  <a:srgbClr val="0000FF"/>
                </a:solidFill>
                <a:latin typeface="Arial Black" pitchFamily="34" charset="0"/>
              </a:rPr>
              <a:t>TOTO BUDE V OTÁZKÁCH NA ZKOUŠCE!</a:t>
            </a:r>
            <a:endParaRPr lang="cs-CZ" sz="4400" dirty="0">
              <a:solidFill>
                <a:srgbClr val="0000FF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 DOPLNĚK 1 2014 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7</a:t>
            </a:fld>
            <a:endParaRPr lang="sk-SK"/>
          </a:p>
        </p:txBody>
      </p:sp>
      <p:pic>
        <p:nvPicPr>
          <p:cNvPr id="10" name="Obrázek 9" descr="REakce vedoucí k inkoustu z kys. gallové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332656"/>
            <a:ext cx="8064896" cy="614357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5. 11. 2014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 DOPLNĚK 1 2014 </a:t>
            </a:r>
            <a:endParaRPr lang="sk-SK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8</a:t>
            </a:fld>
            <a:endParaRPr lang="sk-SK"/>
          </a:p>
        </p:txBody>
      </p:sp>
      <p:sp>
        <p:nvSpPr>
          <p:cNvPr id="7" name="TextovéPole 6"/>
          <p:cNvSpPr txBox="1"/>
          <p:nvPr/>
        </p:nvSpPr>
        <p:spPr>
          <a:xfrm>
            <a:off x="683568" y="260648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Další možnost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124744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008000"/>
                </a:solidFill>
              </a:rPr>
              <a:t>6FeSO</a:t>
            </a:r>
            <a:r>
              <a:rPr lang="cs-CZ" sz="2000" b="1" baseline="-25000" dirty="0" smtClean="0">
                <a:solidFill>
                  <a:srgbClr val="008000"/>
                </a:solidFill>
              </a:rPr>
              <a:t>4</a:t>
            </a:r>
            <a:r>
              <a:rPr lang="cs-CZ" sz="2000" b="1" dirty="0" smtClean="0"/>
              <a:t> + O</a:t>
            </a:r>
            <a:r>
              <a:rPr lang="cs-CZ" sz="2000" b="1" baseline="-25000" dirty="0" smtClean="0"/>
              <a:t>2</a:t>
            </a:r>
            <a:r>
              <a:rPr lang="cs-CZ" sz="2000" b="1" dirty="0" smtClean="0"/>
              <a:t> + H</a:t>
            </a:r>
            <a:r>
              <a:rPr lang="cs-CZ" sz="2000" b="1" baseline="-25000" dirty="0" smtClean="0"/>
              <a:t>2</a:t>
            </a:r>
            <a:r>
              <a:rPr lang="cs-CZ" sz="2000" b="1" dirty="0" smtClean="0"/>
              <a:t>O                            </a:t>
            </a:r>
            <a:r>
              <a:rPr lang="cs-CZ" sz="2000" b="1" dirty="0" smtClean="0">
                <a:solidFill>
                  <a:srgbClr val="CC6600"/>
                </a:solidFill>
              </a:rPr>
              <a:t>2Fe</a:t>
            </a:r>
            <a:r>
              <a:rPr lang="cs-CZ" sz="2000" b="1" baseline="-25000" dirty="0" smtClean="0">
                <a:solidFill>
                  <a:srgbClr val="CC6600"/>
                </a:solidFill>
              </a:rPr>
              <a:t>2</a:t>
            </a:r>
            <a:r>
              <a:rPr lang="cs-CZ" sz="2000" b="1" dirty="0" smtClean="0">
                <a:solidFill>
                  <a:srgbClr val="CC6600"/>
                </a:solidFill>
              </a:rPr>
              <a:t>(SO</a:t>
            </a:r>
            <a:r>
              <a:rPr lang="cs-CZ" sz="2000" b="1" baseline="-25000" dirty="0" smtClean="0">
                <a:solidFill>
                  <a:srgbClr val="CC6600"/>
                </a:solidFill>
              </a:rPr>
              <a:t>4</a:t>
            </a:r>
            <a:r>
              <a:rPr lang="cs-CZ" sz="2000" b="1" dirty="0" smtClean="0">
                <a:solidFill>
                  <a:srgbClr val="CC6600"/>
                </a:solidFill>
              </a:rPr>
              <a:t>)</a:t>
            </a:r>
            <a:r>
              <a:rPr lang="cs-CZ" sz="2000" b="1" baseline="-25000" dirty="0" smtClean="0">
                <a:solidFill>
                  <a:srgbClr val="CC6600"/>
                </a:solidFill>
              </a:rPr>
              <a:t>3</a:t>
            </a:r>
            <a:r>
              <a:rPr lang="cs-CZ" sz="2000" b="1" dirty="0" smtClean="0"/>
              <a:t> +</a:t>
            </a:r>
            <a:r>
              <a:rPr lang="cs-CZ" sz="2000" b="1" dirty="0" smtClean="0">
                <a:solidFill>
                  <a:srgbClr val="CC6600"/>
                </a:solidFill>
              </a:rPr>
              <a:t> </a:t>
            </a:r>
            <a:r>
              <a:rPr lang="cs-CZ" sz="2000" b="1" dirty="0" err="1" smtClean="0">
                <a:solidFill>
                  <a:srgbClr val="CC6600"/>
                </a:solidFill>
              </a:rPr>
              <a:t>Fe</a:t>
            </a:r>
            <a:r>
              <a:rPr lang="cs-CZ" sz="2000" b="1" dirty="0" smtClean="0">
                <a:solidFill>
                  <a:srgbClr val="CC6600"/>
                </a:solidFill>
              </a:rPr>
              <a:t>(OH)</a:t>
            </a:r>
            <a:r>
              <a:rPr lang="cs-CZ" sz="2000" b="1" baseline="-25000" dirty="0" smtClean="0">
                <a:solidFill>
                  <a:srgbClr val="CC6600"/>
                </a:solidFill>
              </a:rPr>
              <a:t>2</a:t>
            </a:r>
            <a:endParaRPr lang="cs-CZ" sz="2000" b="1" baseline="-25000" dirty="0">
              <a:solidFill>
                <a:srgbClr val="CC6600"/>
              </a:solidFill>
            </a:endParaRPr>
          </a:p>
        </p:txBody>
      </p:sp>
      <p:cxnSp>
        <p:nvCxnSpPr>
          <p:cNvPr id="11" name="Přímá spojovací šipka 10"/>
          <p:cNvCxnSpPr/>
          <p:nvPr/>
        </p:nvCxnSpPr>
        <p:spPr>
          <a:xfrm>
            <a:off x="3779912" y="1340768"/>
            <a:ext cx="122413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395536" y="1988840"/>
            <a:ext cx="8136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Reakce s kyselinou </a:t>
            </a:r>
            <a:r>
              <a:rPr lang="cs-CZ" sz="3200" b="1" dirty="0" err="1" smtClean="0">
                <a:solidFill>
                  <a:srgbClr val="FF0000"/>
                </a:solidFill>
              </a:rPr>
              <a:t>galovou</a:t>
            </a:r>
            <a:r>
              <a:rPr lang="cs-CZ" sz="3200" b="1" dirty="0" smtClean="0">
                <a:solidFill>
                  <a:srgbClr val="FF0000"/>
                </a:solidFill>
              </a:rPr>
              <a:t> na </a:t>
            </a:r>
            <a:r>
              <a:rPr lang="cs-CZ" sz="3200" b="1" dirty="0" err="1" smtClean="0">
                <a:solidFill>
                  <a:srgbClr val="FF0000"/>
                </a:solidFill>
              </a:rPr>
              <a:t>pyrogalan</a:t>
            </a:r>
            <a:r>
              <a:rPr lang="cs-CZ" sz="3200" b="1" dirty="0" smtClean="0">
                <a:solidFill>
                  <a:srgbClr val="FF0000"/>
                </a:solidFill>
              </a:rPr>
              <a:t> </a:t>
            </a:r>
            <a:r>
              <a:rPr lang="cs-CZ" sz="3200" b="1" dirty="0" smtClean="0">
                <a:solidFill>
                  <a:srgbClr val="CC6600"/>
                </a:solidFill>
              </a:rPr>
              <a:t>železitý</a:t>
            </a:r>
          </a:p>
          <a:p>
            <a:pPr algn="ctr"/>
            <a:r>
              <a:rPr lang="cs-CZ" sz="3200" b="1" dirty="0" smtClean="0">
                <a:solidFill>
                  <a:srgbClr val="7030A0"/>
                </a:solidFill>
              </a:rPr>
              <a:t> H</a:t>
            </a:r>
            <a:r>
              <a:rPr lang="cs-CZ" sz="3200" b="1" baseline="-25000" dirty="0" smtClean="0">
                <a:solidFill>
                  <a:srgbClr val="7030A0"/>
                </a:solidFill>
              </a:rPr>
              <a:t>2</a:t>
            </a:r>
            <a:r>
              <a:rPr lang="cs-CZ" sz="3200" b="1" dirty="0" smtClean="0">
                <a:solidFill>
                  <a:srgbClr val="7030A0"/>
                </a:solidFill>
              </a:rPr>
              <a:t>SO</a:t>
            </a:r>
            <a:r>
              <a:rPr lang="cs-CZ" sz="3200" b="1" baseline="-25000" dirty="0" smtClean="0">
                <a:solidFill>
                  <a:srgbClr val="7030A0"/>
                </a:solidFill>
              </a:rPr>
              <a:t>4</a:t>
            </a:r>
            <a:endParaRPr lang="cs-CZ" sz="3200" b="1" dirty="0">
              <a:solidFill>
                <a:srgbClr val="7030A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611560" y="4581128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00FF"/>
                </a:solidFill>
              </a:rPr>
              <a:t>Blednutí inkoustu</a:t>
            </a:r>
            <a:endParaRPr lang="cs-CZ" sz="3200" b="1" dirty="0">
              <a:solidFill>
                <a:srgbClr val="0000FF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179512" y="551723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pyrogalan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smtClean="0">
                <a:solidFill>
                  <a:srgbClr val="CC6600"/>
                </a:solidFill>
              </a:rPr>
              <a:t>železitý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smtClean="0">
                <a:solidFill>
                  <a:srgbClr val="0000FF"/>
                </a:solidFill>
              </a:rPr>
              <a:t>+ 2e</a:t>
            </a:r>
            <a:r>
              <a:rPr lang="cs-CZ" sz="2400" b="1" baseline="30000" dirty="0" smtClean="0">
                <a:solidFill>
                  <a:srgbClr val="0000FF"/>
                </a:solidFill>
              </a:rPr>
              <a:t>-                                     </a:t>
            </a:r>
            <a:r>
              <a:rPr lang="cs-CZ" sz="2400" b="1" dirty="0" smtClean="0">
                <a:solidFill>
                  <a:srgbClr val="0000FF"/>
                </a:solidFill>
              </a:rPr>
              <a:t>2 </a:t>
            </a:r>
            <a:r>
              <a:rPr lang="cs-CZ" sz="2400" b="1" dirty="0" err="1" smtClean="0">
                <a:solidFill>
                  <a:srgbClr val="0000FF"/>
                </a:solidFill>
              </a:rPr>
              <a:t>galan</a:t>
            </a:r>
            <a:r>
              <a:rPr lang="cs-CZ" sz="2400" b="1" dirty="0" smtClean="0">
                <a:solidFill>
                  <a:srgbClr val="0000FF"/>
                </a:solidFill>
              </a:rPr>
              <a:t> </a:t>
            </a:r>
            <a:r>
              <a:rPr lang="cs-CZ" sz="2400" b="1" dirty="0" smtClean="0">
                <a:solidFill>
                  <a:srgbClr val="008000"/>
                </a:solidFill>
              </a:rPr>
              <a:t>ŽELEZNATÝ </a:t>
            </a:r>
            <a:endParaRPr lang="cs-CZ" sz="2400" baseline="-25000" dirty="0">
              <a:solidFill>
                <a:srgbClr val="008000"/>
              </a:solidFill>
            </a:endParaRPr>
          </a:p>
        </p:txBody>
      </p:sp>
      <p:cxnSp>
        <p:nvCxnSpPr>
          <p:cNvPr id="17" name="Přímá spojovací šipka 16"/>
          <p:cNvCxnSpPr/>
          <p:nvPr/>
        </p:nvCxnSpPr>
        <p:spPr>
          <a:xfrm>
            <a:off x="4139952" y="5733256"/>
            <a:ext cx="122413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>
            <a:off x="6444208" y="2852936"/>
            <a:ext cx="122413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3317</TotalTime>
  <Words>263</Words>
  <Application>Microsoft Office PowerPoint</Application>
  <PresentationFormat>Předvádění na obrazovce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Default Design</vt:lpstr>
      <vt:lpstr>PŘÍRODNÍ POLYMERY Polyfenoly: třísloviny</vt:lpstr>
      <vt:lpstr>Snímek 2</vt:lpstr>
      <vt:lpstr>Snímek 3</vt:lpstr>
      <vt:lpstr>Snímek 4</vt:lpstr>
      <vt:lpstr>Duběnkový inkoust 1</vt:lpstr>
      <vt:lpstr>Duběnkový inkoust 4</vt:lpstr>
      <vt:lpstr>Snímek 7</vt:lpstr>
      <vt:lpstr>Snímek 8</vt:lpstr>
    </vt:vector>
  </TitlesOfParts>
  <Company>Home Studio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NAVRHOVÁNÍ VÝROBKŮ Z PLASTŮ</dc:title>
  <dc:creator>LP</dc:creator>
  <cp:lastModifiedBy>pospisil</cp:lastModifiedBy>
  <cp:revision>377</cp:revision>
  <dcterms:created xsi:type="dcterms:W3CDTF">2008-02-10T16:41:08Z</dcterms:created>
  <dcterms:modified xsi:type="dcterms:W3CDTF">2014-11-05T08:13:48Z</dcterms:modified>
</cp:coreProperties>
</file>