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3"/>
  </p:notesMasterIdLst>
  <p:sldIdLst>
    <p:sldId id="256" r:id="rId2"/>
    <p:sldId id="299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1" autoAdjust="0"/>
    <p:restoredTop sz="94679" autoAdjust="0"/>
  </p:normalViewPr>
  <p:slideViewPr>
    <p:cSldViewPr>
      <p:cViewPr varScale="1">
        <p:scale>
          <a:sx n="92" d="100"/>
          <a:sy n="92" d="100"/>
        </p:scale>
        <p:origin x="-1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942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4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3E764-7D0B-4C3D-8B8A-151CEB3F7AF2}" type="datetimeFigureOut">
              <a:rPr lang="cs-CZ" smtClean="0"/>
              <a:t>12. 9. 2014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77D4BD-728C-4585-8AB8-827CA9048C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606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E7E1-6297-47F5-9825-CE31DE8421F3}" type="datetime1">
              <a:rPr lang="cs-CZ" smtClean="0"/>
              <a:t>12. 9. 2014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46A5-F013-442D-8B9F-E60C29A25B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3688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78672-8C80-4524-AA6D-53E8C7985DA8}" type="datetime1">
              <a:rPr lang="cs-CZ" smtClean="0"/>
              <a:t>12. 9. 2014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46A5-F013-442D-8B9F-E60C29A25B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807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72244-6929-4382-9D28-7C678B136C94}" type="datetime1">
              <a:rPr lang="cs-CZ" smtClean="0"/>
              <a:t>12. 9. 2014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46A5-F013-442D-8B9F-E60C29A25B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4234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85718-11E1-4A6D-8221-82A0845F722C}" type="datetime1">
              <a:rPr lang="cs-CZ" smtClean="0"/>
              <a:t>12. 9. 2014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46A5-F013-442D-8B9F-E60C29A25B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834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ED757-7AFC-4DB3-A561-B856056C3AE6}" type="datetime1">
              <a:rPr lang="cs-CZ" smtClean="0"/>
              <a:t>12. 9. 2014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46A5-F013-442D-8B9F-E60C29A25B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7984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D4643-71BC-44C6-9A54-A3F42AC506DA}" type="datetime1">
              <a:rPr lang="cs-CZ" smtClean="0"/>
              <a:t>12. 9. 2014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46A5-F013-442D-8B9F-E60C29A25B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1558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2B291-9753-401F-86B9-5FCF3DF45329}" type="datetime1">
              <a:rPr lang="cs-CZ" smtClean="0"/>
              <a:t>12. 9. 2014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46A5-F013-442D-8B9F-E60C29A25B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8679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2315-B6C2-48A1-BD6B-8C7E5E269BAC}" type="datetime1">
              <a:rPr lang="cs-CZ" smtClean="0"/>
              <a:t>12. 9. 2014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46A5-F013-442D-8B9F-E60C29A25B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5910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CC8ED-1828-4FE2-A08C-F8CBD583C2F3}" type="datetime1">
              <a:rPr lang="cs-CZ" smtClean="0"/>
              <a:t>12. 9. 2014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46A5-F013-442D-8B9F-E60C29A25B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3505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3B10D-507C-49F9-8E4F-BF78D2387B16}" type="datetime1">
              <a:rPr lang="cs-CZ" smtClean="0"/>
              <a:t>12. 9. 2014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46A5-F013-442D-8B9F-E60C29A25B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5590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3BA89-5173-458B-A779-85577FEB2AEC}" type="datetime1">
              <a:rPr lang="cs-CZ" smtClean="0"/>
              <a:t>12. 9. 2014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46A5-F013-442D-8B9F-E60C29A25B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167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18688-6DD7-4A35-8D01-AB6CA868F6FD}" type="datetime1">
              <a:rPr lang="cs-CZ" smtClean="0"/>
              <a:t>12. 9. 2014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946A5-F013-442D-8B9F-E60C29A25B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6608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Ramanova</a:t>
            </a:r>
            <a:r>
              <a:rPr lang="cs-CZ" dirty="0" smtClean="0"/>
              <a:t> </a:t>
            </a:r>
            <a:r>
              <a:rPr lang="cs-CZ" dirty="0" smtClean="0"/>
              <a:t>spektroskopie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Ramanova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spektroskopie a její aplikace</a:t>
            </a:r>
            <a:endParaRPr lang="cs-CZ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267744" y="6093296"/>
            <a:ext cx="4804457" cy="369332"/>
          </a:xfrm>
          <a:prstGeom prst="rect">
            <a:avLst/>
          </a:prstGeom>
          <a:noFill/>
        </p:spPr>
        <p:txBody>
          <a:bodyPr wrap="none" rtlCol="0" anchor="b" anchorCtr="1">
            <a:spAutoFit/>
          </a:bodyPr>
          <a:lstStyle/>
          <a:p>
            <a:r>
              <a:rPr lang="cs-CZ" dirty="0" smtClean="0"/>
              <a:t>Zdeněk Moravec, A12/316, hugo@chemi.muni.cz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46A5-F013-442D-8B9F-E60C29A25B8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559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457172" y="273352"/>
            <a:ext cx="8228763" cy="114500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000">
                <a:latin typeface="Arial"/>
              </a:rPr>
              <a:t>Ramanova spektroskopie</a:t>
            </a:r>
            <a:endParaRPr/>
          </a:p>
        </p:txBody>
      </p:sp>
      <p:pic>
        <p:nvPicPr>
          <p:cNvPr id="117" name="Obrázek 116"/>
          <p:cNvPicPr/>
          <p:nvPr/>
        </p:nvPicPr>
        <p:blipFill>
          <a:blip r:embed="rId2"/>
          <a:stretch>
            <a:fillRect/>
          </a:stretch>
        </p:blipFill>
        <p:spPr>
          <a:xfrm>
            <a:off x="512685" y="1604841"/>
            <a:ext cx="8117409" cy="397781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8831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457172" y="273352"/>
            <a:ext cx="8228763" cy="114500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000">
                <a:latin typeface="Arial"/>
              </a:rPr>
              <a:t>Ramanův mikroskop</a:t>
            </a:r>
            <a:endParaRPr/>
          </a:p>
        </p:txBody>
      </p:sp>
      <p:sp>
        <p:nvSpPr>
          <p:cNvPr id="119" name="TextShape 2"/>
          <p:cNvSpPr txBox="1"/>
          <p:nvPr/>
        </p:nvSpPr>
        <p:spPr>
          <a:xfrm>
            <a:off x="512685" y="1604841"/>
            <a:ext cx="8117409" cy="3977811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20" name="Obrázek 119"/>
          <p:cNvPicPr/>
          <p:nvPr/>
        </p:nvPicPr>
        <p:blipFill>
          <a:blip r:embed="rId2"/>
          <a:stretch>
            <a:fillRect/>
          </a:stretch>
        </p:blipFill>
        <p:spPr>
          <a:xfrm>
            <a:off x="1115826" y="1188771"/>
            <a:ext cx="6911782" cy="5184218"/>
          </a:xfrm>
          <a:prstGeom prst="rect">
            <a:avLst/>
          </a:prstGeom>
          <a:ln>
            <a:noFill/>
          </a:ln>
        </p:spPr>
      </p:pic>
      <p:sp>
        <p:nvSpPr>
          <p:cNvPr id="121" name="TextShape 3"/>
          <p:cNvSpPr txBox="1"/>
          <p:nvPr/>
        </p:nvSpPr>
        <p:spPr>
          <a:xfrm>
            <a:off x="380105" y="6380174"/>
            <a:ext cx="7946950" cy="314828"/>
          </a:xfrm>
          <a:prstGeom prst="rect">
            <a:avLst/>
          </a:prstGeom>
        </p:spPr>
        <p:txBody>
          <a:bodyPr lIns="81639" tIns="40820" rIns="81639" bIns="40820"/>
          <a:lstStyle/>
          <a:p>
            <a:r>
              <a:rPr lang="cs-CZ">
                <a:latin typeface="Arial"/>
              </a:rPr>
              <a:t>http://commons.wikimedia.org/wiki/File:InVia_Raman_microscope_-_March_2008.jpg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41738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457172" y="273352"/>
            <a:ext cx="8228763" cy="114500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000">
                <a:latin typeface="Arial"/>
              </a:rPr>
              <a:t>Ramanova spektroskopie</a:t>
            </a:r>
            <a:endParaRPr/>
          </a:p>
        </p:txBody>
      </p:sp>
      <p:sp>
        <p:nvSpPr>
          <p:cNvPr id="92" name="TextShape 2"/>
          <p:cNvSpPr txBox="1"/>
          <p:nvPr/>
        </p:nvSpPr>
        <p:spPr>
          <a:xfrm>
            <a:off x="457172" y="1604841"/>
            <a:ext cx="8228763" cy="3977811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cs-CZ">
                <a:latin typeface="Arial"/>
              </a:rPr>
              <a:t>Komplementární metoda k infračervené spektroskopii.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cs-CZ">
                <a:latin typeface="Arial"/>
              </a:rPr>
              <a:t>1928 – Sir Chandrasekhara Venkata Rāman objevil nepružný 
rozptyl záření (Ramanův rozptyl).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cs-CZ">
                <a:latin typeface="Arial"/>
              </a:rPr>
              <a:t>Využívá silné zdroje monochromatického záření – lasery.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cs-CZ">
                <a:latin typeface="Arial"/>
              </a:rPr>
              <a:t>Při interakci se vzorkem dochází z největší části k Rayleighovu 
rozptylu, energie rozptýleného záření je stejná jako energie 
excitujícího záření.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cs-CZ">
                <a:latin typeface="Arial"/>
              </a:rPr>
              <a:t>S nižší pravděpodobností dochází k Ramanovu rozptylu, kdy záření část své energie předává vzorku (Stokesovy linie) nebo ji naopak vzorku odebírá (Anti-Stokesovy linie).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cs-CZ">
                <a:latin typeface="Arial"/>
              </a:rPr>
              <a:t>Aby mohlo dojít k Ramanovu rozptylu, děj musí být spojen se změnou tenzoru polarizovatelnosti.</a:t>
            </a:r>
            <a:endParaRPr/>
          </a:p>
        </p:txBody>
      </p:sp>
      <p:pic>
        <p:nvPicPr>
          <p:cNvPr id="93" name="Obrázek 92"/>
          <p:cNvPicPr/>
          <p:nvPr/>
        </p:nvPicPr>
        <p:blipFill>
          <a:blip r:embed="rId2"/>
          <a:stretch>
            <a:fillRect/>
          </a:stretch>
        </p:blipFill>
        <p:spPr>
          <a:xfrm>
            <a:off x="7415651" y="979757"/>
            <a:ext cx="1727782" cy="2445145"/>
          </a:xfrm>
          <a:prstGeom prst="rect">
            <a:avLst/>
          </a:prstGeom>
          <a:ln>
            <a:noFill/>
          </a:ln>
        </p:spPr>
      </p:pic>
      <p:sp>
        <p:nvSpPr>
          <p:cNvPr id="94" name="TextShape 3"/>
          <p:cNvSpPr txBox="1"/>
          <p:nvPr/>
        </p:nvSpPr>
        <p:spPr>
          <a:xfrm>
            <a:off x="326551" y="6531710"/>
            <a:ext cx="4276514" cy="326585"/>
          </a:xfrm>
          <a:prstGeom prst="rect">
            <a:avLst/>
          </a:prstGeom>
        </p:spPr>
        <p:txBody>
          <a:bodyPr lIns="81639" tIns="40820" rIns="81639" bIns="40820"/>
          <a:lstStyle/>
          <a:p>
            <a:r>
              <a:rPr lang="cs-CZ" sz="1300">
                <a:latin typeface="Arial"/>
              </a:rPr>
              <a:t>http://en.wikipedia.org/wiki/Sir_C._V._Raman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78715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457172" y="273352"/>
            <a:ext cx="8228763" cy="114500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000">
                <a:latin typeface="Arial"/>
              </a:rPr>
              <a:t>Ramanova spektroskopie</a:t>
            </a:r>
            <a:endParaRPr/>
          </a:p>
        </p:txBody>
      </p:sp>
      <p:sp>
        <p:nvSpPr>
          <p:cNvPr id="96" name="TextShape 2"/>
          <p:cNvSpPr txBox="1"/>
          <p:nvPr/>
        </p:nvSpPr>
        <p:spPr>
          <a:xfrm>
            <a:off x="457172" y="1604841"/>
            <a:ext cx="8228763" cy="3977811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97" name="Obrázek 96"/>
          <p:cNvPicPr/>
          <p:nvPr/>
        </p:nvPicPr>
        <p:blipFill>
          <a:blip r:embed="rId2"/>
          <a:stretch>
            <a:fillRect/>
          </a:stretch>
        </p:blipFill>
        <p:spPr>
          <a:xfrm>
            <a:off x="866667" y="1632927"/>
            <a:ext cx="7460388" cy="3708378"/>
          </a:xfrm>
          <a:prstGeom prst="rect">
            <a:avLst/>
          </a:prstGeom>
          <a:ln>
            <a:noFill/>
          </a:ln>
        </p:spPr>
      </p:pic>
      <p:sp>
        <p:nvSpPr>
          <p:cNvPr id="98" name="TextShape 3"/>
          <p:cNvSpPr txBox="1"/>
          <p:nvPr/>
        </p:nvSpPr>
        <p:spPr>
          <a:xfrm>
            <a:off x="2474278" y="5715246"/>
            <a:ext cx="5689501" cy="314828"/>
          </a:xfrm>
          <a:prstGeom prst="rect">
            <a:avLst/>
          </a:prstGeom>
        </p:spPr>
        <p:txBody>
          <a:bodyPr lIns="81639" tIns="40820" rIns="81639" bIns="40820"/>
          <a:lstStyle/>
          <a:p>
            <a:r>
              <a:rPr lang="cs-CZ">
                <a:latin typeface="Arial"/>
              </a:rPr>
              <a:t>http://commons.wikimedia.org/wiki/File:Ramanscattering.svg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67248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457172" y="273352"/>
            <a:ext cx="8228763" cy="114500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000">
                <a:latin typeface="Arial"/>
              </a:rPr>
              <a:t>Ramanova spektroskopie</a:t>
            </a:r>
            <a:endParaRPr/>
          </a:p>
        </p:txBody>
      </p:sp>
      <p:sp>
        <p:nvSpPr>
          <p:cNvPr id="100" name="TextShape 2"/>
          <p:cNvSpPr txBox="1"/>
          <p:nvPr/>
        </p:nvSpPr>
        <p:spPr>
          <a:xfrm>
            <a:off x="457172" y="1604841"/>
            <a:ext cx="8228763" cy="3977811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01" name="Obrázek 100"/>
          <p:cNvPicPr/>
          <p:nvPr/>
        </p:nvPicPr>
        <p:blipFill>
          <a:blip r:embed="rId2"/>
          <a:stretch>
            <a:fillRect/>
          </a:stretch>
        </p:blipFill>
        <p:spPr>
          <a:xfrm>
            <a:off x="326" y="1461144"/>
            <a:ext cx="9143107" cy="445887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1716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457172" y="273352"/>
            <a:ext cx="8228763" cy="114500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000">
                <a:latin typeface="Arial"/>
              </a:rPr>
              <a:t>Lasery</a:t>
            </a:r>
            <a:endParaRPr/>
          </a:p>
        </p:txBody>
      </p:sp>
      <p:sp>
        <p:nvSpPr>
          <p:cNvPr id="103" name="TextShape 2"/>
          <p:cNvSpPr txBox="1"/>
          <p:nvPr/>
        </p:nvSpPr>
        <p:spPr>
          <a:xfrm>
            <a:off x="457172" y="1604841"/>
            <a:ext cx="8228763" cy="3977811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cs-CZ">
                <a:latin typeface="Arial"/>
              </a:rPr>
              <a:t>Light Amplification by Stimulated Emission of Radiation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cs-CZ">
                <a:latin typeface="Arial"/>
              </a:rPr>
              <a:t>He-Ne laser – 632,8 nm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cs-CZ">
                <a:latin typeface="Arial"/>
              </a:rPr>
              <a:t>Ar laser – 488 nm, 496,5 nm a 514,4 nm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cs-CZ">
                <a:latin typeface="Arial"/>
              </a:rPr>
              <a:t>Kr laser – 530,9 nm a 674,1 nm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cs-CZ">
                <a:latin typeface="Arial"/>
              </a:rPr>
              <a:t>Nd:YAG laser – 1064 nm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cs-CZ">
                <a:latin typeface="Arial"/>
              </a:rPr>
              <a:t>laserové diody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cs-CZ">
                <a:latin typeface="Arial"/>
              </a:rPr>
              <a:t>laditelné lasery</a:t>
            </a:r>
            <a:endParaRPr/>
          </a:p>
        </p:txBody>
      </p:sp>
      <p:pic>
        <p:nvPicPr>
          <p:cNvPr id="104" name="Obrázek 103"/>
          <p:cNvPicPr/>
          <p:nvPr/>
        </p:nvPicPr>
        <p:blipFill>
          <a:blip r:embed="rId2"/>
          <a:stretch>
            <a:fillRect/>
          </a:stretch>
        </p:blipFill>
        <p:spPr>
          <a:xfrm>
            <a:off x="6657072" y="1410196"/>
            <a:ext cx="2159810" cy="152907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352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457172" y="273352"/>
            <a:ext cx="8228763" cy="114500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000">
                <a:latin typeface="Arial"/>
              </a:rPr>
              <a:t>Ramanova spektroskopie</a:t>
            </a:r>
            <a:endParaRPr/>
          </a:p>
        </p:txBody>
      </p:sp>
      <p:pic>
        <p:nvPicPr>
          <p:cNvPr id="106" name="Obrázek 105"/>
          <p:cNvPicPr/>
          <p:nvPr/>
        </p:nvPicPr>
        <p:blipFill>
          <a:blip r:embed="rId2"/>
          <a:stretch>
            <a:fillRect/>
          </a:stretch>
        </p:blipFill>
        <p:spPr>
          <a:xfrm>
            <a:off x="311857" y="2256706"/>
            <a:ext cx="3770033" cy="3977811"/>
          </a:xfrm>
          <a:prstGeom prst="rect">
            <a:avLst/>
          </a:prstGeom>
          <a:ln>
            <a:noFill/>
          </a:ln>
        </p:spPr>
      </p:pic>
      <p:pic>
        <p:nvPicPr>
          <p:cNvPr id="107" name="Obrázek 106"/>
          <p:cNvPicPr/>
          <p:nvPr/>
        </p:nvPicPr>
        <p:blipFill>
          <a:blip r:embed="rId3"/>
          <a:stretch>
            <a:fillRect/>
          </a:stretch>
        </p:blipFill>
        <p:spPr>
          <a:xfrm>
            <a:off x="4306884" y="2256706"/>
            <a:ext cx="4607637" cy="3977811"/>
          </a:xfrm>
          <a:prstGeom prst="rect">
            <a:avLst/>
          </a:prstGeom>
          <a:ln>
            <a:noFill/>
          </a:ln>
        </p:spPr>
      </p:pic>
      <p:sp>
        <p:nvSpPr>
          <p:cNvPr id="108" name="TextShape 2"/>
          <p:cNvSpPr txBox="1"/>
          <p:nvPr/>
        </p:nvSpPr>
        <p:spPr>
          <a:xfrm>
            <a:off x="195931" y="1143049"/>
            <a:ext cx="8228763" cy="1145009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cs-CZ" sz="2000">
                <a:latin typeface="Arial"/>
              </a:rPr>
              <a:t>Bruker EQUINOX IFS 55/S s Ramanovým nástavcem FRA 106/S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94702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457172" y="142718"/>
            <a:ext cx="8228763" cy="114500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000">
                <a:latin typeface="Arial"/>
              </a:rPr>
              <a:t>Ramanova spektroskopie</a:t>
            </a:r>
            <a:endParaRPr/>
          </a:p>
        </p:txBody>
      </p:sp>
      <p:pic>
        <p:nvPicPr>
          <p:cNvPr id="110" name="Obrázek 109"/>
          <p:cNvPicPr/>
          <p:nvPr/>
        </p:nvPicPr>
        <p:blipFill>
          <a:blip r:embed="rId2"/>
          <a:stretch>
            <a:fillRect/>
          </a:stretch>
        </p:blipFill>
        <p:spPr>
          <a:xfrm>
            <a:off x="469907" y="1025805"/>
            <a:ext cx="8203619" cy="583249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3682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457172" y="273352"/>
            <a:ext cx="8228763" cy="114500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000">
                <a:latin typeface="Arial"/>
              </a:rPr>
              <a:t>Příprava vzorků</a:t>
            </a:r>
            <a:endParaRPr/>
          </a:p>
        </p:txBody>
      </p:sp>
      <p:sp>
        <p:nvSpPr>
          <p:cNvPr id="112" name="TextShape 2"/>
          <p:cNvSpPr txBox="1"/>
          <p:nvPr/>
        </p:nvSpPr>
        <p:spPr>
          <a:xfrm>
            <a:off x="457172" y="1604841"/>
            <a:ext cx="8228763" cy="3977811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cs-CZ">
                <a:latin typeface="Arial"/>
              </a:rPr>
              <a:t>Jednodušší než u IR spektroskopie.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cs-CZ">
                <a:latin typeface="Arial"/>
              </a:rPr>
              <a:t>Pevné vzorky se měří ve skleněných kapilárách nebo jako tenké vrstvy na vhodném substrátu. Větší vzorky lze uchytit do držáku vzorku bez úpravy.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cs-CZ">
                <a:latin typeface="Arial"/>
              </a:rPr>
              <a:t>Kapalné vzorky se také plní do kapilár.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cs-CZ">
                <a:latin typeface="Arial"/>
              </a:rPr>
              <a:t>Pro měření plynných vzorků se využívají kyvety s násobným odrazem.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cs-CZ">
                <a:latin typeface="Arial"/>
              </a:rPr>
              <a:t>Komplikací při měření bývá luminiscence vzorku. Lze ji potlačit změnou vlnové délky laseru, pokud to spektrometr umožňuje.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48216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457172" y="273352"/>
            <a:ext cx="8228763" cy="114500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4" name="TextShape 2"/>
          <p:cNvSpPr txBox="1"/>
          <p:nvPr/>
        </p:nvSpPr>
        <p:spPr>
          <a:xfrm>
            <a:off x="457172" y="1604841"/>
            <a:ext cx="8228763" cy="3977811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15" name="Obrázek 114"/>
          <p:cNvPicPr/>
          <p:nvPr/>
        </p:nvPicPr>
        <p:blipFill>
          <a:blip r:embed="rId2"/>
          <a:stretch>
            <a:fillRect/>
          </a:stretch>
        </p:blipFill>
        <p:spPr>
          <a:xfrm>
            <a:off x="766416" y="928156"/>
            <a:ext cx="7610928" cy="593013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1402822"/>
      </p:ext>
    </p:extLst>
  </p:cSld>
  <p:clrMapOvr>
    <a:masterClrMapping/>
  </p:clrMapOvr>
</p:sld>
</file>

<file path=ppt/theme/theme1.xml><?xml version="1.0" encoding="utf-8"?>
<a:theme xmlns:a="http://schemas.openxmlformats.org/drawingml/2006/main" name="molSpekt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molSpekt</Template>
  <TotalTime>0</TotalTime>
  <Words>179</Words>
  <Application>Microsoft Office PowerPoint</Application>
  <PresentationFormat>Předvádění na obrazovce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molSpekt</vt:lpstr>
      <vt:lpstr>Ramanova spektroskopie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Molekulová spektroskopie</dc:title>
  <dc:creator>hugo</dc:creator>
  <cp:lastModifiedBy>hugo</cp:lastModifiedBy>
  <cp:revision>2</cp:revision>
  <dcterms:created xsi:type="dcterms:W3CDTF">2014-09-12T11:17:46Z</dcterms:created>
  <dcterms:modified xsi:type="dcterms:W3CDTF">2014-09-12T11:18:38Z</dcterms:modified>
</cp:coreProperties>
</file>