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1" r:id="rId4"/>
    <p:sldId id="265" r:id="rId5"/>
    <p:sldId id="266" r:id="rId6"/>
    <p:sldId id="267" r:id="rId7"/>
    <p:sldId id="268" r:id="rId8"/>
    <p:sldId id="273" r:id="rId9"/>
    <p:sldId id="270" r:id="rId10"/>
    <p:sldId id="269" r:id="rId11"/>
    <p:sldId id="271" r:id="rId12"/>
    <p:sldId id="27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10/1/2013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10/1/2013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10/1/2013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10/1/2013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10/1/2013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10/1/2013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63415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C4182</a:t>
            </a:r>
            <a:br>
              <a:rPr lang="cs-CZ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Biochemie II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4437112"/>
            <a:ext cx="7848872" cy="1296144"/>
          </a:xfrm>
        </p:spPr>
        <p:txBody>
          <a:bodyPr>
            <a:normAutofit lnSpcReduction="10000"/>
          </a:bodyPr>
          <a:lstStyle/>
          <a:p>
            <a:pPr algn="l"/>
            <a:r>
              <a:rPr lang="cs-CZ" sz="3200" dirty="0" smtClean="0">
                <a:solidFill>
                  <a:schemeClr val="tx1"/>
                </a:solidFill>
                <a:latin typeface="+mn-lt"/>
              </a:rPr>
              <a:t>05-Signální </a:t>
            </a:r>
            <a:r>
              <a:rPr lang="cs-CZ" sz="3200" dirty="0" smtClean="0">
                <a:solidFill>
                  <a:schemeClr val="tx1"/>
                </a:solidFill>
                <a:latin typeface="+mn-lt"/>
              </a:rPr>
              <a:t>a </a:t>
            </a:r>
            <a:r>
              <a:rPr lang="cs-CZ" sz="3200" dirty="0" smtClean="0">
                <a:solidFill>
                  <a:schemeClr val="tx1"/>
                </a:solidFill>
                <a:latin typeface="+mn-lt"/>
              </a:rPr>
              <a:t>obranné bílkoviny</a:t>
            </a:r>
            <a:endParaRPr lang="cs-CZ" sz="3200" dirty="0" smtClean="0">
              <a:solidFill>
                <a:schemeClr val="tx1"/>
              </a:solidFill>
              <a:latin typeface="+mn-lt"/>
            </a:endParaRPr>
          </a:p>
          <a:p>
            <a:pPr algn="r"/>
            <a:endParaRPr lang="cs-CZ" sz="2200" dirty="0" smtClean="0">
              <a:solidFill>
                <a:schemeClr val="tx1"/>
              </a:solidFill>
            </a:endParaRPr>
          </a:p>
          <a:p>
            <a:pPr algn="r"/>
            <a:r>
              <a:rPr lang="cs-CZ" sz="2200" dirty="0" smtClean="0">
                <a:solidFill>
                  <a:schemeClr val="tx1"/>
                </a:solidFill>
              </a:rPr>
              <a:t>FRVŠ </a:t>
            </a:r>
            <a:r>
              <a:rPr lang="cs-CZ" sz="2200" b="1" dirty="0">
                <a:solidFill>
                  <a:schemeClr val="tx1"/>
                </a:solidFill>
              </a:rPr>
              <a:t>1647/2012</a:t>
            </a:r>
            <a:endParaRPr lang="cs-CZ" sz="2200" dirty="0">
              <a:solidFill>
                <a:schemeClr val="tx1"/>
              </a:solidFill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10/1/2013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cs-CZ" sz="5000" dirty="0">
                <a:solidFill>
                  <a:schemeClr val="tx1"/>
                </a:solidFill>
              </a:rPr>
              <a:t>Bílkoviny imunitního systému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i="1" dirty="0" smtClean="0">
              <a:solidFill>
                <a:schemeClr val="tx1"/>
              </a:solidFill>
            </a:endParaRPr>
          </a:p>
          <a:p>
            <a:endParaRPr lang="cs-CZ" i="1" dirty="0">
              <a:solidFill>
                <a:schemeClr val="tx1"/>
              </a:solidFill>
            </a:endParaRPr>
          </a:p>
          <a:p>
            <a:r>
              <a:rPr lang="cs-CZ" i="1" dirty="0" smtClean="0">
                <a:solidFill>
                  <a:schemeClr val="tx1"/>
                </a:solidFill>
              </a:rPr>
              <a:t>Membránové komponenty </a:t>
            </a:r>
            <a:r>
              <a:rPr lang="cs-CZ" i="1" dirty="0">
                <a:solidFill>
                  <a:schemeClr val="tx1"/>
                </a:solidFill>
              </a:rPr>
              <a:t>imunitního </a:t>
            </a:r>
            <a:r>
              <a:rPr lang="cs-CZ" i="1" dirty="0" smtClean="0">
                <a:solidFill>
                  <a:schemeClr val="tx1"/>
                </a:solidFill>
              </a:rPr>
              <a:t>systému</a:t>
            </a:r>
          </a:p>
          <a:p>
            <a:pPr lvl="1"/>
            <a:r>
              <a:rPr lang="cs-CZ" i="1" dirty="0" smtClean="0">
                <a:solidFill>
                  <a:schemeClr val="tx1"/>
                </a:solidFill>
              </a:rPr>
              <a:t>rozpoznání </a:t>
            </a:r>
            <a:r>
              <a:rPr lang="cs-CZ" i="1" dirty="0">
                <a:solidFill>
                  <a:schemeClr val="tx1"/>
                </a:solidFill>
              </a:rPr>
              <a:t>a signalizace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5497144" cy="3794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9746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sz="5000" dirty="0">
                <a:solidFill>
                  <a:schemeClr val="tx1"/>
                </a:solidFill>
              </a:rPr>
              <a:t>Bílkoviny imunitního systému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Funkce </a:t>
            </a:r>
            <a:r>
              <a:rPr lang="cs-CZ" dirty="0">
                <a:solidFill>
                  <a:schemeClr val="tx1"/>
                </a:solidFill>
              </a:rPr>
              <a:t>in </a:t>
            </a:r>
            <a:r>
              <a:rPr lang="cs-CZ" dirty="0" err="1">
                <a:solidFill>
                  <a:schemeClr val="tx1"/>
                </a:solidFill>
              </a:rPr>
              <a:t>vivo</a:t>
            </a:r>
            <a:r>
              <a:rPr lang="cs-CZ" dirty="0">
                <a:solidFill>
                  <a:schemeClr val="tx1"/>
                </a:solidFill>
              </a:rPr>
              <a:t> – přirozený </a:t>
            </a:r>
            <a:r>
              <a:rPr lang="cs-CZ" dirty="0" smtClean="0">
                <a:solidFill>
                  <a:schemeClr val="tx1"/>
                </a:solidFill>
              </a:rPr>
              <a:t>systém</a:t>
            </a: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část složitého mechanismu, funkce spíše signální, aglutinace (erytrocyty)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indukovaná syntéza, energetická náročnost, regulace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rozpoznávací schopnost, specificita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kapacita</a:t>
            </a:r>
          </a:p>
          <a:p>
            <a:pPr lvl="0"/>
            <a:r>
              <a:rPr lang="cs-CZ" dirty="0" smtClean="0">
                <a:solidFill>
                  <a:schemeClr val="tx1"/>
                </a:solidFill>
              </a:rPr>
              <a:t>Poruchy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Autoimunitní choroby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Nedostatečná produkce</a:t>
            </a:r>
          </a:p>
          <a:p>
            <a:pPr lvl="0"/>
            <a:r>
              <a:rPr lang="cs-CZ" dirty="0" smtClean="0">
                <a:solidFill>
                  <a:schemeClr val="tx1"/>
                </a:solidFill>
              </a:rPr>
              <a:t>Imunologie, imunochemie</a:t>
            </a:r>
          </a:p>
          <a:p>
            <a:pPr lvl="0"/>
            <a:endParaRPr lang="cs-CZ" dirty="0" smtClean="0">
              <a:solidFill>
                <a:schemeClr val="tx1"/>
              </a:solidFill>
            </a:endParaRPr>
          </a:p>
          <a:p>
            <a:pPr lvl="0"/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30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sz="4800" dirty="0">
                <a:solidFill>
                  <a:schemeClr val="tx1"/>
                </a:solidFill>
              </a:rPr>
              <a:t>A</a:t>
            </a:r>
            <a:r>
              <a:rPr lang="cs-CZ" sz="4800" dirty="0" smtClean="0">
                <a:solidFill>
                  <a:schemeClr val="tx1"/>
                </a:solidFill>
              </a:rPr>
              <a:t>plikace </a:t>
            </a:r>
            <a:r>
              <a:rPr lang="cs-CZ" sz="4800" dirty="0">
                <a:solidFill>
                  <a:schemeClr val="tx1"/>
                </a:solidFill>
              </a:rPr>
              <a:t>v lékařství a biochemii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 </a:t>
            </a:r>
            <a:r>
              <a:rPr lang="cs-CZ" dirty="0" smtClean="0">
                <a:solidFill>
                  <a:schemeClr val="tx1"/>
                </a:solidFill>
              </a:rPr>
              <a:t>Klinické využití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Klasické – </a:t>
            </a:r>
            <a:r>
              <a:rPr lang="cs-CZ" dirty="0" smtClean="0">
                <a:solidFill>
                  <a:schemeClr val="tx1"/>
                </a:solidFill>
              </a:rPr>
              <a:t>imunizace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Pokročilé – léčba příčin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Metody stanovení x metody využívající </a:t>
            </a:r>
            <a:r>
              <a:rPr lang="cs-CZ" smtClean="0">
                <a:solidFill>
                  <a:schemeClr val="tx1"/>
                </a:solidFill>
              </a:rPr>
              <a:t>Ig</a:t>
            </a:r>
            <a:endParaRPr lang="cs-CZ" dirty="0">
              <a:solidFill>
                <a:schemeClr val="tx1"/>
              </a:solidFill>
            </a:endParaRP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Technické využití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Imunoanalytické </a:t>
            </a:r>
            <a:r>
              <a:rPr lang="cs-CZ" dirty="0">
                <a:solidFill>
                  <a:schemeClr val="tx1"/>
                </a:solidFill>
              </a:rPr>
              <a:t>metody – RIA, ELISA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Imunoseparace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– </a:t>
            </a:r>
            <a:r>
              <a:rPr lang="cs-CZ" dirty="0" err="1">
                <a:solidFill>
                  <a:schemeClr val="tx1"/>
                </a:solidFill>
              </a:rPr>
              <a:t>imunoafinitní</a:t>
            </a:r>
            <a:r>
              <a:rPr lang="cs-CZ" dirty="0">
                <a:solidFill>
                  <a:schemeClr val="tx1"/>
                </a:solidFill>
              </a:rPr>
              <a:t> chromatografie, magnetické kuličky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Příprava </a:t>
            </a:r>
            <a:r>
              <a:rPr lang="cs-CZ" dirty="0">
                <a:solidFill>
                  <a:schemeClr val="tx1"/>
                </a:solidFill>
              </a:rPr>
              <a:t>protilátek – </a:t>
            </a:r>
            <a:r>
              <a:rPr lang="cs-CZ" dirty="0" err="1">
                <a:solidFill>
                  <a:schemeClr val="tx1"/>
                </a:solidFill>
              </a:rPr>
              <a:t>polyklonální</a:t>
            </a:r>
            <a:r>
              <a:rPr lang="cs-CZ" dirty="0">
                <a:solidFill>
                  <a:schemeClr val="tx1"/>
                </a:solidFill>
              </a:rPr>
              <a:t>, monoklonální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0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smtClean="0">
                <a:solidFill>
                  <a:schemeClr val="tx1"/>
                </a:solidFill>
              </a:rPr>
              <a:t>Signální </a:t>
            </a:r>
            <a:r>
              <a:rPr lang="cs-CZ" dirty="0">
                <a:solidFill>
                  <a:schemeClr val="tx1"/>
                </a:solidFill>
              </a:rPr>
              <a:t>a ochranné bílkoviny, imunoglobuliny, struktura, funkce, praktické aspekty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10/1/2013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Petr Zbořil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95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sz="5000" dirty="0" smtClean="0">
                <a:solidFill>
                  <a:schemeClr val="tx1"/>
                </a:solidFill>
              </a:rPr>
              <a:t>Signální </a:t>
            </a:r>
            <a:r>
              <a:rPr lang="cs-CZ" sz="5000" dirty="0">
                <a:solidFill>
                  <a:schemeClr val="tx1"/>
                </a:solidFill>
              </a:rPr>
              <a:t>a </a:t>
            </a:r>
            <a:r>
              <a:rPr lang="cs-CZ" sz="5000" dirty="0" smtClean="0">
                <a:solidFill>
                  <a:schemeClr val="tx1"/>
                </a:solidFill>
              </a:rPr>
              <a:t>obranné bílkoviny</a:t>
            </a:r>
            <a:endParaRPr lang="cs-CZ" sz="5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Obě funkce často společné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Obranná funkce – signál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Signalizace při obraně - interferony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Speciální signální peptidy a bílkoviny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Široký pojem, malá kvanta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Regulační – hormony, neurotransmitery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Příklad – bílkoviny imunitního systému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Třetí signální systém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Propojení s nervovým a humorálním</a:t>
            </a:r>
          </a:p>
          <a:p>
            <a:pPr marL="457200" lvl="1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69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sz="5000" dirty="0">
                <a:solidFill>
                  <a:schemeClr val="tx1"/>
                </a:solidFill>
              </a:rPr>
              <a:t>Bílkoviny imunitního systému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Velmi komplikovaná </a:t>
            </a:r>
            <a:r>
              <a:rPr lang="cs-CZ" dirty="0">
                <a:solidFill>
                  <a:schemeClr val="tx1"/>
                </a:solidFill>
              </a:rPr>
              <a:t>skupinu látek,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Základní součásti </a:t>
            </a:r>
            <a:r>
              <a:rPr lang="cs-CZ" b="1" dirty="0" smtClean="0">
                <a:solidFill>
                  <a:schemeClr val="tx1"/>
                </a:solidFill>
              </a:rPr>
              <a:t>imunoglobuliny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5 </a:t>
            </a:r>
            <a:r>
              <a:rPr lang="cs-CZ" dirty="0">
                <a:solidFill>
                  <a:schemeClr val="tx1"/>
                </a:solidFill>
              </a:rPr>
              <a:t>základních </a:t>
            </a:r>
            <a:r>
              <a:rPr lang="cs-CZ" dirty="0" smtClean="0">
                <a:solidFill>
                  <a:schemeClr val="tx1"/>
                </a:solidFill>
              </a:rPr>
              <a:t>typů </a:t>
            </a:r>
            <a:r>
              <a:rPr lang="cs-CZ" dirty="0">
                <a:solidFill>
                  <a:schemeClr val="tx1"/>
                </a:solidFill>
              </a:rPr>
              <a:t>– G, A, M, D a E </a:t>
            </a: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Liší </a:t>
            </a:r>
            <a:r>
              <a:rPr lang="cs-CZ" dirty="0">
                <a:solidFill>
                  <a:schemeClr val="tx1"/>
                </a:solidFill>
              </a:rPr>
              <a:t>se strukturou i </a:t>
            </a:r>
            <a:r>
              <a:rPr lang="cs-CZ" dirty="0" smtClean="0">
                <a:solidFill>
                  <a:schemeClr val="tx1"/>
                </a:solidFill>
              </a:rPr>
              <a:t>funkcí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Vykazující </a:t>
            </a:r>
            <a:r>
              <a:rPr lang="cs-CZ" dirty="0">
                <a:solidFill>
                  <a:schemeClr val="tx1"/>
                </a:solidFill>
              </a:rPr>
              <a:t>společné základní znaky jak struktury tak funkce.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3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cs-CZ" sz="5000" dirty="0">
                <a:solidFill>
                  <a:schemeClr val="tx1"/>
                </a:solidFill>
              </a:rPr>
              <a:t>Bílkoviny imunitního systému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b="1" i="1" dirty="0">
                <a:solidFill>
                  <a:schemeClr val="tx1"/>
                </a:solidFill>
              </a:rPr>
              <a:t>Schematické znázornění struktur imunoglobulinů.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525" y="1724025"/>
            <a:ext cx="455295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050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cs-CZ" sz="5000" dirty="0">
                <a:solidFill>
                  <a:schemeClr val="tx1"/>
                </a:solidFill>
              </a:rPr>
              <a:t>Bílkoviny imunitního systému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r>
              <a:rPr lang="cs-CZ" dirty="0" err="1" smtClean="0">
                <a:solidFill>
                  <a:schemeClr val="tx1"/>
                </a:solidFill>
              </a:rPr>
              <a:t>Imonuglobuliny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G (</a:t>
            </a:r>
            <a:r>
              <a:rPr lang="cs-CZ" b="1" dirty="0" err="1">
                <a:solidFill>
                  <a:schemeClr val="tx1"/>
                </a:solidFill>
              </a:rPr>
              <a:t>IgG</a:t>
            </a:r>
            <a:r>
              <a:rPr lang="cs-CZ" dirty="0" smtClean="0">
                <a:solidFill>
                  <a:schemeClr val="tx1"/>
                </a:solidFill>
              </a:rPr>
              <a:t>) 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Nejjednoduššími a nejvíce zastoupenými </a:t>
            </a:r>
            <a:r>
              <a:rPr lang="cs-CZ" dirty="0" smtClean="0">
                <a:solidFill>
                  <a:schemeClr val="tx1"/>
                </a:solidFill>
              </a:rPr>
              <a:t>jsou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Z</a:t>
            </a:r>
            <a:r>
              <a:rPr lang="cs-CZ" dirty="0" smtClean="0">
                <a:solidFill>
                  <a:schemeClr val="tx1"/>
                </a:solidFill>
              </a:rPr>
              <a:t>ákladní </a:t>
            </a:r>
            <a:r>
              <a:rPr lang="cs-CZ" dirty="0">
                <a:solidFill>
                  <a:schemeClr val="tx1"/>
                </a:solidFill>
              </a:rPr>
              <a:t>struktura je </a:t>
            </a:r>
            <a:r>
              <a:rPr lang="cs-CZ" dirty="0" err="1">
                <a:solidFill>
                  <a:schemeClr val="tx1"/>
                </a:solidFill>
              </a:rPr>
              <a:t>tetramer</a:t>
            </a:r>
            <a:r>
              <a:rPr lang="cs-CZ" dirty="0">
                <a:solidFill>
                  <a:schemeClr val="tx1"/>
                </a:solidFill>
              </a:rPr>
              <a:t> o dvou těžkých a dvou lehkých řetězcích.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b="1" i="1" dirty="0">
                <a:solidFill>
                  <a:schemeClr val="tx1"/>
                </a:solidFill>
              </a:rPr>
              <a:t>Imunoglobulin G</a:t>
            </a:r>
            <a:r>
              <a:rPr lang="cs-CZ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prostorový </a:t>
            </a:r>
            <a:r>
              <a:rPr lang="cs-CZ" dirty="0">
                <a:solidFill>
                  <a:schemeClr val="tx1"/>
                </a:solidFill>
              </a:rPr>
              <a:t>model (A) a plošné </a:t>
            </a:r>
            <a:r>
              <a:rPr lang="cs-CZ" dirty="0" err="1" smtClean="0">
                <a:solidFill>
                  <a:schemeClr val="tx1"/>
                </a:solidFill>
              </a:rPr>
              <a:t>schema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98" y="2599177"/>
            <a:ext cx="6673334" cy="274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519141"/>
            <a:ext cx="411480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900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cs-CZ" sz="5000" dirty="0">
                <a:solidFill>
                  <a:schemeClr val="tx1"/>
                </a:solidFill>
              </a:rPr>
              <a:t>Bílkoviny imunitního systému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Části</a:t>
            </a: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Z hlediska </a:t>
            </a:r>
            <a:r>
              <a:rPr lang="cs-CZ" sz="1600" dirty="0">
                <a:solidFill>
                  <a:schemeClr val="tx1"/>
                </a:solidFill>
              </a:rPr>
              <a:t>strukturního 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i </a:t>
            </a:r>
            <a:r>
              <a:rPr lang="cs-CZ" sz="1600" dirty="0">
                <a:solidFill>
                  <a:schemeClr val="tx1"/>
                </a:solidFill>
              </a:rPr>
              <a:t>funkčního </a:t>
            </a:r>
            <a:r>
              <a:rPr lang="cs-CZ" sz="1600" dirty="0" smtClean="0">
                <a:solidFill>
                  <a:schemeClr val="tx1"/>
                </a:solidFill>
              </a:rPr>
              <a:t>lze </a:t>
            </a:r>
            <a:r>
              <a:rPr lang="cs-CZ" sz="1600" dirty="0" err="1" smtClean="0">
                <a:solidFill>
                  <a:schemeClr val="tx1"/>
                </a:solidFill>
              </a:rPr>
              <a:t>IgG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dirty="0">
                <a:solidFill>
                  <a:schemeClr val="tx1"/>
                </a:solidFill>
              </a:rPr>
              <a:t>rozdělit 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na </a:t>
            </a:r>
            <a:r>
              <a:rPr lang="cs-CZ" sz="1600" dirty="0">
                <a:solidFill>
                  <a:schemeClr val="tx1"/>
                </a:solidFill>
              </a:rPr>
              <a:t>část (doménu, fragment) 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konservativní </a:t>
            </a:r>
            <a:r>
              <a:rPr lang="cs-CZ" sz="1600" dirty="0">
                <a:solidFill>
                  <a:schemeClr val="tx1"/>
                </a:solidFill>
              </a:rPr>
              <a:t>(konstantní – </a:t>
            </a:r>
            <a:r>
              <a:rPr lang="cs-CZ" sz="1600" b="1" dirty="0" err="1">
                <a:solidFill>
                  <a:schemeClr val="tx1"/>
                </a:solidFill>
              </a:rPr>
              <a:t>F</a:t>
            </a:r>
            <a:r>
              <a:rPr lang="cs-CZ" sz="1600" b="1" baseline="-25000" dirty="0" err="1">
                <a:solidFill>
                  <a:schemeClr val="tx1"/>
                </a:solidFill>
              </a:rPr>
              <a:t>c</a:t>
            </a:r>
            <a:r>
              <a:rPr lang="cs-CZ" sz="1600" dirty="0">
                <a:solidFill>
                  <a:schemeClr val="tx1"/>
                </a:solidFill>
              </a:rPr>
              <a:t>) </a:t>
            </a: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a </a:t>
            </a:r>
            <a:r>
              <a:rPr lang="cs-CZ" sz="1600" dirty="0">
                <a:solidFill>
                  <a:schemeClr val="tx1"/>
                </a:solidFill>
              </a:rPr>
              <a:t>variabilní (vaznou – </a:t>
            </a:r>
            <a:r>
              <a:rPr lang="cs-CZ" sz="1600" b="1" dirty="0" err="1">
                <a:solidFill>
                  <a:schemeClr val="tx1"/>
                </a:solidFill>
              </a:rPr>
              <a:t>F</a:t>
            </a:r>
            <a:r>
              <a:rPr lang="cs-CZ" sz="1600" b="1" baseline="-25000" dirty="0" err="1">
                <a:solidFill>
                  <a:schemeClr val="tx1"/>
                </a:solidFill>
              </a:rPr>
              <a:t>v</a:t>
            </a:r>
            <a:r>
              <a:rPr lang="cs-CZ" sz="1600" dirty="0">
                <a:solidFill>
                  <a:schemeClr val="tx1"/>
                </a:solidFill>
              </a:rPr>
              <a:t> </a:t>
            </a:r>
            <a:r>
              <a:rPr lang="cs-CZ" sz="1600" dirty="0" smtClean="0">
                <a:solidFill>
                  <a:schemeClr val="tx1"/>
                </a:solidFill>
              </a:rPr>
              <a:t>nebo </a:t>
            </a:r>
            <a:r>
              <a:rPr lang="cs-CZ" sz="1600" b="1" dirty="0" err="1">
                <a:solidFill>
                  <a:schemeClr val="tx1"/>
                </a:solidFill>
              </a:rPr>
              <a:t>F</a:t>
            </a:r>
            <a:r>
              <a:rPr lang="cs-CZ" sz="1600" b="1" baseline="-25000" dirty="0" err="1">
                <a:solidFill>
                  <a:schemeClr val="tx1"/>
                </a:solidFill>
              </a:rPr>
              <a:t>ab</a:t>
            </a:r>
            <a:r>
              <a:rPr lang="cs-CZ" sz="1600" dirty="0">
                <a:solidFill>
                  <a:schemeClr val="tx1"/>
                </a:solidFill>
              </a:rPr>
              <a:t>). 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Druhá </a:t>
            </a:r>
            <a:r>
              <a:rPr lang="cs-CZ" sz="1600" dirty="0">
                <a:solidFill>
                  <a:schemeClr val="tx1"/>
                </a:solidFill>
              </a:rPr>
              <a:t>z nich má velmi 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specifickou </a:t>
            </a:r>
            <a:r>
              <a:rPr lang="cs-CZ" sz="1600" dirty="0">
                <a:solidFill>
                  <a:schemeClr val="tx1"/>
                </a:solidFill>
              </a:rPr>
              <a:t>strukturu 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a </a:t>
            </a:r>
            <a:r>
              <a:rPr lang="cs-CZ" sz="1600" dirty="0">
                <a:solidFill>
                  <a:schemeClr val="tx1"/>
                </a:solidFill>
              </a:rPr>
              <a:t>je odpovědná za vazbu 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skupin </a:t>
            </a:r>
            <a:r>
              <a:rPr lang="cs-CZ" sz="1600" dirty="0">
                <a:solidFill>
                  <a:schemeClr val="tx1"/>
                </a:solidFill>
              </a:rPr>
              <a:t>(molekul nebo jejich částí) 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1600" dirty="0" smtClean="0">
                <a:solidFill>
                  <a:schemeClr val="tx1"/>
                </a:solidFill>
              </a:rPr>
              <a:t>označovaných </a:t>
            </a:r>
            <a:r>
              <a:rPr lang="cs-CZ" sz="1600" dirty="0">
                <a:solidFill>
                  <a:schemeClr val="tx1"/>
                </a:solidFill>
              </a:rPr>
              <a:t>jako </a:t>
            </a:r>
            <a:r>
              <a:rPr lang="cs-CZ" sz="1600" b="1" dirty="0">
                <a:solidFill>
                  <a:schemeClr val="tx1"/>
                </a:solidFill>
              </a:rPr>
              <a:t>antigeny</a:t>
            </a:r>
            <a:r>
              <a:rPr lang="cs-CZ" sz="1600" dirty="0">
                <a:solidFill>
                  <a:schemeClr val="tx1"/>
                </a:solidFill>
              </a:rPr>
              <a:t>.</a:t>
            </a:r>
          </a:p>
          <a:p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301" y="1268760"/>
            <a:ext cx="3429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96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sz="5000" dirty="0">
                <a:solidFill>
                  <a:schemeClr val="tx1"/>
                </a:solidFill>
              </a:rPr>
              <a:t>Bílkoviny imunitního systému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Základní funkce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Vazba antigenu, precipitace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Opsonizace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Produkce - indukovaná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Antigen x </a:t>
            </a:r>
            <a:r>
              <a:rPr lang="cs-CZ" dirty="0" smtClean="0">
                <a:solidFill>
                  <a:schemeClr val="tx1"/>
                </a:solidFill>
              </a:rPr>
              <a:t>Imunogen, hapten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53600"/>
            <a:ext cx="7280000" cy="26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62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cs-CZ" sz="5000" dirty="0">
                <a:solidFill>
                  <a:schemeClr val="tx1"/>
                </a:solidFill>
              </a:rPr>
              <a:t>Bílkoviny imunitního systému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Síťování a precipitace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10/1/2013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2492896"/>
            <a:ext cx="4324350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27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611</TotalTime>
  <Words>250</Words>
  <Application>Microsoft Office PowerPoint</Application>
  <PresentationFormat>Předvádění na obrazovce (4:3)</PresentationFormat>
  <Paragraphs>143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Exekutivní</vt:lpstr>
      <vt:lpstr>C4182 Biochemie II</vt:lpstr>
      <vt:lpstr>Obsah</vt:lpstr>
      <vt:lpstr>Signální a obranné bílkoviny</vt:lpstr>
      <vt:lpstr>Bílkoviny imunitního systému</vt:lpstr>
      <vt:lpstr>Bílkoviny imunitního systému</vt:lpstr>
      <vt:lpstr>Bílkoviny imunitního systému</vt:lpstr>
      <vt:lpstr>Bílkoviny imunitního systému</vt:lpstr>
      <vt:lpstr>Bílkoviny imunitního systému</vt:lpstr>
      <vt:lpstr>Bílkoviny imunitního systému</vt:lpstr>
      <vt:lpstr>Bílkoviny imunitního systému</vt:lpstr>
      <vt:lpstr>Bílkoviny imunitního systému</vt:lpstr>
      <vt:lpstr>Aplikace v lékařství a biochemii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43</cp:revision>
  <dcterms:created xsi:type="dcterms:W3CDTF">2012-05-21T09:08:24Z</dcterms:created>
  <dcterms:modified xsi:type="dcterms:W3CDTF">2013-10-01T05:48:10Z</dcterms:modified>
</cp:coreProperties>
</file>