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6" r:id="rId6"/>
    <p:sldId id="265" r:id="rId7"/>
    <p:sldId id="272" r:id="rId8"/>
    <p:sldId id="274" r:id="rId9"/>
    <p:sldId id="278" r:id="rId10"/>
    <p:sldId id="279" r:id="rId11"/>
    <p:sldId id="266" r:id="rId12"/>
    <p:sldId id="268" r:id="rId13"/>
    <p:sldId id="270" r:id="rId14"/>
    <p:sldId id="269" r:id="rId15"/>
    <p:sldId id="271" r:id="rId16"/>
    <p:sldId id="280" r:id="rId17"/>
    <p:sldId id="262" r:id="rId18"/>
    <p:sldId id="277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07-Polysacharidy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heteroglykany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Samostatné 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Velmi hojný, po </a:t>
            </a:r>
            <a:r>
              <a:rPr lang="cs-CZ" dirty="0" err="1" smtClean="0">
                <a:solidFill>
                  <a:schemeClr val="tx1"/>
                </a:solidFill>
              </a:rPr>
              <a:t>celulose</a:t>
            </a:r>
            <a:r>
              <a:rPr lang="cs-CZ" dirty="0" smtClean="0">
                <a:solidFill>
                  <a:schemeClr val="tx1"/>
                </a:solidFill>
              </a:rPr>
              <a:t> nejvíce zastoupený biopolymer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Vázané s 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proteoglykany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jiné kombinaci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Glykolipidy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Kyselé polysacharidy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Součásti pojiva, chrupavek, stěn arterií (heparin-antikoagulant), plicních sklípků, výplně (hydrofilní gely – </a:t>
            </a:r>
            <a:r>
              <a:rPr lang="cs-CZ" sz="2000" dirty="0" err="1" smtClean="0">
                <a:solidFill>
                  <a:schemeClr val="tx1"/>
                </a:solidFill>
              </a:rPr>
              <a:t>hyaluronát</a:t>
            </a:r>
            <a:r>
              <a:rPr lang="cs-CZ" sz="2000" dirty="0" smtClean="0">
                <a:solidFill>
                  <a:schemeClr val="tx1"/>
                </a:solidFill>
              </a:rPr>
              <a:t> – sklivec</a:t>
            </a:r>
            <a:r>
              <a:rPr lang="cs-CZ" sz="2000" dirty="0" smtClean="0">
                <a:solidFill>
                  <a:schemeClr val="tx1"/>
                </a:solidFill>
              </a:rPr>
              <a:t>), extracelulární matrix – vazkost, tření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21" y="3068960"/>
            <a:ext cx="7691429" cy="33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Glykoproteiny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O-glykoproteiny –vazba na Ser a </a:t>
            </a:r>
            <a:r>
              <a:rPr lang="cs-CZ" dirty="0" err="1" smtClean="0">
                <a:solidFill>
                  <a:schemeClr val="tx1"/>
                </a:solidFill>
              </a:rPr>
              <a:t>Thr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mucinový </a:t>
            </a:r>
            <a:r>
              <a:rPr lang="cs-CZ" dirty="0" smtClean="0">
                <a:solidFill>
                  <a:schemeClr val="tx1"/>
                </a:solidFill>
              </a:rPr>
              <a:t>typ – přes </a:t>
            </a:r>
            <a:r>
              <a:rPr lang="el-GR" dirty="0" smtClean="0">
                <a:solidFill>
                  <a:schemeClr val="tx1"/>
                </a:solidFill>
              </a:rPr>
              <a:t>α-</a:t>
            </a:r>
            <a:r>
              <a:rPr lang="cs-CZ" dirty="0">
                <a:solidFill>
                  <a:schemeClr val="tx1"/>
                </a:solidFill>
              </a:rPr>
              <a:t>N-</a:t>
            </a:r>
            <a:r>
              <a:rPr lang="cs-CZ" dirty="0" err="1">
                <a:solidFill>
                  <a:schemeClr val="tx1"/>
                </a:solidFill>
              </a:rPr>
              <a:t>acetylgalaktosamin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proteoglykanový </a:t>
            </a:r>
            <a:r>
              <a:rPr lang="cs-CZ" b="1" dirty="0" smtClean="0">
                <a:solidFill>
                  <a:schemeClr val="tx1"/>
                </a:solidFill>
              </a:rPr>
              <a:t>typ – přes </a:t>
            </a:r>
            <a:r>
              <a:rPr lang="el-GR" b="1" dirty="0">
                <a:solidFill>
                  <a:schemeClr val="tx1"/>
                </a:solidFill>
              </a:rPr>
              <a:t>β-</a:t>
            </a:r>
            <a:r>
              <a:rPr lang="cs-CZ" b="1" dirty="0" err="1" smtClean="0">
                <a:solidFill>
                  <a:schemeClr val="tx1"/>
                </a:solidFill>
              </a:rPr>
              <a:t>xylosu</a:t>
            </a:r>
            <a:r>
              <a:rPr lang="cs-CZ" b="1" dirty="0" smtClean="0">
                <a:solidFill>
                  <a:schemeClr val="tx1"/>
                </a:solidFill>
              </a:rPr>
              <a:t>, polysacharid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Sekrety sliznic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Další typy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N-glykoproteiny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Přes </a:t>
            </a:r>
            <a:r>
              <a:rPr lang="cs-CZ" dirty="0" err="1" smtClean="0">
                <a:solidFill>
                  <a:schemeClr val="tx1"/>
                </a:solidFill>
              </a:rPr>
              <a:t>Asn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Povrchové struktury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C-glykoproteiny, </a:t>
            </a:r>
            <a:r>
              <a:rPr lang="cs-CZ" dirty="0" err="1" smtClean="0">
                <a:solidFill>
                  <a:schemeClr val="tx1"/>
                </a:solidFill>
              </a:rPr>
              <a:t>fosfoglykoproteiny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Málo zastoupené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N-glykoproteiny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struktura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Jádro konstantní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Variabilní nadstavba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2" y="2924944"/>
            <a:ext cx="51339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oligosacharidy v buněčné </a:t>
            </a:r>
            <a:r>
              <a:rPr lang="cs-CZ" dirty="0" smtClean="0">
                <a:solidFill>
                  <a:schemeClr val="tx1"/>
                </a:solidFill>
              </a:rPr>
              <a:t>komunikaci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Povrchové struktury – epitopy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Velké množství kombinací, stačí malé rozdíly - rozpoznání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Erytrocyty, krevní skupiny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61719"/>
            <a:ext cx="38100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Erytrocyty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38" y="2334610"/>
            <a:ext cx="3809524" cy="30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1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Muciny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Povrch membrány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Volné – vázané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 err="1" smtClean="0">
                <a:solidFill>
                  <a:schemeClr val="tx1"/>
                </a:solidFill>
              </a:rPr>
              <a:t>hyaluronát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72816"/>
            <a:ext cx="33623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3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Součásti stěny – výztuha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Polysacharidy stěn a </a:t>
            </a:r>
            <a:r>
              <a:rPr lang="cs-CZ" dirty="0" smtClean="0">
                <a:solidFill>
                  <a:schemeClr val="tx1"/>
                </a:solidFill>
              </a:rPr>
              <a:t>pouzder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Peptidoglykany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Antigenní vlastnosti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Murein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muropeptid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142858" cy="46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Vylučovány – matrix pro kolonie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Dextran, 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cs-CZ" dirty="0" smtClean="0">
                <a:solidFill>
                  <a:schemeClr val="tx1"/>
                </a:solidFill>
              </a:rPr>
              <a:t>-1,6-Glc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49530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4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Praktické aspekty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Průmyslové využití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Palivo, obnovitelný zdroj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Kvasné technologie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sporadicky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Dextran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Lékařství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Laboratorní užití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Hyaluronát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Kosmetika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40% produkce v 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               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</a:t>
            </a:r>
            <a:r>
              <a:rPr lang="cs-CZ" sz="1800" i="1" dirty="0" smtClean="0">
                <a:solidFill>
                  <a:schemeClr val="tx1"/>
                </a:solidFill>
              </a:rPr>
              <a:t>Struktura </a:t>
            </a:r>
            <a:r>
              <a:rPr lang="cs-CZ" sz="1800" i="1" dirty="0" err="1" smtClean="0">
                <a:solidFill>
                  <a:schemeClr val="tx1"/>
                </a:solidFill>
              </a:rPr>
              <a:t>Sephadexu</a:t>
            </a:r>
            <a:r>
              <a:rPr lang="cs-CZ" sz="1800" i="1" dirty="0" smtClean="0">
                <a:solidFill>
                  <a:schemeClr val="tx1"/>
                </a:solidFill>
              </a:rPr>
              <a:t>           </a:t>
            </a:r>
            <a:endParaRPr lang="cs-CZ" sz="18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674023"/>
            <a:ext cx="5057775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Strukturní funkce polysacharidů. Homo- a </a:t>
            </a:r>
            <a:r>
              <a:rPr lang="cs-CZ" dirty="0" err="1">
                <a:solidFill>
                  <a:schemeClr val="tx1"/>
                </a:solidFill>
              </a:rPr>
              <a:t>heteropolysacharidy</a:t>
            </a:r>
            <a:r>
              <a:rPr lang="cs-CZ" dirty="0">
                <a:solidFill>
                  <a:schemeClr val="tx1"/>
                </a:solidFill>
              </a:rPr>
              <a:t>, proteoglykany a glykoproteiny, struktura, vlastnosti, význam.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a oligosacharidy v buněčné komunikaci, epitopy.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Praktické </a:t>
            </a:r>
            <a:r>
              <a:rPr lang="cs-CZ" dirty="0">
                <a:solidFill>
                  <a:schemeClr val="tx1"/>
                </a:solidFill>
              </a:rPr>
              <a:t>aspekty (dextran, </a:t>
            </a:r>
            <a:r>
              <a:rPr lang="cs-CZ" dirty="0" err="1">
                <a:solidFill>
                  <a:schemeClr val="tx1"/>
                </a:solidFill>
              </a:rPr>
              <a:t>hyaluronát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Struktura polysacharidů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</a:t>
            </a:r>
            <a:r>
              <a:rPr lang="cs-CZ" dirty="0" smtClean="0">
                <a:solidFill>
                  <a:schemeClr val="tx1"/>
                </a:solidFill>
              </a:rPr>
              <a:t>oligosacharidy, glykany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Lineární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Větvené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Homopolysacharidy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Složeny z jednoho typu monosacharidu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Různé monomery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Obvykle 2 střídavě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Polymery disacharidu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Strukturní funkce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polysacharidů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Stavební materiál oporných struktur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Samostatně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, dextran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kombinaci s jinými polymery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Kolagen, elastin s kyselými </a:t>
            </a:r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 s ligninem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Vázány na sloučeniny jiného typu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Proteoglykany, </a:t>
            </a:r>
            <a:r>
              <a:rPr lang="cs-CZ" dirty="0" err="1" smtClean="0">
                <a:solidFill>
                  <a:schemeClr val="tx1"/>
                </a:solidFill>
              </a:rPr>
              <a:t>peptidoglykany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Glykolipidy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Typické monosacharidy strukturních glykanů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tx1"/>
                </a:solidFill>
              </a:rPr>
              <a:t>Glc</a:t>
            </a:r>
            <a:r>
              <a:rPr lang="cs-CZ" sz="2000" dirty="0" smtClean="0">
                <a:solidFill>
                  <a:schemeClr val="tx1"/>
                </a:solidFill>
              </a:rPr>
              <a:t> glukosa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Gal </a:t>
            </a:r>
            <a:r>
              <a:rPr lang="cs-CZ" sz="2000" dirty="0" err="1" smtClean="0">
                <a:solidFill>
                  <a:schemeClr val="tx1"/>
                </a:solidFill>
              </a:rPr>
              <a:t>galaktosa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Man </a:t>
            </a:r>
            <a:r>
              <a:rPr lang="cs-CZ" sz="2000" dirty="0" err="1" smtClean="0">
                <a:solidFill>
                  <a:schemeClr val="tx1"/>
                </a:solidFill>
              </a:rPr>
              <a:t>manosa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Fuc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fukosa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Xyl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xylosa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Neu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kys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0" err="1" smtClean="0">
                <a:solidFill>
                  <a:schemeClr val="tx1"/>
                </a:solidFill>
              </a:rPr>
              <a:t>neuraminová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Kyselé substituenty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- </a:t>
            </a:r>
            <a:r>
              <a:rPr lang="cs-CZ" sz="2000" dirty="0" err="1" smtClean="0">
                <a:solidFill>
                  <a:schemeClr val="tx1"/>
                </a:solidFill>
              </a:rPr>
              <a:t>uronáty</a:t>
            </a:r>
            <a:r>
              <a:rPr lang="cs-CZ" sz="2000" dirty="0" smtClean="0">
                <a:solidFill>
                  <a:schemeClr val="tx1"/>
                </a:solidFill>
              </a:rPr>
              <a:t>, sulfáty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482" y="1676435"/>
            <a:ext cx="5905500" cy="50006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810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 (od </a:t>
            </a:r>
            <a:r>
              <a:rPr lang="cs-CZ" dirty="0" err="1" smtClean="0">
                <a:solidFill>
                  <a:schemeClr val="tx1"/>
                </a:solidFill>
              </a:rPr>
              <a:t>cellula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el-GR" dirty="0" smtClean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-D-glukosa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Nejvíce zastoupený biopolymer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látka rostlinných buněk (odtud název)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Chitin (podle chiton)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-D-2-N-acetylglukosamin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materiál členovců (kutikuly hmyzu, korýši)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Houby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β-glukosa, </a:t>
            </a:r>
            <a:r>
              <a:rPr lang="cs-CZ" dirty="0" err="1" smtClean="0">
                <a:solidFill>
                  <a:schemeClr val="tx1"/>
                </a:solidFill>
              </a:rPr>
              <a:t>cellobiosa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odlišnost, srov. škrob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5131429" cy="350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89" y="1431800"/>
            <a:ext cx="35909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01" y="3933055"/>
            <a:ext cx="386715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67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3068572" cy="4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Vlákna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Mikrokrystalické oblasti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Interakce řetězců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Mechanická a metabolická odolnost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Chitin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Velmi hojný, po </a:t>
            </a:r>
            <a:r>
              <a:rPr lang="cs-CZ" dirty="0" err="1" smtClean="0">
                <a:solidFill>
                  <a:schemeClr val="tx1"/>
                </a:solidFill>
              </a:rPr>
              <a:t>celulose</a:t>
            </a:r>
            <a:r>
              <a:rPr lang="cs-CZ" dirty="0" smtClean="0">
                <a:solidFill>
                  <a:schemeClr val="tx1"/>
                </a:solidFill>
              </a:rPr>
              <a:t> nejvíce zastoupený biopolymer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837" y="3717032"/>
            <a:ext cx="33623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218</TotalTime>
  <Words>440</Words>
  <Application>Microsoft Office PowerPoint</Application>
  <PresentationFormat>Předvádění na obrazovce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C5720Biochemie</vt:lpstr>
      <vt:lpstr>Obsah</vt:lpstr>
      <vt:lpstr>Struktura polysacharidů</vt:lpstr>
      <vt:lpstr>Strukturní funkce polysacharidů</vt:lpstr>
      <vt:lpstr>Typické monosacharidy strukturních glykanů</vt:lpstr>
      <vt:lpstr>Strukturní homoglykany</vt:lpstr>
      <vt:lpstr>Strukturní homoglykany</vt:lpstr>
      <vt:lpstr>Strukturní homoglykany</vt:lpstr>
      <vt:lpstr>Strukturní homoglykany</vt:lpstr>
      <vt:lpstr>Strukturní heteroglykany</vt:lpstr>
      <vt:lpstr>Kyselé polysacharidy</vt:lpstr>
      <vt:lpstr>Glykoproteiny</vt:lpstr>
      <vt:lpstr>N-glykoproteiny</vt:lpstr>
      <vt:lpstr>Poly- a oligosacharidy v buněčné komunikaci</vt:lpstr>
      <vt:lpstr>Erytrocyty</vt:lpstr>
      <vt:lpstr>Prezentace aplikace PowerPoint</vt:lpstr>
      <vt:lpstr>Strukturní polysacharidy mikroorganizmů</vt:lpstr>
      <vt:lpstr>Strukturní polysacharidy mikroorganizmů</vt:lpstr>
      <vt:lpstr>Praktické aspekty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45</cp:revision>
  <dcterms:created xsi:type="dcterms:W3CDTF">2012-05-21T09:08:24Z</dcterms:created>
  <dcterms:modified xsi:type="dcterms:W3CDTF">2013-10-08T06:53:05Z</dcterms:modified>
</cp:coreProperties>
</file>