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1" r:id="rId5"/>
    <p:sldId id="264" r:id="rId6"/>
    <p:sldId id="272" r:id="rId7"/>
    <p:sldId id="276" r:id="rId8"/>
    <p:sldId id="274" r:id="rId9"/>
    <p:sldId id="273" r:id="rId10"/>
    <p:sldId id="275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10/15/2013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609601"/>
            <a:ext cx="8352928" cy="19553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 </a:t>
            </a:r>
            <a:r>
              <a:rPr lang="cs-CZ" dirty="0" smtClean="0">
                <a:solidFill>
                  <a:schemeClr val="tx1"/>
                </a:solidFill>
              </a:rPr>
              <a:t>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7848872" cy="1296144"/>
          </a:xfrm>
        </p:spPr>
        <p:txBody>
          <a:bodyPr>
            <a:normAutofit/>
          </a:bodyPr>
          <a:lstStyle/>
          <a:p>
            <a:pPr algn="l"/>
            <a:r>
              <a:rPr lang="cs-CZ" sz="3200" smtClean="0">
                <a:solidFill>
                  <a:schemeClr val="tx1"/>
                </a:solidFill>
                <a:latin typeface="+mn-lt"/>
              </a:rPr>
              <a:t>15a</a:t>
            </a:r>
            <a:r>
              <a:rPr lang="cs-CZ" sz="3200" smtClean="0">
                <a:solidFill>
                  <a:schemeClr val="tx1"/>
                </a:solidFill>
                <a:latin typeface="+mn-lt"/>
              </a:rPr>
              <a:t>-Katabolismus bílkovin</a:t>
            </a:r>
            <a:endParaRPr lang="cs-CZ" sz="3200" dirty="0" smtClean="0">
              <a:solidFill>
                <a:schemeClr val="tx1"/>
              </a:solidFill>
              <a:latin typeface="+mn-lt"/>
            </a:endParaRPr>
          </a:p>
          <a:p>
            <a:pPr algn="r"/>
            <a:endParaRPr lang="cs-CZ" sz="2200" dirty="0" smtClean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10/15/2013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682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536504"/>
          </a:xfrm>
        </p:spPr>
        <p:txBody>
          <a:bodyPr>
            <a:normAutofit fontScale="92500" lnSpcReduction="2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i="1" dirty="0" smtClean="0">
              <a:solidFill>
                <a:schemeClr val="tx1"/>
              </a:solidFill>
            </a:endParaRPr>
          </a:p>
          <a:p>
            <a:endParaRPr lang="cs-CZ" i="1" dirty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Ubiquitinylace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bílkoviny určené k degradaci v </a:t>
            </a:r>
            <a:r>
              <a:rPr lang="cs-CZ" sz="2000" dirty="0" err="1">
                <a:solidFill>
                  <a:schemeClr val="tx1"/>
                </a:solidFill>
              </a:rPr>
              <a:t>proteasomu</a:t>
            </a:r>
            <a:r>
              <a:rPr lang="cs-CZ" sz="2000" dirty="0">
                <a:solidFill>
                  <a:schemeClr val="tx1"/>
                </a:solidFill>
              </a:rPr>
              <a:t>, koncový </a:t>
            </a:r>
            <a:r>
              <a:rPr lang="cs-CZ" sz="2000" dirty="0" err="1">
                <a:solidFill>
                  <a:schemeClr val="tx1"/>
                </a:solidFill>
              </a:rPr>
              <a:t>Gly</a:t>
            </a:r>
            <a:r>
              <a:rPr lang="cs-CZ" sz="2000" dirty="0">
                <a:solidFill>
                  <a:schemeClr val="tx1"/>
                </a:solidFill>
              </a:rPr>
              <a:t>-COOH se váže na </a:t>
            </a:r>
            <a:r>
              <a:rPr lang="cs-CZ" sz="2000" dirty="0" err="1">
                <a:solidFill>
                  <a:schemeClr val="tx1"/>
                </a:solidFill>
              </a:rPr>
              <a:t>Lys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izopeptidovou</a:t>
            </a:r>
            <a:r>
              <a:rPr lang="cs-CZ" sz="2000" dirty="0">
                <a:solidFill>
                  <a:schemeClr val="tx1"/>
                </a:solidFill>
              </a:rPr>
              <a:t> vazbou.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1" y="1556792"/>
            <a:ext cx="3360001" cy="372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3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sz="5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rinda" panose="020B0502040204020203" pitchFamily="34" charset="0"/>
                <a:cs typeface="Vrinda" panose="020B0502040204020203" pitchFamily="34" charset="0"/>
              </a:rPr>
              <a:t>Děkuji za pozornost</a:t>
            </a:r>
            <a:endParaRPr lang="cs-CZ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rinda" panose="020B0502040204020203" pitchFamily="34" charset="0"/>
              <a:cs typeface="Vrinda" panose="020B0502040204020203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Odbourávání bílkovin a </a:t>
            </a:r>
            <a:r>
              <a:rPr lang="cs-CZ" dirty="0" smtClean="0">
                <a:solidFill>
                  <a:schemeClr val="tx1"/>
                </a:solidFill>
              </a:rPr>
              <a:t>aminokyselin. </a:t>
            </a:r>
          </a:p>
          <a:p>
            <a:r>
              <a:rPr lang="cs-CZ" dirty="0">
                <a:solidFill>
                  <a:schemeClr val="tx1"/>
                </a:solidFill>
              </a:rPr>
              <a:t>R</a:t>
            </a:r>
            <a:r>
              <a:rPr lang="cs-CZ" dirty="0" smtClean="0">
                <a:solidFill>
                  <a:schemeClr val="tx1"/>
                </a:solidFill>
              </a:rPr>
              <a:t>ozdělení </a:t>
            </a:r>
            <a:r>
              <a:rPr lang="cs-CZ" dirty="0">
                <a:solidFill>
                  <a:schemeClr val="tx1"/>
                </a:solidFill>
              </a:rPr>
              <a:t>a význam </a:t>
            </a:r>
            <a:r>
              <a:rPr lang="cs-CZ" dirty="0" err="1">
                <a:solidFill>
                  <a:schemeClr val="tx1"/>
                </a:solidFill>
              </a:rPr>
              <a:t>proteas</a:t>
            </a:r>
            <a:r>
              <a:rPr lang="cs-CZ" dirty="0">
                <a:solidFill>
                  <a:schemeClr val="tx1"/>
                </a:solidFill>
              </a:rPr>
              <a:t>, specifita </a:t>
            </a:r>
            <a:r>
              <a:rPr lang="cs-CZ" dirty="0" err="1">
                <a:solidFill>
                  <a:schemeClr val="tx1"/>
                </a:solidFill>
              </a:rPr>
              <a:t>proteas</a:t>
            </a:r>
            <a:r>
              <a:rPr lang="cs-CZ" dirty="0">
                <a:solidFill>
                  <a:schemeClr val="tx1"/>
                </a:solidFill>
              </a:rPr>
              <a:t>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Trávení 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Ubikvitinový</a:t>
            </a:r>
            <a:r>
              <a:rPr lang="cs-CZ" smtClean="0">
                <a:solidFill>
                  <a:schemeClr val="tx1"/>
                </a:solidFill>
              </a:rPr>
              <a:t> proces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Katabolismus bílkovin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Metabolismus </a:t>
            </a:r>
            <a:r>
              <a:rPr lang="cs-CZ" dirty="0">
                <a:solidFill>
                  <a:schemeClr val="tx1"/>
                </a:solidFill>
              </a:rPr>
              <a:t>bílkovin – význam a průběh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degradace a syntéza, poločas života (HSA 20-25 dní)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rovnováha – dusíková bilance + 0 -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nadbytečné bílkoviny se neukládají, není speciální zásobní forma (ale lze některé takto využít)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Katabolismus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Hydrolýza peptidové </a:t>
            </a:r>
            <a:r>
              <a:rPr lang="cs-CZ" dirty="0" smtClean="0">
                <a:solidFill>
                  <a:schemeClr val="tx1"/>
                </a:solidFill>
              </a:rPr>
              <a:t>vazby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Hydrolasy</a:t>
            </a:r>
            <a:r>
              <a:rPr lang="cs-CZ" dirty="0" smtClean="0">
                <a:solidFill>
                  <a:schemeClr val="tx1"/>
                </a:solidFill>
              </a:rPr>
              <a:t> - </a:t>
            </a:r>
            <a:r>
              <a:rPr lang="cs-CZ" dirty="0" err="1" smtClean="0">
                <a:solidFill>
                  <a:schemeClr val="tx1"/>
                </a:solidFill>
              </a:rPr>
              <a:t>peptidasy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proteasy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pl-PL" sz="1700" dirty="0">
                <a:solidFill>
                  <a:schemeClr val="tx1"/>
                </a:solidFill>
              </a:rPr>
              <a:t>X-NH-CH-CO-NH-CH-CO-Y  + H</a:t>
            </a:r>
            <a:r>
              <a:rPr lang="pl-PL" sz="1700" baseline="-25000" dirty="0">
                <a:solidFill>
                  <a:schemeClr val="tx1"/>
                </a:solidFill>
              </a:rPr>
              <a:t>2</a:t>
            </a:r>
            <a:r>
              <a:rPr lang="pl-PL" sz="1700" dirty="0">
                <a:solidFill>
                  <a:schemeClr val="tx1"/>
                </a:solidFill>
              </a:rPr>
              <a:t>O  =  X-NH-CH-COOH  +  NH</a:t>
            </a:r>
            <a:r>
              <a:rPr lang="pl-PL" sz="1700" baseline="-25000" dirty="0">
                <a:solidFill>
                  <a:schemeClr val="tx1"/>
                </a:solidFill>
              </a:rPr>
              <a:t>2</a:t>
            </a:r>
            <a:r>
              <a:rPr lang="pl-PL" sz="1700" dirty="0">
                <a:solidFill>
                  <a:schemeClr val="tx1"/>
                </a:solidFill>
              </a:rPr>
              <a:t>-CH-CO-Y   </a:t>
            </a:r>
          </a:p>
          <a:p>
            <a:r>
              <a:rPr lang="pl-PL" sz="1700" dirty="0">
                <a:solidFill>
                  <a:schemeClr val="tx1"/>
                </a:solidFill>
              </a:rPr>
              <a:t>     </a:t>
            </a:r>
          </a:p>
          <a:p>
            <a:r>
              <a:rPr lang="pl-PL" sz="1700" dirty="0">
                <a:solidFill>
                  <a:schemeClr val="tx1"/>
                </a:solidFill>
              </a:rPr>
              <a:t>          </a:t>
            </a:r>
            <a:r>
              <a:rPr lang="pl-PL" sz="1700" dirty="0" smtClean="0">
                <a:solidFill>
                  <a:schemeClr val="tx1"/>
                </a:solidFill>
              </a:rPr>
              <a:t>R</a:t>
            </a:r>
            <a:r>
              <a:rPr lang="pl-PL" sz="1700" baseline="-25000" dirty="0" smtClean="0">
                <a:solidFill>
                  <a:schemeClr val="tx1"/>
                </a:solidFill>
              </a:rPr>
              <a:t>a</a:t>
            </a:r>
            <a:r>
              <a:rPr lang="pl-PL" sz="1700" dirty="0" smtClean="0">
                <a:solidFill>
                  <a:schemeClr val="tx1"/>
                </a:solidFill>
              </a:rPr>
              <a:t>               R</a:t>
            </a:r>
            <a:r>
              <a:rPr lang="pl-PL" sz="1700" baseline="-25000" dirty="0" smtClean="0">
                <a:solidFill>
                  <a:schemeClr val="tx1"/>
                </a:solidFill>
              </a:rPr>
              <a:t>b</a:t>
            </a:r>
            <a:r>
              <a:rPr lang="pl-PL" sz="1700" dirty="0">
                <a:solidFill>
                  <a:schemeClr val="tx1"/>
                </a:solidFill>
              </a:rPr>
              <a:t>		                    </a:t>
            </a:r>
            <a:r>
              <a:rPr lang="pl-PL" sz="1700" dirty="0" smtClean="0">
                <a:solidFill>
                  <a:schemeClr val="tx1"/>
                </a:solidFill>
              </a:rPr>
              <a:t>R</a:t>
            </a:r>
            <a:r>
              <a:rPr lang="pl-PL" sz="1700" baseline="-25000" dirty="0" smtClean="0">
                <a:solidFill>
                  <a:schemeClr val="tx1"/>
                </a:solidFill>
              </a:rPr>
              <a:t>a</a:t>
            </a:r>
            <a:r>
              <a:rPr lang="pl-PL" sz="1700" dirty="0" smtClean="0">
                <a:solidFill>
                  <a:schemeClr val="tx1"/>
                </a:solidFill>
              </a:rPr>
              <a:t>                           R</a:t>
            </a:r>
            <a:r>
              <a:rPr lang="pl-PL" sz="1700" baseline="-25000" dirty="0" smtClean="0">
                <a:solidFill>
                  <a:schemeClr val="tx1"/>
                </a:solidFill>
              </a:rPr>
              <a:t>b</a:t>
            </a:r>
            <a:endParaRPr lang="pl-PL" sz="1700" baseline="-25000" dirty="0">
              <a:solidFill>
                <a:schemeClr val="tx1"/>
              </a:solidFill>
            </a:endParaRPr>
          </a:p>
          <a:p>
            <a:endParaRPr lang="cs-CZ" sz="17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1547664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699792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436096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7380312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1835696" y="5013176"/>
            <a:ext cx="792088" cy="216024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724128" y="5013176"/>
            <a:ext cx="720080" cy="216024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804248" y="5013176"/>
            <a:ext cx="360040" cy="216024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Katabolismus bílkovin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Enzymy</a:t>
            </a:r>
          </a:p>
          <a:p>
            <a:r>
              <a:rPr lang="cs-CZ" dirty="0">
                <a:solidFill>
                  <a:schemeClr val="tx1"/>
                </a:solidFill>
              </a:rPr>
              <a:t>– C-N hydrolázy, </a:t>
            </a:r>
            <a:r>
              <a:rPr lang="cs-CZ" dirty="0" err="1" smtClean="0">
                <a:solidFill>
                  <a:schemeClr val="tx1"/>
                </a:solidFill>
              </a:rPr>
              <a:t>peptidázy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Místo </a:t>
            </a:r>
            <a:r>
              <a:rPr lang="cs-CZ" dirty="0" smtClean="0">
                <a:solidFill>
                  <a:schemeClr val="tx1"/>
                </a:solidFill>
              </a:rPr>
              <a:t>hydrolýzy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endopeptidázy </a:t>
            </a:r>
            <a:r>
              <a:rPr lang="cs-CZ" dirty="0">
                <a:solidFill>
                  <a:schemeClr val="tx1"/>
                </a:solidFill>
              </a:rPr>
              <a:t>(pepsin, trypsin, chymotrypsin, </a:t>
            </a:r>
            <a:r>
              <a:rPr lang="cs-CZ" dirty="0" err="1">
                <a:solidFill>
                  <a:schemeClr val="tx1"/>
                </a:solidFill>
              </a:rPr>
              <a:t>kathepsin</a:t>
            </a:r>
            <a:r>
              <a:rPr lang="cs-CZ" dirty="0" smtClean="0">
                <a:solidFill>
                  <a:schemeClr val="tx1"/>
                </a:solidFill>
              </a:rPr>
              <a:t>) – peptidy 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exopeptidázy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 err="1">
                <a:solidFill>
                  <a:schemeClr val="tx1"/>
                </a:solidFill>
              </a:rPr>
              <a:t>karboxy</a:t>
            </a:r>
            <a:r>
              <a:rPr lang="cs-CZ" dirty="0">
                <a:solidFill>
                  <a:schemeClr val="tx1"/>
                </a:solidFill>
              </a:rPr>
              <a:t>-, </a:t>
            </a:r>
            <a:r>
              <a:rPr lang="cs-CZ" dirty="0" err="1">
                <a:solidFill>
                  <a:schemeClr val="tx1"/>
                </a:solidFill>
              </a:rPr>
              <a:t>amino</a:t>
            </a:r>
            <a:r>
              <a:rPr lang="cs-CZ" dirty="0">
                <a:solidFill>
                  <a:schemeClr val="tx1"/>
                </a:solidFill>
              </a:rPr>
              <a:t>-, di-</a:t>
            </a:r>
            <a:r>
              <a:rPr lang="cs-CZ" dirty="0" smtClean="0">
                <a:solidFill>
                  <a:schemeClr val="tx1"/>
                </a:solidFill>
              </a:rPr>
              <a:t>) – štěpí peptidy 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sekvence </a:t>
            </a:r>
            <a:r>
              <a:rPr lang="cs-CZ" dirty="0" err="1">
                <a:solidFill>
                  <a:schemeClr val="tx1"/>
                </a:solidFill>
              </a:rPr>
              <a:t>endo</a:t>
            </a:r>
            <a:r>
              <a:rPr lang="cs-CZ" dirty="0">
                <a:solidFill>
                  <a:schemeClr val="tx1"/>
                </a:solidFill>
              </a:rPr>
              <a:t>- pak exopeptidázy </a:t>
            </a:r>
          </a:p>
          <a:p>
            <a:r>
              <a:rPr lang="cs-CZ" dirty="0">
                <a:solidFill>
                  <a:schemeClr val="tx1"/>
                </a:solidFill>
              </a:rPr>
              <a:t>Pojem substrátové </a:t>
            </a:r>
            <a:r>
              <a:rPr lang="cs-CZ" dirty="0" smtClean="0">
                <a:solidFill>
                  <a:schemeClr val="tx1"/>
                </a:solidFill>
              </a:rPr>
              <a:t>specificity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okolí </a:t>
            </a:r>
            <a:r>
              <a:rPr lang="cs-CZ" dirty="0">
                <a:solidFill>
                  <a:schemeClr val="tx1"/>
                </a:solidFill>
              </a:rPr>
              <a:t>štěpené vazby, později i </a:t>
            </a:r>
            <a:r>
              <a:rPr lang="cs-CZ" dirty="0" smtClean="0">
                <a:solidFill>
                  <a:schemeClr val="tx1"/>
                </a:solidFill>
              </a:rPr>
              <a:t>další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aromatické </a:t>
            </a:r>
            <a:r>
              <a:rPr lang="cs-CZ" dirty="0" err="1">
                <a:solidFill>
                  <a:schemeClr val="tx1"/>
                </a:solidFill>
              </a:rPr>
              <a:t>Aacyly</a:t>
            </a:r>
            <a:r>
              <a:rPr lang="cs-CZ" dirty="0">
                <a:solidFill>
                  <a:schemeClr val="tx1"/>
                </a:solidFill>
              </a:rPr>
              <a:t> – pepsin, </a:t>
            </a:r>
            <a:r>
              <a:rPr lang="cs-CZ" dirty="0" smtClean="0">
                <a:solidFill>
                  <a:schemeClr val="tx1"/>
                </a:solidFill>
              </a:rPr>
              <a:t>chymotrypsin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bazické </a:t>
            </a:r>
            <a:r>
              <a:rPr lang="cs-CZ" dirty="0" err="1">
                <a:solidFill>
                  <a:schemeClr val="tx1"/>
                </a:solidFill>
              </a:rPr>
              <a:t>Aacyly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smtClean="0">
                <a:solidFill>
                  <a:schemeClr val="tx1"/>
                </a:solidFill>
              </a:rPr>
              <a:t>trypsin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oncové skupiny – C a N – exopeptidázy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Lepší </a:t>
            </a:r>
            <a:r>
              <a:rPr lang="cs-CZ" dirty="0">
                <a:solidFill>
                  <a:schemeClr val="tx1"/>
                </a:solidFill>
              </a:rPr>
              <a:t>hydrolýza denaturovaných bílkovin (trávení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Mechanismus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specificita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konstrukce </a:t>
            </a:r>
            <a:r>
              <a:rPr lang="cs-CZ" dirty="0">
                <a:solidFill>
                  <a:schemeClr val="tx1"/>
                </a:solidFill>
              </a:rPr>
              <a:t>aktivního </a:t>
            </a:r>
            <a:r>
              <a:rPr lang="cs-CZ" dirty="0" smtClean="0">
                <a:solidFill>
                  <a:schemeClr val="tx1"/>
                </a:solidFill>
              </a:rPr>
              <a:t>centra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Serinové proteázy – trypsin, chymotrypsin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-SH proteázy – katepsiny 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Metaloproteázy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dirty="0" err="1" smtClean="0">
                <a:solidFill>
                  <a:schemeClr val="tx1"/>
                </a:solidFill>
              </a:rPr>
              <a:t>Zn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dirty="0" err="1" smtClean="0">
                <a:solidFill>
                  <a:schemeClr val="tx1"/>
                </a:solidFill>
              </a:rPr>
              <a:t>spec</a:t>
            </a:r>
            <a:r>
              <a:rPr lang="cs-CZ" dirty="0" smtClean="0">
                <a:solidFill>
                  <a:schemeClr val="tx1"/>
                </a:solidFill>
              </a:rPr>
              <a:t>. (fagocyty)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Kyselé proteázy, </a:t>
            </a:r>
            <a:r>
              <a:rPr lang="cs-CZ" dirty="0" err="1" smtClean="0">
                <a:solidFill>
                  <a:schemeClr val="tx1"/>
                </a:solidFill>
              </a:rPr>
              <a:t>aspartátové</a:t>
            </a:r>
            <a:r>
              <a:rPr lang="cs-CZ" dirty="0" smtClean="0">
                <a:solidFill>
                  <a:schemeClr val="tx1"/>
                </a:solidFill>
              </a:rPr>
              <a:t> – pepsin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1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Místo výskytu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Extracelulární</a:t>
            </a:r>
          </a:p>
          <a:p>
            <a:pPr lvl="2"/>
            <a:r>
              <a:rPr lang="cs-CZ" sz="2000" dirty="0" smtClean="0">
                <a:solidFill>
                  <a:schemeClr val="tx1"/>
                </a:solidFill>
              </a:rPr>
              <a:t>Trávicí trakt, okolí buněk (taxonomický znak)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Intracelulární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Význam hydrolýzy bílkovin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Příjem potravy </a:t>
            </a:r>
            <a:r>
              <a:rPr lang="cs-CZ" sz="2000" dirty="0">
                <a:solidFill>
                  <a:schemeClr val="tx1"/>
                </a:solidFill>
              </a:rPr>
              <a:t>– trávicí </a:t>
            </a:r>
            <a:r>
              <a:rPr lang="cs-CZ" sz="2000" dirty="0" smtClean="0">
                <a:solidFill>
                  <a:schemeClr val="tx1"/>
                </a:solidFill>
              </a:rPr>
              <a:t>trakt, okolní medium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Ř</a:t>
            </a:r>
            <a:r>
              <a:rPr lang="cs-CZ" sz="2000" dirty="0" smtClean="0">
                <a:solidFill>
                  <a:schemeClr val="tx1"/>
                </a:solidFill>
              </a:rPr>
              <a:t>ízená </a:t>
            </a:r>
            <a:r>
              <a:rPr lang="cs-CZ" sz="2000" dirty="0">
                <a:solidFill>
                  <a:schemeClr val="tx1"/>
                </a:solidFill>
              </a:rPr>
              <a:t>úprava </a:t>
            </a:r>
            <a:r>
              <a:rPr lang="cs-CZ" sz="2000" dirty="0" err="1">
                <a:solidFill>
                  <a:schemeClr val="tx1"/>
                </a:solidFill>
              </a:rPr>
              <a:t>syntesovaných</a:t>
            </a:r>
            <a:r>
              <a:rPr lang="cs-CZ" sz="2000" dirty="0">
                <a:solidFill>
                  <a:schemeClr val="tx1"/>
                </a:solidFill>
              </a:rPr>
              <a:t> bílkovin do funkční formy - maturace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Ř</a:t>
            </a:r>
            <a:r>
              <a:rPr lang="cs-CZ" sz="2000" dirty="0" smtClean="0">
                <a:solidFill>
                  <a:schemeClr val="tx1"/>
                </a:solidFill>
              </a:rPr>
              <a:t>ízená </a:t>
            </a:r>
            <a:r>
              <a:rPr lang="cs-CZ" sz="2000" dirty="0">
                <a:solidFill>
                  <a:schemeClr val="tx1"/>
                </a:solidFill>
              </a:rPr>
              <a:t>degradace nepotřebných bílkovin v buňce – </a:t>
            </a:r>
            <a:r>
              <a:rPr lang="cs-CZ" sz="2000" dirty="0" err="1" smtClean="0">
                <a:solidFill>
                  <a:schemeClr val="tx1"/>
                </a:solidFill>
              </a:rPr>
              <a:t>lysosomy</a:t>
            </a:r>
            <a:r>
              <a:rPr lang="cs-CZ" sz="2000" dirty="0" smtClean="0">
                <a:solidFill>
                  <a:schemeClr val="tx1"/>
                </a:solidFill>
              </a:rPr>
              <a:t>, </a:t>
            </a:r>
            <a:r>
              <a:rPr lang="cs-CZ" sz="2000" dirty="0" err="1" smtClean="0">
                <a:solidFill>
                  <a:schemeClr val="tx1"/>
                </a:solidFill>
              </a:rPr>
              <a:t>proteasomy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Speciální – plasmatické enzymy (</a:t>
            </a:r>
            <a:r>
              <a:rPr lang="cs-CZ" sz="2000" dirty="0" err="1" smtClean="0">
                <a:solidFill>
                  <a:schemeClr val="tx1"/>
                </a:solidFill>
              </a:rPr>
              <a:t>hemokoagulace</a:t>
            </a:r>
            <a:r>
              <a:rPr lang="cs-CZ" sz="2000" dirty="0" smtClean="0">
                <a:solidFill>
                  <a:schemeClr val="tx1"/>
                </a:solidFill>
              </a:rPr>
              <a:t>), fagocyty, lymfocyty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Trávení </a:t>
            </a:r>
            <a:r>
              <a:rPr lang="cs-CZ" dirty="0">
                <a:solidFill>
                  <a:schemeClr val="tx1"/>
                </a:solidFill>
              </a:rPr>
              <a:t>bílkovin v trávicím traktu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7775239" cy="210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6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Intracelulární degradace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Likvidace nepotřebných a vadných bílkovin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Výjimečně zdroj „poolu“ AK nebo energie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Lysosomy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Proteasomy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6825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Proteasom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496855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30S organela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Regulační komplex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PA700, modrý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4 prstence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a, b, b, a </a:t>
            </a:r>
            <a:r>
              <a:rPr lang="cs-CZ" dirty="0" smtClean="0">
                <a:solidFill>
                  <a:schemeClr val="tx1"/>
                </a:solidFill>
              </a:rPr>
              <a:t>– každá o 7 podjednotkách</a:t>
            </a:r>
          </a:p>
          <a:p>
            <a:pPr lvl="1"/>
            <a:r>
              <a:rPr lang="cs-CZ" dirty="0">
                <a:solidFill>
                  <a:prstClr val="black"/>
                </a:solidFill>
                <a:latin typeface="Symbol" pitchFamily="18" charset="2"/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 strukturní, </a:t>
            </a: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cs-CZ" dirty="0" smtClean="0">
                <a:solidFill>
                  <a:schemeClr val="tx1"/>
                </a:solidFill>
              </a:rPr>
              <a:t> katalytická funkce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Hydrolýza mezi </a:t>
            </a: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cs-CZ" dirty="0" smtClean="0">
                <a:solidFill>
                  <a:schemeClr val="tx1"/>
                </a:solidFill>
              </a:rPr>
              <a:t> prstenci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Aktivní místa tvořena sousedícími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cs-CZ" dirty="0" smtClean="0">
                <a:solidFill>
                  <a:schemeClr val="tx1"/>
                </a:solidFill>
              </a:rPr>
              <a:t> podjednotkami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Specificita – aromatické (typ trypsin,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chymotrypsin) a </a:t>
            </a:r>
            <a:r>
              <a:rPr lang="cs-CZ" dirty="0" err="1" smtClean="0">
                <a:solidFill>
                  <a:schemeClr val="tx1"/>
                </a:solidFill>
              </a:rPr>
              <a:t>postglutamyl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Řízená degradace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r>
              <a:rPr lang="cs-CZ" dirty="0" err="1" smtClean="0">
                <a:solidFill>
                  <a:schemeClr val="tx1"/>
                </a:solidFill>
              </a:rPr>
              <a:t>ubikvitinace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Peptid – 76 </a:t>
            </a:r>
            <a:r>
              <a:rPr lang="cs-CZ" dirty="0">
                <a:solidFill>
                  <a:schemeClr val="tx1"/>
                </a:solidFill>
              </a:rPr>
              <a:t>aminokyselin, 8,5 </a:t>
            </a:r>
            <a:r>
              <a:rPr lang="cs-CZ" dirty="0" err="1">
                <a:solidFill>
                  <a:schemeClr val="tx1"/>
                </a:solidFill>
              </a:rPr>
              <a:t>kDa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i="1" dirty="0" smtClean="0">
              <a:solidFill>
                <a:schemeClr val="tx1"/>
              </a:solidFill>
            </a:endParaRPr>
          </a:p>
          <a:p>
            <a:endParaRPr lang="cs-CZ" i="1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12776"/>
            <a:ext cx="3990975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96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353347"/>
          </a:xfrm>
        </p:spPr>
        <p:txBody>
          <a:bodyPr>
            <a:normAutofit fontScale="925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i="1" dirty="0">
                <a:solidFill>
                  <a:schemeClr val="tx1"/>
                </a:solidFill>
              </a:rPr>
              <a:t>Značení (</a:t>
            </a:r>
            <a:r>
              <a:rPr lang="cs-CZ" i="1" dirty="0" err="1">
                <a:solidFill>
                  <a:schemeClr val="tx1"/>
                </a:solidFill>
              </a:rPr>
              <a:t>ubikvitace</a:t>
            </a:r>
            <a:r>
              <a:rPr lang="cs-CZ" i="1" dirty="0">
                <a:solidFill>
                  <a:schemeClr val="tx1"/>
                </a:solidFill>
              </a:rPr>
              <a:t>) a degradace bílkovin v </a:t>
            </a:r>
            <a:r>
              <a:rPr lang="cs-CZ" i="1" dirty="0" err="1">
                <a:solidFill>
                  <a:schemeClr val="tx1"/>
                </a:solidFill>
              </a:rPr>
              <a:t>proteasomu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1924050"/>
            <a:ext cx="4324350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5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192</TotalTime>
  <Words>325</Words>
  <Application>Microsoft Office PowerPoint</Application>
  <PresentationFormat>Předvádění na obrazovce (4:3)</PresentationFormat>
  <Paragraphs>150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Exekutivní</vt:lpstr>
      <vt:lpstr>C5720 Biochemie</vt:lpstr>
      <vt:lpstr>Obsah</vt:lpstr>
      <vt:lpstr>Katabolismus bílkovin</vt:lpstr>
      <vt:lpstr>Katabolismus bílkovin</vt:lpstr>
      <vt:lpstr>Katabolismus bílkovin</vt:lpstr>
      <vt:lpstr>Katabolismus bílkovin</vt:lpstr>
      <vt:lpstr>Intracelulární degradace</vt:lpstr>
      <vt:lpstr>Proteasom</vt:lpstr>
      <vt:lpstr>Katabolismus bílkovin</vt:lpstr>
      <vt:lpstr>Katabolismus bílkovin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35</cp:revision>
  <dcterms:created xsi:type="dcterms:W3CDTF">2012-05-21T09:08:24Z</dcterms:created>
  <dcterms:modified xsi:type="dcterms:W3CDTF">2013-10-15T06:46:49Z</dcterms:modified>
</cp:coreProperties>
</file>