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11/19/2013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609601"/>
            <a:ext cx="8496944" cy="195530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C5720 Biochemie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136904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19_Metabolismus sacharidů</a:t>
            </a:r>
          </a:p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19b_Monosacharidy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11/19/2013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Aktivní centrum </a:t>
            </a:r>
            <a:r>
              <a:rPr lang="cs-CZ" dirty="0" err="1" smtClean="0">
                <a:solidFill>
                  <a:schemeClr val="tx1"/>
                </a:solidFill>
              </a:rPr>
              <a:t>transaldolasy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76" y="2037429"/>
            <a:ext cx="3889248" cy="3651504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11/19/2013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Interkonverze</a:t>
            </a:r>
            <a:r>
              <a:rPr lang="cs-CZ" dirty="0" smtClean="0">
                <a:solidFill>
                  <a:schemeClr val="tx1"/>
                </a:solidFill>
              </a:rPr>
              <a:t> monosacharidů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Přímá oxidace glukosy, význam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Pentosový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60020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Metabolismus monosacharidů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Centrální role glukosy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Přeměny beze změny počtu 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Izomerizace – </a:t>
            </a:r>
            <a:r>
              <a:rPr lang="cs-CZ" dirty="0" err="1" smtClean="0">
                <a:solidFill>
                  <a:schemeClr val="tx1"/>
                </a:solidFill>
              </a:rPr>
              <a:t>izomerázy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Glu</a:t>
            </a:r>
            <a:r>
              <a:rPr lang="cs-CZ" dirty="0" smtClean="0">
                <a:solidFill>
                  <a:schemeClr val="tx1"/>
                </a:solidFill>
              </a:rPr>
              <a:t>                   </a:t>
            </a:r>
            <a:r>
              <a:rPr lang="cs-CZ" dirty="0" err="1" smtClean="0">
                <a:solidFill>
                  <a:schemeClr val="tx1"/>
                </a:solidFill>
              </a:rPr>
              <a:t>Fru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Epimerace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Glu</a:t>
            </a:r>
            <a:r>
              <a:rPr lang="cs-CZ" dirty="0" smtClean="0">
                <a:solidFill>
                  <a:schemeClr val="tx1"/>
                </a:solidFill>
              </a:rPr>
              <a:t>                     Gal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Změna počtu 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Oxidační odbourání </a:t>
            </a:r>
            <a:r>
              <a:rPr lang="cs-CZ" dirty="0" err="1" smtClean="0">
                <a:solidFill>
                  <a:schemeClr val="tx1"/>
                </a:solidFill>
              </a:rPr>
              <a:t>hexosy</a:t>
            </a:r>
            <a:r>
              <a:rPr lang="cs-CZ" dirty="0" smtClean="0">
                <a:solidFill>
                  <a:schemeClr val="tx1"/>
                </a:solidFill>
              </a:rPr>
              <a:t>                  </a:t>
            </a:r>
            <a:r>
              <a:rPr lang="cs-CZ" dirty="0" err="1" smtClean="0">
                <a:solidFill>
                  <a:schemeClr val="tx1"/>
                </a:solidFill>
              </a:rPr>
              <a:t>pentosy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Změna o 2 a 3 – kombinace – změna o 1 – </a:t>
            </a:r>
            <a:r>
              <a:rPr lang="cs-CZ" dirty="0" err="1" smtClean="0">
                <a:solidFill>
                  <a:schemeClr val="tx1"/>
                </a:solidFill>
              </a:rPr>
              <a:t>pentosy</a:t>
            </a:r>
            <a:r>
              <a:rPr lang="cs-CZ" dirty="0" smtClean="0">
                <a:solidFill>
                  <a:schemeClr val="tx1"/>
                </a:solidFill>
              </a:rPr>
              <a:t>                   </a:t>
            </a:r>
            <a:r>
              <a:rPr lang="cs-CZ" dirty="0" err="1" smtClean="0">
                <a:solidFill>
                  <a:schemeClr val="tx1"/>
                </a:solidFill>
              </a:rPr>
              <a:t>hexosy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Přenos štěpů – donor </a:t>
            </a:r>
            <a:r>
              <a:rPr lang="cs-CZ" dirty="0" err="1" smtClean="0">
                <a:solidFill>
                  <a:schemeClr val="tx1"/>
                </a:solidFill>
              </a:rPr>
              <a:t>ketosa</a:t>
            </a:r>
            <a:r>
              <a:rPr lang="cs-CZ" dirty="0" smtClean="0">
                <a:solidFill>
                  <a:schemeClr val="tx1"/>
                </a:solidFill>
              </a:rPr>
              <a:t>, akceptor </a:t>
            </a:r>
            <a:r>
              <a:rPr lang="cs-CZ" dirty="0" err="1" smtClean="0">
                <a:solidFill>
                  <a:schemeClr val="tx1"/>
                </a:solidFill>
              </a:rPr>
              <a:t>aldosa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Transketolace</a:t>
            </a:r>
            <a:r>
              <a:rPr lang="cs-CZ" dirty="0" smtClean="0">
                <a:solidFill>
                  <a:schemeClr val="tx1"/>
                </a:solidFill>
              </a:rPr>
              <a:t> – přenos 2C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Transaldolace</a:t>
            </a:r>
            <a:r>
              <a:rPr lang="cs-CZ" dirty="0" smtClean="0">
                <a:solidFill>
                  <a:schemeClr val="tx1"/>
                </a:solidFill>
              </a:rPr>
              <a:t> – přenos 3C</a:t>
            </a:r>
          </a:p>
          <a:p>
            <a:pPr lvl="1"/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11/19/2013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Obousměrná vodorovná šipka 8"/>
          <p:cNvSpPr/>
          <p:nvPr/>
        </p:nvSpPr>
        <p:spPr>
          <a:xfrm>
            <a:off x="4211960" y="3068960"/>
            <a:ext cx="792088" cy="540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43275"/>
            <a:ext cx="8223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8223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65104"/>
            <a:ext cx="8223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5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Přímá oxidace glukosy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Glukosa + ATP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        Glu-6-P + ADP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Probíhá s Glu-6-P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 mikroorganismů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 plísní s volnou glukosou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11/19/2013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28" y="1628800"/>
            <a:ext cx="3843251" cy="485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683568" y="2629799"/>
            <a:ext cx="6480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Pentosový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3 x C5 = 2 ½ C6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11/19/2013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64" y="1459020"/>
            <a:ext cx="3396985" cy="425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2834886" cy="211244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33816"/>
            <a:ext cx="1124809" cy="24691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40" y="1713057"/>
            <a:ext cx="1106520" cy="119034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74" y="3765843"/>
            <a:ext cx="3456732" cy="192955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90" y="3263184"/>
            <a:ext cx="1188823" cy="88171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63" y="4077071"/>
            <a:ext cx="1088231" cy="228620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1835696" y="2757032"/>
            <a:ext cx="1008112" cy="100881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292080" y="4653136"/>
            <a:ext cx="1152128" cy="105638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102050" y="3263184"/>
            <a:ext cx="1153963" cy="88171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79273" y="2757032"/>
            <a:ext cx="1069132" cy="100881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40" y="4423644"/>
            <a:ext cx="10541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11" y="2280726"/>
            <a:ext cx="1353430" cy="1481456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66" y="2280726"/>
            <a:ext cx="11588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Pentosový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3 x C5 = 2 ½ C6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TPP jako </a:t>
            </a:r>
            <a:r>
              <a:rPr lang="cs-CZ" dirty="0" err="1" smtClean="0">
                <a:solidFill>
                  <a:schemeClr val="tx1"/>
                </a:solidFill>
              </a:rPr>
              <a:t>kofaktor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transketolázy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11/19/2013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44824"/>
            <a:ext cx="3409178" cy="280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03402"/>
            <a:ext cx="2172803" cy="305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8928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Pentosový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11/19/2013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Účast </a:t>
            </a:r>
            <a:r>
              <a:rPr lang="cs-CZ" dirty="0" err="1" smtClean="0">
                <a:solidFill>
                  <a:schemeClr val="tx1"/>
                </a:solidFill>
              </a:rPr>
              <a:t>transaldolasy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96" y="1328928"/>
            <a:ext cx="6236208" cy="42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Mechanismus </a:t>
            </a:r>
            <a:r>
              <a:rPr lang="cs-CZ" dirty="0" err="1" smtClean="0">
                <a:solidFill>
                  <a:schemeClr val="tx1"/>
                </a:solidFill>
              </a:rPr>
              <a:t>transketolace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11/19/2013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988840"/>
            <a:ext cx="8026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Mechanismus </a:t>
            </a:r>
            <a:r>
              <a:rPr lang="cs-CZ" dirty="0" err="1" smtClean="0">
                <a:solidFill>
                  <a:schemeClr val="tx1"/>
                </a:solidFill>
              </a:rPr>
              <a:t>transaldolace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11/19/2013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72816"/>
            <a:ext cx="876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937</TotalTime>
  <Words>167</Words>
  <Application>Microsoft Office PowerPoint</Application>
  <PresentationFormat>Předvádění na obrazovce (4:3)</PresentationFormat>
  <Paragraphs>121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Exekutivní</vt:lpstr>
      <vt:lpstr>C5720 Biochemie</vt:lpstr>
      <vt:lpstr>Obsah</vt:lpstr>
      <vt:lpstr>Metabolismus monosacharidů</vt:lpstr>
      <vt:lpstr>Přímá oxidace glukosy</vt:lpstr>
      <vt:lpstr>Pentosový cyklus</vt:lpstr>
      <vt:lpstr>Pentosový cyklus</vt:lpstr>
      <vt:lpstr>Pentosový cyklus</vt:lpstr>
      <vt:lpstr>Mechanismus transketolace</vt:lpstr>
      <vt:lpstr>Mechanismus transaldolace</vt:lpstr>
      <vt:lpstr>Aktivní centrum transaldolasy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71</cp:revision>
  <dcterms:created xsi:type="dcterms:W3CDTF">2012-05-21T09:08:24Z</dcterms:created>
  <dcterms:modified xsi:type="dcterms:W3CDTF">2013-11-19T07:48:19Z</dcterms:modified>
</cp:coreProperties>
</file>