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65" r:id="rId5"/>
    <p:sldId id="264" r:id="rId6"/>
    <p:sldId id="271" r:id="rId7"/>
    <p:sldId id="274" r:id="rId8"/>
    <p:sldId id="267" r:id="rId9"/>
    <p:sldId id="268" r:id="rId10"/>
    <p:sldId id="275" r:id="rId11"/>
    <p:sldId id="269" r:id="rId12"/>
    <p:sldId id="270" r:id="rId13"/>
    <p:sldId id="276" r:id="rId14"/>
    <p:sldId id="261" r:id="rId15"/>
    <p:sldId id="262" r:id="rId16"/>
    <p:sldId id="277" r:id="rId17"/>
    <p:sldId id="278" r:id="rId18"/>
    <p:sldId id="279" r:id="rId19"/>
    <p:sldId id="281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FF8F-B833-4CF9-841A-5A2C548230D0}" type="datetimeFigureOut">
              <a:rPr lang="cs-CZ" smtClean="0"/>
              <a:t>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499E-D438-44A7-9265-571EC1D1F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38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99E-D438-44A7-9265-571EC1D1FDD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2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C3181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>
                <a:solidFill>
                  <a:schemeClr val="tx1"/>
                </a:solidFill>
                <a:latin typeface="+mn-lt"/>
              </a:rPr>
              <a:t>23b_Oxidační fosforylace, alternativní respirace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6600000" cy="49571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>
                <a:solidFill>
                  <a:schemeClr val="tx1"/>
                </a:solidFill>
              </a:rPr>
              <a:t>vzniku –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>
                <a:solidFill>
                  <a:schemeClr val="tx1"/>
                </a:solidFill>
              </a:rPr>
              <a:t>chemické a pumpované protony“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85" y="1387236"/>
            <a:ext cx="5485715" cy="48714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Využití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Práce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Osmotická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vorba </a:t>
            </a:r>
            <a:r>
              <a:rPr lang="cs-CZ" dirty="0">
                <a:solidFill>
                  <a:schemeClr val="tx1"/>
                </a:solidFill>
              </a:rPr>
              <a:t>ATP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Kvantitativní poměry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 smtClean="0">
                <a:solidFill>
                  <a:schemeClr val="tx1"/>
                </a:solidFill>
              </a:rPr>
              <a:t>G přenosu H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a syntézy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ATP komplexem 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Mechanismus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P. D. </a:t>
            </a:r>
            <a:r>
              <a:rPr lang="cs-CZ" dirty="0" err="1">
                <a:solidFill>
                  <a:schemeClr val="tx1"/>
                </a:solidFill>
              </a:rPr>
              <a:t>Boyer</a:t>
            </a:r>
            <a:r>
              <a:rPr lang="cs-CZ" dirty="0">
                <a:solidFill>
                  <a:schemeClr val="tx1"/>
                </a:solidFill>
              </a:rPr>
              <a:t>, J. </a:t>
            </a:r>
            <a:r>
              <a:rPr lang="cs-CZ" dirty="0" err="1">
                <a:solidFill>
                  <a:schemeClr val="tx1"/>
                </a:solidFill>
              </a:rPr>
              <a:t>Walker</a:t>
            </a:r>
            <a:r>
              <a:rPr lang="cs-CZ" dirty="0">
                <a:solidFill>
                  <a:schemeClr val="tx1"/>
                </a:solidFill>
              </a:rPr>
              <a:t> – NC </a:t>
            </a:r>
            <a:r>
              <a:rPr lang="cs-CZ" dirty="0" smtClean="0">
                <a:solidFill>
                  <a:schemeClr val="tx1"/>
                </a:solidFill>
              </a:rPr>
              <a:t>1997</a:t>
            </a:r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-ATPasa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Komplex V – formálně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Spřažení přenosu H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a syntézy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Tok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půlkanálky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Asp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práce – rotace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molekulární </a:t>
            </a:r>
            <a:r>
              <a:rPr lang="cs-CZ" smtClean="0">
                <a:solidFill>
                  <a:schemeClr val="tx1"/>
                </a:solidFill>
              </a:rPr>
              <a:t>motor – dynamo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Transformace energie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onformačními změnami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07" y="1772816"/>
            <a:ext cx="3949524" cy="44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24907" y="3356992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</a:rPr>
              <a:t>Matrix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66515" y="5689078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</a:rPr>
              <a:t>Mezimembránový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cs-CZ" sz="1600" dirty="0" smtClean="0">
                <a:solidFill>
                  <a:srgbClr val="FF0000"/>
                </a:solidFill>
              </a:rPr>
              <a:t>prostor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ATP komplexem 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Konformační stavy podjednotek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u="sng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pen – prázdný stav</a:t>
            </a:r>
          </a:p>
          <a:p>
            <a:pPr lvl="1"/>
            <a:r>
              <a:rPr lang="cs-CZ" u="sng" dirty="0" err="1" smtClean="0">
                <a:solidFill>
                  <a:schemeClr val="tx1"/>
                </a:solidFill>
              </a:rPr>
              <a:t>T</a:t>
            </a:r>
            <a:r>
              <a:rPr lang="cs-CZ" dirty="0" err="1" smtClean="0">
                <a:solidFill>
                  <a:schemeClr val="tx1"/>
                </a:solidFill>
              </a:rPr>
              <a:t>ight</a:t>
            </a:r>
            <a:r>
              <a:rPr lang="cs-CZ" dirty="0" smtClean="0">
                <a:solidFill>
                  <a:schemeClr val="tx1"/>
                </a:solidFill>
              </a:rPr>
              <a:t> –  ATP místo</a:t>
            </a:r>
          </a:p>
          <a:p>
            <a:pPr lvl="1"/>
            <a:r>
              <a:rPr lang="cs-CZ" u="sng" dirty="0" err="1" smtClean="0">
                <a:solidFill>
                  <a:schemeClr val="tx1"/>
                </a:solidFill>
              </a:rPr>
              <a:t>L</a:t>
            </a:r>
            <a:r>
              <a:rPr lang="cs-CZ" dirty="0" err="1" smtClean="0">
                <a:solidFill>
                  <a:schemeClr val="tx1"/>
                </a:solidFill>
              </a:rPr>
              <a:t>oose</a:t>
            </a:r>
            <a:r>
              <a:rPr lang="cs-CZ" dirty="0" smtClean="0">
                <a:solidFill>
                  <a:schemeClr val="tx1"/>
                </a:solidFill>
              </a:rPr>
              <a:t> –  ADP </a:t>
            </a:r>
            <a:r>
              <a:rPr lang="cs-CZ" dirty="0">
                <a:solidFill>
                  <a:schemeClr val="tx1"/>
                </a:solidFill>
              </a:rPr>
              <a:t>místo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2858" cy="2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Mechanismus rotace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cesta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půlkanálky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protonové </a:t>
            </a:r>
            <a:r>
              <a:rPr lang="cs-CZ" dirty="0">
                <a:solidFill>
                  <a:schemeClr val="tx1"/>
                </a:solidFill>
              </a:rPr>
              <a:t>vodiče (dráty)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Asp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b="1" i="1" dirty="0">
                <a:solidFill>
                  <a:schemeClr val="tx1"/>
                </a:solidFill>
              </a:rPr>
              <a:t>c</a:t>
            </a:r>
            <a:r>
              <a:rPr lang="cs-CZ" dirty="0">
                <a:solidFill>
                  <a:schemeClr val="tx1"/>
                </a:solidFill>
              </a:rPr>
              <a:t>, Arg na </a:t>
            </a:r>
            <a:r>
              <a:rPr lang="cs-CZ" b="1" i="1" dirty="0">
                <a:solidFill>
                  <a:schemeClr val="tx1"/>
                </a:solidFill>
              </a:rPr>
              <a:t>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5511"/>
            <a:ext cx="6914587" cy="395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20" y="1225708"/>
            <a:ext cx="3428572" cy="39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Obousměrná </a:t>
            </a:r>
            <a:r>
              <a:rPr lang="cs-CZ" dirty="0" err="1" smtClean="0">
                <a:solidFill>
                  <a:schemeClr val="tx1"/>
                </a:solidFill>
              </a:rPr>
              <a:t>ATPasa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Zvrat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–</a:t>
            </a:r>
            <a:r>
              <a:rPr lang="cs-CZ" dirty="0" smtClean="0">
                <a:solidFill>
                  <a:schemeClr val="tx1"/>
                </a:solidFill>
              </a:rPr>
              <a:t> tvorba </a:t>
            </a:r>
            <a:r>
              <a:rPr lang="el-GR" dirty="0" smtClean="0">
                <a:solidFill>
                  <a:schemeClr val="tx1"/>
                </a:solidFill>
              </a:rPr>
              <a:t>Δψ</a:t>
            </a:r>
            <a:r>
              <a:rPr lang="cs-CZ" dirty="0" smtClean="0">
                <a:solidFill>
                  <a:schemeClr val="tx1"/>
                </a:solidFill>
              </a:rPr>
              <a:t> při </a:t>
            </a:r>
            <a:r>
              <a:rPr lang="cs-CZ" dirty="0" err="1" smtClean="0">
                <a:solidFill>
                  <a:schemeClr val="tx1"/>
                </a:solidFill>
              </a:rPr>
              <a:t>anaerobiose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4959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Respirační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Regulace </a:t>
            </a:r>
            <a:r>
              <a:rPr lang="cs-CZ" dirty="0">
                <a:solidFill>
                  <a:schemeClr val="tx1"/>
                </a:solidFill>
              </a:rPr>
              <a:t>spotřeby </a:t>
            </a:r>
            <a:r>
              <a:rPr lang="cs-CZ" dirty="0" smtClean="0">
                <a:solidFill>
                  <a:schemeClr val="tx1"/>
                </a:solidFill>
              </a:rPr>
              <a:t>substrátu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Brzdění vysokým </a:t>
            </a:r>
            <a:r>
              <a:rPr lang="el-GR" dirty="0">
                <a:solidFill>
                  <a:schemeClr val="tx1"/>
                </a:solidFill>
              </a:rPr>
              <a:t>Δψ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6167"/>
            <a:ext cx="5280000" cy="39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Nástroje studia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Umělé donory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akceptory </a:t>
            </a:r>
            <a:r>
              <a:rPr lang="cs-CZ" dirty="0" smtClean="0">
                <a:solidFill>
                  <a:schemeClr val="tx1"/>
                </a:solidFill>
              </a:rPr>
              <a:t>elektronů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odávají a odebírají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 různých místech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 </a:t>
            </a:r>
          </a:p>
          <a:p>
            <a:r>
              <a:rPr lang="cs-CZ" dirty="0">
                <a:solidFill>
                  <a:schemeClr val="tx1"/>
                </a:solidFill>
              </a:rPr>
              <a:t>Inhibitory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inhibitory transportu elektronů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rozpojovače (2,4-DNP)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inhibitory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ATPasy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oligomycin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2102857" cy="36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59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84" y="476672"/>
            <a:ext cx="6925715" cy="51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Termogeneze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Rozpojovací protein – </a:t>
            </a:r>
            <a:r>
              <a:rPr lang="cs-CZ" dirty="0" err="1" smtClean="0">
                <a:solidFill>
                  <a:schemeClr val="tx1"/>
                </a:solidFill>
              </a:rPr>
              <a:t>termogenin</a:t>
            </a:r>
            <a:r>
              <a:rPr lang="cs-CZ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Mláďata, </a:t>
            </a:r>
            <a:r>
              <a:rPr lang="cs-CZ" dirty="0" err="1" smtClean="0">
                <a:solidFill>
                  <a:schemeClr val="tx1"/>
                </a:solidFill>
              </a:rPr>
              <a:t>hibernanti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Hnědá tuková tkáň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Hormonálně řízeno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Alternativní respirace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Finální </a:t>
            </a:r>
            <a:r>
              <a:rPr lang="cs-CZ" dirty="0">
                <a:solidFill>
                  <a:schemeClr val="tx1"/>
                </a:solidFill>
              </a:rPr>
              <a:t>akceptory jiné než </a:t>
            </a:r>
            <a:r>
              <a:rPr lang="cs-CZ">
                <a:solidFill>
                  <a:schemeClr val="tx1"/>
                </a:solidFill>
              </a:rPr>
              <a:t>kyslík </a:t>
            </a:r>
            <a:r>
              <a:rPr lang="cs-CZ" smtClean="0">
                <a:solidFill>
                  <a:schemeClr val="tx1"/>
                </a:solidFill>
              </a:rPr>
              <a:t>- </a:t>
            </a:r>
            <a:r>
              <a:rPr lang="cs-CZ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smtClean="0">
                <a:solidFill>
                  <a:schemeClr val="tx1"/>
                </a:solidFill>
              </a:rPr>
              <a:t>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Nitrátová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ulfátová</a:t>
            </a:r>
          </a:p>
          <a:p>
            <a:r>
              <a:rPr lang="cs-CZ" dirty="0">
                <a:solidFill>
                  <a:schemeClr val="tx1"/>
                </a:solidFill>
              </a:rPr>
              <a:t>Anorganické donory </a:t>
            </a:r>
            <a:r>
              <a:rPr lang="cs-CZ" dirty="0" smtClean="0">
                <a:solidFill>
                  <a:schemeClr val="tx1"/>
                </a:solidFill>
              </a:rPr>
              <a:t>elektronů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Kovy i nekovy – 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Cu</a:t>
            </a:r>
            <a:r>
              <a:rPr lang="cs-CZ" dirty="0" smtClean="0">
                <a:solidFill>
                  <a:schemeClr val="tx1"/>
                </a:solidFill>
              </a:rPr>
              <a:t>, S – prvky a ionty či sloučeniny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Metanogeny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Anaerobní redukce formiátu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ROS (RNOS)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Reaktivní, většinou radikály –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baseline="30000" dirty="0" smtClean="0">
                <a:solidFill>
                  <a:schemeClr val="tx1"/>
                </a:solidFill>
              </a:rPr>
              <a:t>.-</a:t>
            </a:r>
            <a:r>
              <a:rPr lang="cs-CZ" dirty="0" smtClean="0">
                <a:solidFill>
                  <a:schemeClr val="tx1"/>
                </a:solidFill>
              </a:rPr>
              <a:t>, OH</a:t>
            </a:r>
            <a:r>
              <a:rPr lang="cs-CZ" baseline="30000" dirty="0" smtClean="0">
                <a:solidFill>
                  <a:schemeClr val="tx1"/>
                </a:solidFill>
              </a:rPr>
              <a:t>.</a:t>
            </a:r>
            <a:r>
              <a:rPr lang="cs-CZ" dirty="0" smtClean="0">
                <a:solidFill>
                  <a:schemeClr val="tx1"/>
                </a:solidFill>
              </a:rPr>
              <a:t>,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Záměrná produkce – metabolické vzplanutí – NADPH +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Vedlejší nežádoucí produkce – UQ, CIII aj.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Poškození – lipidy (membrány), bílkoviny, DNA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Obranné mechanizmy – enzymy, antioxidanty (vit. E, C) – typy 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Oxidační fosforylace, </a:t>
            </a:r>
            <a:r>
              <a:rPr lang="cs-CZ" dirty="0" err="1">
                <a:solidFill>
                  <a:schemeClr val="tx1"/>
                </a:solidFill>
              </a:rPr>
              <a:t>chemiosmotická</a:t>
            </a:r>
            <a:r>
              <a:rPr lang="cs-CZ" dirty="0">
                <a:solidFill>
                  <a:schemeClr val="tx1"/>
                </a:solidFill>
              </a:rPr>
              <a:t> teorie, </a:t>
            </a:r>
            <a:r>
              <a:rPr lang="cs-CZ" dirty="0" err="1">
                <a:solidFill>
                  <a:schemeClr val="tx1"/>
                </a:solidFill>
              </a:rPr>
              <a:t>protonmotivní</a:t>
            </a:r>
            <a:r>
              <a:rPr lang="cs-CZ" dirty="0">
                <a:solidFill>
                  <a:schemeClr val="tx1"/>
                </a:solidFill>
              </a:rPr>
              <a:t> síla a </a:t>
            </a:r>
            <a:r>
              <a:rPr lang="cs-CZ" dirty="0" err="1">
                <a:solidFill>
                  <a:schemeClr val="tx1"/>
                </a:solidFill>
              </a:rPr>
              <a:t>transmembránový</a:t>
            </a:r>
            <a:r>
              <a:rPr lang="cs-CZ" dirty="0">
                <a:solidFill>
                  <a:schemeClr val="tx1"/>
                </a:solidFill>
              </a:rPr>
              <a:t> potenciál.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ATP, struktura </a:t>
            </a:r>
            <a:r>
              <a:rPr lang="cs-CZ" dirty="0" err="1">
                <a:solidFill>
                  <a:schemeClr val="tx1"/>
                </a:solidFill>
              </a:rPr>
              <a:t>ATPsyntasy</a:t>
            </a:r>
            <a:r>
              <a:rPr lang="cs-CZ" dirty="0">
                <a:solidFill>
                  <a:schemeClr val="tx1"/>
                </a:solidFill>
              </a:rPr>
              <a:t>. Inhibitory respirace a syntéza ATP, rozpojovače, ionofory.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Bilance </a:t>
            </a:r>
            <a:r>
              <a:rPr lang="cs-CZ" dirty="0">
                <a:solidFill>
                  <a:schemeClr val="tx1"/>
                </a:solidFill>
              </a:rPr>
              <a:t>oxidační fosforylace.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Alternativní </a:t>
            </a:r>
            <a:r>
              <a:rPr lang="cs-CZ" dirty="0">
                <a:solidFill>
                  <a:schemeClr val="tx1"/>
                </a:solidFill>
              </a:rPr>
              <a:t>respirace. Oxidace a redukce anorganických sloučenin (kovy, S aj.)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Rockwell" panose="020606030202050204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8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endParaRPr lang="cs-CZ" sz="48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cs-CZ" sz="4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Děkuji za pozornost</a:t>
            </a:r>
            <a:endParaRPr lang="cs-CZ" sz="4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Tvorba </a:t>
            </a:r>
            <a:r>
              <a:rPr lang="cs-CZ" dirty="0">
                <a:solidFill>
                  <a:schemeClr val="tx1"/>
                </a:solidFill>
                <a:effectLst/>
              </a:rPr>
              <a:t>ATP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při respiraci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Mechanismus konverse energie uvolněné oxidací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spřažení </a:t>
            </a:r>
            <a:r>
              <a:rPr lang="cs-CZ" dirty="0">
                <a:solidFill>
                  <a:schemeClr val="tx1"/>
                </a:solidFill>
              </a:rPr>
              <a:t>oxidace a fosforylace ADP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kvantitativní vztahy esterifikace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baseline="-25000" dirty="0" err="1" smtClean="0">
                <a:solidFill>
                  <a:schemeClr val="tx1"/>
                </a:solidFill>
              </a:rPr>
              <a:t>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aseline="-25000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P/O kvocienty – experimentální průkaz</a:t>
            </a:r>
          </a:p>
          <a:p>
            <a:pPr marL="0" indent="0">
              <a:buNone/>
            </a:pPr>
            <a:r>
              <a:rPr lang="cs-CZ" baseline="-25000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mechanismus tvorby </a:t>
            </a:r>
            <a:r>
              <a:rPr lang="cs-CZ" dirty="0">
                <a:solidFill>
                  <a:schemeClr val="tx1"/>
                </a:solidFill>
              </a:rPr>
              <a:t>ATP oxidační </a:t>
            </a:r>
            <a:r>
              <a:rPr lang="cs-CZ" dirty="0" smtClean="0">
                <a:solidFill>
                  <a:schemeClr val="tx1"/>
                </a:solidFill>
              </a:rPr>
              <a:t>fosforylací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analogie se substrátovou fosforylací – odlišné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Tvorba ATP při respiraci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P/O </a:t>
            </a:r>
            <a:r>
              <a:rPr lang="cs-CZ" dirty="0">
                <a:solidFill>
                  <a:schemeClr val="tx1"/>
                </a:solidFill>
              </a:rPr>
              <a:t>kvocienty – </a:t>
            </a:r>
            <a:r>
              <a:rPr lang="cs-CZ" dirty="0" smtClean="0">
                <a:solidFill>
                  <a:schemeClr val="tx1"/>
                </a:solidFill>
              </a:rPr>
              <a:t>„fosforylační místa“- </a:t>
            </a:r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ztah </a:t>
            </a: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cs-CZ" dirty="0">
                <a:solidFill>
                  <a:schemeClr val="tx1"/>
                </a:solidFill>
              </a:rPr>
              <a:t>E a </a:t>
            </a: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cs-CZ" dirty="0" smtClean="0">
                <a:solidFill>
                  <a:schemeClr val="tx1"/>
                </a:solidFill>
              </a:rPr>
              <a:t>G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Teorie </a:t>
            </a:r>
            <a:r>
              <a:rPr lang="cs-CZ" dirty="0" err="1" smtClean="0">
                <a:solidFill>
                  <a:schemeClr val="tx1"/>
                </a:solidFill>
              </a:rPr>
              <a:t>makroergických</a:t>
            </a:r>
            <a:r>
              <a:rPr lang="cs-CZ" dirty="0" smtClean="0">
                <a:solidFill>
                  <a:schemeClr val="tx1"/>
                </a:solidFill>
              </a:rPr>
              <a:t> intermediátů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Chemiosmotická</a:t>
            </a:r>
            <a:r>
              <a:rPr lang="cs-CZ" dirty="0">
                <a:solidFill>
                  <a:schemeClr val="tx1"/>
                </a:solidFill>
              </a:rPr>
              <a:t> teorie – P. </a:t>
            </a:r>
            <a:r>
              <a:rPr lang="cs-CZ" dirty="0" err="1">
                <a:solidFill>
                  <a:schemeClr val="tx1"/>
                </a:solidFill>
              </a:rPr>
              <a:t>Mitchell</a:t>
            </a:r>
            <a:r>
              <a:rPr lang="cs-CZ" dirty="0">
                <a:solidFill>
                  <a:schemeClr val="tx1"/>
                </a:solidFill>
              </a:rPr>
              <a:t> (1961, </a:t>
            </a:r>
            <a:r>
              <a:rPr lang="cs-CZ" dirty="0" smtClean="0">
                <a:solidFill>
                  <a:schemeClr val="tx1"/>
                </a:solidFill>
              </a:rPr>
              <a:t>NC </a:t>
            </a:r>
            <a:r>
              <a:rPr lang="cs-CZ" dirty="0">
                <a:solidFill>
                  <a:schemeClr val="tx1"/>
                </a:solidFill>
              </a:rPr>
              <a:t>1978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767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30436"/>
            <a:ext cx="3163887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Lokalizace respiračního řetězce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858" cy="4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Mitochondrie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Elmikroskopické</a:t>
            </a:r>
            <a:r>
              <a:rPr lang="cs-CZ" dirty="0" smtClean="0">
                <a:solidFill>
                  <a:schemeClr val="tx1"/>
                </a:solidFill>
              </a:rPr>
              <a:t> snímky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62642"/>
            <a:ext cx="27336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1" y="1534054"/>
            <a:ext cx="3028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4467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cs-CZ" sz="4400" dirty="0" smtClean="0">
                <a:solidFill>
                  <a:schemeClr val="tx1"/>
                </a:solidFill>
              </a:rPr>
              <a:t>Mechanismus oxidační fosforylace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Transmembránový</a:t>
            </a:r>
            <a:r>
              <a:rPr lang="cs-CZ" dirty="0" smtClean="0">
                <a:solidFill>
                  <a:schemeClr val="tx1"/>
                </a:solidFill>
              </a:rPr>
              <a:t> přenos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baseline="30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14286" cy="45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903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Chemiosmotický</a:t>
            </a:r>
            <a:r>
              <a:rPr lang="cs-CZ" dirty="0" smtClean="0">
                <a:solidFill>
                  <a:schemeClr val="tx1"/>
                </a:solidFill>
              </a:rPr>
              <a:t> mechanismus tvorby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36504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Gradient protonů jako forma energie</a:t>
            </a:r>
          </a:p>
          <a:p>
            <a:r>
              <a:rPr lang="cs-CZ" sz="2000" dirty="0" err="1">
                <a:solidFill>
                  <a:schemeClr val="tx1"/>
                </a:solidFill>
              </a:rPr>
              <a:t>Protonmotivní</a:t>
            </a:r>
            <a:r>
              <a:rPr lang="cs-CZ" sz="2000" dirty="0">
                <a:solidFill>
                  <a:schemeClr val="tx1"/>
                </a:solidFill>
              </a:rPr>
              <a:t> síla – kvantitativní vyjádření této potenciální </a:t>
            </a:r>
            <a:r>
              <a:rPr lang="cs-CZ" sz="2000" dirty="0" smtClean="0">
                <a:solidFill>
                  <a:schemeClr val="tx1"/>
                </a:solidFill>
              </a:rPr>
              <a:t>energie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Chemický potenciál gradientu látky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RT . </a:t>
            </a:r>
            <a:r>
              <a:rPr lang="cs-CZ" sz="2000" dirty="0" err="1">
                <a:solidFill>
                  <a:schemeClr val="tx1"/>
                </a:solidFill>
              </a:rPr>
              <a:t>ln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i="1" dirty="0" err="1">
                <a:solidFill>
                  <a:schemeClr val="tx1"/>
                </a:solidFill>
              </a:rPr>
              <a:t>c</a:t>
            </a:r>
            <a:r>
              <a:rPr lang="cs-CZ" sz="2000" i="1" baseline="-25000" dirty="0" err="1">
                <a:solidFill>
                  <a:schemeClr val="tx1"/>
                </a:solidFill>
              </a:rPr>
              <a:t>i</a:t>
            </a:r>
            <a:r>
              <a:rPr lang="cs-CZ" sz="2000" i="1" dirty="0">
                <a:solidFill>
                  <a:schemeClr val="tx1"/>
                </a:solidFill>
              </a:rPr>
              <a:t>/c</a:t>
            </a:r>
            <a:r>
              <a:rPr lang="cs-CZ" sz="2000" i="1" baseline="-25000" dirty="0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</a:t>
            </a:r>
            <a:r>
              <a:rPr lang="cs-CZ" sz="2000" dirty="0">
                <a:solidFill>
                  <a:schemeClr val="tx1"/>
                </a:solidFill>
              </a:rPr>
              <a:t>	H</a:t>
            </a:r>
            <a:r>
              <a:rPr lang="cs-CZ" sz="2000" baseline="30000" dirty="0" smtClean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RT . </a:t>
            </a:r>
            <a:r>
              <a:rPr lang="cs-CZ" sz="2000" dirty="0" err="1">
                <a:solidFill>
                  <a:schemeClr val="tx1"/>
                </a:solidFill>
              </a:rPr>
              <a:t>ln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cs-CZ" sz="2000" dirty="0">
                <a:solidFill>
                  <a:schemeClr val="tx1"/>
                </a:solidFill>
              </a:rPr>
              <a:t>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]</a:t>
            </a:r>
            <a:r>
              <a:rPr lang="cs-CZ" sz="2000" i="1" baseline="-25000" dirty="0">
                <a:solidFill>
                  <a:schemeClr val="tx1"/>
                </a:solidFill>
              </a:rPr>
              <a:t>i</a:t>
            </a:r>
            <a:r>
              <a:rPr lang="cs-CZ" sz="2000" i="1" dirty="0">
                <a:solidFill>
                  <a:schemeClr val="tx1"/>
                </a:solidFill>
              </a:rPr>
              <a:t>/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cs-CZ" sz="2000" dirty="0">
                <a:solidFill>
                  <a:schemeClr val="tx1"/>
                </a:solidFill>
              </a:rPr>
              <a:t>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]</a:t>
            </a:r>
            <a:r>
              <a:rPr lang="cs-CZ" sz="2000" i="1" baseline="-25000" dirty="0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= - 2,3RT . (</a:t>
            </a:r>
            <a:r>
              <a:rPr lang="cs-CZ" sz="2000" dirty="0" err="1">
                <a:solidFill>
                  <a:schemeClr val="tx1"/>
                </a:solidFill>
              </a:rPr>
              <a:t>pH</a:t>
            </a:r>
            <a:r>
              <a:rPr lang="cs-CZ" sz="2000" baseline="-25000" dirty="0" err="1">
                <a:solidFill>
                  <a:schemeClr val="tx1"/>
                </a:solidFill>
              </a:rPr>
              <a:t>i</a:t>
            </a:r>
            <a:r>
              <a:rPr lang="cs-CZ" sz="2000" dirty="0" err="1">
                <a:solidFill>
                  <a:schemeClr val="tx1"/>
                </a:solidFill>
              </a:rPr>
              <a:t>-pH</a:t>
            </a:r>
            <a:r>
              <a:rPr lang="cs-CZ" sz="2000" baseline="-25000" dirty="0" err="1">
                <a:solidFill>
                  <a:schemeClr val="tx1"/>
                </a:solidFill>
              </a:rPr>
              <a:t>o</a:t>
            </a:r>
            <a:r>
              <a:rPr lang="cs-CZ" sz="2000" dirty="0">
                <a:solidFill>
                  <a:schemeClr val="tx1"/>
                </a:solidFill>
              </a:rPr>
              <a:t>) = </a:t>
            </a:r>
            <a:r>
              <a:rPr lang="cs-CZ" sz="2000" dirty="0" smtClean="0">
                <a:solidFill>
                  <a:schemeClr val="tx1"/>
                </a:solidFill>
              </a:rPr>
              <a:t>-2,3RT 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 smtClean="0">
                <a:solidFill>
                  <a:schemeClr val="tx1"/>
                </a:solidFill>
              </a:rPr>
              <a:t>pH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Elektrický potenciál </a:t>
            </a:r>
            <a:r>
              <a:rPr lang="cs-CZ" sz="2000" dirty="0">
                <a:solidFill>
                  <a:schemeClr val="tx1"/>
                </a:solidFill>
              </a:rPr>
              <a:t>–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energie přenosu iontu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</a:t>
            </a:r>
            <a:r>
              <a:rPr lang="cs-CZ" sz="2000" dirty="0" err="1">
                <a:solidFill>
                  <a:schemeClr val="tx1"/>
                </a:solidFill>
              </a:rPr>
              <a:t>nF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, u 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n=1</a:t>
            </a: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  <a:p>
            <a:r>
              <a:rPr lang="cs-CZ" sz="2000" dirty="0">
                <a:solidFill>
                  <a:schemeClr val="tx1"/>
                </a:solidFill>
              </a:rPr>
              <a:t>Celkově	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 = </a:t>
            </a:r>
            <a:r>
              <a:rPr lang="cs-CZ" sz="2000" dirty="0" smtClean="0">
                <a:solidFill>
                  <a:schemeClr val="tx1"/>
                </a:solidFill>
              </a:rPr>
              <a:t>F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 - 2,3RT .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pH</a:t>
            </a:r>
          </a:p>
          <a:p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 = 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G/F		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b="1" dirty="0">
                <a:solidFill>
                  <a:schemeClr val="tx1"/>
                </a:solidFill>
              </a:rPr>
              <a:t>p = 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b="1" dirty="0">
                <a:solidFill>
                  <a:schemeClr val="tx1"/>
                </a:solidFill>
              </a:rPr>
              <a:t> - 0,059mV . </a:t>
            </a:r>
            <a:r>
              <a:rPr lang="cs-CZ" sz="2000" b="1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b="1" dirty="0">
                <a:solidFill>
                  <a:schemeClr val="tx1"/>
                </a:solidFill>
              </a:rPr>
              <a:t>pH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experimentálně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  <a:sym typeface="Symbol"/>
              </a:rPr>
              <a:t></a:t>
            </a:r>
            <a:r>
              <a:rPr lang="cs-CZ" sz="2000" dirty="0">
                <a:solidFill>
                  <a:schemeClr val="tx1"/>
                </a:solidFill>
              </a:rPr>
              <a:t> = 0,17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pH = 0,5		</a:t>
            </a:r>
            <a:r>
              <a:rPr lang="cs-CZ" sz="2000" dirty="0">
                <a:solidFill>
                  <a:schemeClr val="tx1"/>
                </a:solidFill>
                <a:sym typeface="Symbol"/>
              </a:rPr>
              <a:t></a:t>
            </a:r>
            <a:r>
              <a:rPr lang="cs-CZ" sz="2000" dirty="0">
                <a:solidFill>
                  <a:schemeClr val="tx1"/>
                </a:solidFill>
              </a:rPr>
              <a:t>p = 0,20 V	(85% + 15%)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>
                <a:solidFill>
                  <a:schemeClr val="tx1"/>
                </a:solidFill>
              </a:rPr>
              <a:t>vzniku – „chemické a pumpované protony“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161906" cy="3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804</TotalTime>
  <Words>436</Words>
  <Application>Microsoft Office PowerPoint</Application>
  <PresentationFormat>Předvádění na obrazovce (4:3)</PresentationFormat>
  <Paragraphs>269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Exekutivní</vt:lpstr>
      <vt:lpstr>C3181 Biochemie</vt:lpstr>
      <vt:lpstr>Obsah</vt:lpstr>
      <vt:lpstr>Tvorba ATP při respiraci</vt:lpstr>
      <vt:lpstr>Tvorba ATP při respiraci</vt:lpstr>
      <vt:lpstr>Lokalizace respiračního řetězce</vt:lpstr>
      <vt:lpstr>Mitochondrie</vt:lpstr>
      <vt:lpstr>Mechanismus oxidační fosforylace</vt:lpstr>
      <vt:lpstr>Chemiosmotický mechanismus tvorby ATP</vt:lpstr>
      <vt:lpstr>Protonmotivní síla</vt:lpstr>
      <vt:lpstr>Protonmotivní síla</vt:lpstr>
      <vt:lpstr>Využití p </vt:lpstr>
      <vt:lpstr>Syntéza ATP komplexem V</vt:lpstr>
      <vt:lpstr>Syntéza ATP komplexem V</vt:lpstr>
      <vt:lpstr>Mechanismus rotace </vt:lpstr>
      <vt:lpstr>Obousměrná ATPasa</vt:lpstr>
      <vt:lpstr>Respirační kontrola</vt:lpstr>
      <vt:lpstr>Nástroje studia</vt:lpstr>
      <vt:lpstr>Termogeneze</vt:lpstr>
      <vt:lpstr>Alternativní respirace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38</cp:revision>
  <dcterms:created xsi:type="dcterms:W3CDTF">2012-05-21T09:08:24Z</dcterms:created>
  <dcterms:modified xsi:type="dcterms:W3CDTF">2014-10-06T07:43:17Z</dcterms:modified>
</cp:coreProperties>
</file>