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1" r:id="rId6"/>
    <p:sldId id="273" r:id="rId7"/>
    <p:sldId id="274" r:id="rId8"/>
    <p:sldId id="265" r:id="rId9"/>
    <p:sldId id="272" r:id="rId10"/>
    <p:sldId id="276" r:id="rId11"/>
    <p:sldId id="278" r:id="rId12"/>
    <p:sldId id="268" r:id="rId13"/>
    <p:sldId id="279" r:id="rId14"/>
    <p:sldId id="267" r:id="rId15"/>
    <p:sldId id="269" r:id="rId16"/>
    <p:sldId id="270" r:id="rId17"/>
    <p:sldId id="261" r:id="rId18"/>
    <p:sldId id="275" r:id="rId19"/>
    <p:sldId id="260" r:id="rId20"/>
    <p:sldId id="282" r:id="rId21"/>
    <p:sldId id="289" r:id="rId22"/>
    <p:sldId id="280" r:id="rId23"/>
    <p:sldId id="281" r:id="rId24"/>
    <p:sldId id="283" r:id="rId25"/>
    <p:sldId id="284" r:id="rId26"/>
    <p:sldId id="285" r:id="rId27"/>
    <p:sldId id="288" r:id="rId28"/>
    <p:sldId id="287" r:id="rId29"/>
    <p:sldId id="286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12/3/2013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09601"/>
            <a:ext cx="8280920" cy="217132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24_Fotosyntéza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12/3/2013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24" y="1628800"/>
            <a:ext cx="52959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Štěpení vody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Není to fotolýza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Enzym bez světla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 = ½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+ 2H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+ 2e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</a:t>
            </a:r>
            <a:r>
              <a:rPr lang="cs-CZ" baseline="30000" dirty="0" smtClean="0">
                <a:solidFill>
                  <a:schemeClr val="tx1"/>
                </a:solidFill>
              </a:rPr>
              <a:t>0‘</a:t>
            </a:r>
            <a:r>
              <a:rPr lang="cs-CZ" dirty="0" smtClean="0">
                <a:solidFill>
                  <a:schemeClr val="tx1"/>
                </a:solidFill>
              </a:rPr>
              <a:t> ca +1 V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2e</a:t>
            </a:r>
            <a:r>
              <a:rPr lang="cs-CZ" baseline="30000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do reakčního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centra PSII – redukce P680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Aktivní centrum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enzymu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Šipka doprava se zářezem 6"/>
          <p:cNvSpPr/>
          <p:nvPr/>
        </p:nvSpPr>
        <p:spPr>
          <a:xfrm>
            <a:off x="2411760" y="5517232"/>
            <a:ext cx="978408" cy="242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6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Sběr světla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Absorpční spektra chlorofylů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Nepokrývají celou oblast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Jediná molekula – malá plocha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340768"/>
            <a:ext cx="38195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7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Sběr světla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Pigmenty absorbující světlo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Pokrývají další oblasti spektra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Velké množství – efektivní záchyt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48" y="1052736"/>
            <a:ext cx="45434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Sběr světla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Anténní systém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Organizované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pigmenty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Jednosměrný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přenos energie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1628800"/>
            <a:ext cx="57626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6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914286" cy="490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Sběr světla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sz="2200" dirty="0" smtClean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</a:rPr>
              <a:t>Anténní systém – pomocné pigmenty</a:t>
            </a:r>
          </a:p>
          <a:p>
            <a:pPr lvl="1"/>
            <a:r>
              <a:rPr lang="cs-CZ" sz="1500" dirty="0">
                <a:solidFill>
                  <a:schemeClr val="tx1"/>
                </a:solidFill>
              </a:rPr>
              <a:t>Efektivní záchyt světelné </a:t>
            </a:r>
            <a:r>
              <a:rPr lang="cs-CZ" sz="1500" dirty="0" smtClean="0">
                <a:solidFill>
                  <a:schemeClr val="tx1"/>
                </a:solidFill>
              </a:rPr>
              <a:t>energie</a:t>
            </a:r>
          </a:p>
          <a:p>
            <a:pPr lvl="1"/>
            <a:r>
              <a:rPr lang="cs-CZ" sz="1500" dirty="0" smtClean="0">
                <a:solidFill>
                  <a:schemeClr val="tx1"/>
                </a:solidFill>
              </a:rPr>
              <a:t>Odlišné u různých typů organizmů – bakterie, sinice</a:t>
            </a:r>
            <a:endParaRPr lang="cs-CZ" sz="15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39570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1"/>
            <a:ext cx="52482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Využití světelné energie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Kvantifikace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foton – 1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Redukce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2x2 fotony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při necyklickém</a:t>
            </a: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transportu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při redukci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cyklickým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ransportem </a:t>
            </a:r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baseline="30000" dirty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více ATP než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NADPH pro redukci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Redukce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Finální krok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Redukce PSI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plastocyaninem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Q a </a:t>
            </a:r>
            <a:r>
              <a:rPr lang="cs-CZ" dirty="0" err="1" smtClean="0">
                <a:solidFill>
                  <a:schemeClr val="tx1"/>
                </a:solidFill>
              </a:rPr>
              <a:t>FeS</a:t>
            </a:r>
            <a:r>
              <a:rPr lang="cs-CZ" dirty="0" smtClean="0">
                <a:solidFill>
                  <a:schemeClr val="tx1"/>
                </a:solidFill>
              </a:rPr>
              <a:t> centra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Feredoxin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reduktasa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FMN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65" y="1916832"/>
            <a:ext cx="5620953" cy="385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Plastocyanin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Kuproprotein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E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0‘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= 370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mV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, pro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  <a:sym typeface="Symbol"/>
              </a:rPr>
              <a:t>Cu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(II)/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Cu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(I) = 158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mV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sym typeface="Symbol"/>
              </a:rPr>
              <a:t>modulace bílkovinou </a:t>
            </a:r>
          </a:p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Funkcí podobný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  <a:sym typeface="Symbol"/>
              </a:rPr>
              <a:t>cyt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c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5" y="1340768"/>
            <a:ext cx="4432381" cy="528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Tvorba ATP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Mechanismus jako u oxidační fosforylace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12/3/2013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62113"/>
            <a:ext cx="57626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1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12/3/2013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90477" cy="52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723300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0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Fotosyntéza, světelná </a:t>
            </a:r>
            <a:r>
              <a:rPr lang="cs-CZ" dirty="0" smtClean="0">
                <a:solidFill>
                  <a:schemeClr val="tx1"/>
                </a:solidFill>
              </a:rPr>
              <a:t>fáze. Chlorofyly</a:t>
            </a:r>
            <a:r>
              <a:rPr lang="cs-CZ" dirty="0">
                <a:solidFill>
                  <a:schemeClr val="tx1"/>
                </a:solidFill>
              </a:rPr>
              <a:t>, struktura fotosyntetického </a:t>
            </a:r>
            <a:r>
              <a:rPr lang="cs-CZ" dirty="0" smtClean="0">
                <a:solidFill>
                  <a:schemeClr val="tx1"/>
                </a:solidFill>
              </a:rPr>
              <a:t>centra. </a:t>
            </a:r>
            <a:r>
              <a:rPr lang="cs-CZ" dirty="0">
                <a:solidFill>
                  <a:schemeClr val="tx1"/>
                </a:solidFill>
              </a:rPr>
              <a:t>Komponenty přenosu elektronů (cytochromy, chinony, plastocyanin, ferredoxin), FS-2, FS-1, mechanismus syntézy ATP. Rovnice světelné fáze a její bilance.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Temná </a:t>
            </a:r>
            <a:r>
              <a:rPr lang="cs-CZ" dirty="0">
                <a:solidFill>
                  <a:schemeClr val="tx1"/>
                </a:solidFill>
              </a:rPr>
              <a:t>fáze fotosyntézy (</a:t>
            </a:r>
            <a:r>
              <a:rPr lang="cs-CZ" dirty="0" err="1">
                <a:solidFill>
                  <a:schemeClr val="tx1"/>
                </a:solidFill>
              </a:rPr>
              <a:t>Calvinův</a:t>
            </a:r>
            <a:r>
              <a:rPr lang="cs-CZ" dirty="0">
                <a:solidFill>
                  <a:schemeClr val="tx1"/>
                </a:solidFill>
              </a:rPr>
              <a:t> cyklus), RUBISCO, mechanismus fixace CO2.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Typy </a:t>
            </a:r>
            <a:r>
              <a:rPr lang="cs-CZ" dirty="0" err="1">
                <a:solidFill>
                  <a:schemeClr val="tx1"/>
                </a:solidFill>
              </a:rPr>
              <a:t>fotosyntézujících</a:t>
            </a:r>
            <a:r>
              <a:rPr lang="cs-CZ" dirty="0">
                <a:solidFill>
                  <a:schemeClr val="tx1"/>
                </a:solidFill>
              </a:rPr>
              <a:t> organizmů, další způsoby záchytu světla, </a:t>
            </a:r>
            <a:r>
              <a:rPr lang="cs-CZ" dirty="0" err="1">
                <a:solidFill>
                  <a:schemeClr val="tx1"/>
                </a:solidFill>
              </a:rPr>
              <a:t>chemotrofní</a:t>
            </a:r>
            <a:r>
              <a:rPr lang="cs-CZ" dirty="0">
                <a:solidFill>
                  <a:schemeClr val="tx1"/>
                </a:solidFill>
              </a:rPr>
              <a:t> asimilace C</a:t>
            </a:r>
            <a:r>
              <a:rPr lang="cs-CZ" baseline="-25000" dirty="0">
                <a:solidFill>
                  <a:schemeClr val="tx1"/>
                </a:solidFill>
              </a:rPr>
              <a:t>1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Ekologický </a:t>
            </a:r>
            <a:r>
              <a:rPr lang="cs-CZ" dirty="0">
                <a:solidFill>
                  <a:schemeClr val="tx1"/>
                </a:solidFill>
              </a:rPr>
              <a:t>a technologický význam fotosyntézy, perspektivy.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a funkce PS řetězce přenosu elektronů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90477" cy="465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70734" y="2313746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Cyklický </a:t>
            </a:r>
          </a:p>
          <a:p>
            <a:r>
              <a:rPr lang="cs-CZ" b="1" dirty="0" smtClean="0"/>
              <a:t>transport</a:t>
            </a:r>
            <a:endParaRPr lang="cs-CZ" b="1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4932040" y="2960077"/>
            <a:ext cx="360040" cy="3969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Bilance přenosu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 =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+ 4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(do lumen) + 4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(ze stroma) </a:t>
            </a:r>
            <a:r>
              <a:rPr lang="cs-CZ" dirty="0">
                <a:solidFill>
                  <a:schemeClr val="tx1"/>
                </a:solidFill>
              </a:rPr>
              <a:t>+ 4 </a:t>
            </a:r>
            <a:r>
              <a:rPr lang="cs-CZ" dirty="0" smtClean="0">
                <a:solidFill>
                  <a:schemeClr val="tx1"/>
                </a:solidFill>
              </a:rPr>
              <a:t>e</a:t>
            </a:r>
            <a:r>
              <a:rPr lang="cs-CZ" baseline="30000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+ 2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= 2 NADPH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Potřeba 8 fotonů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Experimentálně 8 – 10 na 1 uvolněnou 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8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translokováno</a:t>
            </a:r>
            <a:r>
              <a:rPr lang="cs-CZ" dirty="0" smtClean="0">
                <a:solidFill>
                  <a:schemeClr val="tx1"/>
                </a:solidFill>
              </a:rPr>
              <a:t> do lumen přes </a:t>
            </a:r>
            <a:r>
              <a:rPr lang="cs-CZ" dirty="0" err="1" smtClean="0">
                <a:solidFill>
                  <a:schemeClr val="tx1"/>
                </a:solidFill>
              </a:rPr>
              <a:t>bf</a:t>
            </a:r>
            <a:r>
              <a:rPr lang="cs-CZ" dirty="0" smtClean="0">
                <a:solidFill>
                  <a:schemeClr val="tx1"/>
                </a:solidFill>
              </a:rPr>
              <a:t> komplex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Celkem 12 – tj. stačí na syntézu 4 ATP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Protonmotivní</a:t>
            </a:r>
            <a:r>
              <a:rPr lang="cs-CZ" dirty="0" smtClean="0">
                <a:solidFill>
                  <a:schemeClr val="tx1"/>
                </a:solidFill>
              </a:rPr>
              <a:t> síla téměř zcela záležitostí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pH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Díky propustnosti membrány pro 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 a Cl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je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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 blízká 0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885716" cy="39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8478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Umělý systém syntézy ATP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pt-BR" dirty="0" smtClean="0">
                <a:solidFill>
                  <a:schemeClr val="tx1"/>
                </a:solidFill>
              </a:rPr>
              <a:t>Experimentální </a:t>
            </a:r>
            <a:r>
              <a:rPr lang="pt-BR" dirty="0">
                <a:solidFill>
                  <a:schemeClr val="tx1"/>
                </a:solidFill>
              </a:rPr>
              <a:t>průkaz tvorby ATP na konto </a:t>
            </a:r>
            <a:r>
              <a:rPr lang="el-GR" dirty="0" smtClean="0">
                <a:solidFill>
                  <a:schemeClr val="tx1"/>
                </a:solidFill>
              </a:rPr>
              <a:t>Δ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H</a:t>
            </a:r>
            <a:r>
              <a:rPr lang="pt-BR" dirty="0" smtClean="0">
                <a:solidFill>
                  <a:schemeClr val="tx1"/>
                </a:solidFill>
              </a:rPr>
              <a:t>+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První potvrzení </a:t>
            </a:r>
            <a:r>
              <a:rPr lang="cs-CZ" dirty="0" err="1" smtClean="0">
                <a:solidFill>
                  <a:schemeClr val="tx1"/>
                </a:solidFill>
              </a:rPr>
              <a:t>chemiosmotické</a:t>
            </a:r>
            <a:r>
              <a:rPr lang="cs-CZ" dirty="0" smtClean="0">
                <a:solidFill>
                  <a:schemeClr val="tx1"/>
                </a:solidFill>
              </a:rPr>
              <a:t> teorie – tylakoidy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5300" dirty="0" smtClean="0">
                <a:solidFill>
                  <a:schemeClr val="tx1"/>
                </a:solidFill>
              </a:rPr>
              <a:t>Sumární </a:t>
            </a:r>
            <a:r>
              <a:rPr lang="cs-CZ" sz="5300" dirty="0" err="1" smtClean="0">
                <a:solidFill>
                  <a:schemeClr val="tx1"/>
                </a:solidFill>
              </a:rPr>
              <a:t>schema</a:t>
            </a:r>
            <a:r>
              <a:rPr lang="cs-CZ" sz="5300" dirty="0" smtClean="0">
                <a:solidFill>
                  <a:schemeClr val="tx1"/>
                </a:solidFill>
              </a:rPr>
              <a:t> světelné fáze</a:t>
            </a:r>
            <a:endParaRPr lang="cs-CZ" sz="53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25715" cy="51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Temná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Fixace a asimilace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Akceptor Rul-l,5-bisP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RUBISCO – </a:t>
            </a:r>
            <a:r>
              <a:rPr lang="cs-CZ" dirty="0" err="1" smtClean="0">
                <a:solidFill>
                  <a:schemeClr val="tx1"/>
                </a:solidFill>
              </a:rPr>
              <a:t>ribulosabisfosfát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karboxylasa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oxygenasa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Redukce – </a:t>
            </a:r>
            <a:r>
              <a:rPr lang="cs-CZ" dirty="0" err="1" smtClean="0">
                <a:solidFill>
                  <a:schemeClr val="tx1"/>
                </a:solidFill>
              </a:rPr>
              <a:t>form</a:t>
            </a:r>
            <a:r>
              <a:rPr lang="cs-CZ" dirty="0" smtClean="0">
                <a:solidFill>
                  <a:schemeClr val="tx1"/>
                </a:solidFill>
              </a:rPr>
              <a:t>.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+ 4</a:t>
            </a:r>
            <a:r>
              <a:rPr lang="en-US" dirty="0" smtClean="0">
                <a:solidFill>
                  <a:schemeClr val="tx1"/>
                </a:solidFill>
              </a:rPr>
              <a:t>[H] </a:t>
            </a:r>
            <a:r>
              <a:rPr lang="cs-CZ" dirty="0" smtClean="0">
                <a:solidFill>
                  <a:schemeClr val="tx1"/>
                </a:solidFill>
              </a:rPr>
              <a:t>= HCOH +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GAP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Vyžaduje NADPH a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Obrat glykolytické reakce GAPDH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Regenerace akceptoru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GAPDH – fruktosa-1,6-bisfosfát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Obrat </a:t>
            </a:r>
            <a:r>
              <a:rPr lang="cs-CZ" dirty="0" err="1" smtClean="0">
                <a:solidFill>
                  <a:schemeClr val="tx1"/>
                </a:solidFill>
              </a:rPr>
              <a:t>pentosového</a:t>
            </a:r>
            <a:r>
              <a:rPr lang="cs-CZ" dirty="0" smtClean="0">
                <a:solidFill>
                  <a:schemeClr val="tx1"/>
                </a:solidFill>
              </a:rPr>
              <a:t> cyklu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Transaldolace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transketolace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6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  + 6 C5   =   6 C6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5 C6  =  6 C5 – další spotřeba ATP   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Fixace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chemeClr val="tx1"/>
                </a:solidFill>
              </a:rPr>
              <a:t>Ribulosabisfosfát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karboxylasa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oxygenasa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Alternativně reaguje s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- vzniká P-</a:t>
            </a:r>
            <a:r>
              <a:rPr lang="cs-CZ" dirty="0" err="1" smtClean="0">
                <a:solidFill>
                  <a:schemeClr val="tx1"/>
                </a:solidFill>
              </a:rPr>
              <a:t>glykolát</a:t>
            </a:r>
            <a:r>
              <a:rPr lang="cs-CZ" dirty="0" smtClean="0">
                <a:solidFill>
                  <a:schemeClr val="tx1"/>
                </a:solidFill>
              </a:rPr>
              <a:t> – disipace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Nejvíce syntetizovaná bílkovina v biosféře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642858" cy="2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09120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914286" cy="500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Calvinův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53136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Redukce </a:t>
            </a:r>
            <a:r>
              <a:rPr lang="cs-CZ" dirty="0">
                <a:solidFill>
                  <a:schemeClr val="tx1"/>
                </a:solidFill>
              </a:rPr>
              <a:t>3PG a regenerace Rul-1,5-bis P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Calvinův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Studován </a:t>
            </a:r>
            <a:r>
              <a:rPr lang="cs-CZ" sz="2400" dirty="0">
                <a:solidFill>
                  <a:schemeClr val="tx1"/>
                </a:solidFill>
              </a:rPr>
              <a:t>pomocí papírové chromatografie </a:t>
            </a:r>
            <a:r>
              <a:rPr lang="cs-CZ" sz="2400" baseline="30000" dirty="0" smtClean="0">
                <a:solidFill>
                  <a:schemeClr val="tx1"/>
                </a:solidFill>
              </a:rPr>
              <a:t>14</a:t>
            </a:r>
            <a:r>
              <a:rPr lang="cs-CZ" sz="2400" dirty="0" smtClean="0">
                <a:solidFill>
                  <a:schemeClr val="tx1"/>
                </a:solidFill>
              </a:rPr>
              <a:t>C-metabolitů (špenát, </a:t>
            </a:r>
            <a:r>
              <a:rPr lang="cs-CZ" sz="2400" i="1" dirty="0" err="1" smtClean="0">
                <a:solidFill>
                  <a:schemeClr val="tx1"/>
                </a:solidFill>
              </a:rPr>
              <a:t>Chlorella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  <a:endParaRPr lang="cs-CZ" dirty="0" smtClean="0"/>
          </a:p>
          <a:p>
            <a:pPr marL="742950" lvl="2" indent="-342900"/>
            <a:r>
              <a:rPr lang="cs-CZ" sz="1800" dirty="0">
                <a:solidFill>
                  <a:schemeClr val="tx1"/>
                </a:solidFill>
              </a:rPr>
              <a:t>Melvin </a:t>
            </a:r>
            <a:r>
              <a:rPr lang="cs-CZ" sz="1800" dirty="0" err="1">
                <a:solidFill>
                  <a:schemeClr val="tx1"/>
                </a:solidFill>
              </a:rPr>
              <a:t>Calvin</a:t>
            </a:r>
            <a:r>
              <a:rPr lang="cs-CZ" sz="1800" dirty="0">
                <a:solidFill>
                  <a:schemeClr val="tx1"/>
                </a:solidFill>
              </a:rPr>
              <a:t>, James </a:t>
            </a:r>
            <a:r>
              <a:rPr lang="cs-CZ" sz="1800" dirty="0" err="1">
                <a:solidFill>
                  <a:schemeClr val="tx1"/>
                </a:solidFill>
              </a:rPr>
              <a:t>Bassham</a:t>
            </a:r>
            <a:r>
              <a:rPr lang="cs-CZ" sz="1800" dirty="0">
                <a:solidFill>
                  <a:schemeClr val="tx1"/>
                </a:solidFill>
              </a:rPr>
              <a:t>, Andrew </a:t>
            </a:r>
            <a:r>
              <a:rPr lang="cs-CZ" sz="1800" dirty="0" err="1" smtClean="0">
                <a:solidFill>
                  <a:schemeClr val="tx1"/>
                </a:solidFill>
              </a:rPr>
              <a:t>Benson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742950" lvl="2" indent="-342900"/>
            <a:r>
              <a:rPr lang="cs-CZ" sz="1800" dirty="0" smtClean="0">
                <a:solidFill>
                  <a:schemeClr val="tx1"/>
                </a:solidFill>
              </a:rPr>
              <a:t>UCB, NC 1961</a:t>
            </a:r>
            <a:endParaRPr lang="cs-CZ" sz="18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28800"/>
            <a:ext cx="7489585" cy="278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12/3/2013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81" y="218603"/>
            <a:ext cx="5185715" cy="66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43" y="1760596"/>
            <a:ext cx="5462857" cy="44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 mechanismus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Hatch-Slackův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Pomocný pochod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záchytu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C4 rostliny v oblastech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 vysokým slunečním svitem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Efektivnější záchyt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ale na konto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CAM – probíhá v noci při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otevřených průduchách,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ve dne  uzavřeny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omezení ztráty vody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C4 metabolitů 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–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oxalacetát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41805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2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Sumárně 6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+ 6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 = C</a:t>
            </a:r>
            <a:r>
              <a:rPr lang="cs-CZ" baseline="-25000" dirty="0" smtClean="0">
                <a:solidFill>
                  <a:schemeClr val="tx1"/>
                </a:solidFill>
              </a:rPr>
              <a:t>6</a:t>
            </a:r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12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baseline="-25000" dirty="0" smtClean="0">
                <a:solidFill>
                  <a:schemeClr val="tx1"/>
                </a:solidFill>
              </a:rPr>
              <a:t>6</a:t>
            </a:r>
            <a:r>
              <a:rPr lang="cs-CZ" dirty="0" smtClean="0">
                <a:solidFill>
                  <a:schemeClr val="tx1"/>
                </a:solidFill>
              </a:rPr>
              <a:t> + 6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Endergonický</a:t>
            </a:r>
            <a:r>
              <a:rPr lang="cs-CZ" dirty="0" smtClean="0">
                <a:solidFill>
                  <a:schemeClr val="tx1"/>
                </a:solidFill>
              </a:rPr>
              <a:t> pochod – nelze provést jednoduše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Opačný směr – jednoduchý – energie jako teplo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Využití energie uvolněné oxidací – složité pochody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fáze fotosyntézy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Světelná – tvorba ATP a NADPH (redukční ekvivalenty) – vyžaduje světelnou (alternativně jinou) energii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Temná – fixace a redukce CO2 – využití ATP a NADPH – alternativní pochody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fld id="{B11D738E-8962-435F-8C43-147B8DD7E819}" type="datetime1">
              <a:rPr lang="en-US" smtClean="0"/>
              <a:t>12/3/2013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Fotorespirace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Nedostatek </a:t>
            </a:r>
            <a:r>
              <a:rPr lang="cs-CZ" dirty="0" smtClean="0">
                <a:solidFill>
                  <a:schemeClr val="tx1"/>
                </a:solidFill>
              </a:rPr>
              <a:t>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zvl. u C3 – energetické nároky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Výhody a nevýhody C3 a C4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0768"/>
            <a:ext cx="762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4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Alternativy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>
              <a:solidFill>
                <a:schemeClr val="tx1"/>
              </a:solidFill>
            </a:endParaRPr>
          </a:p>
          <a:p>
            <a:r>
              <a:rPr lang="cs-CZ" smtClean="0">
                <a:solidFill>
                  <a:schemeClr val="tx1"/>
                </a:solidFill>
              </a:rPr>
              <a:t>Zdroje </a:t>
            </a:r>
            <a:r>
              <a:rPr lang="cs-CZ" dirty="0" smtClean="0">
                <a:solidFill>
                  <a:schemeClr val="tx1"/>
                </a:solidFill>
              </a:rPr>
              <a:t>elektronů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Oxygenní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Anoxygenní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i="1" dirty="0" err="1" smtClean="0">
                <a:solidFill>
                  <a:schemeClr val="tx1"/>
                </a:solidFill>
              </a:rPr>
              <a:t>pms</a:t>
            </a:r>
            <a:endParaRPr lang="cs-CZ" i="1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Pigmenty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Bakteriorhodopsin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endParaRPr lang="cs-CZ" i="1" dirty="0"/>
          </a:p>
          <a:p>
            <a:endParaRPr lang="cs-CZ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Světelná fáze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Světlá fáze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vorba </a:t>
            </a:r>
            <a:r>
              <a:rPr lang="cs-CZ" dirty="0">
                <a:solidFill>
                  <a:schemeClr val="tx1"/>
                </a:solidFill>
              </a:rPr>
              <a:t>NADPH a </a:t>
            </a:r>
            <a:r>
              <a:rPr lang="cs-CZ" dirty="0" smtClean="0">
                <a:solidFill>
                  <a:schemeClr val="tx1"/>
                </a:solidFill>
              </a:rPr>
              <a:t>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Fotosyntetický </a:t>
            </a:r>
            <a:r>
              <a:rPr lang="cs-CZ" dirty="0">
                <a:solidFill>
                  <a:schemeClr val="tx1"/>
                </a:solidFill>
              </a:rPr>
              <a:t>elektronový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ransport – acyklický a cyklický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Endergonický</a:t>
            </a:r>
            <a:r>
              <a:rPr lang="cs-CZ" dirty="0" smtClean="0">
                <a:solidFill>
                  <a:schemeClr val="tx1"/>
                </a:solidFill>
              </a:rPr>
              <a:t> směr přenosu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dirty="0" smtClean="0">
                <a:solidFill>
                  <a:schemeClr val="tx1"/>
                </a:solidFill>
              </a:rPr>
              <a:t>lektronů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Donorem je voda – vysoká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odnota E </a:t>
            </a:r>
            <a:r>
              <a:rPr lang="cs-CZ" dirty="0" err="1" smtClean="0">
                <a:solidFill>
                  <a:schemeClr val="tx1"/>
                </a:solidFill>
              </a:rPr>
              <a:t>štěpicícho</a:t>
            </a:r>
            <a:r>
              <a:rPr lang="cs-CZ" dirty="0" smtClean="0">
                <a:solidFill>
                  <a:schemeClr val="tx1"/>
                </a:solidFill>
              </a:rPr>
              <a:t> enzymu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Světelná energie přeměněna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a změnu E</a:t>
            </a:r>
            <a:r>
              <a:rPr lang="cs-CZ" baseline="30000" dirty="0" smtClean="0">
                <a:solidFill>
                  <a:schemeClr val="tx1"/>
                </a:solidFill>
              </a:rPr>
              <a:t>0‘</a:t>
            </a:r>
            <a:r>
              <a:rPr lang="cs-CZ" dirty="0" smtClean="0">
                <a:solidFill>
                  <a:schemeClr val="tx1"/>
                </a:solidFill>
              </a:rPr>
              <a:t> chlorofylu o ca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2x1 V</a:t>
            </a: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09524" cy="448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77322"/>
            <a:ext cx="781050" cy="487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Světelná fáze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Komponenty 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fotosyntetického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e</a:t>
            </a:r>
            <a:r>
              <a:rPr lang="cs-CZ" sz="2000" b="1" dirty="0" smtClean="0">
                <a:solidFill>
                  <a:schemeClr val="tx1"/>
                </a:solidFill>
              </a:rPr>
              <a:t>lektronového transportu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Komplexy </a:t>
            </a:r>
            <a:r>
              <a:rPr lang="cs-CZ" sz="1800" dirty="0" err="1" smtClean="0">
                <a:solidFill>
                  <a:schemeClr val="tx1"/>
                </a:solidFill>
              </a:rPr>
              <a:t>fotosystémů</a:t>
            </a:r>
            <a:r>
              <a:rPr lang="cs-CZ" sz="1800" dirty="0" smtClean="0">
                <a:solidFill>
                  <a:schemeClr val="tx1"/>
                </a:solidFill>
              </a:rPr>
              <a:t> I a II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PSII a PSI s reakčními centry 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Primární e</a:t>
            </a:r>
            <a:r>
              <a:rPr lang="cs-CZ" sz="1800" baseline="30000" dirty="0" smtClean="0">
                <a:solidFill>
                  <a:schemeClr val="tx1"/>
                </a:solidFill>
              </a:rPr>
              <a:t>-</a:t>
            </a:r>
            <a:r>
              <a:rPr lang="cs-CZ" sz="1800" dirty="0" smtClean="0">
                <a:solidFill>
                  <a:schemeClr val="tx1"/>
                </a:solidFill>
              </a:rPr>
              <a:t> donory P680 a P700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(tvořeny </a:t>
            </a:r>
            <a:r>
              <a:rPr lang="cs-CZ" sz="1800" dirty="0" err="1" smtClean="0">
                <a:solidFill>
                  <a:schemeClr val="tx1"/>
                </a:solidFill>
              </a:rPr>
              <a:t>Chl</a:t>
            </a:r>
            <a:r>
              <a:rPr lang="cs-CZ" sz="1800" dirty="0" smtClean="0">
                <a:solidFill>
                  <a:schemeClr val="tx1"/>
                </a:solidFill>
              </a:rPr>
              <a:t> a), </a:t>
            </a:r>
            <a:r>
              <a:rPr lang="cs-CZ" sz="1800" dirty="0" err="1" smtClean="0">
                <a:solidFill>
                  <a:schemeClr val="tx1"/>
                </a:solidFill>
              </a:rPr>
              <a:t>plastochinon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Komplex </a:t>
            </a:r>
            <a:r>
              <a:rPr lang="cs-CZ" sz="1800" dirty="0" err="1" smtClean="0">
                <a:solidFill>
                  <a:schemeClr val="tx1"/>
                </a:solidFill>
              </a:rPr>
              <a:t>cyt</a:t>
            </a:r>
            <a:r>
              <a:rPr lang="cs-CZ" sz="1800" dirty="0" smtClean="0">
                <a:solidFill>
                  <a:schemeClr val="tx1"/>
                </a:solidFill>
              </a:rPr>
              <a:t> b</a:t>
            </a:r>
            <a:r>
              <a:rPr lang="cs-CZ" sz="1800" baseline="-25000" dirty="0" smtClean="0">
                <a:solidFill>
                  <a:schemeClr val="tx1"/>
                </a:solidFill>
              </a:rPr>
              <a:t>6</a:t>
            </a:r>
            <a:r>
              <a:rPr lang="cs-CZ" sz="1800" dirty="0" smtClean="0">
                <a:solidFill>
                  <a:schemeClr val="tx1"/>
                </a:solidFill>
              </a:rPr>
              <a:t>f – translokace H</a:t>
            </a:r>
            <a:r>
              <a:rPr lang="cs-CZ" sz="1800" baseline="30000" dirty="0" smtClean="0">
                <a:solidFill>
                  <a:schemeClr val="tx1"/>
                </a:solidFill>
              </a:rPr>
              <a:t>+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Spojovací přenašeče PQ a PC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Centra redukce NADP</a:t>
            </a:r>
            <a:r>
              <a:rPr lang="cs-CZ" sz="1800" baseline="30000" dirty="0" smtClean="0">
                <a:solidFill>
                  <a:schemeClr val="tx1"/>
                </a:solidFill>
              </a:rPr>
              <a:t>+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Feredoxin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NADP</a:t>
            </a:r>
            <a:r>
              <a:rPr lang="cs-CZ" sz="1800" baseline="30000" dirty="0" smtClean="0">
                <a:solidFill>
                  <a:schemeClr val="tx1"/>
                </a:solidFill>
              </a:rPr>
              <a:t>+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reduktasa</a:t>
            </a:r>
            <a:r>
              <a:rPr lang="cs-CZ" sz="1800" dirty="0" smtClean="0">
                <a:solidFill>
                  <a:schemeClr val="tx1"/>
                </a:solidFill>
              </a:rPr>
              <a:t> (FMN)</a:t>
            </a:r>
            <a:r>
              <a:rPr lang="cs-CZ" sz="1800" baseline="30000" dirty="0" smtClean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09524" cy="448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42" y="5629056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6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Lokalizace systému přenašečů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281391"/>
            <a:ext cx="7490477" cy="35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42" y="5904929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Lokalizace systému přenašečů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490477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fotosyntetického řetězce transportu elektronů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Lokalizace přenašečů v membráně tylakoidu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elektronů z vody na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Translokace protonů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Syntéza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Složení – komplexy PSII,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b</a:t>
            </a:r>
            <a:r>
              <a:rPr lang="cs-CZ" baseline="-25000" dirty="0" smtClean="0">
                <a:solidFill>
                  <a:schemeClr val="tx1"/>
                </a:solidFill>
              </a:rPr>
              <a:t>6</a:t>
            </a:r>
            <a:r>
              <a:rPr lang="cs-CZ" dirty="0" smtClean="0">
                <a:solidFill>
                  <a:schemeClr val="tx1"/>
                </a:solidFill>
              </a:rPr>
              <a:t>f, PSI, navazuje CF</a:t>
            </a:r>
            <a:r>
              <a:rPr lang="cs-CZ" baseline="-25000" dirty="0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CF</a:t>
            </a:r>
            <a:r>
              <a:rPr lang="cs-CZ" baseline="-25000" dirty="0" smtClean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 ATP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642858" cy="31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20" y="5805264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12/3/2013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2858" cy="60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16" y="5786992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9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498</TotalTime>
  <Words>886</Words>
  <Application>Microsoft Office PowerPoint</Application>
  <PresentationFormat>Předvádění na obrazovce (4:3)</PresentationFormat>
  <Paragraphs>360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Exekutivní</vt:lpstr>
      <vt:lpstr>C5720 Biochemie</vt:lpstr>
      <vt:lpstr>Obsah</vt:lpstr>
      <vt:lpstr>Obecně</vt:lpstr>
      <vt:lpstr>Světelná fáze</vt:lpstr>
      <vt:lpstr>Světelná fáze</vt:lpstr>
      <vt:lpstr>Lokalizace systému přenašečů</vt:lpstr>
      <vt:lpstr>Lokalizace systému přenašečů</vt:lpstr>
      <vt:lpstr>Struktura fotosyntetického řetězce transportu elektronů</vt:lpstr>
      <vt:lpstr>Prezentace aplikace PowerPoint</vt:lpstr>
      <vt:lpstr>Štěpení vody</vt:lpstr>
      <vt:lpstr>Sběr světla</vt:lpstr>
      <vt:lpstr>Sběr světla</vt:lpstr>
      <vt:lpstr>Sběr světla</vt:lpstr>
      <vt:lpstr>Sběr světla</vt:lpstr>
      <vt:lpstr>Využití světelné energie</vt:lpstr>
      <vt:lpstr>Redukce NADP+</vt:lpstr>
      <vt:lpstr>Plastocyanin</vt:lpstr>
      <vt:lpstr>Tvorba ATP</vt:lpstr>
      <vt:lpstr>Prezentace aplikace PowerPoint</vt:lpstr>
      <vt:lpstr>Struktura a funkce PS řetězce přenosu elektronů</vt:lpstr>
      <vt:lpstr>Bilance přenosu e-</vt:lpstr>
      <vt:lpstr>Umělý systém syntézy ATP</vt:lpstr>
      <vt:lpstr>Sumární schema světelné fáze</vt:lpstr>
      <vt:lpstr>Temná fáze</vt:lpstr>
      <vt:lpstr>Fixace CO2</vt:lpstr>
      <vt:lpstr>Calvinův cyklus</vt:lpstr>
      <vt:lpstr>Calvinův cyklus</vt:lpstr>
      <vt:lpstr>Prezentace aplikace PowerPoint</vt:lpstr>
      <vt:lpstr>C4 mechanismus </vt:lpstr>
      <vt:lpstr>Fotorespirace</vt:lpstr>
      <vt:lpstr>Alternativy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51</cp:revision>
  <dcterms:created xsi:type="dcterms:W3CDTF">2012-05-21T09:08:24Z</dcterms:created>
  <dcterms:modified xsi:type="dcterms:W3CDTF">2013-12-03T07:49:25Z</dcterms:modified>
</cp:coreProperties>
</file>