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CB90D-331E-43F5-882C-A381DA92DA00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3E40D-68D2-47E1-8FB5-14136DF713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331913" y="2268538"/>
            <a:ext cx="6696075" cy="144462"/>
            <a:chOff x="1066" y="1026"/>
            <a:chExt cx="4218" cy="91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746" y="1026"/>
              <a:ext cx="862" cy="91"/>
            </a:xfrm>
            <a:prstGeom prst="rect">
              <a:avLst/>
            </a:prstGeom>
            <a:solidFill>
              <a:srgbClr val="27E73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066" y="1026"/>
              <a:ext cx="680" cy="91"/>
            </a:xfrm>
            <a:prstGeom prst="rect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608" y="1026"/>
              <a:ext cx="408" cy="91"/>
            </a:xfrm>
            <a:prstGeom prst="rect">
              <a:avLst/>
            </a:prstGeom>
            <a:solidFill>
              <a:srgbClr val="F3914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3016" y="1026"/>
              <a:ext cx="227" cy="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243" y="1026"/>
              <a:ext cx="1814" cy="91"/>
            </a:xfrm>
            <a:prstGeom prst="rect">
              <a:avLst/>
            </a:prstGeom>
            <a:solidFill>
              <a:srgbClr val="ECF20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5057" y="1026"/>
              <a:ext cx="227" cy="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527175" y="1881188"/>
            <a:ext cx="6694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b="1" i="1"/>
              <a:t>  lacI</a:t>
            </a:r>
            <a:r>
              <a:rPr lang="en-GB" sz="1600" b="1"/>
              <a:t>              Prom          </a:t>
            </a:r>
            <a:r>
              <a:rPr lang="en-GB" sz="1600" b="1" i="1"/>
              <a:t>lacO</a:t>
            </a:r>
            <a:r>
              <a:rPr lang="en-GB" sz="1600" b="1"/>
              <a:t> ATG                                               STOP</a:t>
            </a:r>
            <a:endParaRPr lang="en-US" sz="1600" b="1"/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4706938" y="2733675"/>
            <a:ext cx="299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b="1"/>
              <a:t>No T7 or</a:t>
            </a:r>
          </a:p>
          <a:p>
            <a:pPr algn="ctr"/>
            <a:r>
              <a:rPr lang="en-GB" b="1"/>
              <a:t> Target Protein expressed</a:t>
            </a:r>
            <a:endParaRPr lang="en-US" b="1"/>
          </a:p>
        </p:txBody>
      </p:sp>
      <p:grpSp>
        <p:nvGrpSpPr>
          <p:cNvPr id="13" name="Group 25"/>
          <p:cNvGrpSpPr>
            <a:grpSpLocks/>
          </p:cNvGrpSpPr>
          <p:nvPr/>
        </p:nvGrpSpPr>
        <p:grpSpPr bwMode="auto">
          <a:xfrm>
            <a:off x="1331913" y="4841875"/>
            <a:ext cx="6696075" cy="144463"/>
            <a:chOff x="1066" y="1026"/>
            <a:chExt cx="4218" cy="91"/>
          </a:xfrm>
        </p:grpSpPr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1746" y="1026"/>
              <a:ext cx="862" cy="91"/>
            </a:xfrm>
            <a:prstGeom prst="rect">
              <a:avLst/>
            </a:prstGeom>
            <a:solidFill>
              <a:srgbClr val="27E73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066" y="1026"/>
              <a:ext cx="680" cy="91"/>
            </a:xfrm>
            <a:prstGeom prst="rect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Rectangle 28"/>
            <p:cNvSpPr>
              <a:spLocks noChangeArrowheads="1"/>
            </p:cNvSpPr>
            <p:nvPr/>
          </p:nvSpPr>
          <p:spPr bwMode="auto">
            <a:xfrm>
              <a:off x="2608" y="1026"/>
              <a:ext cx="408" cy="91"/>
            </a:xfrm>
            <a:prstGeom prst="rect">
              <a:avLst/>
            </a:prstGeom>
            <a:solidFill>
              <a:srgbClr val="F3914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Rectangle 29"/>
            <p:cNvSpPr>
              <a:spLocks noChangeArrowheads="1"/>
            </p:cNvSpPr>
            <p:nvPr/>
          </p:nvSpPr>
          <p:spPr bwMode="auto">
            <a:xfrm>
              <a:off x="3016" y="1026"/>
              <a:ext cx="227" cy="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" name="Rectangle 30"/>
            <p:cNvSpPr>
              <a:spLocks noChangeArrowheads="1"/>
            </p:cNvSpPr>
            <p:nvPr/>
          </p:nvSpPr>
          <p:spPr bwMode="auto">
            <a:xfrm>
              <a:off x="3243" y="1026"/>
              <a:ext cx="1814" cy="91"/>
            </a:xfrm>
            <a:prstGeom prst="rect">
              <a:avLst/>
            </a:prstGeom>
            <a:solidFill>
              <a:srgbClr val="ECF20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Rectangle 31"/>
            <p:cNvSpPr>
              <a:spLocks noChangeArrowheads="1"/>
            </p:cNvSpPr>
            <p:nvPr/>
          </p:nvSpPr>
          <p:spPr bwMode="auto">
            <a:xfrm>
              <a:off x="5057" y="1026"/>
              <a:ext cx="227" cy="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1527175" y="4454525"/>
            <a:ext cx="6694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b="1" i="1"/>
              <a:t>  lacI</a:t>
            </a:r>
            <a:r>
              <a:rPr lang="en-GB" sz="1600" b="1"/>
              <a:t>              Prom         </a:t>
            </a:r>
            <a:r>
              <a:rPr lang="en-GB" sz="1600" b="1" i="1"/>
              <a:t>lacO</a:t>
            </a:r>
            <a:r>
              <a:rPr lang="en-GB" sz="1600" b="1"/>
              <a:t> ATG                                                STOP</a:t>
            </a:r>
            <a:endParaRPr lang="en-US" sz="1600" b="1"/>
          </a:p>
        </p:txBody>
      </p:sp>
      <p:sp>
        <p:nvSpPr>
          <p:cNvPr id="21" name="Text Box 43"/>
          <p:cNvSpPr txBox="1">
            <a:spLocks noChangeArrowheads="1"/>
          </p:cNvSpPr>
          <p:nvPr/>
        </p:nvSpPr>
        <p:spPr bwMode="auto">
          <a:xfrm>
            <a:off x="4010025" y="1484313"/>
            <a:ext cx="1209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- IPTG</a:t>
            </a:r>
            <a:endParaRPr lang="en-US" b="1"/>
          </a:p>
        </p:txBody>
      </p:sp>
      <p:sp>
        <p:nvSpPr>
          <p:cNvPr id="22" name="Text Box 44"/>
          <p:cNvSpPr txBox="1">
            <a:spLocks noChangeArrowheads="1"/>
          </p:cNvSpPr>
          <p:nvPr/>
        </p:nvSpPr>
        <p:spPr bwMode="auto">
          <a:xfrm>
            <a:off x="3995738" y="3933825"/>
            <a:ext cx="120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+ IPTG</a:t>
            </a:r>
            <a:endParaRPr lang="en-US" b="1"/>
          </a:p>
        </p:txBody>
      </p:sp>
      <p:sp>
        <p:nvSpPr>
          <p:cNvPr id="23" name="AutoShape 50"/>
          <p:cNvSpPr>
            <a:spLocks noChangeArrowheads="1"/>
          </p:cNvSpPr>
          <p:nvPr/>
        </p:nvSpPr>
        <p:spPr bwMode="auto">
          <a:xfrm rot="5400000">
            <a:off x="4722019" y="5223669"/>
            <a:ext cx="852487" cy="720725"/>
          </a:xfrm>
          <a:custGeom>
            <a:avLst/>
            <a:gdLst>
              <a:gd name="G0" fmla="+- 11060 0 0"/>
              <a:gd name="G1" fmla="+- 18020 0 0"/>
              <a:gd name="G2" fmla="+- 7755 0 0"/>
              <a:gd name="G3" fmla="*/ 11060 1 2"/>
              <a:gd name="G4" fmla="+- G3 10800 0"/>
              <a:gd name="G5" fmla="+- 21600 11060 18020"/>
              <a:gd name="G6" fmla="+- 18020 7755 0"/>
              <a:gd name="G7" fmla="*/ G6 1 2"/>
              <a:gd name="G8" fmla="*/ 1802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20 1 2"/>
              <a:gd name="G15" fmla="+- G5 0 G4"/>
              <a:gd name="G16" fmla="+- G0 0 G4"/>
              <a:gd name="G17" fmla="*/ G2 G15 G16"/>
              <a:gd name="T0" fmla="*/ 16330 w 21600"/>
              <a:gd name="T1" fmla="*/ 0 h 21600"/>
              <a:gd name="T2" fmla="*/ 11060 w 21600"/>
              <a:gd name="T3" fmla="*/ 7755 h 21600"/>
              <a:gd name="T4" fmla="*/ 0 w 21600"/>
              <a:gd name="T5" fmla="*/ 19574 h 21600"/>
              <a:gd name="T6" fmla="*/ 9010 w 21600"/>
              <a:gd name="T7" fmla="*/ 21600 h 21600"/>
              <a:gd name="T8" fmla="*/ 18020 w 21600"/>
              <a:gd name="T9" fmla="*/ 15448 h 21600"/>
              <a:gd name="T10" fmla="*/ 21600 w 21600"/>
              <a:gd name="T11" fmla="*/ 7755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330" y="0"/>
                </a:moveTo>
                <a:lnTo>
                  <a:pt x="11060" y="7755"/>
                </a:lnTo>
                <a:lnTo>
                  <a:pt x="14640" y="7755"/>
                </a:lnTo>
                <a:lnTo>
                  <a:pt x="14640" y="17549"/>
                </a:lnTo>
                <a:lnTo>
                  <a:pt x="0" y="17549"/>
                </a:lnTo>
                <a:lnTo>
                  <a:pt x="0" y="21600"/>
                </a:lnTo>
                <a:lnTo>
                  <a:pt x="18020" y="21600"/>
                </a:lnTo>
                <a:lnTo>
                  <a:pt x="18020" y="7755"/>
                </a:lnTo>
                <a:lnTo>
                  <a:pt x="21600" y="775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 Box 70"/>
          <p:cNvSpPr txBox="1">
            <a:spLocks noChangeArrowheads="1"/>
          </p:cNvSpPr>
          <p:nvPr/>
        </p:nvSpPr>
        <p:spPr bwMode="auto">
          <a:xfrm>
            <a:off x="5580063" y="5386388"/>
            <a:ext cx="2914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b="1"/>
              <a:t>T7 and</a:t>
            </a:r>
          </a:p>
          <a:p>
            <a:pPr algn="ctr"/>
            <a:r>
              <a:rPr lang="en-GB" b="1"/>
              <a:t>Target protein expressed</a:t>
            </a:r>
            <a:endParaRPr lang="en-US" b="1"/>
          </a:p>
        </p:txBody>
      </p:sp>
      <p:sp>
        <p:nvSpPr>
          <p:cNvPr id="25" name="AutoShape 74"/>
          <p:cNvSpPr>
            <a:spLocks noChangeArrowheads="1"/>
          </p:cNvSpPr>
          <p:nvPr/>
        </p:nvSpPr>
        <p:spPr bwMode="auto">
          <a:xfrm>
            <a:off x="1908175" y="2486025"/>
            <a:ext cx="2332038" cy="733425"/>
          </a:xfrm>
          <a:prstGeom prst="curvedUpArrow">
            <a:avLst>
              <a:gd name="adj1" fmla="val 15898"/>
              <a:gd name="adj2" fmla="val 55291"/>
              <a:gd name="adj3" fmla="val 30736"/>
            </a:avLst>
          </a:prstGeom>
          <a:solidFill>
            <a:srgbClr val="E8231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6" name="Group 81"/>
          <p:cNvGrpSpPr>
            <a:grpSpLocks/>
          </p:cNvGrpSpPr>
          <p:nvPr/>
        </p:nvGrpSpPr>
        <p:grpSpPr bwMode="auto">
          <a:xfrm>
            <a:off x="4956175" y="3865563"/>
            <a:ext cx="733425" cy="577850"/>
            <a:chOff x="3122" y="2387"/>
            <a:chExt cx="462" cy="364"/>
          </a:xfrm>
        </p:grpSpPr>
        <p:sp>
          <p:nvSpPr>
            <p:cNvPr id="27" name="AutoShape 77"/>
            <p:cNvSpPr>
              <a:spLocks noChangeArrowheads="1"/>
            </p:cNvSpPr>
            <p:nvPr/>
          </p:nvSpPr>
          <p:spPr bwMode="auto">
            <a:xfrm>
              <a:off x="3197" y="2387"/>
              <a:ext cx="181" cy="182"/>
            </a:xfrm>
            <a:prstGeom prst="star4">
              <a:avLst>
                <a:gd name="adj" fmla="val 12431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AutoShape 78"/>
            <p:cNvSpPr>
              <a:spLocks noChangeArrowheads="1"/>
            </p:cNvSpPr>
            <p:nvPr/>
          </p:nvSpPr>
          <p:spPr bwMode="auto">
            <a:xfrm>
              <a:off x="3122" y="2569"/>
              <a:ext cx="181" cy="182"/>
            </a:xfrm>
            <a:prstGeom prst="star4">
              <a:avLst>
                <a:gd name="adj" fmla="val 12431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AutoShape 79"/>
            <p:cNvSpPr>
              <a:spLocks noChangeArrowheads="1"/>
            </p:cNvSpPr>
            <p:nvPr/>
          </p:nvSpPr>
          <p:spPr bwMode="auto">
            <a:xfrm>
              <a:off x="3334" y="2569"/>
              <a:ext cx="181" cy="182"/>
            </a:xfrm>
            <a:prstGeom prst="star4">
              <a:avLst>
                <a:gd name="adj" fmla="val 12431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AutoShape 80"/>
            <p:cNvSpPr>
              <a:spLocks noChangeArrowheads="1"/>
            </p:cNvSpPr>
            <p:nvPr/>
          </p:nvSpPr>
          <p:spPr bwMode="auto">
            <a:xfrm>
              <a:off x="3403" y="2387"/>
              <a:ext cx="181" cy="182"/>
            </a:xfrm>
            <a:prstGeom prst="star4">
              <a:avLst>
                <a:gd name="adj" fmla="val 12431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1" name="Group 83"/>
          <p:cNvGrpSpPr>
            <a:grpSpLocks/>
          </p:cNvGrpSpPr>
          <p:nvPr/>
        </p:nvGrpSpPr>
        <p:grpSpPr bwMode="auto">
          <a:xfrm>
            <a:off x="3679825" y="2155825"/>
            <a:ext cx="823913" cy="392113"/>
            <a:chOff x="1600" y="1632"/>
            <a:chExt cx="2320" cy="1256"/>
          </a:xfrm>
        </p:grpSpPr>
        <p:sp>
          <p:nvSpPr>
            <p:cNvPr id="32" name="Oval 84"/>
            <p:cNvSpPr>
              <a:spLocks noChangeArrowheads="1"/>
            </p:cNvSpPr>
            <p:nvPr/>
          </p:nvSpPr>
          <p:spPr bwMode="auto">
            <a:xfrm>
              <a:off x="2248" y="1632"/>
              <a:ext cx="984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Oval 85"/>
            <p:cNvSpPr>
              <a:spLocks noChangeArrowheads="1"/>
            </p:cNvSpPr>
            <p:nvPr/>
          </p:nvSpPr>
          <p:spPr bwMode="auto">
            <a:xfrm>
              <a:off x="2936" y="1976"/>
              <a:ext cx="984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Oval 86"/>
            <p:cNvSpPr>
              <a:spLocks noChangeArrowheads="1"/>
            </p:cNvSpPr>
            <p:nvPr/>
          </p:nvSpPr>
          <p:spPr bwMode="auto">
            <a:xfrm>
              <a:off x="1600" y="2000"/>
              <a:ext cx="984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Oval 87"/>
            <p:cNvSpPr>
              <a:spLocks noChangeArrowheads="1"/>
            </p:cNvSpPr>
            <p:nvPr/>
          </p:nvSpPr>
          <p:spPr bwMode="auto">
            <a:xfrm>
              <a:off x="2288" y="2312"/>
              <a:ext cx="984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6" name="Group 88"/>
          <p:cNvGrpSpPr>
            <a:grpSpLocks/>
          </p:cNvGrpSpPr>
          <p:nvPr/>
        </p:nvGrpSpPr>
        <p:grpSpPr bwMode="auto">
          <a:xfrm>
            <a:off x="2462213" y="5427663"/>
            <a:ext cx="685800" cy="622300"/>
            <a:chOff x="2944" y="1992"/>
            <a:chExt cx="1392" cy="1264"/>
          </a:xfrm>
        </p:grpSpPr>
        <p:sp>
          <p:nvSpPr>
            <p:cNvPr id="37" name="Oval 89"/>
            <p:cNvSpPr>
              <a:spLocks noChangeArrowheads="1"/>
            </p:cNvSpPr>
            <p:nvPr/>
          </p:nvSpPr>
          <p:spPr bwMode="auto">
            <a:xfrm>
              <a:off x="3336" y="2000"/>
              <a:ext cx="584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Oval 90"/>
            <p:cNvSpPr>
              <a:spLocks noChangeArrowheads="1"/>
            </p:cNvSpPr>
            <p:nvPr/>
          </p:nvSpPr>
          <p:spPr bwMode="auto">
            <a:xfrm>
              <a:off x="3728" y="2344"/>
              <a:ext cx="608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Oval 91"/>
            <p:cNvSpPr>
              <a:spLocks noChangeArrowheads="1"/>
            </p:cNvSpPr>
            <p:nvPr/>
          </p:nvSpPr>
          <p:spPr bwMode="auto">
            <a:xfrm>
              <a:off x="2944" y="2368"/>
              <a:ext cx="584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Oval 92"/>
            <p:cNvSpPr>
              <a:spLocks noChangeArrowheads="1"/>
            </p:cNvSpPr>
            <p:nvPr/>
          </p:nvSpPr>
          <p:spPr bwMode="auto">
            <a:xfrm>
              <a:off x="3312" y="2680"/>
              <a:ext cx="648" cy="576"/>
            </a:xfrm>
            <a:prstGeom prst="ellipse">
              <a:avLst/>
            </a:prstGeom>
            <a:solidFill>
              <a:srgbClr val="E82314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AutoShape 93"/>
            <p:cNvSpPr>
              <a:spLocks noChangeArrowheads="1"/>
            </p:cNvSpPr>
            <p:nvPr/>
          </p:nvSpPr>
          <p:spPr bwMode="auto">
            <a:xfrm>
              <a:off x="3336" y="1992"/>
              <a:ext cx="576" cy="576"/>
            </a:xfrm>
            <a:prstGeom prst="star4">
              <a:avLst>
                <a:gd name="adj" fmla="val 12500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AutoShape 94"/>
            <p:cNvSpPr>
              <a:spLocks noChangeArrowheads="1"/>
            </p:cNvSpPr>
            <p:nvPr/>
          </p:nvSpPr>
          <p:spPr bwMode="auto">
            <a:xfrm>
              <a:off x="3744" y="2352"/>
              <a:ext cx="576" cy="576"/>
            </a:xfrm>
            <a:prstGeom prst="star4">
              <a:avLst>
                <a:gd name="adj" fmla="val 12500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AutoShape 95"/>
            <p:cNvSpPr>
              <a:spLocks noChangeArrowheads="1"/>
            </p:cNvSpPr>
            <p:nvPr/>
          </p:nvSpPr>
          <p:spPr bwMode="auto">
            <a:xfrm>
              <a:off x="3336" y="2680"/>
              <a:ext cx="576" cy="576"/>
            </a:xfrm>
            <a:prstGeom prst="star4">
              <a:avLst>
                <a:gd name="adj" fmla="val 12500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AutoShape 96"/>
            <p:cNvSpPr>
              <a:spLocks noChangeArrowheads="1"/>
            </p:cNvSpPr>
            <p:nvPr/>
          </p:nvSpPr>
          <p:spPr bwMode="auto">
            <a:xfrm>
              <a:off x="2944" y="2368"/>
              <a:ext cx="576" cy="576"/>
            </a:xfrm>
            <a:prstGeom prst="star4">
              <a:avLst>
                <a:gd name="adj" fmla="val 12500"/>
              </a:avLst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5" name="AutoShape 99"/>
          <p:cNvSpPr>
            <a:spLocks noChangeArrowheads="1"/>
          </p:cNvSpPr>
          <p:nvPr/>
        </p:nvSpPr>
        <p:spPr bwMode="auto">
          <a:xfrm rot="16200000" flipH="1">
            <a:off x="1678782" y="4788693"/>
            <a:ext cx="977900" cy="976313"/>
          </a:xfrm>
          <a:custGeom>
            <a:avLst/>
            <a:gdLst>
              <a:gd name="G0" fmla="+- -7680 0 0"/>
              <a:gd name="G1" fmla="+- -6432854 0 0"/>
              <a:gd name="G2" fmla="+- -7680 0 -6432854"/>
              <a:gd name="G3" fmla="+- 10800 0 0"/>
              <a:gd name="G4" fmla="+- 0 0 -768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801 0 0"/>
              <a:gd name="G9" fmla="+- 0 0 -6432854"/>
              <a:gd name="G10" fmla="+- 8801 0 2700"/>
              <a:gd name="G11" fmla="cos G10 -7680"/>
              <a:gd name="G12" fmla="sin G10 -7680"/>
              <a:gd name="G13" fmla="cos 13500 -7680"/>
              <a:gd name="G14" fmla="sin 13500 -7680"/>
              <a:gd name="G15" fmla="+- G11 10800 0"/>
              <a:gd name="G16" fmla="+- G12 10800 0"/>
              <a:gd name="G17" fmla="+- G13 10800 0"/>
              <a:gd name="G18" fmla="+- G14 10800 0"/>
              <a:gd name="G19" fmla="*/ 8801 1 2"/>
              <a:gd name="G20" fmla="+- G19 5400 0"/>
              <a:gd name="G21" fmla="cos G20 -7680"/>
              <a:gd name="G22" fmla="sin G20 -7680"/>
              <a:gd name="G23" fmla="+- G21 10800 0"/>
              <a:gd name="G24" fmla="+- G12 G23 G22"/>
              <a:gd name="G25" fmla="+- G22 G23 G11"/>
              <a:gd name="G26" fmla="cos 10800 -7680"/>
              <a:gd name="G27" fmla="sin 10800 -7680"/>
              <a:gd name="G28" fmla="cos 8801 -7680"/>
              <a:gd name="G29" fmla="sin 8801 -768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6432854"/>
              <a:gd name="G36" fmla="sin G34 -6432854"/>
              <a:gd name="G37" fmla="+/ -6432854 -768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801 G39"/>
              <a:gd name="G43" fmla="sin 8801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865 w 21600"/>
              <a:gd name="T5" fmla="*/ 2632 h 21600"/>
              <a:gd name="T6" fmla="*/ 9409 w 21600"/>
              <a:gd name="T7" fmla="*/ 1098 h 21600"/>
              <a:gd name="T8" fmla="*/ 16558 w 21600"/>
              <a:gd name="T9" fmla="*/ 4143 h 21600"/>
              <a:gd name="T10" fmla="*/ 24299 w 21600"/>
              <a:gd name="T11" fmla="*/ 10772 h 21600"/>
              <a:gd name="T12" fmla="*/ 20608 w 21600"/>
              <a:gd name="T13" fmla="*/ 14479 h 21600"/>
              <a:gd name="T14" fmla="*/ 16900 w 21600"/>
              <a:gd name="T15" fmla="*/ 1078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600" y="10781"/>
                </a:moveTo>
                <a:cubicBezTo>
                  <a:pt x="19591" y="5928"/>
                  <a:pt x="15653" y="1999"/>
                  <a:pt x="10800" y="1999"/>
                </a:cubicBezTo>
                <a:cubicBezTo>
                  <a:pt x="10382" y="1998"/>
                  <a:pt x="9964" y="2028"/>
                  <a:pt x="9551" y="2088"/>
                </a:cubicBezTo>
                <a:lnTo>
                  <a:pt x="9267" y="109"/>
                </a:lnTo>
                <a:cubicBezTo>
                  <a:pt x="9775" y="36"/>
                  <a:pt x="10287" y="-1"/>
                  <a:pt x="10800" y="0"/>
                </a:cubicBezTo>
                <a:cubicBezTo>
                  <a:pt x="16756" y="0"/>
                  <a:pt x="21587" y="4821"/>
                  <a:pt x="21599" y="10777"/>
                </a:cubicBezTo>
                <a:lnTo>
                  <a:pt x="24299" y="10772"/>
                </a:lnTo>
                <a:lnTo>
                  <a:pt x="20608" y="14479"/>
                </a:lnTo>
                <a:lnTo>
                  <a:pt x="16900" y="10787"/>
                </a:lnTo>
                <a:lnTo>
                  <a:pt x="19600" y="10781"/>
                </a:lnTo>
                <a:close/>
              </a:path>
            </a:pathLst>
          </a:custGeom>
          <a:solidFill>
            <a:srgbClr val="E8231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Auto-induction</a:t>
            </a:r>
            <a:endParaRPr lang="en-US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032125" y="1763713"/>
            <a:ext cx="5165725" cy="4181475"/>
            <a:chOff x="1316" y="1018"/>
            <a:chExt cx="3254" cy="2909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316" y="1018"/>
              <a:ext cx="3254" cy="2909"/>
            </a:xfrm>
            <a:prstGeom prst="rect">
              <a:avLst/>
            </a:prstGeom>
            <a:solidFill>
              <a:srgbClr val="2616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316" y="1181"/>
              <a:ext cx="3254" cy="2745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808413" y="1562100"/>
            <a:ext cx="0" cy="12430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3675063" y="2805113"/>
            <a:ext cx="260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3446463" y="277812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cAMP</a:t>
            </a:r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808413" y="2349500"/>
            <a:ext cx="587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 flipV="1">
            <a:off x="4378325" y="2247900"/>
            <a:ext cx="1588" cy="204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540250" y="1577975"/>
            <a:ext cx="0" cy="1227138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H="1">
            <a:off x="4656138" y="2363788"/>
            <a:ext cx="2611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7251700" y="2349500"/>
            <a:ext cx="0" cy="938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792538" y="3098800"/>
            <a:ext cx="0" cy="684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3792538" y="4106863"/>
            <a:ext cx="3175" cy="520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3778250" y="4640263"/>
            <a:ext cx="14001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5180013" y="4622800"/>
            <a:ext cx="0" cy="249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5492750" y="4859338"/>
            <a:ext cx="260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 flipH="1">
            <a:off x="5621338" y="4322763"/>
            <a:ext cx="14287" cy="538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 flipH="1">
            <a:off x="4510088" y="433228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4508500" y="4106863"/>
            <a:ext cx="0" cy="244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524375" y="3219450"/>
            <a:ext cx="0" cy="554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4395788" y="3773488"/>
            <a:ext cx="260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3475038" y="3776663"/>
            <a:ext cx="66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CRP</a:t>
            </a:r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4216400" y="3770313"/>
            <a:ext cx="615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>
                <a:solidFill>
                  <a:srgbClr val="BE286C"/>
                </a:solidFill>
              </a:rPr>
              <a:t>LacI</a:t>
            </a:r>
            <a:endParaRPr lang="en-US">
              <a:solidFill>
                <a:srgbClr val="BE286C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094163" y="276701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Lactose</a:t>
            </a:r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6754813" y="3230563"/>
            <a:ext cx="10239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1400" b="1">
                <a:solidFill>
                  <a:schemeClr val="accent2"/>
                </a:solidFill>
              </a:rPr>
              <a:t>Lactose</a:t>
            </a:r>
          </a:p>
          <a:p>
            <a:pPr algn="ctr"/>
            <a:r>
              <a:rPr lang="en-GB" sz="1400" b="1">
                <a:solidFill>
                  <a:schemeClr val="accent2"/>
                </a:solidFill>
              </a:rPr>
              <a:t>Permease</a:t>
            </a:r>
            <a:endParaRPr lang="en-US" sz="1400" b="1">
              <a:solidFill>
                <a:schemeClr val="accent2"/>
              </a:solidFill>
            </a:endParaRPr>
          </a:p>
        </p:txBody>
      </p:sp>
      <p:sp>
        <p:nvSpPr>
          <p:cNvPr id="30" name="Rectangle 30"/>
          <p:cNvSpPr>
            <a:spLocks noChangeArrowheads="1"/>
          </p:cNvSpPr>
          <p:nvPr/>
        </p:nvSpPr>
        <p:spPr bwMode="auto">
          <a:xfrm>
            <a:off x="4978400" y="4916488"/>
            <a:ext cx="1174750" cy="138112"/>
          </a:xfrm>
          <a:prstGeom prst="rect">
            <a:avLst/>
          </a:prstGeom>
          <a:solidFill>
            <a:srgbClr val="27E73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6143625" y="4916488"/>
            <a:ext cx="711200" cy="138112"/>
          </a:xfrm>
          <a:prstGeom prst="rect">
            <a:avLst/>
          </a:prstGeom>
          <a:solidFill>
            <a:srgbClr val="E8231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6854825" y="4916488"/>
            <a:ext cx="771525" cy="13811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7251700" y="3729038"/>
            <a:ext cx="0" cy="1130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 flipV="1">
            <a:off x="6488113" y="4114800"/>
            <a:ext cx="0" cy="760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 flipV="1">
            <a:off x="6477000" y="3287713"/>
            <a:ext cx="0" cy="50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6" name="Line 39"/>
          <p:cNvSpPr>
            <a:spLocks noChangeShapeType="1"/>
          </p:cNvSpPr>
          <p:nvPr/>
        </p:nvSpPr>
        <p:spPr bwMode="auto">
          <a:xfrm flipH="1">
            <a:off x="6165850" y="3305175"/>
            <a:ext cx="3222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6170613" y="3795713"/>
            <a:ext cx="636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1400" b="1">
                <a:solidFill>
                  <a:srgbClr val="E82314"/>
                </a:solidFill>
                <a:cs typeface="Arial" charset="0"/>
              </a:rPr>
              <a:t>β</a:t>
            </a:r>
            <a:r>
              <a:rPr lang="en-GB" sz="1400" b="1">
                <a:solidFill>
                  <a:srgbClr val="E82314"/>
                </a:solidFill>
                <a:cs typeface="Arial" charset="0"/>
              </a:rPr>
              <a:t>-Gal</a:t>
            </a:r>
            <a:endParaRPr lang="el-GR" sz="1400" b="1">
              <a:solidFill>
                <a:srgbClr val="E82314"/>
              </a:solidFill>
              <a:cs typeface="Arial" charset="0"/>
            </a:endParaRPr>
          </a:p>
        </p:txBody>
      </p: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5256213" y="5054600"/>
            <a:ext cx="2370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Prom      </a:t>
            </a:r>
            <a:r>
              <a:rPr lang="en-GB" i="1"/>
              <a:t>lacZ</a:t>
            </a:r>
            <a:r>
              <a:rPr lang="en-GB"/>
              <a:t>    </a:t>
            </a:r>
            <a:r>
              <a:rPr lang="en-GB" i="1"/>
              <a:t>lacY </a:t>
            </a:r>
            <a:endParaRPr lang="en-US" i="1"/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5037138" y="2973388"/>
            <a:ext cx="1289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/>
              <a:t>Lactose to</a:t>
            </a:r>
          </a:p>
          <a:p>
            <a:pPr algn="ctr"/>
            <a:r>
              <a:rPr lang="en-GB"/>
              <a:t>Allolactose</a:t>
            </a:r>
            <a:endParaRPr lang="en-US"/>
          </a:p>
        </p:txBody>
      </p:sp>
      <p:sp>
        <p:nvSpPr>
          <p:cNvPr id="40" name="Text Box 47"/>
          <p:cNvSpPr txBox="1">
            <a:spLocks noChangeArrowheads="1"/>
          </p:cNvSpPr>
          <p:nvPr/>
        </p:nvSpPr>
        <p:spPr bwMode="auto">
          <a:xfrm>
            <a:off x="508000" y="2051050"/>
            <a:ext cx="24066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Glucose </a:t>
            </a:r>
          </a:p>
          <a:p>
            <a:r>
              <a:rPr lang="en-US">
                <a:cs typeface="Arial" charset="0"/>
              </a:rPr>
              <a:t>»</a:t>
            </a:r>
            <a:r>
              <a:rPr lang="en-GB"/>
              <a:t> Early energy source</a:t>
            </a:r>
          </a:p>
          <a:p>
            <a:r>
              <a:rPr lang="en-US">
                <a:cs typeface="Arial" charset="0"/>
              </a:rPr>
              <a:t>» </a:t>
            </a:r>
            <a:r>
              <a:rPr lang="en-GB"/>
              <a:t>Repression</a:t>
            </a:r>
          </a:p>
          <a:p>
            <a:endParaRPr lang="en-GB"/>
          </a:p>
          <a:p>
            <a:r>
              <a:rPr lang="en-GB"/>
              <a:t>Glycerol</a:t>
            </a:r>
          </a:p>
          <a:p>
            <a:r>
              <a:rPr lang="en-US">
                <a:cs typeface="Arial" charset="0"/>
              </a:rPr>
              <a:t>» Late energy source</a:t>
            </a:r>
          </a:p>
          <a:p>
            <a:endParaRPr lang="en-GB">
              <a:cs typeface="Arial" charset="0"/>
            </a:endParaRPr>
          </a:p>
          <a:p>
            <a:r>
              <a:rPr lang="en-GB">
                <a:cs typeface="Arial" charset="0"/>
              </a:rPr>
              <a:t>Lactose</a:t>
            </a:r>
          </a:p>
          <a:p>
            <a:r>
              <a:rPr lang="en-US">
                <a:cs typeface="Arial" charset="0"/>
              </a:rPr>
              <a:t>» Induction</a:t>
            </a:r>
          </a:p>
          <a:p>
            <a:endParaRPr lang="en-US">
              <a:cs typeface="Arial" charset="0"/>
            </a:endParaRPr>
          </a:p>
          <a:p>
            <a:endParaRPr lang="en-GB"/>
          </a:p>
          <a:p>
            <a:endParaRPr lang="en-US"/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>
            <a:off x="6815138" y="14716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Extracellular</a:t>
            </a:r>
            <a:endParaRPr lang="en-US"/>
          </a:p>
        </p:txBody>
      </p:sp>
      <p:sp>
        <p:nvSpPr>
          <p:cNvPr id="42" name="Text Box 50"/>
          <p:cNvSpPr txBox="1">
            <a:spLocks noChangeArrowheads="1"/>
          </p:cNvSpPr>
          <p:nvPr/>
        </p:nvSpPr>
        <p:spPr bwMode="auto">
          <a:xfrm>
            <a:off x="6872288" y="1912938"/>
            <a:ext cx="1365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Intracellular</a:t>
            </a:r>
            <a:endParaRPr lang="en-US"/>
          </a:p>
        </p:txBody>
      </p:sp>
      <p:sp>
        <p:nvSpPr>
          <p:cNvPr id="43" name="Text Box 51"/>
          <p:cNvSpPr txBox="1">
            <a:spLocks noChangeArrowheads="1"/>
          </p:cNvSpPr>
          <p:nvPr/>
        </p:nvSpPr>
        <p:spPr bwMode="auto">
          <a:xfrm>
            <a:off x="2914650" y="1266825"/>
            <a:ext cx="1179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1600" b="1"/>
              <a:t>   Glucose</a:t>
            </a:r>
            <a:endParaRPr lang="en-US" sz="1600" b="1"/>
          </a:p>
        </p:txBody>
      </p:sp>
      <p:sp>
        <p:nvSpPr>
          <p:cNvPr id="44" name="Rectangle 52"/>
          <p:cNvSpPr>
            <a:spLocks noChangeArrowheads="1"/>
          </p:cNvSpPr>
          <p:nvPr/>
        </p:nvSpPr>
        <p:spPr bwMode="auto">
          <a:xfrm>
            <a:off x="4395788" y="4916488"/>
            <a:ext cx="582612" cy="138112"/>
          </a:xfrm>
          <a:prstGeom prst="rect">
            <a:avLst/>
          </a:prstGeom>
          <a:solidFill>
            <a:srgbClr val="BE286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Text Box 53"/>
          <p:cNvSpPr txBox="1">
            <a:spLocks noChangeArrowheads="1"/>
          </p:cNvSpPr>
          <p:nvPr/>
        </p:nvSpPr>
        <p:spPr bwMode="auto">
          <a:xfrm>
            <a:off x="4937125" y="5370513"/>
            <a:ext cx="201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Bacterial Genome</a:t>
            </a:r>
            <a:endParaRPr lang="en-US"/>
          </a:p>
        </p:txBody>
      </p:sp>
      <p:sp>
        <p:nvSpPr>
          <p:cNvPr id="46" name="Text Box 54"/>
          <p:cNvSpPr txBox="1">
            <a:spLocks noChangeArrowheads="1"/>
          </p:cNvSpPr>
          <p:nvPr/>
        </p:nvSpPr>
        <p:spPr bwMode="auto">
          <a:xfrm>
            <a:off x="4213225" y="1265238"/>
            <a:ext cx="950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b="1"/>
              <a:t>Lactose</a:t>
            </a:r>
            <a:endParaRPr lang="en-US" sz="1600" b="1"/>
          </a:p>
        </p:txBody>
      </p:sp>
      <p:sp>
        <p:nvSpPr>
          <p:cNvPr id="47" name="Text Box 55"/>
          <p:cNvSpPr txBox="1">
            <a:spLocks noChangeArrowheads="1"/>
          </p:cNvSpPr>
          <p:nvPr/>
        </p:nvSpPr>
        <p:spPr bwMode="auto">
          <a:xfrm>
            <a:off x="4384675" y="5051425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i="1"/>
              <a:t>lacI</a:t>
            </a:r>
            <a:endParaRPr lang="en-US" i="1"/>
          </a:p>
        </p:txBody>
      </p:sp>
      <p:sp>
        <p:nvSpPr>
          <p:cNvPr id="48" name="Text Box 56"/>
          <p:cNvSpPr txBox="1">
            <a:spLocks noChangeArrowheads="1"/>
          </p:cNvSpPr>
          <p:nvPr/>
        </p:nvSpPr>
        <p:spPr bwMode="auto">
          <a:xfrm>
            <a:off x="7035800" y="4049713"/>
            <a:ext cx="420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FF0000"/>
                </a:solidFill>
              </a:rPr>
              <a:t>X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49" name="Text Box 57"/>
          <p:cNvSpPr txBox="1">
            <a:spLocks noChangeArrowheads="1"/>
          </p:cNvSpPr>
          <p:nvPr/>
        </p:nvSpPr>
        <p:spPr bwMode="auto">
          <a:xfrm>
            <a:off x="5405438" y="1265238"/>
            <a:ext cx="9985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600" b="1"/>
              <a:t>Glycerol</a:t>
            </a:r>
            <a:endParaRPr 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/>
      <p:bldP spid="28" grpId="0"/>
      <p:bldP spid="29" grpId="0"/>
      <p:bldP spid="33" grpId="0" animBg="1"/>
      <p:bldP spid="34" grpId="0" animBg="1"/>
      <p:bldP spid="35" grpId="0" animBg="1"/>
      <p:bldP spid="36" grpId="0" animBg="1"/>
      <p:bldP spid="37" grpId="0"/>
      <p:bldP spid="39" grpId="0"/>
      <p:bldP spid="43" grpId="0"/>
      <p:bldP spid="43" grpId="1"/>
      <p:bldP spid="44" grpId="0" animBg="1"/>
      <p:bldP spid="46" grpId="0"/>
      <p:bldP spid="47" grpId="0"/>
      <p:bldP spid="48" grpId="0"/>
      <p:bldP spid="48" grpId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Předvádění na obrazovce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Snímek 1</vt:lpstr>
      <vt:lpstr>Auto-induction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Lochik</dc:creator>
  <cp:lastModifiedBy>Lochik</cp:lastModifiedBy>
  <cp:revision>1</cp:revision>
  <dcterms:created xsi:type="dcterms:W3CDTF">2012-11-29T07:47:42Z</dcterms:created>
  <dcterms:modified xsi:type="dcterms:W3CDTF">2012-11-29T07:48:26Z</dcterms:modified>
</cp:coreProperties>
</file>