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16" r:id="rId2"/>
    <p:sldId id="256" r:id="rId3"/>
    <p:sldId id="260" r:id="rId4"/>
    <p:sldId id="258" r:id="rId5"/>
    <p:sldId id="261" r:id="rId6"/>
    <p:sldId id="288" r:id="rId7"/>
    <p:sldId id="279" r:id="rId8"/>
    <p:sldId id="304" r:id="rId9"/>
    <p:sldId id="293" r:id="rId10"/>
    <p:sldId id="313" r:id="rId11"/>
    <p:sldId id="312" r:id="rId12"/>
    <p:sldId id="311" r:id="rId13"/>
    <p:sldId id="276" r:id="rId14"/>
    <p:sldId id="314" r:id="rId15"/>
    <p:sldId id="315" r:id="rId16"/>
    <p:sldId id="319" r:id="rId17"/>
    <p:sldId id="302" r:id="rId18"/>
    <p:sldId id="289" r:id="rId19"/>
    <p:sldId id="290" r:id="rId20"/>
    <p:sldId id="277" r:id="rId21"/>
    <p:sldId id="291" r:id="rId22"/>
    <p:sldId id="317" r:id="rId23"/>
    <p:sldId id="318" r:id="rId24"/>
    <p:sldId id="292" r:id="rId25"/>
    <p:sldId id="294" r:id="rId26"/>
    <p:sldId id="308" r:id="rId27"/>
    <p:sldId id="309" r:id="rId28"/>
    <p:sldId id="320" r:id="rId29"/>
    <p:sldId id="295" r:id="rId30"/>
    <p:sldId id="310" r:id="rId31"/>
    <p:sldId id="285" r:id="rId32"/>
    <p:sldId id="307" r:id="rId33"/>
    <p:sldId id="296" r:id="rId34"/>
    <p:sldId id="297" r:id="rId35"/>
    <p:sldId id="298" r:id="rId36"/>
    <p:sldId id="299" r:id="rId37"/>
    <p:sldId id="300" r:id="rId38"/>
    <p:sldId id="303" r:id="rId39"/>
    <p:sldId id="301" r:id="rId40"/>
    <p:sldId id="305" r:id="rId41"/>
    <p:sldId id="306" r:id="rId4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B034AD-3513-4EDA-A6F3-01DE8C517811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ymer.cz/" TargetMode="External"/><Relationship Id="rId2" Type="http://schemas.openxmlformats.org/officeDocument/2006/relationships/hyperlink" Target="mailto:ladislav.pospisil@polymer.cz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ascontrolplast.cz/" TargetMode="External"/><Relationship Id="rId4" Type="http://schemas.openxmlformats.org/officeDocument/2006/relationships/hyperlink" Target="mailto:pospisil@gascontrolplast.cz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" TargetMode="External"/><Relationship Id="rId2" Type="http://schemas.openxmlformats.org/officeDocument/2006/relationships/hyperlink" Target="http://www.cni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n.de/" TargetMode="External"/><Relationship Id="rId5" Type="http://schemas.openxmlformats.org/officeDocument/2006/relationships/hyperlink" Target="http://www.astm.org/" TargetMode="External"/><Relationship Id="rId4" Type="http://schemas.openxmlformats.org/officeDocument/2006/relationships/hyperlink" Target="http://www.cen.eu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si-global.com/Shop/Publication-Detail/?pid=000000000030097507" TargetMode="External"/><Relationship Id="rId7" Type="http://schemas.openxmlformats.org/officeDocument/2006/relationships/hyperlink" Target="http://www.bsi-global.com/Shop/Publication-Detail/?pid=000000000030097544" TargetMode="External"/><Relationship Id="rId2" Type="http://schemas.openxmlformats.org/officeDocument/2006/relationships/hyperlink" Target="http://www.bsi-global.com/Shop/Publication-Detail/?pid=00000000003009755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si-global.com/Shop/Publication-Detail/?pid=000000000030097535" TargetMode="External"/><Relationship Id="rId5" Type="http://schemas.openxmlformats.org/officeDocument/2006/relationships/hyperlink" Target="http://www.bsi-global.com/Shop/Publication-Detail/?pid=000000000030097531" TargetMode="External"/><Relationship Id="rId4" Type="http://schemas.openxmlformats.org/officeDocument/2006/relationships/hyperlink" Target="http://www.bsi-global.com/Shop/Publication-Detail/?pid=000000000030097528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tosynt%C3%A9za" TargetMode="External"/><Relationship Id="rId13" Type="http://schemas.openxmlformats.org/officeDocument/2006/relationships/hyperlink" Target="http://cs.wikipedia.org/wiki/Popel" TargetMode="External"/><Relationship Id="rId18" Type="http://schemas.openxmlformats.org/officeDocument/2006/relationships/hyperlink" Target="http://upload.wikimedia.org/wikipedia/commons/1/11/%C5%A0palek_na_%C5%A1t%C3%ADp%C3%A1n%C3%AD.jpg" TargetMode="External"/><Relationship Id="rId3" Type="http://schemas.openxmlformats.org/officeDocument/2006/relationships/hyperlink" Target="http://cs.wikipedia.org/wiki/Rostliny" TargetMode="External"/><Relationship Id="rId21" Type="http://schemas.openxmlformats.org/officeDocument/2006/relationships/image" Target="../media/image3.jpeg"/><Relationship Id="rId7" Type="http://schemas.openxmlformats.org/officeDocument/2006/relationships/hyperlink" Target="http://cs.wikipedia.org/wiki/Slune%C4%8Dn%C3%AD_z%C3%A1%C5%99en%C3%AD" TargetMode="External"/><Relationship Id="rId12" Type="http://schemas.openxmlformats.org/officeDocument/2006/relationships/hyperlink" Target="http://cs.wikipedia.org/wiki/Su%C5%A1ina" TargetMode="External"/><Relationship Id="rId17" Type="http://schemas.openxmlformats.org/officeDocument/2006/relationships/hyperlink" Target="http://cs.wikipedia.org/wiki/Tuky" TargetMode="External"/><Relationship Id="rId2" Type="http://schemas.openxmlformats.org/officeDocument/2006/relationships/hyperlink" Target="http://cs.wikipedia.org/wiki/Organismus" TargetMode="External"/><Relationship Id="rId16" Type="http://schemas.openxmlformats.org/officeDocument/2006/relationships/hyperlink" Target="http://cs.wikipedia.org/wiki/Sacharidy" TargetMode="External"/><Relationship Id="rId20" Type="http://schemas.openxmlformats.org/officeDocument/2006/relationships/hyperlink" Target="http://upload.wikimedia.org/wikipedia/commons/a/a6/Boletus_erythropus_2010_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Houby" TargetMode="External"/><Relationship Id="rId11" Type="http://schemas.openxmlformats.org/officeDocument/2006/relationships/hyperlink" Target="http://cs.wikipedia.org/wiki/Objem" TargetMode="External"/><Relationship Id="rId5" Type="http://schemas.openxmlformats.org/officeDocument/2006/relationships/hyperlink" Target="http://cs.wikipedia.org/wiki/Sinice" TargetMode="External"/><Relationship Id="rId15" Type="http://schemas.openxmlformats.org/officeDocument/2006/relationships/hyperlink" Target="http://cs.wikipedia.org/wiki/B%C3%ADlkovina" TargetMode="External"/><Relationship Id="rId23" Type="http://schemas.openxmlformats.org/officeDocument/2006/relationships/image" Target="../media/image4.jpeg"/><Relationship Id="rId10" Type="http://schemas.openxmlformats.org/officeDocument/2006/relationships/hyperlink" Target="http://cs.wikipedia.org/w/index.php?title=V%C3%A1%C5%BEen%C3%AD&amp;action=edit&amp;redlink=1" TargetMode="External"/><Relationship Id="rId19" Type="http://schemas.openxmlformats.org/officeDocument/2006/relationships/image" Target="../media/image2.jpeg"/><Relationship Id="rId4" Type="http://schemas.openxmlformats.org/officeDocument/2006/relationships/hyperlink" Target="http://cs.wikipedia.org/wiki/Bakterie" TargetMode="External"/><Relationship Id="rId9" Type="http://schemas.openxmlformats.org/officeDocument/2006/relationships/hyperlink" Target="http://cs.wikipedia.org/wiki/Obnoviteln%C3%BD_zdroj_energie" TargetMode="External"/><Relationship Id="rId14" Type="http://schemas.openxmlformats.org/officeDocument/2006/relationships/hyperlink" Target="http://cs.wikipedia.org/wiki/Joulometr" TargetMode="External"/><Relationship Id="rId22" Type="http://schemas.openxmlformats.org/officeDocument/2006/relationships/hyperlink" Target="http://cs.wikipedia.org/wiki/Soubor:Spirulina_farm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Libe%C5%88" TargetMode="External"/><Relationship Id="rId2" Type="http://schemas.openxmlformats.org/officeDocument/2006/relationships/hyperlink" Target="http://cs.wikipedia.org/wiki/Brno-%C5%BDidenic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Recyklace nezná hranic!</a:t>
            </a:r>
          </a:p>
        </p:txBody>
      </p:sp>
      <p:sp>
        <p:nvSpPr>
          <p:cNvPr id="2051" name="Zástupný symbol pro datum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  <p:sp>
        <p:nvSpPr>
          <p:cNvPr id="2052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053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B69F12-B1F8-4786-9EDA-6474C4B0E53A}" type="slidenum">
              <a:rPr lang="sk-SK" smtClean="0"/>
              <a:pPr/>
              <a:t>1</a:t>
            </a:fld>
            <a:endParaRPr lang="sk-SK" smtClean="0"/>
          </a:p>
        </p:txBody>
      </p:sp>
      <p:pic>
        <p:nvPicPr>
          <p:cNvPr id="2054" name="Obrázek 4" descr="RECYKLACE PLENEK71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205038"/>
            <a:ext cx="85915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POLYMER - Plast (TERMOPLAST – </a:t>
            </a:r>
            <a:r>
              <a:rPr lang="cs-CZ" sz="2400" b="1" smtClean="0">
                <a:solidFill>
                  <a:srgbClr val="C00000"/>
                </a:solidFill>
              </a:rPr>
              <a:t>Termoset</a:t>
            </a:r>
            <a:r>
              <a:rPr lang="cs-CZ" sz="2400" b="1" smtClean="0">
                <a:solidFill>
                  <a:srgbClr val="0000FF"/>
                </a:solidFill>
              </a:rPr>
              <a:t>)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Polymer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Plast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Makromolekulární látka bez dalších příměsí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0" dirty="0" smtClean="0">
                          <a:solidFill>
                            <a:srgbClr val="008000"/>
                          </a:solidFill>
                        </a:rPr>
                        <a:t>Makromolekulární látka (polymer) obsahující příměsi (aditiva) potřebné pro zpracování</a:t>
                      </a:r>
                      <a:r>
                        <a:rPr lang="cs-CZ" sz="2000" b="0" baseline="0" dirty="0" smtClean="0">
                          <a:solidFill>
                            <a:srgbClr val="008000"/>
                          </a:solidFill>
                        </a:rPr>
                        <a:t> a plnění funkce výrobku z ní připravené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PLAST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TERMOPLAST 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Termoset</a:t>
                      </a:r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Při zpracování dochází k minimální či žádné reakci </a:t>
                      </a:r>
                      <a:r>
                        <a:rPr lang="cs-CZ" sz="2000" b="1" i="0" u="sng" baseline="0" dirty="0" smtClean="0">
                          <a:solidFill>
                            <a:srgbClr val="0000FF"/>
                          </a:solidFill>
                        </a:rPr>
                        <a:t>(vzniku nových vazeb či zániku existujících vazeb) </a:t>
                      </a:r>
                      <a:r>
                        <a:rPr lang="cs-CZ" sz="2000" b="1" dirty="0" smtClean="0">
                          <a:solidFill>
                            <a:srgbClr val="0000FF"/>
                          </a:solidFill>
                        </a:rPr>
                        <a:t>a hmotu lze znovu roztavit a vyrobit z ní nový (jiný) výrobek</a:t>
                      </a:r>
                      <a:endParaRPr lang="cs-CZ" sz="2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Při zpracování dochází k řadě  reakcí</a:t>
                      </a:r>
                      <a:r>
                        <a:rPr lang="cs-CZ" sz="2000" b="1" i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u="sng" baseline="0" dirty="0" smtClean="0">
                          <a:solidFill>
                            <a:srgbClr val="C00000"/>
                          </a:solidFill>
                        </a:rPr>
                        <a:t>(vzniku nových vazeb)</a:t>
                      </a:r>
                      <a:r>
                        <a:rPr lang="cs-CZ" sz="2000" b="1" i="1" u="sng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s-CZ" sz="2000" b="1" i="1" dirty="0" smtClean="0">
                          <a:solidFill>
                            <a:srgbClr val="C00000"/>
                          </a:solidFill>
                        </a:rPr>
                        <a:t>a hmotu NELZE znovu roztavit a vyrobit z ní nový (jiný) výrobek</a:t>
                      </a:r>
                    </a:p>
                    <a:p>
                      <a:endParaRPr lang="cs-CZ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59769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12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E4F96-9A3E-42AA-AA39-07EE709019DF}" type="slidenum">
              <a:rPr lang="sk-SK" smtClean="0"/>
              <a:pPr/>
              <a:t>10</a:t>
            </a:fld>
            <a:endParaRPr lang="sk-SK" smtClean="0"/>
          </a:p>
        </p:txBody>
      </p:sp>
      <p:sp>
        <p:nvSpPr>
          <p:cNvPr id="1128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Recyklace plastů,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jsou použité a odložené plastové výrobky, které by se jinak zařadily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do proudu tuhého odpadu, sbírány, tříděny zpracovávány a materiál z nich získaný vrácen do užívání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Třídění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Sorting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Zhodnocování plastového odpadu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Valorization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recovery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lang="cs-CZ" sz="2000" b="1" kern="1200" dirty="0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20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+mn-ea"/>
                          <a:cs typeface="+mn-cs"/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3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23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9B2EB8-F3D2-4B61-BB93-9C6732A5B6FE}" type="slidenum">
              <a:rPr lang="sk-SK" smtClean="0"/>
              <a:pPr/>
              <a:t>11</a:t>
            </a:fld>
            <a:endParaRPr lang="sk-SK" smtClean="0"/>
          </a:p>
        </p:txBody>
      </p:sp>
      <p:sp>
        <p:nvSpPr>
          <p:cNvPr id="123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Primární recyklace plastů, primární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 z tohoto materiálu, který má stejné nebo podobné vlastnosti jako materiál či výrobek původní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Primary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Sekundární recyklace plastů, sekundární recyklování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Proces, při němž se z plastového odpadu získává materiál či výrobek, jehož vlastnosti jsou značně odlišné od materiálu původního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Secondary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2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33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454882-951D-4B79-B951-1816930F436D}" type="slidenum">
              <a:rPr lang="sk-SK" smtClean="0"/>
              <a:pPr/>
              <a:t>12</a:t>
            </a:fld>
            <a:endParaRPr lang="sk-SK" smtClean="0"/>
          </a:p>
        </p:txBody>
      </p:sp>
      <p:sp>
        <p:nvSpPr>
          <p:cNvPr id="1333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4339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r>
              <a:rPr lang="cs-CZ" sz="2000" b="1" smtClean="0">
                <a:solidFill>
                  <a:srgbClr val="0000FF"/>
                </a:solidFill>
              </a:rPr>
              <a:t>Neznám českou či slovenskou učebnici ani skripta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FF0000"/>
                </a:solidFill>
              </a:rPr>
              <a:t>Vannessa Goodship: </a:t>
            </a:r>
            <a:r>
              <a:rPr lang="cs-CZ" sz="2000" b="1" smtClean="0">
                <a:solidFill>
                  <a:srgbClr val="FF0000"/>
                </a:solidFill>
              </a:rPr>
              <a:t>Introduction to Plastics Recycling</a:t>
            </a:r>
            <a:r>
              <a:rPr lang="cs-CZ" sz="2000" smtClean="0">
                <a:solidFill>
                  <a:srgbClr val="FF0000"/>
                </a:solidFill>
              </a:rPr>
              <a:t>, 2nd Edition (ISBN: 978-1-84735-078-7) – </a:t>
            </a:r>
            <a:r>
              <a:rPr lang="cs-CZ" sz="2000" u="sng" smtClean="0">
                <a:solidFill>
                  <a:srgbClr val="FF0000"/>
                </a:solidFill>
              </a:rPr>
              <a:t>této knihy se budu snažit držet při výuce, vydáno v roce 2007 (</a:t>
            </a:r>
            <a:r>
              <a:rPr lang="cs-CZ" b="1" smtClean="0">
                <a:solidFill>
                  <a:srgbClr val="FF0000"/>
                </a:solidFill>
              </a:rPr>
              <a:t>www. polymer-books.com</a:t>
            </a:r>
            <a:r>
              <a:rPr lang="cs-CZ" sz="2000" u="sng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R.J. Ehring (Editor): </a:t>
            </a:r>
            <a:r>
              <a:rPr lang="cs-CZ" sz="2000" b="1" smtClean="0">
                <a:solidFill>
                  <a:srgbClr val="0000FF"/>
                </a:solidFill>
              </a:rPr>
              <a:t>Plastics</a:t>
            </a:r>
            <a:r>
              <a:rPr lang="cs-CZ" sz="2000" smtClean="0">
                <a:solidFill>
                  <a:srgbClr val="0000FF"/>
                </a:solidFill>
              </a:rPr>
              <a:t> </a:t>
            </a:r>
            <a:r>
              <a:rPr lang="cs-CZ" sz="2000" b="1" smtClean="0">
                <a:solidFill>
                  <a:srgbClr val="0000FF"/>
                </a:solidFill>
              </a:rPr>
              <a:t>Recycling </a:t>
            </a:r>
            <a:r>
              <a:rPr lang="cs-CZ" sz="2000" smtClean="0">
                <a:solidFill>
                  <a:srgbClr val="0000FF"/>
                </a:solidFill>
              </a:rPr>
              <a:t>(ISBN: 3-446-15882-0 Hanser, 0-19-520934-6 Oxford University Press)</a:t>
            </a:r>
          </a:p>
          <a:p>
            <a:pPr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Odborný slovník </a:t>
            </a:r>
            <a:r>
              <a:rPr lang="cs-CZ" sz="2000" smtClean="0">
                <a:solidFill>
                  <a:srgbClr val="0000FF"/>
                </a:solidFill>
              </a:rPr>
              <a:t>anglicko – český a česko – anglický „</a:t>
            </a:r>
            <a:r>
              <a:rPr lang="cs-CZ" sz="2000" b="1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000" smtClean="0">
                <a:solidFill>
                  <a:srgbClr val="0000FF"/>
                </a:solidFill>
              </a:rPr>
              <a:t>“ (ISBN: 80-902541-0-1)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A.L. Bisio, M. Xanthos (Editors): </a:t>
            </a:r>
            <a:r>
              <a:rPr lang="cs-CZ" sz="2000" b="1" smtClean="0">
                <a:solidFill>
                  <a:srgbClr val="0000FF"/>
                </a:solidFill>
              </a:rPr>
              <a:t>How to Manage Plastics Waste </a:t>
            </a:r>
            <a:r>
              <a:rPr lang="cs-CZ" sz="2000" smtClean="0">
                <a:solidFill>
                  <a:srgbClr val="0000FF"/>
                </a:solidFill>
              </a:rPr>
              <a:t>(Technology and Market Opportunities) (ISBN: 1-56990-136-8)</a:t>
            </a:r>
          </a:p>
          <a:p>
            <a:pPr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J. Schiers: </a:t>
            </a:r>
            <a:r>
              <a:rPr lang="cs-CZ" sz="2000" b="1" smtClean="0">
                <a:solidFill>
                  <a:srgbClr val="0000FF"/>
                </a:solidFill>
              </a:rPr>
              <a:t>Polymer Recycling </a:t>
            </a:r>
            <a:r>
              <a:rPr lang="cs-CZ" sz="2000" smtClean="0">
                <a:solidFill>
                  <a:srgbClr val="0000FF"/>
                </a:solidFill>
              </a:rPr>
              <a:t>(ISBN:0-471-97054-9)</a:t>
            </a:r>
          </a:p>
        </p:txBody>
      </p:sp>
      <p:sp>
        <p:nvSpPr>
          <p:cNvPr id="1434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434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8228E-6447-4F19-B150-7D283428996D}" type="slidenum">
              <a:rPr lang="sk-SK" smtClean="0"/>
              <a:pPr/>
              <a:t>13</a:t>
            </a:fld>
            <a:endParaRPr lang="sk-SK" smtClean="0"/>
          </a:p>
        </p:txBody>
      </p:sp>
      <p:sp>
        <p:nvSpPr>
          <p:cNvPr id="1434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  <p:sp>
        <p:nvSpPr>
          <p:cNvPr id="1536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536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CD5F6F-DC89-402F-8AC0-CB3B3A5354D6}" type="slidenum">
              <a:rPr lang="sk-SK" smtClean="0"/>
              <a:pPr/>
              <a:t>14</a:t>
            </a:fld>
            <a:endParaRPr lang="sk-SK" smtClean="0"/>
          </a:p>
        </p:txBody>
      </p:sp>
      <p:pic>
        <p:nvPicPr>
          <p:cNvPr id="15365" name="Obrázek 8" descr="Introduction to Plastics Recycling42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11003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Obrázek 9" descr="Recyklace laborky UTB 20064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338" y="404813"/>
            <a:ext cx="4672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ovéPole 6"/>
          <p:cNvSpPr txBox="1">
            <a:spLocks noChangeArrowheads="1"/>
          </p:cNvSpPr>
          <p:nvPr/>
        </p:nvSpPr>
        <p:spPr bwMode="auto">
          <a:xfrm>
            <a:off x="179388" y="5732463"/>
            <a:ext cx="41052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začátečníky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427984" y="5013176"/>
            <a:ext cx="4536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Využitelné – úlohy týkající se plastů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15</a:t>
            </a:fld>
            <a:endParaRPr lang="sk-SK" smtClean="0"/>
          </a:p>
        </p:txBody>
      </p:sp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512" y="5733256"/>
            <a:ext cx="4320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Starší kniha z roku 1986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661248"/>
            <a:ext cx="4320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Vhodná pro srovnání se současností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img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88639"/>
            <a:ext cx="4176464" cy="54775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228184" y="260648"/>
            <a:ext cx="2664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Hodně pozornosti věnováno pryžím a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pyrolýzním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 procesům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  <p:sp>
        <p:nvSpPr>
          <p:cNvPr id="1638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403350" y="6245225"/>
            <a:ext cx="67691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638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C17FFF-9E12-48B1-8334-73F97832E30E}" type="slidenum">
              <a:rPr lang="sk-SK" smtClean="0"/>
              <a:pPr/>
              <a:t>16</a:t>
            </a:fld>
            <a:endParaRPr lang="sk-SK" smtClean="0"/>
          </a:p>
        </p:txBody>
      </p:sp>
      <p:pic>
        <p:nvPicPr>
          <p:cNvPr id="16389" name="Obrázek 6" descr="kniha Hamerton 14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15888"/>
            <a:ext cx="42672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Obrázek 7" descr="kniha Sustainable Development 141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5888"/>
            <a:ext cx="396081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ovéPole 6"/>
          <p:cNvSpPr txBox="1">
            <a:spLocks noChangeArrowheads="1"/>
          </p:cNvSpPr>
          <p:nvPr/>
        </p:nvSpPr>
        <p:spPr bwMode="auto">
          <a:xfrm>
            <a:off x="179388" y="5661025"/>
            <a:ext cx="41052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>
                <a:solidFill>
                  <a:srgbClr val="008000"/>
                </a:solidFill>
                <a:latin typeface="Arial Black" pitchFamily="34" charset="0"/>
              </a:rPr>
              <a:t>Pro pokročilé</a:t>
            </a:r>
          </a:p>
        </p:txBody>
      </p:sp>
      <p:sp>
        <p:nvSpPr>
          <p:cNvPr id="16392" name="TextovéPole 7"/>
          <p:cNvSpPr txBox="1">
            <a:spLocks noChangeArrowheads="1"/>
          </p:cNvSpPr>
          <p:nvPr/>
        </p:nvSpPr>
        <p:spPr bwMode="auto">
          <a:xfrm>
            <a:off x="4572000" y="5589588"/>
            <a:ext cx="4105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800">
                <a:solidFill>
                  <a:srgbClr val="008000"/>
                </a:solidFill>
                <a:latin typeface="Arial Black" pitchFamily="34" charset="0"/>
              </a:rPr>
              <a:t>Pro hodně pokročilé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Literatura a zdroje poznání</a:t>
            </a:r>
          </a:p>
        </p:txBody>
      </p:sp>
      <p:sp>
        <p:nvSpPr>
          <p:cNvPr id="17411" name="Zástupný symbol pro obsah 6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5286375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Časopis ODPADY </a:t>
            </a:r>
            <a:r>
              <a:rPr lang="cs-CZ" sz="2000" smtClean="0">
                <a:solidFill>
                  <a:srgbClr val="0000FF"/>
                </a:solidFill>
              </a:rPr>
              <a:t>(měsíčník, česky, bereme na ústavu)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Elektronický měsíčník WASTE  </a:t>
            </a:r>
            <a:r>
              <a:rPr lang="cs-CZ" sz="2000" smtClean="0">
                <a:solidFill>
                  <a:srgbClr val="0000FF"/>
                </a:solidFill>
              </a:rPr>
              <a:t>(jsem abonentem, můžu poslat ukázku)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Polymer Degradation and Stability </a:t>
            </a:r>
            <a:r>
              <a:rPr lang="cs-CZ" sz="2000" smtClean="0">
                <a:solidFill>
                  <a:srgbClr val="0000FF"/>
                </a:solidFill>
              </a:rPr>
              <a:t>(časopis)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Části časopisů (Plastics &amp; Environment), např. </a:t>
            </a:r>
            <a:r>
              <a:rPr lang="cs-CZ" sz="2000" b="1" smtClean="0">
                <a:solidFill>
                  <a:srgbClr val="0000FF"/>
                </a:solidFill>
              </a:rPr>
              <a:t>MACPLAS</a:t>
            </a:r>
            <a:r>
              <a:rPr lang="cs-CZ" sz="2000" smtClean="0">
                <a:solidFill>
                  <a:srgbClr val="0000FF"/>
                </a:solidFill>
              </a:rPr>
              <a:t> (anglicky)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Konference „</a:t>
            </a:r>
            <a:r>
              <a:rPr lang="cs-CZ" sz="2000" b="1" smtClean="0">
                <a:solidFill>
                  <a:srgbClr val="0000FF"/>
                </a:solidFill>
              </a:rPr>
              <a:t>ODPADOVÉ FÓRUM</a:t>
            </a:r>
            <a:r>
              <a:rPr lang="cs-CZ" sz="2000" smtClean="0">
                <a:solidFill>
                  <a:srgbClr val="0000FF"/>
                </a:solidFill>
              </a:rPr>
              <a:t>“,  Milovy, každoročně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SVĚT BALENÍ  </a:t>
            </a:r>
            <a:r>
              <a:rPr lang="cs-CZ" sz="2000" smtClean="0">
                <a:solidFill>
                  <a:srgbClr val="0000FF"/>
                </a:solidFill>
              </a:rPr>
              <a:t>(časopis), řada článků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b="1" smtClean="0">
                <a:solidFill>
                  <a:srgbClr val="0000FF"/>
                </a:solidFill>
              </a:rPr>
              <a:t>Plasty a kaučuk </a:t>
            </a:r>
            <a:r>
              <a:rPr lang="cs-CZ" sz="2000" smtClean="0">
                <a:solidFill>
                  <a:srgbClr val="0000FF"/>
                </a:solidFill>
              </a:rPr>
              <a:t>(časopis), řada krátkých anotací věnována plastům a plastovým odpadům</a:t>
            </a:r>
          </a:p>
          <a:p>
            <a:pPr marL="457200" indent="-457200">
              <a:buFontTx/>
              <a:buAutoNum type="arabicPeriod"/>
            </a:pPr>
            <a:r>
              <a:rPr lang="cs-CZ" sz="2000" smtClean="0">
                <a:solidFill>
                  <a:srgbClr val="0000FF"/>
                </a:solidFill>
              </a:rPr>
              <a:t>…………………..</a:t>
            </a:r>
          </a:p>
        </p:txBody>
      </p:sp>
      <p:sp>
        <p:nvSpPr>
          <p:cNvPr id="174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741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0BC6D2-77CF-4AE5-9DB1-9F9A83939C1B}" type="slidenum">
              <a:rPr lang="sk-SK" smtClean="0"/>
              <a:pPr/>
              <a:t>17</a:t>
            </a:fld>
            <a:endParaRPr lang="sk-SK" smtClean="0"/>
          </a:p>
        </p:txBody>
      </p:sp>
      <p:sp>
        <p:nvSpPr>
          <p:cNvPr id="1741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česká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b="1" u="sng" dirty="0" smtClean="0">
                <a:solidFill>
                  <a:srgbClr val="FF0000"/>
                </a:solidFill>
                <a:latin typeface="Arial Black" pitchFamily="34" charset="0"/>
              </a:rPr>
              <a:t>Bez legislativy to nejde: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Sbírka zákonů</a:t>
            </a:r>
          </a:p>
          <a:p>
            <a:pPr>
              <a:defRPr/>
            </a:pPr>
            <a:r>
              <a:rPr lang="cs-CZ" sz="2800" b="1" dirty="0" smtClean="0">
                <a:solidFill>
                  <a:srgbClr val="FF0000"/>
                </a:solidFill>
              </a:rPr>
              <a:t>Zákony a podzákonné normy</a:t>
            </a:r>
          </a:p>
          <a:p>
            <a:pPr lvl="1">
              <a:defRPr/>
            </a:pPr>
            <a:r>
              <a:rPr lang="cs-CZ" sz="2400" b="1" dirty="0" smtClean="0">
                <a:solidFill>
                  <a:srgbClr val="FF0000"/>
                </a:solidFill>
                <a:ea typeface="+mn-ea"/>
                <a:cs typeface="+mn-cs"/>
              </a:rPr>
              <a:t>Zákon o odpadech č. 181/2001 Sb.</a:t>
            </a:r>
          </a:p>
          <a:p>
            <a:pPr lvl="2">
              <a:defRPr/>
            </a:pP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Vyhláška ministerstva životního prostředí č. 381/2001 Sb.: </a:t>
            </a:r>
            <a:r>
              <a:rPr lang="cs-CZ" sz="3600" b="1" dirty="0" smtClean="0">
                <a:solidFill>
                  <a:srgbClr val="FF0000"/>
                </a:solidFill>
                <a:ea typeface="+mn-ea"/>
                <a:cs typeface="+mn-cs"/>
              </a:rPr>
              <a:t>KATALOG ODPADŮ  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(</a:t>
            </a:r>
            <a:r>
              <a:rPr lang="cs-CZ" sz="2000" b="1" u="sng" dirty="0" smtClean="0">
                <a:solidFill>
                  <a:srgbClr val="FF0000"/>
                </a:solidFill>
                <a:ea typeface="+mn-ea"/>
                <a:cs typeface="+mn-cs"/>
              </a:rPr>
              <a:t>použit zkrácený název</a:t>
            </a:r>
            <a:r>
              <a:rPr lang="cs-CZ" sz="2000" b="1" dirty="0" smtClean="0">
                <a:solidFill>
                  <a:srgbClr val="FF0000"/>
                </a:solidFill>
                <a:ea typeface="+mn-ea"/>
                <a:cs typeface="+mn-cs"/>
              </a:rPr>
              <a:t>)</a:t>
            </a:r>
          </a:p>
          <a:p>
            <a:pPr>
              <a:buFontTx/>
              <a:buNone/>
              <a:defRPr/>
            </a:pPr>
            <a:r>
              <a:rPr lang="cs-CZ" sz="2800" b="1" dirty="0" smtClean="0">
                <a:solidFill>
                  <a:srgbClr val="0000FF"/>
                </a:solidFill>
              </a:rPr>
              <a:t>Plasty se v 381/2001 Sb. Vyskytují hned v několika skupinách, z nichž asi </a:t>
            </a:r>
            <a:r>
              <a:rPr lang="cs-CZ" sz="2800" b="1" u="sng" dirty="0" smtClean="0">
                <a:solidFill>
                  <a:srgbClr val="0000FF"/>
                </a:solidFill>
              </a:rPr>
              <a:t>Z HLEDISKA VEŘEJNOSTI </a:t>
            </a:r>
            <a:r>
              <a:rPr lang="cs-CZ" sz="2800" b="1" dirty="0" smtClean="0">
                <a:solidFill>
                  <a:srgbClr val="0000FF"/>
                </a:solidFill>
              </a:rPr>
              <a:t>nejdůležitější je skupina 15 </a:t>
            </a:r>
            <a:r>
              <a:rPr lang="cs-CZ" sz="2800" b="1" u="sng" dirty="0" smtClean="0">
                <a:solidFill>
                  <a:srgbClr val="0000FF"/>
                </a:solidFill>
              </a:rPr>
              <a:t>ODPADNÍ OBALY &gt; </a:t>
            </a:r>
            <a:r>
              <a:rPr lang="cs-CZ" sz="2000" dirty="0" smtClean="0">
                <a:solidFill>
                  <a:srgbClr val="0000FF"/>
                </a:solidFill>
              </a:rPr>
              <a:t>máte ke Sbírce přístup?</a:t>
            </a:r>
          </a:p>
          <a:p>
            <a:pPr>
              <a:buFontTx/>
              <a:buNone/>
              <a:defRPr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1946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946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4BF45C-BC22-4FB3-8BB8-1F3EE2EE6273}" type="slidenum">
              <a:rPr lang="sk-SK" smtClean="0"/>
              <a:pPr/>
              <a:t>18</a:t>
            </a:fld>
            <a:endParaRPr lang="sk-SK" smtClean="0"/>
          </a:p>
        </p:txBody>
      </p:sp>
      <p:sp>
        <p:nvSpPr>
          <p:cNvPr id="1946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Legislativa EU</a:t>
            </a:r>
          </a:p>
        </p:txBody>
      </p:sp>
      <p:sp>
        <p:nvSpPr>
          <p:cNvPr id="20483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u="sng" dirty="0" smtClean="0">
                <a:solidFill>
                  <a:srgbClr val="0000FF"/>
                </a:solidFill>
                <a:latin typeface="Arial Black" pitchFamily="34" charset="0"/>
              </a:rPr>
              <a:t>PŘEHLED LEGISLATIVY ČESKÉ &amp; EU:</a:t>
            </a:r>
          </a:p>
          <a:p>
            <a:pPr>
              <a:buFontTx/>
              <a:buNone/>
            </a:pPr>
            <a:r>
              <a:rPr lang="cs-CZ" sz="2400" b="1" dirty="0" smtClean="0">
                <a:solidFill>
                  <a:srgbClr val="0000FF"/>
                </a:solidFill>
              </a:rPr>
              <a:t>Odborný slovník </a:t>
            </a:r>
            <a:r>
              <a:rPr lang="cs-CZ" sz="2400" dirty="0" err="1" smtClean="0">
                <a:solidFill>
                  <a:srgbClr val="0000FF"/>
                </a:solidFill>
              </a:rPr>
              <a:t>anglicko</a:t>
            </a:r>
            <a:r>
              <a:rPr lang="cs-CZ" sz="2400" dirty="0" smtClean="0">
                <a:solidFill>
                  <a:srgbClr val="0000FF"/>
                </a:solidFill>
              </a:rPr>
              <a:t> – český a </a:t>
            </a:r>
            <a:r>
              <a:rPr lang="cs-CZ" sz="2400" dirty="0" err="1" smtClean="0">
                <a:solidFill>
                  <a:srgbClr val="0000FF"/>
                </a:solidFill>
              </a:rPr>
              <a:t>česko</a:t>
            </a:r>
            <a:r>
              <a:rPr lang="cs-CZ" sz="2400" dirty="0" smtClean="0">
                <a:solidFill>
                  <a:srgbClr val="0000FF"/>
                </a:solidFill>
              </a:rPr>
              <a:t> – anglický „</a:t>
            </a:r>
            <a:r>
              <a:rPr lang="cs-CZ" sz="2400" b="1" dirty="0" smtClean="0">
                <a:solidFill>
                  <a:srgbClr val="0000FF"/>
                </a:solidFill>
              </a:rPr>
              <a:t>Ekologie a ochrana životního prostředí</a:t>
            </a:r>
            <a:r>
              <a:rPr lang="cs-CZ" sz="2400" dirty="0" smtClean="0">
                <a:solidFill>
                  <a:srgbClr val="0000FF"/>
                </a:solidFill>
              </a:rPr>
              <a:t>“ (ISBN: 80-902541-0-1)</a:t>
            </a:r>
          </a:p>
          <a:p>
            <a:r>
              <a:rPr lang="cs-CZ" sz="2400" dirty="0" err="1" smtClean="0">
                <a:solidFill>
                  <a:srgbClr val="FF0000"/>
                </a:solidFill>
              </a:rPr>
              <a:t>Council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Directive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b="1" dirty="0" smtClean="0">
                <a:solidFill>
                  <a:srgbClr val="FF0000"/>
                </a:solidFill>
              </a:rPr>
              <a:t>75/442/EEC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15 </a:t>
            </a:r>
            <a:r>
              <a:rPr lang="cs-CZ" sz="2400" dirty="0" err="1" smtClean="0">
                <a:solidFill>
                  <a:srgbClr val="FF0000"/>
                </a:solidFill>
              </a:rPr>
              <a:t>July</a:t>
            </a:r>
            <a:r>
              <a:rPr lang="cs-CZ" sz="2400" dirty="0" smtClean="0">
                <a:solidFill>
                  <a:srgbClr val="FF0000"/>
                </a:solidFill>
              </a:rPr>
              <a:t>, 1975: „</a:t>
            </a:r>
            <a:r>
              <a:rPr lang="cs-CZ" sz="2400" b="1" dirty="0" err="1" smtClean="0">
                <a:solidFill>
                  <a:srgbClr val="FF0000"/>
                </a:solidFill>
              </a:rPr>
              <a:t>Waste</a:t>
            </a:r>
            <a:r>
              <a:rPr lang="cs-CZ" sz="2400" b="1" dirty="0" smtClean="0">
                <a:solidFill>
                  <a:srgbClr val="FF0000"/>
                </a:solidFill>
              </a:rPr>
              <a:t> – Framework </a:t>
            </a:r>
            <a:r>
              <a:rPr lang="cs-CZ" sz="2400" b="1" dirty="0" err="1" smtClean="0">
                <a:solidFill>
                  <a:srgbClr val="FF0000"/>
                </a:solidFill>
              </a:rPr>
              <a:t>Directive</a:t>
            </a:r>
            <a:r>
              <a:rPr lang="cs-CZ" sz="2400" dirty="0" smtClean="0">
                <a:solidFill>
                  <a:srgbClr val="FF0000"/>
                </a:solidFill>
              </a:rPr>
              <a:t>“</a:t>
            </a:r>
          </a:p>
          <a:p>
            <a:r>
              <a:rPr lang="cs-CZ" sz="2400" dirty="0" err="1" smtClean="0">
                <a:solidFill>
                  <a:srgbClr val="008000"/>
                </a:solidFill>
              </a:rPr>
              <a:t>Commission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Decision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b="1" dirty="0" smtClean="0">
                <a:solidFill>
                  <a:srgbClr val="008000"/>
                </a:solidFill>
              </a:rPr>
              <a:t>94/3/EC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err="1" smtClean="0">
                <a:solidFill>
                  <a:srgbClr val="008000"/>
                </a:solidFill>
              </a:rPr>
              <a:t>of</a:t>
            </a:r>
            <a:r>
              <a:rPr lang="cs-CZ" sz="2400" dirty="0" smtClean="0">
                <a:solidFill>
                  <a:srgbClr val="008000"/>
                </a:solidFill>
              </a:rPr>
              <a:t> 20 </a:t>
            </a:r>
            <a:r>
              <a:rPr lang="cs-CZ" sz="2400" dirty="0" err="1" smtClean="0">
                <a:solidFill>
                  <a:srgbClr val="008000"/>
                </a:solidFill>
              </a:rPr>
              <a:t>December</a:t>
            </a:r>
            <a:r>
              <a:rPr lang="cs-CZ" sz="2400" dirty="0" smtClean="0">
                <a:solidFill>
                  <a:srgbClr val="008000"/>
                </a:solidFill>
              </a:rPr>
              <a:t>, 1994: „</a:t>
            </a:r>
            <a:r>
              <a:rPr lang="cs-CZ" sz="2400" b="1" dirty="0" err="1" smtClean="0">
                <a:solidFill>
                  <a:srgbClr val="008000"/>
                </a:solidFill>
              </a:rPr>
              <a:t>European</a:t>
            </a:r>
            <a:r>
              <a:rPr lang="cs-CZ" sz="2400" b="1" dirty="0" smtClean="0">
                <a:solidFill>
                  <a:srgbClr val="008000"/>
                </a:solidFill>
              </a:rPr>
              <a:t> List </a:t>
            </a:r>
            <a:r>
              <a:rPr lang="cs-CZ" sz="2400" b="1" dirty="0" err="1" smtClean="0">
                <a:solidFill>
                  <a:srgbClr val="008000"/>
                </a:solidFill>
              </a:rPr>
              <a:t>of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b="1" dirty="0" err="1" smtClean="0">
                <a:solidFill>
                  <a:srgbClr val="008000"/>
                </a:solidFill>
              </a:rPr>
              <a:t>Wastes</a:t>
            </a:r>
            <a:r>
              <a:rPr lang="cs-CZ" sz="2400" b="1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>
                <a:solidFill>
                  <a:srgbClr val="008000"/>
                </a:solidFill>
              </a:rPr>
              <a:t>“ (upřesňuje </a:t>
            </a:r>
            <a:r>
              <a:rPr lang="cs-CZ" sz="2400" b="1" dirty="0" smtClean="0">
                <a:solidFill>
                  <a:srgbClr val="FF0000"/>
                </a:solidFill>
              </a:rPr>
              <a:t>75/442/EEC</a:t>
            </a:r>
            <a:r>
              <a:rPr lang="cs-CZ" sz="2400" b="1" dirty="0" smtClean="0">
                <a:solidFill>
                  <a:srgbClr val="008000"/>
                </a:solidFill>
              </a:rPr>
              <a:t>) je to tedy Katalog odpadů podle EU</a:t>
            </a:r>
            <a:endParaRPr lang="cs-CZ" sz="2400" dirty="0" smtClean="0">
              <a:solidFill>
                <a:srgbClr val="008000"/>
              </a:solidFill>
            </a:endParaRPr>
          </a:p>
          <a:p>
            <a:r>
              <a:rPr lang="cs-CZ" sz="2400" dirty="0" smtClean="0">
                <a:solidFill>
                  <a:srgbClr val="FF0000"/>
                </a:solidFill>
              </a:rPr>
              <a:t>Různé země mají různá specifika ve věci recyklace plastových odpadů, viz např. </a:t>
            </a:r>
            <a:r>
              <a:rPr lang="cs-CZ" sz="2400" b="1" dirty="0" err="1" smtClean="0">
                <a:solidFill>
                  <a:srgbClr val="FF0000"/>
                </a:solidFill>
              </a:rPr>
              <a:t>Introduction</a:t>
            </a:r>
            <a:r>
              <a:rPr lang="cs-CZ" sz="2400" b="1" dirty="0" smtClean="0">
                <a:solidFill>
                  <a:srgbClr val="FF0000"/>
                </a:solidFill>
              </a:rPr>
              <a:t> to </a:t>
            </a:r>
            <a:r>
              <a:rPr lang="cs-CZ" sz="2400" b="1" dirty="0" err="1" smtClean="0">
                <a:solidFill>
                  <a:srgbClr val="FF0000"/>
                </a:solidFill>
              </a:rPr>
              <a:t>Plastics</a:t>
            </a:r>
            <a:r>
              <a:rPr lang="cs-CZ" sz="2400" b="1" dirty="0" smtClean="0">
                <a:solidFill>
                  <a:srgbClr val="FF0000"/>
                </a:solidFill>
              </a:rPr>
              <a:t> Recycling, </a:t>
            </a:r>
            <a:r>
              <a:rPr lang="cs-CZ" sz="2400" dirty="0" smtClean="0">
                <a:solidFill>
                  <a:srgbClr val="FF0000"/>
                </a:solidFill>
              </a:rPr>
              <a:t>str. 134</a:t>
            </a:r>
          </a:p>
          <a:p>
            <a:pPr>
              <a:buFontTx/>
              <a:buNone/>
            </a:pPr>
            <a:endParaRPr lang="cs-CZ" b="1" dirty="0" smtClean="0">
              <a:solidFill>
                <a:srgbClr val="FF0000"/>
              </a:solidFill>
            </a:endParaRPr>
          </a:p>
        </p:txBody>
      </p:sp>
      <p:sp>
        <p:nvSpPr>
          <p:cNvPr id="2048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048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411467-D7CA-4EC1-9CD8-A2D64303AB16}" type="slidenum">
              <a:rPr lang="sk-SK" smtClean="0"/>
              <a:pPr/>
              <a:t>19</a:t>
            </a:fld>
            <a:endParaRPr lang="sk-SK" smtClean="0"/>
          </a:p>
        </p:txBody>
      </p:sp>
      <p:sp>
        <p:nvSpPr>
          <p:cNvPr id="2048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2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1944215"/>
          </a:xfrm>
        </p:spPr>
        <p:txBody>
          <a:bodyPr/>
          <a:lstStyle/>
          <a:p>
            <a:pPr eaLnBrk="1" hangingPunct="1"/>
            <a:r>
              <a:rPr lang="sk-SK" b="1" dirty="0" smtClean="0">
                <a:solidFill>
                  <a:srgbClr val="FF0000"/>
                </a:solidFill>
              </a:rPr>
              <a:t>RECYKLACE TERMOPLASTŮ, TERMOSETŮ A PRYŽÍ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2132856"/>
            <a:ext cx="6400800" cy="4104456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RNDr. Ladislav Pospíšil, CSc.</a:t>
            </a:r>
          </a:p>
          <a:p>
            <a:pPr eaLnBrk="1" hangingPunct="1"/>
            <a:r>
              <a:rPr lang="cs-CZ" sz="2800" b="1" dirty="0" smtClean="0"/>
              <a:t>POLYMER INSTITUTE BRNO </a:t>
            </a:r>
          </a:p>
          <a:p>
            <a:pPr eaLnBrk="1" hangingPunct="1"/>
            <a:r>
              <a:rPr lang="cs-CZ" sz="2800" b="1" dirty="0" smtClean="0"/>
              <a:t>spol. s r.o. </a:t>
            </a:r>
          </a:p>
          <a:p>
            <a:pPr eaLnBrk="1" hangingPunct="1"/>
            <a:r>
              <a:rPr lang="cs-CZ" sz="2800" dirty="0" err="1" smtClean="0">
                <a:hlinkClick r:id="rId2"/>
              </a:rPr>
              <a:t>ladislav.pospisil</a:t>
            </a:r>
            <a:r>
              <a:rPr lang="cs-CZ" sz="2800" dirty="0" smtClean="0">
                <a:hlinkClick r:id="rId2"/>
              </a:rPr>
              <a:t>@polymer.</a:t>
            </a:r>
            <a:r>
              <a:rPr lang="cs-CZ" sz="2800" dirty="0" err="1" smtClean="0">
                <a:hlinkClick r:id="rId2"/>
              </a:rPr>
              <a:t>cz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  </a:t>
            </a:r>
            <a:r>
              <a:rPr lang="cs-CZ" sz="2800" dirty="0" smtClean="0">
                <a:solidFill>
                  <a:srgbClr val="0000FF"/>
                </a:solidFill>
                <a:hlinkClick r:id="rId3"/>
              </a:rPr>
              <a:t>www.polymer.</a:t>
            </a:r>
            <a:r>
              <a:rPr lang="cs-CZ" sz="2800" dirty="0" err="1" smtClean="0">
                <a:solidFill>
                  <a:srgbClr val="0000FF"/>
                </a:solidFill>
                <a:hlinkClick r:id="rId3"/>
              </a:rPr>
              <a:t>cz</a:t>
            </a:r>
            <a:endParaRPr lang="cs-CZ" sz="2800" dirty="0" smtClean="0">
              <a:solidFill>
                <a:srgbClr val="0000FF"/>
              </a:solidFill>
            </a:endParaRPr>
          </a:p>
          <a:p>
            <a:pPr eaLnBrk="1" hangingPunct="1"/>
            <a:r>
              <a:rPr lang="cs-CZ" sz="2800" dirty="0" err="1" smtClean="0">
                <a:solidFill>
                  <a:srgbClr val="C00000"/>
                </a:solidFill>
                <a:hlinkClick r:id="rId4"/>
              </a:rPr>
              <a:t>pospisil</a:t>
            </a:r>
            <a:r>
              <a:rPr lang="cs-CZ" sz="2800" dirty="0" smtClean="0">
                <a:solidFill>
                  <a:srgbClr val="C00000"/>
                </a:solidFill>
                <a:hlinkClick r:id="rId4"/>
              </a:rPr>
              <a:t>@</a:t>
            </a:r>
            <a:r>
              <a:rPr lang="cs-CZ" sz="2800" dirty="0" err="1" smtClean="0">
                <a:solidFill>
                  <a:srgbClr val="C00000"/>
                </a:solidFill>
                <a:hlinkClick r:id="rId4"/>
              </a:rPr>
              <a:t>gascontrolplast.cz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800" dirty="0" smtClean="0">
                <a:solidFill>
                  <a:srgbClr val="C00000"/>
                </a:solidFill>
                <a:hlinkClick r:id="rId5"/>
              </a:rPr>
              <a:t>www.</a:t>
            </a:r>
            <a:r>
              <a:rPr lang="cs-CZ" sz="2800" dirty="0" err="1" smtClean="0">
                <a:solidFill>
                  <a:srgbClr val="C00000"/>
                </a:solidFill>
                <a:hlinkClick r:id="rId5"/>
              </a:rPr>
              <a:t>gascontrolplast.cz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/>
            <a:r>
              <a:rPr lang="cs-CZ" sz="2800" b="1" dirty="0" smtClean="0">
                <a:solidFill>
                  <a:srgbClr val="C00000"/>
                </a:solidFill>
              </a:rPr>
              <a:t>UČO:29716</a:t>
            </a:r>
            <a:endParaRPr lang="sk-SK" sz="2800" b="1" dirty="0" smtClean="0">
              <a:solidFill>
                <a:srgbClr val="C00000"/>
              </a:solidFill>
            </a:endParaRP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Věda nebo technika?</a:t>
            </a:r>
          </a:p>
        </p:txBody>
      </p:sp>
      <p:sp>
        <p:nvSpPr>
          <p:cNvPr id="18435" name="Zástupný symbol pro obsah 6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smtClean="0">
                <a:solidFill>
                  <a:srgbClr val="FF0000"/>
                </a:solidFill>
              </a:rPr>
              <a:t>Recyklace plastů je problém (téma) spíše technický </a:t>
            </a:r>
            <a:r>
              <a:rPr lang="cs-CZ" sz="2800" smtClean="0"/>
              <a:t>obsahující v sobě minimálně tři obory (odbornosti):</a:t>
            </a:r>
          </a:p>
          <a:p>
            <a:r>
              <a:rPr lang="cs-CZ" sz="2800" b="1" smtClean="0">
                <a:solidFill>
                  <a:srgbClr val="008000"/>
                </a:solidFill>
              </a:rPr>
              <a:t>Chemie polymerů </a:t>
            </a:r>
            <a:r>
              <a:rPr lang="cs-CZ" sz="2800" smtClean="0"/>
              <a:t>(makromolekulární chemie)</a:t>
            </a:r>
          </a:p>
          <a:p>
            <a:r>
              <a:rPr lang="cs-CZ" sz="2800" b="1" smtClean="0">
                <a:solidFill>
                  <a:srgbClr val="0000FF"/>
                </a:solidFill>
              </a:rPr>
              <a:t>Zpracování plastů</a:t>
            </a:r>
          </a:p>
          <a:p>
            <a:r>
              <a:rPr lang="cs-CZ" sz="2800" b="1" smtClean="0"/>
              <a:t>Mechanické a jiné </a:t>
            </a:r>
            <a:r>
              <a:rPr lang="cs-CZ" sz="2800" smtClean="0"/>
              <a:t>(např. dlouhodobá stabilita) </a:t>
            </a:r>
            <a:r>
              <a:rPr lang="cs-CZ" sz="2800" b="1" smtClean="0"/>
              <a:t>vlastnosti výsledných materiálů</a:t>
            </a:r>
            <a:endParaRPr lang="cs-CZ" sz="2800" b="1" smtClean="0">
              <a:solidFill>
                <a:srgbClr val="FF0000"/>
              </a:solidFill>
            </a:endParaRPr>
          </a:p>
        </p:txBody>
      </p:sp>
      <p:sp>
        <p:nvSpPr>
          <p:cNvPr id="1843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843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E544A8-31FB-477D-8DF1-BFFDDCA33DCE}" type="slidenum">
              <a:rPr lang="sk-SK" smtClean="0"/>
              <a:pPr/>
              <a:t>20</a:t>
            </a:fld>
            <a:endParaRPr lang="sk-SK" smtClean="0"/>
          </a:p>
        </p:txBody>
      </p:sp>
      <p:sp>
        <p:nvSpPr>
          <p:cNvPr id="1843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Vzájemné ovlivňování recyklačních aktivit</a:t>
            </a:r>
          </a:p>
        </p:txBody>
      </p:sp>
      <p:sp>
        <p:nvSpPr>
          <p:cNvPr id="2150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150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480F51-A09C-4A44-B060-0D4837D568F1}" type="slidenum">
              <a:rPr lang="sk-SK" smtClean="0"/>
              <a:pPr/>
              <a:t>21</a:t>
            </a:fld>
            <a:endParaRPr lang="sk-SK" smtClean="0"/>
          </a:p>
        </p:txBody>
      </p:sp>
      <p:sp>
        <p:nvSpPr>
          <p:cNvPr id="6" name="Zaoblený obdélník 5"/>
          <p:cNvSpPr/>
          <p:nvPr/>
        </p:nvSpPr>
        <p:spPr>
          <a:xfrm>
            <a:off x="428625" y="2071688"/>
            <a:ext cx="2500313" cy="1357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072063" y="2000250"/>
            <a:ext cx="2714625" cy="1500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2643188" y="4357688"/>
            <a:ext cx="2786062" cy="1428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1512" name="TextovéPole 8"/>
          <p:cNvSpPr txBox="1">
            <a:spLocks noChangeArrowheads="1"/>
          </p:cNvSpPr>
          <p:nvPr/>
        </p:nvSpPr>
        <p:spPr bwMode="auto">
          <a:xfrm>
            <a:off x="571500" y="2428875"/>
            <a:ext cx="21431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LEGISLATIVA</a:t>
            </a:r>
          </a:p>
        </p:txBody>
      </p:sp>
      <p:sp>
        <p:nvSpPr>
          <p:cNvPr id="21513" name="TextovéPole 9"/>
          <p:cNvSpPr txBox="1">
            <a:spLocks noChangeArrowheads="1"/>
          </p:cNvSpPr>
          <p:nvPr/>
        </p:nvSpPr>
        <p:spPr bwMode="auto">
          <a:xfrm>
            <a:off x="5357813" y="2428875"/>
            <a:ext cx="2000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00FF"/>
                </a:solidFill>
              </a:rPr>
              <a:t>„NEVIDITELNÁ RUKA TRHU“</a:t>
            </a:r>
          </a:p>
        </p:txBody>
      </p:sp>
      <p:sp>
        <p:nvSpPr>
          <p:cNvPr id="21514" name="TextovéPole 10"/>
          <p:cNvSpPr txBox="1">
            <a:spLocks noChangeArrowheads="1"/>
          </p:cNvSpPr>
          <p:nvPr/>
        </p:nvSpPr>
        <p:spPr bwMode="auto">
          <a:xfrm>
            <a:off x="3000375" y="4500563"/>
            <a:ext cx="2143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008000"/>
                </a:solidFill>
              </a:rPr>
              <a:t>SNAHY (TLAKY) O OCHRANU ŽIVOTNÍHO PROSTŘEDÍ</a:t>
            </a:r>
          </a:p>
        </p:txBody>
      </p:sp>
      <p:cxnSp>
        <p:nvCxnSpPr>
          <p:cNvPr id="13" name="Přímá spojovací šipka 12"/>
          <p:cNvCxnSpPr>
            <a:stCxn id="6" idx="3"/>
            <a:endCxn id="7" idx="1"/>
          </p:cNvCxnSpPr>
          <p:nvPr/>
        </p:nvCxnSpPr>
        <p:spPr>
          <a:xfrm>
            <a:off x="2928938" y="2749550"/>
            <a:ext cx="2143125" cy="1588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V="1">
            <a:off x="5286375" y="3502025"/>
            <a:ext cx="1214438" cy="855663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 rot="16200000" flipH="1">
            <a:off x="1785937" y="3500438"/>
            <a:ext cx="1000125" cy="857250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8" name="Zástupný symbol pro datum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5" name="Obrázek 4" descr="SCHÉMA 10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2065" y="687057"/>
            <a:ext cx="5548508" cy="526397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16. 9. 2014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907704" y="6245225"/>
            <a:ext cx="6120680" cy="476250"/>
          </a:xfrm>
        </p:spPr>
        <p:txBody>
          <a:bodyPr/>
          <a:lstStyle/>
          <a:p>
            <a:pPr>
              <a:defRPr/>
            </a:pPr>
            <a:r>
              <a:rPr lang="sk-SK" smtClean="0"/>
              <a:t>RECYKLACE TERMOPLASTŮ, TERMOSETŮ A PRYŽÍ PŘF MU  1 2014 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6" name="Obrázek 5" descr="SCHÉMA 2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7167" y="-953649"/>
            <a:ext cx="5881675" cy="828092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na území České republiky z  historického hlediska</a:t>
            </a:r>
          </a:p>
        </p:txBody>
      </p:sp>
      <p:sp>
        <p:nvSpPr>
          <p:cNvPr id="22531" name="Zástupný symbol pro obsah 6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Pokřik „Hadry, kosti, staré železo“ se ozýval již po městech a vesnicích </a:t>
            </a:r>
            <a:r>
              <a:rPr lang="cs-CZ" sz="2800" b="1" dirty="0" err="1" smtClean="0">
                <a:solidFill>
                  <a:srgbClr val="FF0000"/>
                </a:solidFill>
              </a:rPr>
              <a:t>c</a:t>
            </a:r>
            <a:r>
              <a:rPr lang="cs-CZ" sz="2800" b="1" dirty="0" smtClean="0">
                <a:solidFill>
                  <a:srgbClr val="FF0000"/>
                </a:solidFill>
              </a:rPr>
              <a:t>. &amp; k. monarchie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8000"/>
                </a:solidFill>
              </a:rPr>
              <a:t>Do roku 1989 se sbíraly a recyklovaly hlavně kovy, sklo a papír</a:t>
            </a:r>
          </a:p>
          <a:p>
            <a:pPr>
              <a:buFontTx/>
              <a:buNone/>
            </a:pPr>
            <a:r>
              <a:rPr lang="cs-CZ" sz="2800" b="1" dirty="0" smtClean="0">
                <a:solidFill>
                  <a:srgbClr val="0000FF"/>
                </a:solidFill>
              </a:rPr>
              <a:t>Recyklace plastů pocházejících z odpadů domácností je záležitostí posledních cca. 18 – 20 let (výjimky např. láhve od motorových olejů, ……..) – např. sáčky od mléka se ale běžně umývaly a dále používaly</a:t>
            </a:r>
          </a:p>
        </p:txBody>
      </p:sp>
      <p:sp>
        <p:nvSpPr>
          <p:cNvPr id="225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928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25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534349-389A-46B7-9263-52628939FDFE}" type="slidenum">
              <a:rPr lang="sk-SK" smtClean="0"/>
              <a:pPr/>
              <a:t>24</a:t>
            </a:fld>
            <a:endParaRPr lang="sk-SK" smtClean="0"/>
          </a:p>
        </p:txBody>
      </p:sp>
      <p:sp>
        <p:nvSpPr>
          <p:cNvPr id="225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3555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2600" b="1" smtClean="0">
                <a:solidFill>
                  <a:srgbClr val="0000FF"/>
                </a:solidFill>
              </a:rPr>
              <a:t>Národní normy ČSN ….. (často je za tím např. ISO, EN &gt; harmonizace s jinými normami) &gt; </a:t>
            </a:r>
            <a:r>
              <a:rPr lang="cs-CZ" sz="2600" b="1" smtClean="0">
                <a:solidFill>
                  <a:srgbClr val="0000FF"/>
                </a:solidFill>
                <a:hlinkClick r:id="rId2"/>
              </a:rPr>
              <a:t>www.cni.cz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Evropské normy ISO, EN &gt; </a:t>
            </a:r>
            <a:r>
              <a:rPr lang="cs-CZ" sz="2600" b="1" smtClean="0">
                <a:solidFill>
                  <a:srgbClr val="0000FF"/>
                </a:solidFill>
                <a:hlinkClick r:id="rId3"/>
              </a:rPr>
              <a:t>www.iso.org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  <a:r>
              <a:rPr lang="cs-CZ" sz="2600" b="1" smtClean="0">
                <a:solidFill>
                  <a:srgbClr val="0000FF"/>
                </a:solidFill>
                <a:hlinkClick r:id="rId4"/>
              </a:rPr>
              <a:t>www.cen.eu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Americké normy ASTM &gt; </a:t>
            </a:r>
            <a:r>
              <a:rPr lang="cs-CZ" sz="2600" b="1" smtClean="0">
                <a:solidFill>
                  <a:srgbClr val="0000FF"/>
                </a:solidFill>
                <a:hlinkClick r:id="rId5"/>
              </a:rPr>
              <a:t>www.astm.org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r>
              <a:rPr lang="cs-CZ" sz="2600" b="1" smtClean="0">
                <a:solidFill>
                  <a:srgbClr val="0000FF"/>
                </a:solidFill>
              </a:rPr>
              <a:t>Německé normy DIN &gt; </a:t>
            </a:r>
            <a:r>
              <a:rPr lang="cs-CZ" sz="2600" b="1" smtClean="0">
                <a:solidFill>
                  <a:srgbClr val="0000FF"/>
                </a:solidFill>
                <a:hlinkClick r:id="rId6"/>
              </a:rPr>
              <a:t>www.din.de</a:t>
            </a:r>
            <a:r>
              <a:rPr lang="cs-CZ" sz="2600" b="1" smtClean="0">
                <a:solidFill>
                  <a:srgbClr val="0000FF"/>
                </a:solidFill>
              </a:rPr>
              <a:t> </a:t>
            </a:r>
          </a:p>
          <a:p>
            <a:pPr>
              <a:buFontTx/>
              <a:buNone/>
            </a:pPr>
            <a:r>
              <a:rPr lang="cs-CZ" sz="2600" b="1" smtClean="0">
                <a:solidFill>
                  <a:srgbClr val="FF0000"/>
                </a:solidFill>
              </a:rPr>
              <a:t>Bez placené registrace lze získat jen anotaci obsahu!</a:t>
            </a:r>
          </a:p>
          <a:p>
            <a:pPr>
              <a:buFontTx/>
              <a:buNone/>
            </a:pPr>
            <a:r>
              <a:rPr lang="cs-CZ" sz="2600" b="1" smtClean="0">
                <a:solidFill>
                  <a:srgbClr val="008000"/>
                </a:solidFill>
              </a:rPr>
              <a:t>Normy týkající se recyklace a recyklátů se postupně doplňují!</a:t>
            </a:r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355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355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51BF1-D7F3-4083-B907-0DA527E8AEB2}" type="slidenum">
              <a:rPr lang="sk-SK" smtClean="0"/>
              <a:pPr/>
              <a:t>25</a:t>
            </a:fld>
            <a:endParaRPr lang="sk-SK" smtClean="0"/>
          </a:p>
        </p:txBody>
      </p:sp>
      <p:sp>
        <p:nvSpPr>
          <p:cNvPr id="2355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Je-li na něco norma, pak se ji snažme používat …</a:t>
            </a:r>
          </a:p>
        </p:txBody>
      </p:sp>
      <p:sp>
        <p:nvSpPr>
          <p:cNvPr id="24579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r>
              <a:rPr lang="cs-CZ" sz="1800" b="1" smtClean="0">
                <a:solidFill>
                  <a:srgbClr val="0000FF"/>
                </a:solidFill>
              </a:rPr>
              <a:t>ISO 472:1988 Plastics – Vocabulary (anglicky + francouzsky)</a:t>
            </a:r>
          </a:p>
          <a:p>
            <a:r>
              <a:rPr lang="en-US" sz="1800" b="1" smtClean="0"/>
              <a:t>EN 15347:2007 Plastics. Recycled Plastics. Characterization of plastics waste </a:t>
            </a:r>
            <a:endParaRPr lang="cs-CZ" sz="1800" b="1" smtClean="0"/>
          </a:p>
          <a:p>
            <a:r>
              <a:rPr lang="cs-CZ" sz="1800" b="1" u="sng" smtClean="0">
                <a:hlinkClick r:id="rId2" action="ppaction://hlinkfile"/>
              </a:rPr>
              <a:t>EN 15342:2007 Plastics. Recycled plastics. Characterization of polystyrene (PS) recyclates</a:t>
            </a:r>
            <a:endParaRPr lang="cs-CZ" sz="1800" b="1" u="sng" smtClean="0"/>
          </a:p>
          <a:p>
            <a:r>
              <a:rPr lang="cs-CZ" sz="1800" b="1" smtClean="0">
                <a:hlinkClick r:id="rId3" action="ppaction://hlinkfile"/>
              </a:rPr>
              <a:t>EN 15343:2007 Plastics. Recycled plastics. Plastics recycling traceability and assessment of conformity and recycled content</a:t>
            </a:r>
            <a:endParaRPr lang="cs-CZ" sz="1800" b="1" smtClean="0"/>
          </a:p>
          <a:p>
            <a:r>
              <a:rPr lang="cs-CZ" sz="1800" b="1" smtClean="0">
                <a:hlinkClick r:id="rId4" action="ppaction://hlinkfile"/>
              </a:rPr>
              <a:t>EN 15344:2007 Plastics. Recycled plastics. Characterization of polyethylene (PE) recyclates</a:t>
            </a:r>
            <a:endParaRPr lang="cs-CZ" sz="1800" b="1" smtClean="0"/>
          </a:p>
          <a:p>
            <a:r>
              <a:rPr lang="cs-CZ" sz="1800" b="1" smtClean="0">
                <a:hlinkClick r:id="rId5" action="ppaction://hlinkfile"/>
              </a:rPr>
              <a:t>EN 15345:2007 Plastics. Recycled plastics. Characterization of polypropylene (PP) recyclates</a:t>
            </a:r>
            <a:endParaRPr lang="cs-CZ" sz="1800" b="1" smtClean="0"/>
          </a:p>
          <a:p>
            <a:r>
              <a:rPr lang="cs-CZ" sz="1800" b="1" smtClean="0">
                <a:hlinkClick r:id="rId6" action="ppaction://hlinkfile"/>
              </a:rPr>
              <a:t>EN 15346:2007 Plastics. Recycled plastics. Characterization of poly(vinyl chloride) (PVC) recyclates</a:t>
            </a:r>
            <a:endParaRPr lang="cs-CZ" sz="1800" b="1" smtClean="0"/>
          </a:p>
          <a:p>
            <a:r>
              <a:rPr lang="cs-CZ" sz="1800" b="1" smtClean="0">
                <a:hlinkClick r:id="rId7" action="ppaction://hlinkfile"/>
              </a:rPr>
              <a:t>EN 15348:2007 Plastics. Recycled plastics. Characterization of poly(ethylene terephthalate) (PET) recyclates</a:t>
            </a:r>
            <a:r>
              <a:rPr lang="cs-CZ" sz="1600" smtClean="0"/>
              <a:t/>
            </a:r>
            <a:br>
              <a:rPr lang="cs-CZ" sz="1600" smtClean="0"/>
            </a:br>
            <a:endParaRPr lang="cs-CZ" sz="1600" smtClean="0"/>
          </a:p>
          <a:p>
            <a:endParaRPr lang="cs-CZ" sz="2800" b="1" smtClean="0">
              <a:solidFill>
                <a:srgbClr val="0000FF"/>
              </a:solidFill>
            </a:endParaRPr>
          </a:p>
        </p:txBody>
      </p:sp>
      <p:sp>
        <p:nvSpPr>
          <p:cNvPr id="2458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597535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4581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845209-F1B6-4E53-80F2-B9F9FF6F1472}" type="slidenum">
              <a:rPr lang="sk-SK" smtClean="0"/>
              <a:pPr/>
              <a:t>26</a:t>
            </a:fld>
            <a:endParaRPr lang="sk-SK" smtClean="0"/>
          </a:p>
        </p:txBody>
      </p:sp>
      <p:sp>
        <p:nvSpPr>
          <p:cNvPr id="2458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en-US" sz="2000" b="1" smtClean="0">
                <a:solidFill>
                  <a:srgbClr val="FF0000"/>
                </a:solidFill>
              </a:rPr>
              <a:t>EN 15347:2007 Plastics. Recycled Plastics. Characterization of plastics waste </a:t>
            </a:r>
            <a:endParaRPr lang="cs-CZ" sz="2000" b="1" smtClean="0">
              <a:solidFill>
                <a:srgbClr val="FF0000"/>
              </a:solidFill>
            </a:endParaRPr>
          </a:p>
        </p:txBody>
      </p:sp>
      <p:sp>
        <p:nvSpPr>
          <p:cNvPr id="25603" name="Zástupný symbol pro obsah 6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 smtClean="0"/>
              <a:t>Contents of EN 15347 include:</a:t>
            </a:r>
            <a:endParaRPr lang="en-US" sz="2400" dirty="0" smtClean="0"/>
          </a:p>
          <a:p>
            <a:r>
              <a:rPr lang="en-US" sz="2400" dirty="0" smtClean="0"/>
              <a:t>Foreword</a:t>
            </a:r>
          </a:p>
          <a:p>
            <a:r>
              <a:rPr lang="en-US" sz="2400" dirty="0" smtClean="0"/>
              <a:t>Introduction</a:t>
            </a:r>
          </a:p>
          <a:p>
            <a:r>
              <a:rPr lang="en-US" sz="2400" dirty="0" smtClean="0"/>
              <a:t>Scope</a:t>
            </a:r>
          </a:p>
          <a:p>
            <a:r>
              <a:rPr lang="en-US" sz="2400" dirty="0" smtClean="0"/>
              <a:t>Normative references</a:t>
            </a:r>
          </a:p>
          <a:p>
            <a:r>
              <a:rPr lang="en-US" sz="2400" dirty="0" smtClean="0"/>
              <a:t>Terms, definitions and abbreviated terms</a:t>
            </a:r>
          </a:p>
          <a:p>
            <a:r>
              <a:rPr lang="en-US" sz="2400" dirty="0" smtClean="0"/>
              <a:t>Requirements</a:t>
            </a:r>
          </a:p>
          <a:p>
            <a:r>
              <a:rPr lang="en-US" sz="2400" dirty="0" smtClean="0"/>
              <a:t>Classification scheme</a:t>
            </a:r>
          </a:p>
          <a:p>
            <a:r>
              <a:rPr lang="en-US" sz="2400" dirty="0" smtClean="0"/>
              <a:t>Quality Assurance</a:t>
            </a:r>
          </a:p>
          <a:p>
            <a:r>
              <a:rPr lang="en-US" sz="2400" dirty="0" smtClean="0"/>
              <a:t>Bibliography</a:t>
            </a:r>
          </a:p>
          <a:p>
            <a:pPr>
              <a:buFontTx/>
              <a:buNone/>
            </a:pPr>
            <a:r>
              <a:rPr lang="cs-CZ" sz="1600" b="1" dirty="0" smtClean="0"/>
              <a:t/>
            </a:r>
            <a:br>
              <a:rPr lang="cs-CZ" sz="1600" b="1" dirty="0" smtClean="0"/>
            </a:br>
            <a:endParaRPr lang="cs-CZ" sz="1600" b="1" dirty="0" smtClean="0"/>
          </a:p>
          <a:p>
            <a:endParaRPr lang="cs-CZ" sz="2800" b="1" dirty="0" smtClean="0">
              <a:solidFill>
                <a:srgbClr val="0000FF"/>
              </a:solidFill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D432E-259E-4D5F-B219-57DA973A9CAF}" type="slidenum">
              <a:rPr lang="sk-SK" smtClean="0"/>
              <a:pPr/>
              <a:t>27</a:t>
            </a:fld>
            <a:endParaRPr lang="sk-SK" smtClean="0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ČSN EN 15347 </a:t>
            </a:r>
            <a:r>
              <a:rPr lang="pl-PL" sz="2800" b="1" dirty="0" smtClean="0">
                <a:solidFill>
                  <a:srgbClr val="FF0000"/>
                </a:solidFill>
              </a:rPr>
              <a:t>Plasty - Recyklované plasty - Charakterizace plastových odpadů</a:t>
            </a:r>
            <a:endParaRPr lang="cs-CZ" sz="2800" b="1" dirty="0" smtClean="0">
              <a:solidFill>
                <a:srgbClr val="FF0000"/>
              </a:solidFill>
            </a:endParaRPr>
          </a:p>
        </p:txBody>
      </p:sp>
      <p:sp>
        <p:nvSpPr>
          <p:cNvPr id="2560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560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FD432E-259E-4D5F-B219-57DA973A9CAF}" type="slidenum">
              <a:rPr lang="sk-SK" smtClean="0"/>
              <a:pPr/>
              <a:t>28</a:t>
            </a:fld>
            <a:endParaRPr lang="sk-SK" smtClean="0"/>
          </a:p>
        </p:txBody>
      </p:sp>
      <p:sp>
        <p:nvSpPr>
          <p:cNvPr id="2560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000" dirty="0" smtClean="0"/>
              <a:t>ČSN EN 15347 Norma poskytuje schéma pro charakterizaci plastových odpadů, ve kterém jsou uvedeny ty vlastnosti, u kterých musí dodavatel odpadů vypracovat informace dostupné odběrateli a metody zkoušení, kde je to potřebné. Ve schématu jsou informace rozděleny na "Požadované údaje", které jsou povinné a doplňkové "Volitelné údaje", ze kterých si může dodavatel vybrat, pokud chce poskytnout další hodnoty odpadů. Tato norma nezahrnuje charakterizaci plastových </a:t>
            </a:r>
            <a:r>
              <a:rPr lang="cs-CZ" sz="2000" dirty="0" err="1" smtClean="0"/>
              <a:t>recyklátů</a:t>
            </a:r>
            <a:r>
              <a:rPr lang="cs-CZ" sz="2000" dirty="0" smtClean="0"/>
              <a:t>.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Datum účinnosti: 1.9.2008</a:t>
            </a:r>
          </a:p>
          <a:p>
            <a:r>
              <a:rPr lang="cs-CZ" sz="2000" b="1" dirty="0" smtClean="0">
                <a:solidFill>
                  <a:srgbClr val="008000"/>
                </a:solidFill>
              </a:rPr>
              <a:t>Způsob vydání: samostatně tiskem</a:t>
            </a:r>
          </a:p>
          <a:p>
            <a:r>
              <a:rPr lang="cs-CZ" sz="2000" b="1" dirty="0" smtClean="0">
                <a:solidFill>
                  <a:srgbClr val="0000FF"/>
                </a:solidFill>
              </a:rPr>
              <a:t>Způsob převzetí originálu: překlad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smtClean="0">
                <a:solidFill>
                  <a:srgbClr val="0000FF"/>
                </a:solidFill>
              </a:rPr>
              <a:t>Americká norma ASTM D 5033-00</a:t>
            </a:r>
            <a:endParaRPr lang="cs-CZ" sz="3200" b="1" smtClean="0">
              <a:solidFill>
                <a:srgbClr val="FF0000"/>
              </a:solidFill>
            </a:endParaRPr>
          </a:p>
        </p:txBody>
      </p:sp>
      <p:sp>
        <p:nvSpPr>
          <p:cNvPr id="26627" name="Zástupný symbol pro obsah 5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pPr>
              <a:buFontTx/>
              <a:buNone/>
            </a:pPr>
            <a:r>
              <a:rPr lang="cs-CZ" b="1" smtClean="0">
                <a:solidFill>
                  <a:srgbClr val="0000FF"/>
                </a:solidFill>
              </a:rPr>
              <a:t>Development of ASTM Standards Relating to Recycling and Use of Recycled Plastics</a:t>
            </a:r>
          </a:p>
          <a:p>
            <a:endParaRPr lang="cs-CZ" smtClean="0">
              <a:solidFill>
                <a:srgbClr val="0000FF"/>
              </a:solidFill>
            </a:endParaRPr>
          </a:p>
          <a:p>
            <a:r>
              <a:rPr lang="cs-CZ" smtClean="0">
                <a:solidFill>
                  <a:srgbClr val="0000FF"/>
                </a:solidFill>
              </a:rPr>
              <a:t>Rozlišují primární, sekundární, terciární (výroba paliv) a kvartérní (spalování) recyklaci plastů </a:t>
            </a:r>
          </a:p>
          <a:p>
            <a:r>
              <a:rPr lang="cs-CZ" smtClean="0">
                <a:solidFill>
                  <a:srgbClr val="0000FF"/>
                </a:solidFill>
              </a:rPr>
              <a:t>Jinak pouze menší odlišnosti od evropských termínů</a:t>
            </a:r>
          </a:p>
        </p:txBody>
      </p:sp>
      <p:sp>
        <p:nvSpPr>
          <p:cNvPr id="2662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1198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662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A78F3D-8ED9-4CEC-81D1-81C8C6A1016B}" type="slidenum">
              <a:rPr lang="sk-SK" smtClean="0"/>
              <a:pPr/>
              <a:t>29</a:t>
            </a:fld>
            <a:endParaRPr lang="sk-SK" smtClean="0"/>
          </a:p>
        </p:txBody>
      </p:sp>
      <p:sp>
        <p:nvSpPr>
          <p:cNvPr id="7" name="Obdélník 6"/>
          <p:cNvSpPr/>
          <p:nvPr/>
        </p:nvSpPr>
        <p:spPr>
          <a:xfrm>
            <a:off x="4357688" y="2571750"/>
            <a:ext cx="4071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631" name="TextovéPole 7"/>
          <p:cNvSpPr txBox="1">
            <a:spLocks noChangeArrowheads="1"/>
          </p:cNvSpPr>
          <p:nvPr/>
        </p:nvSpPr>
        <p:spPr bwMode="auto">
          <a:xfrm>
            <a:off x="4429125" y="2714625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0000"/>
                </a:solidFill>
              </a:rPr>
              <a:t>Stejný význam jako v ČSN  64 003</a:t>
            </a:r>
          </a:p>
        </p:txBody>
      </p:sp>
      <p:cxnSp>
        <p:nvCxnSpPr>
          <p:cNvPr id="10" name="Přímá spojovací šipka 9"/>
          <p:cNvCxnSpPr/>
          <p:nvPr/>
        </p:nvCxnSpPr>
        <p:spPr>
          <a:xfrm rot="10800000" flipV="1">
            <a:off x="3643313" y="3143250"/>
            <a:ext cx="714375" cy="4286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4929188" y="3143250"/>
            <a:ext cx="785812" cy="50006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4" name="Zástupný symbol pro datum 1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409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6DDEDF-B583-4B2A-9285-DA2BD12BAA08}" type="slidenum">
              <a:rPr lang="sk-SK" smtClean="0"/>
              <a:pPr/>
              <a:t>3</a:t>
            </a:fld>
            <a:endParaRPr lang="sk-SK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cs-CZ" b="1" smtClean="0"/>
              <a:t>Předmět kurzu je:</a:t>
            </a:r>
            <a:endParaRPr lang="sk-SK" b="1" smtClean="0"/>
          </a:p>
        </p:txBody>
      </p:sp>
      <p:sp>
        <p:nvSpPr>
          <p:cNvPr id="410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285875"/>
            <a:ext cx="8229600" cy="43576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Pochopení recyklace a likvidace polymerního odpadu (termoplasty, termosety, vulkanizáty) jako komplexní problematiky zahrnující legislativní, ekonomické a technické požadavky. Probírán je celý proces, počínaje sběrem odpadu a končící využitím s důrazem na minimalizaci skládkování a dopadů na životní prostředí.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Součástí výuky je minimálně jedna exkurze do recyklační firmy.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Absolvent by měl získat základ pro práci v recyklační firmě a být schopen si dále samostatně doplňovat znalosti v této oblasti.</a:t>
            </a:r>
            <a:endParaRPr lang="cs-CZ" sz="28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600" b="1" smtClean="0">
              <a:solidFill>
                <a:srgbClr val="008000"/>
              </a:solidFill>
            </a:endParaRPr>
          </a:p>
        </p:txBody>
      </p:sp>
      <p:sp>
        <p:nvSpPr>
          <p:cNvPr id="4102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Národní normy ČSN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768850"/>
          </a:xfrm>
        </p:spPr>
        <p:txBody>
          <a:bodyPr/>
          <a:lstStyle/>
          <a:p>
            <a:pPr>
              <a:defRPr/>
            </a:pPr>
            <a:r>
              <a:rPr lang="cs-CZ" b="1" dirty="0" smtClean="0">
                <a:solidFill>
                  <a:srgbClr val="0000FF"/>
                </a:solidFill>
              </a:rPr>
              <a:t>ČSN 64 0003 Plasty – Zhodnocení plastového odpadu – Názvosloví (</a:t>
            </a:r>
            <a:r>
              <a:rPr lang="cs-CZ" b="1" i="1" dirty="0" smtClean="0">
                <a:solidFill>
                  <a:srgbClr val="0000FF"/>
                </a:solidFill>
              </a:rPr>
              <a:t>obsahuje i anglické ekvivalenty a synonyma</a:t>
            </a:r>
            <a:r>
              <a:rPr lang="cs-CZ" b="1" dirty="0" smtClean="0">
                <a:solidFill>
                  <a:srgbClr val="0000FF"/>
                </a:solidFill>
              </a:rPr>
              <a:t>)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83 8001 Názvosloví odpadů </a:t>
            </a:r>
          </a:p>
          <a:p>
            <a:pPr lvl="1">
              <a:defRPr/>
            </a:pPr>
            <a:r>
              <a:rPr lang="cs-CZ" sz="3200" b="1" dirty="0" smtClean="0">
                <a:solidFill>
                  <a:srgbClr val="0000FF"/>
                </a:solidFill>
              </a:rPr>
              <a:t>ČSN 64 0001 Plastikářská a gumárenská terminologie</a:t>
            </a:r>
          </a:p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sp>
        <p:nvSpPr>
          <p:cNvPr id="2765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908175" y="6245225"/>
            <a:ext cx="62642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765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004D94-5D4A-4A17-84A9-A008339C3A6F}" type="slidenum">
              <a:rPr lang="sk-SK" smtClean="0"/>
              <a:pPr/>
              <a:t>30</a:t>
            </a:fld>
            <a:endParaRPr lang="sk-SK" smtClean="0"/>
          </a:p>
        </p:txBody>
      </p:sp>
      <p:sp>
        <p:nvSpPr>
          <p:cNvPr id="2765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Physical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recycling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Reconstitution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Chemical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raw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materials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Feedstock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recycling – běžně se používá, ale není v této normě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Energetické zhodnocení plastů, přeměna plastového odpadu na energii, energetické využití plastového odpadu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Transformation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of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into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Energy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b="1" i="1" u="sng" dirty="0" err="1" smtClean="0">
                          <a:solidFill>
                            <a:srgbClr val="008000"/>
                          </a:solidFill>
                        </a:rPr>
                        <a:t>recovery</a:t>
                      </a:r>
                      <a:r>
                        <a:rPr lang="cs-CZ" b="1" i="1" u="sng" dirty="0" smtClean="0">
                          <a:solidFill>
                            <a:srgbClr val="008000"/>
                          </a:solidFill>
                        </a:rPr>
                        <a:t> – běžně se používá, ale není v této normě</a:t>
                      </a:r>
                      <a:endParaRPr lang="cs-CZ" b="1" dirty="0" smtClean="0">
                        <a:solidFill>
                          <a:srgbClr val="008000"/>
                        </a:solidFill>
                      </a:endParaRPr>
                    </a:p>
                    <a:p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9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26586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86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BBF98D-BE0B-4495-90D5-B3051AFE48DB}" type="slidenum">
              <a:rPr lang="sk-SK" smtClean="0"/>
              <a:pPr/>
              <a:t>31</a:t>
            </a:fld>
            <a:endParaRPr lang="sk-SK" smtClean="0"/>
          </a:p>
        </p:txBody>
      </p:sp>
      <p:sp>
        <p:nvSpPr>
          <p:cNvPr id="2869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Extruder neboli VYTLAČOVACÍ STROJ</a:t>
            </a:r>
          </a:p>
        </p:txBody>
      </p:sp>
      <p:sp>
        <p:nvSpPr>
          <p:cNvPr id="2969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3373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2970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13D601-8DBC-4A0D-83DC-2598DB3569C5}" type="slidenum">
              <a:rPr lang="sk-SK" smtClean="0"/>
              <a:pPr/>
              <a:t>32</a:t>
            </a:fld>
            <a:endParaRPr lang="sk-SK" smtClean="0"/>
          </a:p>
        </p:txBody>
      </p:sp>
      <p:sp>
        <p:nvSpPr>
          <p:cNvPr id="10243" name="Zástupný symbol pro obsah 6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768850"/>
          </a:xfrm>
        </p:spPr>
        <p:txBody>
          <a:bodyPr/>
          <a:lstStyle/>
          <a:p>
            <a:pPr lvl="1">
              <a:defRPr/>
            </a:pPr>
            <a:endParaRPr lang="cs-CZ" sz="2400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  <a:defRPr/>
            </a:pPr>
            <a:endParaRPr lang="cs-CZ" sz="2400" b="1" dirty="0" smtClean="0">
              <a:solidFill>
                <a:srgbClr val="0000FF"/>
              </a:solidFill>
              <a:ea typeface="+mn-ea"/>
              <a:cs typeface="+mn-cs"/>
            </a:endParaRPr>
          </a:p>
        </p:txBody>
      </p:sp>
      <p:pic>
        <p:nvPicPr>
          <p:cNvPr id="29702" name="Obrázek 5" descr="img2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023938"/>
            <a:ext cx="8040688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Zástupný symbol pro datum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Zhodnocení plastového odpadu – Nenormované, leč používané výrazy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 norma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rgbClr val="0000FF"/>
                          </a:solidFill>
                        </a:rPr>
                        <a:t>Česky </a:t>
                      </a:r>
                      <a:r>
                        <a:rPr lang="cs-CZ" sz="1800" b="1" dirty="0" smtClean="0">
                          <a:solidFill>
                            <a:srgbClr val="0000FF"/>
                          </a:solidFill>
                        </a:rPr>
                        <a:t>Nenormované, leč používané výrazy</a:t>
                      </a:r>
                      <a:endParaRPr lang="cs-CZ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Fyzikální recyklace plastů,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Mechanická recyklace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Fyzikální recyklace plastů, fyzikální recyklování plastů</a:t>
                      </a:r>
                      <a:endParaRPr lang="cs-CZ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Materiálová recyklace (pro odlišení </a:t>
                      </a:r>
                      <a:r>
                        <a:rPr lang="cs-CZ" sz="3200" b="1" i="0" u="none" smtClean="0">
                          <a:solidFill>
                            <a:srgbClr val="C00000"/>
                          </a:solidFill>
                        </a:rPr>
                        <a:t>od energetického </a:t>
                      </a:r>
                      <a:r>
                        <a:rPr lang="cs-CZ" sz="3200" b="1" i="0" u="none" dirty="0" smtClean="0">
                          <a:solidFill>
                            <a:srgbClr val="C00000"/>
                          </a:solidFill>
                        </a:rPr>
                        <a:t>využití plastového odpadu) </a:t>
                      </a:r>
                      <a:endParaRPr lang="cs-CZ" sz="3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Chemická recyklace plastů, chemické recyklování plastů, rekonstituce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Surovinové zhodnocení platů, přeměna plastového odpadu na suroviny surovinové využití plastového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4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07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FF72AD-8BEC-4E82-ABB2-719F5E62CE0E}" type="slidenum">
              <a:rPr lang="sk-SK" smtClean="0"/>
              <a:pPr/>
              <a:t>33</a:t>
            </a:fld>
            <a:endParaRPr lang="sk-SK" smtClean="0"/>
          </a:p>
        </p:txBody>
      </p:sp>
      <p:sp>
        <p:nvSpPr>
          <p:cNvPr id="3074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r>
              <a:rPr lang="cs-CZ" sz="2400" b="1" smtClean="0">
                <a:solidFill>
                  <a:srgbClr val="FF0000"/>
                </a:solidFill>
              </a:rPr>
              <a:t>Fyzikální recyklace plastů, fyzikální recyklování plastů</a:t>
            </a:r>
            <a:r>
              <a:rPr lang="cs-CZ" sz="2400" smtClean="0">
                <a:solidFill>
                  <a:srgbClr val="FF0000"/>
                </a:solidFill>
              </a:rPr>
              <a:t/>
            </a:r>
            <a:br>
              <a:rPr lang="cs-CZ" sz="2400" smtClean="0">
                <a:solidFill>
                  <a:srgbClr val="FF0000"/>
                </a:solidFill>
              </a:rPr>
            </a:br>
            <a:endParaRPr lang="cs-CZ" sz="24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785813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Proces, při němž se z plastového odpadu získává nový materiál nebo složky nového materiálu a při němž neprobíhá záměrně</a:t>
                      </a:r>
                      <a:r>
                        <a:rPr lang="cs-CZ" b="1" baseline="0" dirty="0" smtClean="0">
                          <a:solidFill>
                            <a:srgbClr val="FF0000"/>
                          </a:solidFill>
                        </a:rPr>
                        <a:t> vyvolaná chemická reakce </a:t>
                      </a:r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Příklad - fyzikální recyklování plastů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Odpadní pytle z LDPE se vyperou, přetaví, tavenina se zfiltruje </a:t>
                      </a:r>
                      <a:r>
                        <a:rPr lang="cs-CZ" b="1" smtClean="0">
                          <a:solidFill>
                            <a:srgbClr val="FF0000"/>
                          </a:solidFill>
                        </a:rPr>
                        <a:t>a  zgranuluje</a:t>
                      </a:r>
                      <a:endParaRPr lang="cs-CZ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fyzikální 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C00000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6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17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BAA2A1-A015-4666-84E3-1E4A1863AB1D}" type="slidenum">
              <a:rPr lang="sk-SK" smtClean="0"/>
              <a:pPr/>
              <a:t>34</a:t>
            </a:fld>
            <a:endParaRPr lang="sk-SK" smtClean="0"/>
          </a:p>
        </p:txBody>
      </p:sp>
      <p:pic>
        <p:nvPicPr>
          <p:cNvPr id="31763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3714750"/>
            <a:ext cx="5384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4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Chemická recyklace plastů, chemické recyklování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Chemický nebo tepelný rozklad druhově tříděného plastového odpadu na jednoduché sloučeniny, obvykle monomery, z nichž se chemickými procesy připraví nový materiál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Příklad – chemického recyklování plastů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Odřezky, piliny a hobliny z blokového 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PMMA</a:t>
                      </a:r>
                      <a:r>
                        <a:rPr lang="cs-CZ" b="1" baseline="0" dirty="0" smtClean="0">
                          <a:solidFill>
                            <a:srgbClr val="0000FF"/>
                          </a:solidFill>
                        </a:rPr>
                        <a:t> se termicky rozloží (depolymerace) na metylmetakrylát (monomer)</a:t>
                      </a:r>
                      <a:endParaRPr lang="cs-CZ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chemické</a:t>
                      </a:r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Vtoky a nestandardní výstřiky ze vstřikovacího PMMA se podrtí, přetaví, zgranulují a znovu použijí na vstřikování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78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27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9911D-9048-4054-9485-96CBA74B3CD9}" type="slidenum">
              <a:rPr lang="sk-SK" smtClean="0"/>
              <a:pPr/>
              <a:t>35</a:t>
            </a:fld>
            <a:endParaRPr lang="sk-SK" smtClean="0"/>
          </a:p>
        </p:txBody>
      </p:sp>
      <p:pic>
        <p:nvPicPr>
          <p:cNvPr id="32787" name="Obrázek 5" descr="img2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4000500"/>
            <a:ext cx="5384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8" name="Zástupný symbol pro datum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r>
              <a:rPr lang="cs-CZ" sz="2400" b="1" smtClean="0">
                <a:solidFill>
                  <a:srgbClr val="008000"/>
                </a:solidFill>
              </a:rPr>
              <a:t>Surovinové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Přeměna plastového odpadu,</a:t>
                      </a:r>
                      <a:r>
                        <a:rPr lang="cs-CZ" b="1" baseline="0" dirty="0" smtClean="0">
                          <a:solidFill>
                            <a:srgbClr val="008000"/>
                          </a:solidFill>
                        </a:rPr>
                        <a:t> většinou smíšených plastů, na základní suroviny chemického průmyslu nebo na paliva tepelným rozkladem, hydrogenací či podobnými procesy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rgbClr val="008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rgbClr val="008000"/>
                          </a:solidFill>
                        </a:rPr>
                        <a:t>Nízkoteplotní či vysokoteplotní pyrolýza směsných odpadů na kapalné a plynné složky</a:t>
                      </a:r>
                      <a:endParaRPr lang="cs-CZ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surovinové 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Spalovny komunálního odpadu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80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3357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38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0FE2E-289B-4AF0-B74B-B92B2A46DFFD}" type="slidenum">
              <a:rPr lang="sk-SK" smtClean="0"/>
              <a:pPr/>
              <a:t>36</a:t>
            </a:fld>
            <a:endParaRPr lang="sk-SK" smtClean="0"/>
          </a:p>
        </p:txBody>
      </p:sp>
      <p:sp>
        <p:nvSpPr>
          <p:cNvPr id="3381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>
                <a:solidFill>
                  <a:schemeClr val="accent4"/>
                </a:solidFill>
              </a:rPr>
              <a:t>Energetické zhodnocení plastů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642938" y="1000125"/>
          <a:ext cx="8258204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8204"/>
              </a:tblGrid>
              <a:tr h="485772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Spalování plastového odpadu,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většinou smíšených plastů, a využití energie obsažené v materiálu pro výrobu tepla nebo elektřiny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Příklad – 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Energetické zhodnocení </a:t>
                      </a: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plastů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solidFill>
                            <a:schemeClr val="accent4"/>
                          </a:solidFill>
                        </a:rPr>
                        <a:t>Spalovny komunálního odpadu &gt;</a:t>
                      </a:r>
                      <a:r>
                        <a:rPr lang="cs-CZ" b="1" baseline="0" dirty="0" smtClean="0">
                          <a:solidFill>
                            <a:schemeClr val="accent4"/>
                          </a:solidFill>
                        </a:rPr>
                        <a:t> nová spalovna v Brně &gt; teplo i elektřina</a:t>
                      </a:r>
                      <a:endParaRPr lang="cs-CZ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Příklad – proces NENÍ e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nergetické</a:t>
                      </a:r>
                      <a:r>
                        <a:rPr lang="cs-CZ" sz="1800" b="1" dirty="0" smtClean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lang="cs-CZ" sz="1800" b="1" dirty="0" smtClean="0">
                          <a:solidFill>
                            <a:srgbClr val="C00000"/>
                          </a:solidFill>
                        </a:rPr>
                        <a:t>zhodnocení </a:t>
                      </a:r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recyklování plastů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>
                          <a:solidFill>
                            <a:srgbClr val="C00000"/>
                          </a:solidFill>
                        </a:rPr>
                        <a:t>Skládkování komunálního odpadu </a:t>
                      </a:r>
                      <a:endParaRPr lang="cs-CZ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833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48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0835B8-CF2C-4BC2-8BE6-F0BD4144CC6A}" type="slidenum">
              <a:rPr lang="sk-SK" smtClean="0"/>
              <a:pPr/>
              <a:t>37</a:t>
            </a:fld>
            <a:endParaRPr lang="sk-SK" smtClean="0"/>
          </a:p>
        </p:txBody>
      </p:sp>
      <p:sp>
        <p:nvSpPr>
          <p:cNvPr id="34835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Průmyslový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vnitropodnikových technologických operací, neznehodnocený používáním výrobku; </a:t>
                      </a:r>
                      <a:r>
                        <a:rPr lang="cs-CZ" sz="2000" b="1" i="1" u="sng" baseline="0" dirty="0" smtClean="0">
                          <a:solidFill>
                            <a:srgbClr val="FF0000"/>
                          </a:solidFill>
                        </a:rPr>
                        <a:t>může obsahovat plast jednoho druhu či typu nebo směs plastů</a:t>
                      </a:r>
                      <a:endParaRPr lang="cs-CZ" sz="2000" b="1" i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Technologický plastový odpad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známého složení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pocházející z technologické operace, neznehodnocený používáním výrobku; obsahuje  </a:t>
                      </a:r>
                      <a:r>
                        <a:rPr lang="cs-CZ" sz="2000" b="0" u="sng" baseline="0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pouze plast jednoho druhu či typu</a:t>
                      </a:r>
                      <a:endParaRPr lang="cs-CZ" sz="2000" b="1" u="sng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Industrial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single </a:t>
                      </a:r>
                      <a:r>
                        <a:rPr lang="cs-CZ" sz="2000" b="1" u="sng" dirty="0" err="1" smtClean="0">
                          <a:solidFill>
                            <a:srgbClr val="008000"/>
                          </a:solidFill>
                        </a:rPr>
                        <a:t>material</a:t>
                      </a:r>
                      <a:r>
                        <a:rPr lang="cs-CZ" sz="2000" b="1" u="sng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scrap</a:t>
                      </a:r>
                      <a:endParaRPr lang="cs-CZ" sz="2000" b="1" i="1" u="sng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85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58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1AB362-013E-4665-A2B6-6432C345125E}" type="slidenum">
              <a:rPr lang="sk-SK" smtClean="0"/>
              <a:pPr/>
              <a:t>38</a:t>
            </a:fld>
            <a:endParaRPr lang="sk-SK" smtClean="0"/>
          </a:p>
        </p:txBody>
      </p:sp>
      <p:sp>
        <p:nvSpPr>
          <p:cNvPr id="35859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Uživatelský plastový odpad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Plastové výrobky pocházející od uživatelů , kde sloužily svému účelu a posléze byly odděleny od jiného tuhého odpadu, zejména za účelem sběru, třídění, recyklování, popř. jiného využití či zhodnocení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Postconsumer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waste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Smíšené plasty, směsice plastů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Směs různých plastů, jejichž vlastnosti se mohou navzájem značně lišit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Commingled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plastics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81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5532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68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1C6AA0-5425-4E41-B7C8-1EEF9FA1B14E}" type="slidenum">
              <a:rPr lang="sk-SK" smtClean="0"/>
              <a:pPr/>
              <a:t>39</a:t>
            </a:fld>
            <a:endParaRPr lang="sk-SK" smtClean="0"/>
          </a:p>
        </p:txBody>
      </p:sp>
      <p:sp>
        <p:nvSpPr>
          <p:cNvPr id="36883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6246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4</a:t>
            </a:fld>
            <a:endParaRPr lang="sk-SK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graphicFrame>
        <p:nvGraphicFramePr>
          <p:cNvPr id="7345" name="Group 177"/>
          <p:cNvGraphicFramePr>
            <a:graphicFrameLocks noGrp="1"/>
          </p:cNvGraphicFramePr>
          <p:nvPr>
            <p:ph idx="1"/>
          </p:nvPr>
        </p:nvGraphicFramePr>
        <p:xfrm>
          <a:off x="428624" y="857250"/>
          <a:ext cx="8391848" cy="5267960"/>
        </p:xfrm>
        <a:graphic>
          <a:graphicData uri="http://schemas.openxmlformats.org/drawingml/2006/table">
            <a:tbl>
              <a:tblPr/>
              <a:tblGrid>
                <a:gridCol w="569219"/>
                <a:gridCol w="7822629"/>
              </a:tblGrid>
              <a:tr h="27718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Úvod do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předmětu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legislativa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a názvosloví, anglická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terminologie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literatura</a:t>
                      </a:r>
                      <a:r>
                        <a:rPr kumimoji="0" lang="sk-SK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Sběr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identifikace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třídění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na mokré a na suché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cestě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Zpracovatelské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technologie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v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tavenině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Aditiva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recykláty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termoplastů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PET.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termosetů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vulkanizátů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Chemická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Metody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termického rozkladu. Energetické využití.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Problémy a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perspektivy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likvidace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polymerního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odpadu.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Recyklace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versus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biodegradace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Praktické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příklady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z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literatury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 praxe.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Praktická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ukázka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filtračního</a:t>
                      </a:r>
                      <a:r>
                        <a:rPr kumimoji="0" lang="sk-SK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testu PETP a PE (PIB)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 (PETKA CZ) – RECYKLACE PET</a:t>
                      </a:r>
                      <a:endParaRPr lang="cs-CZ" sz="1500" dirty="0"/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(SPALOVNA BRNO) – ENERGETICKÉ VYUŽITÍ ODPADŮ</a:t>
                      </a:r>
                      <a:endParaRPr kumimoji="0" lang="sk-SK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5780">
                <a:tc>
                  <a:txBody>
                    <a:bodyPr/>
                    <a:lstStyle/>
                    <a:p>
                      <a:pPr algn="ctr"/>
                      <a:r>
                        <a:rPr lang="cs-CZ" sz="1500" b="1" i="1" dirty="0" smtClean="0">
                          <a:solidFill>
                            <a:srgbClr val="008000"/>
                          </a:solidFill>
                        </a:rPr>
                        <a:t>16</a:t>
                      </a:r>
                      <a:endParaRPr lang="cs-CZ" sz="1500" b="1" i="1" dirty="0">
                        <a:solidFill>
                          <a:srgbClr val="008000"/>
                        </a:solidFill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EXKURZE  I </a:t>
                      </a:r>
                      <a:r>
                        <a:rPr kumimoji="0" lang="sk-SK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k-SK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I</a:t>
                      </a:r>
                      <a:r>
                        <a:rPr kumimoji="0" lang="sk-SK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(SVITAP) – MATERIÁLOVÁ RECYKLACE V TAVENINĚ &amp; ZPRACOVÁNÍ RECYKLOVANÉHO PET</a:t>
                      </a:r>
                      <a:endParaRPr kumimoji="0" lang="sk-SK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cs-CZ" sz="2400" b="1" smtClean="0">
                <a:solidFill>
                  <a:srgbClr val="0000FF"/>
                </a:solidFill>
              </a:rPr>
              <a:t>ČSN 64 0003 Plasty – Zhodnocení plastového odpadu – Názvosloví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214438"/>
          <a:ext cx="8258204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434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plast, panenský plast,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plast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z prvovýroby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Prvotní plasty mimo jakostní interval,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-grade, prvotní plasty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spec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spec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,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off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-grade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Virgin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Proplachovací materiál, pročišťovací materiál, </a:t>
                      </a:r>
                      <a:r>
                        <a:rPr lang="cs-CZ" sz="2000" b="1" dirty="0" err="1" smtClean="0">
                          <a:solidFill>
                            <a:srgbClr val="FF0000"/>
                          </a:solidFill>
                        </a:rPr>
                        <a:t>vyjížděcí</a:t>
                      </a:r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 směs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Purge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90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19250" y="6245225"/>
            <a:ext cx="6408738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7909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CC048F-CB33-4A60-AD12-B22FB460D99C}" type="slidenum">
              <a:rPr lang="sk-SK" smtClean="0"/>
              <a:pPr/>
              <a:t>40</a:t>
            </a:fld>
            <a:endParaRPr lang="sk-SK" smtClean="0"/>
          </a:p>
        </p:txBody>
      </p:sp>
      <p:sp>
        <p:nvSpPr>
          <p:cNvPr id="37910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Regenerát versus recyklát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1500" y="1000125"/>
          <a:ext cx="8258204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50"/>
                <a:gridCol w="2900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FF0000"/>
                          </a:solidFill>
                        </a:rPr>
                        <a:t>Česky</a:t>
                      </a:r>
                      <a:endParaRPr lang="cs-CZ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008000"/>
                          </a:solidFill>
                        </a:rPr>
                        <a:t>anglicky</a:t>
                      </a:r>
                      <a:endParaRPr lang="cs-CZ" sz="2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vlastních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z vlastního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určený pro použití uvnitř podniku</a:t>
                      </a:r>
                      <a:endParaRPr lang="cs-CZ" sz="20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Reworked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Regenerát z vnějších zdrojů</a:t>
                      </a:r>
                    </a:p>
                    <a:p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 technologického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 odpadu, </a:t>
                      </a:r>
                      <a:r>
                        <a:rPr lang="cs-CZ" sz="2000" b="1" u="sng" baseline="0" dirty="0" smtClean="0">
                          <a:solidFill>
                            <a:srgbClr val="FF0000"/>
                          </a:solidFill>
                        </a:rPr>
                        <a:t>zpracovávaný nebo přepracovávaný mimo podnik, v němž vznikl</a:t>
                      </a:r>
                      <a:endParaRPr lang="cs-CZ" sz="2000" b="1" u="sng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Reprocessed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FF0000"/>
                          </a:solidFill>
                        </a:rPr>
                        <a:t>Recyklovaný plast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dirty="0" smtClean="0">
                          <a:solidFill>
                            <a:srgbClr val="FF0000"/>
                          </a:solidFill>
                        </a:rPr>
                        <a:t>Materiál získaný </a:t>
                      </a:r>
                      <a:r>
                        <a:rPr lang="cs-CZ" sz="2000" b="1" u="sng" dirty="0" smtClean="0">
                          <a:solidFill>
                            <a:srgbClr val="FF0000"/>
                          </a:solidFill>
                        </a:rPr>
                        <a:t>recyklováním UŽIVATELSKÉHO plastového odpadu</a:t>
                      </a:r>
                      <a:r>
                        <a:rPr lang="cs-CZ" sz="2000" b="0" baseline="0" dirty="0" smtClean="0">
                          <a:solidFill>
                            <a:srgbClr val="FF0000"/>
                          </a:solidFill>
                        </a:rPr>
                        <a:t>, tento materiál je většinou předmětem  dalších zpracovatelských operací vedoucích k výrobku</a:t>
                      </a:r>
                      <a:endParaRPr lang="cs-CZ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Recycled</a:t>
                      </a:r>
                      <a:r>
                        <a:rPr lang="cs-CZ" sz="2000" b="1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cs-CZ" sz="2000" b="1" dirty="0" err="1" smtClean="0">
                          <a:solidFill>
                            <a:srgbClr val="008000"/>
                          </a:solidFill>
                        </a:rPr>
                        <a:t>plastic</a:t>
                      </a:r>
                      <a:endParaRPr lang="cs-CZ" sz="20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893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4801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3893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0E26A9-F2FF-4CB0-98C2-EF91764637C6}" type="slidenum">
              <a:rPr lang="sk-SK" smtClean="0"/>
              <a:pPr/>
              <a:t>41</a:t>
            </a:fld>
            <a:endParaRPr lang="sk-SK" smtClean="0"/>
          </a:p>
        </p:txBody>
      </p:sp>
      <p:sp>
        <p:nvSpPr>
          <p:cNvPr id="3893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048375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6147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829930-730E-4A8C-AFC4-06167B122B5D}" type="slidenum">
              <a:rPr lang="sk-SK" smtClean="0"/>
              <a:pPr/>
              <a:t>5</a:t>
            </a:fld>
            <a:endParaRPr lang="sk-SK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lekcí</a:t>
            </a:r>
            <a:endParaRPr lang="sk-SK" smtClean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4016381"/>
        </p:xfrm>
        <a:graphic>
          <a:graphicData uri="http://schemas.openxmlformats.org/drawingml/2006/table">
            <a:tbl>
              <a:tblPr/>
              <a:tblGrid>
                <a:gridCol w="4929194"/>
                <a:gridCol w="3000424"/>
              </a:tblGrid>
              <a:tr h="50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Technologie nebo téma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>
                          <a:latin typeface="Calibri"/>
                          <a:ea typeface="Calibri"/>
                          <a:cs typeface="Times New Roman"/>
                        </a:rPr>
                        <a:t>Počet přednášek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Legislativa, názvosloví, perspektivy …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Přípravné činnosti, 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aditivace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, zpracovatelské technologie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Mechanická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Chemická recyklace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Energetické využití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Recyklace versus biodegradace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EXKURZE, PRAKTICKÉ PŘÍKLADY, REZERVA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latin typeface="Calibri"/>
                          <a:ea typeface="Calibri"/>
                          <a:cs typeface="Times New Roman"/>
                        </a:rPr>
                        <a:t>CELKEM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8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Systém studia</a:t>
            </a:r>
            <a:endParaRPr lang="sk-SK" smtClean="0"/>
          </a:p>
        </p:txBody>
      </p:sp>
      <p:sp>
        <p:nvSpPr>
          <p:cNvPr id="7171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r>
              <a:rPr lang="cs-CZ" dirty="0" smtClean="0"/>
              <a:t>Přednášky budou vloženy na Intranet</a:t>
            </a:r>
          </a:p>
          <a:p>
            <a:r>
              <a:rPr lang="cs-CZ" b="1" dirty="0" smtClean="0">
                <a:solidFill>
                  <a:srgbClr val="008000"/>
                </a:solidFill>
              </a:rPr>
              <a:t>Průběžná práce během celého semestru</a:t>
            </a:r>
          </a:p>
          <a:p>
            <a:r>
              <a:rPr lang="cs-CZ" dirty="0" smtClean="0"/>
              <a:t>Kombinace odborných úloh (4) a překladů z angličtiny (4)(</a:t>
            </a:r>
            <a:r>
              <a:rPr lang="cs-CZ" u="sng" dirty="0" smtClean="0"/>
              <a:t>bude součást hodnocení</a:t>
            </a:r>
            <a:r>
              <a:rPr lang="cs-CZ" dirty="0" smtClean="0"/>
              <a:t>)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Zkouška jen písemná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TERMÍNY zkoušky – dle dohody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7172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7173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97752-D3CE-4513-87D4-AF2457F25A7C}" type="slidenum">
              <a:rPr lang="sk-SK" smtClean="0"/>
              <a:pPr/>
              <a:t>6</a:t>
            </a:fld>
            <a:endParaRPr lang="sk-SK" smtClean="0"/>
          </a:p>
        </p:txBody>
      </p:sp>
      <p:sp>
        <p:nvSpPr>
          <p:cNvPr id="7174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92275" y="6245225"/>
            <a:ext cx="6551613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819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46951A-990F-4A46-9B48-6A3ADFE4A0E0}" type="slidenum">
              <a:rPr lang="sk-SK" smtClean="0"/>
              <a:pPr/>
              <a:t>7</a:t>
            </a:fld>
            <a:endParaRPr lang="sk-SK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E - LEARNING</a:t>
            </a:r>
            <a:endParaRPr lang="sk-SK" b="1" smtClean="0">
              <a:solidFill>
                <a:srgbClr val="FF0000"/>
              </a:solidFill>
            </a:endParaRP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571500" y="1643063"/>
          <a:ext cx="7929618" cy="3349959"/>
        </p:xfrm>
        <a:graphic>
          <a:graphicData uri="http://schemas.openxmlformats.org/drawingml/2006/table">
            <a:tbl>
              <a:tblPr/>
              <a:tblGrid>
                <a:gridCol w="3643310"/>
                <a:gridCol w="4286308"/>
              </a:tblGrid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Přednášky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Budou vystaveny na e-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Chřipková epidemie a podobné problémy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Přednáška bude vystavena na e-</a:t>
                      </a:r>
                      <a:r>
                        <a:rPr lang="cs-CZ" sz="2000" b="1" dirty="0" err="1" smtClean="0">
                          <a:latin typeface="Calibri"/>
                          <a:ea typeface="Calibri"/>
                          <a:cs typeface="Times New Roman"/>
                        </a:rPr>
                        <a:t>learning</a:t>
                      </a: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Dotazy a připomínky</a:t>
                      </a: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latin typeface="Calibri"/>
                          <a:ea typeface="Calibri"/>
                          <a:cs typeface="Times New Roman"/>
                        </a:rPr>
                        <a:t>Zasílat na moji Internetové adresy nebo do informačního systému MU</a:t>
                      </a:r>
                      <a:r>
                        <a:rPr lang="cs-CZ" sz="2000" b="1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7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pPr algn="just"/>
            <a:r>
              <a:rPr lang="cs-CZ" sz="4000" b="1" smtClean="0">
                <a:solidFill>
                  <a:srgbClr val="008000"/>
                </a:solidFill>
              </a:rPr>
              <a:t>Biomasa</a:t>
            </a:r>
            <a:r>
              <a:rPr lang="cs-CZ" sz="1600" smtClean="0"/>
              <a:t/>
            </a:r>
            <a:br>
              <a:rPr lang="cs-CZ" sz="1600" smtClean="0"/>
            </a:br>
            <a:r>
              <a:rPr lang="cs-CZ" sz="1800" b="1" smtClean="0"/>
              <a:t>Biomasa</a:t>
            </a:r>
            <a:r>
              <a:rPr lang="cs-CZ" sz="1800" smtClean="0"/>
              <a:t> je souhrn látek tvořících těla všech </a:t>
            </a:r>
            <a:r>
              <a:rPr lang="cs-CZ" sz="1800" smtClean="0">
                <a:hlinkClick r:id="rId2" action="ppaction://hlinkfile" tooltip="Organismus"/>
              </a:rPr>
              <a:t>organismů</a:t>
            </a:r>
            <a:r>
              <a:rPr lang="cs-CZ" sz="1800" smtClean="0"/>
              <a:t>, jak </a:t>
            </a:r>
            <a:r>
              <a:rPr lang="cs-CZ" sz="1800" smtClean="0">
                <a:hlinkClick r:id="rId3" action="ppaction://hlinkfile" tooltip="Rostliny"/>
              </a:rPr>
              <a:t>rostlin</a:t>
            </a:r>
            <a:r>
              <a:rPr lang="cs-CZ" sz="1800" smtClean="0"/>
              <a:t>, </a:t>
            </a:r>
            <a:r>
              <a:rPr lang="cs-CZ" sz="1800" smtClean="0">
                <a:hlinkClick r:id="rId4" action="ppaction://hlinkfile" tooltip="Bakterie"/>
              </a:rPr>
              <a:t>bakterií</a:t>
            </a:r>
            <a:r>
              <a:rPr lang="cs-CZ" sz="1800" smtClean="0"/>
              <a:t>, </a:t>
            </a:r>
            <a:r>
              <a:rPr lang="cs-CZ" sz="1800" smtClean="0">
                <a:hlinkClick r:id="rId5" action="ppaction://hlinkfile" tooltip="Sinice"/>
              </a:rPr>
              <a:t>sinic</a:t>
            </a:r>
            <a:r>
              <a:rPr lang="cs-CZ" sz="1800" smtClean="0"/>
              <a:t> a </a:t>
            </a:r>
            <a:r>
              <a:rPr lang="cs-CZ" sz="1800" smtClean="0">
                <a:hlinkClick r:id="rId6" action="ppaction://hlinkfile" tooltip="Houby"/>
              </a:rPr>
              <a:t>hub</a:t>
            </a:r>
            <a:r>
              <a:rPr lang="cs-CZ" sz="1800" smtClean="0"/>
              <a:t>, tak i živočichů. Tímto pojmem často označujeme rostlinnou biomasu využitelnou pro energetické účely. Energie biomasy má svůj prapůvod ve </a:t>
            </a:r>
            <a:r>
              <a:rPr lang="cs-CZ" sz="1800" smtClean="0">
                <a:hlinkClick r:id="rId7" action="ppaction://hlinkfile" tooltip="Sluneční záření"/>
              </a:rPr>
              <a:t>slunečním záření</a:t>
            </a:r>
            <a:r>
              <a:rPr lang="cs-CZ" sz="1800" smtClean="0"/>
              <a:t> a </a:t>
            </a:r>
            <a:r>
              <a:rPr lang="cs-CZ" sz="1800" smtClean="0">
                <a:hlinkClick r:id="rId8" action="ppaction://hlinkfile" tooltip="Fotosyntéza"/>
              </a:rPr>
              <a:t>fotosyntéze</a:t>
            </a:r>
            <a:r>
              <a:rPr lang="cs-CZ" sz="1800" smtClean="0"/>
              <a:t>, proto se jedná o </a:t>
            </a:r>
            <a:r>
              <a:rPr lang="cs-CZ" sz="1800" smtClean="0">
                <a:hlinkClick r:id="rId9" action="ppaction://hlinkfile" tooltip="Obnovitelný zdroj energie"/>
              </a:rPr>
              <a:t>obnovitelný zdroj energie</a:t>
            </a:r>
            <a:r>
              <a:rPr lang="cs-CZ" sz="1800" smtClean="0"/>
              <a:t>.</a:t>
            </a:r>
            <a:br>
              <a:rPr lang="cs-CZ" sz="1800" smtClean="0"/>
            </a:br>
            <a:r>
              <a:rPr lang="cs-CZ" sz="1800" smtClean="0"/>
              <a:t>Celková hmotnost biomasy je obvykle stanovena </a:t>
            </a:r>
            <a:r>
              <a:rPr lang="cs-CZ" sz="1800" smtClean="0">
                <a:hlinkClick r:id="rId10" action="ppaction://hlinkfile" tooltip="Vážení (stránka neexistuje)"/>
              </a:rPr>
              <a:t>vážením</a:t>
            </a:r>
            <a:r>
              <a:rPr lang="cs-CZ" sz="1800" smtClean="0"/>
              <a:t>, popřípadě též odhadem z </a:t>
            </a:r>
            <a:r>
              <a:rPr lang="cs-CZ" sz="1800" smtClean="0">
                <a:hlinkClick r:id="rId11" action="ppaction://hlinkfile" tooltip="Objem"/>
              </a:rPr>
              <a:t>objemu</a:t>
            </a:r>
            <a:r>
              <a:rPr lang="cs-CZ" sz="1800" smtClean="0"/>
              <a:t> nebo délky těla. U čerstvě nalovených organismů je stanovena živá nebo čerstvá biomasa. Přesnější je stanovení biomasy suché (</a:t>
            </a:r>
            <a:r>
              <a:rPr lang="cs-CZ" sz="1800" smtClean="0">
                <a:hlinkClick r:id="rId12" action="ppaction://hlinkfile" tooltip="Sušina"/>
              </a:rPr>
              <a:t>sušiny</a:t>
            </a:r>
            <a:r>
              <a:rPr lang="cs-CZ" sz="1800" smtClean="0"/>
              <a:t>) a sušiny bez </a:t>
            </a:r>
            <a:r>
              <a:rPr lang="cs-CZ" sz="1800" smtClean="0">
                <a:hlinkClick r:id="rId13" action="ppaction://hlinkfile" tooltip="Popel"/>
              </a:rPr>
              <a:t>popelovin</a:t>
            </a:r>
            <a:r>
              <a:rPr lang="cs-CZ" sz="1800" smtClean="0"/>
              <a:t>. Energetická hodnota biomasy je stanovena buď spálením v </a:t>
            </a:r>
            <a:r>
              <a:rPr lang="cs-CZ" sz="1800" smtClean="0">
                <a:hlinkClick r:id="rId14" action="ppaction://hlinkfile" tooltip="Joulometr"/>
              </a:rPr>
              <a:t>joulometru</a:t>
            </a:r>
            <a:r>
              <a:rPr lang="cs-CZ" sz="1800" smtClean="0"/>
              <a:t>, nebo na základě podílu </a:t>
            </a:r>
            <a:r>
              <a:rPr lang="cs-CZ" sz="1800" smtClean="0">
                <a:hlinkClick r:id="rId15" action="ppaction://hlinkfile" tooltip="Bílkovina"/>
              </a:rPr>
              <a:t>proteinů</a:t>
            </a:r>
            <a:r>
              <a:rPr lang="cs-CZ" sz="1800" smtClean="0"/>
              <a:t>, </a:t>
            </a:r>
            <a:r>
              <a:rPr lang="cs-CZ" sz="1800" smtClean="0">
                <a:hlinkClick r:id="rId16" action="ppaction://hlinkfile" tooltip="Sacharidy"/>
              </a:rPr>
              <a:t>cukrů</a:t>
            </a:r>
            <a:r>
              <a:rPr lang="cs-CZ" sz="1800" smtClean="0"/>
              <a:t> a </a:t>
            </a:r>
            <a:r>
              <a:rPr lang="cs-CZ" sz="1800" smtClean="0">
                <a:hlinkClick r:id="rId17" action="ppaction://hlinkfile" tooltip="Tuky"/>
              </a:rPr>
              <a:t>tuků</a:t>
            </a:r>
            <a:r>
              <a:rPr lang="cs-CZ" sz="1800" smtClean="0"/>
              <a:t>.</a:t>
            </a:r>
            <a:endParaRPr lang="cs-CZ" sz="1600" b="1" smtClean="0">
              <a:solidFill>
                <a:srgbClr val="FF0000"/>
              </a:solidFill>
            </a:endParaRPr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63713" y="6245225"/>
            <a:ext cx="6408737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25AC57-DEC1-47D7-AD70-298A18EEE178}" type="slidenum">
              <a:rPr lang="sk-SK" smtClean="0"/>
              <a:pPr/>
              <a:t>8</a:t>
            </a:fld>
            <a:endParaRPr lang="sk-SK" smtClean="0"/>
          </a:p>
        </p:txBody>
      </p:sp>
      <p:sp>
        <p:nvSpPr>
          <p:cNvPr id="9221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  <p:pic>
        <p:nvPicPr>
          <p:cNvPr id="9222" name="Picture 23" descr="Soubor:Špalek na štípání.jpg">
            <a:hlinkClick r:id="rId1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9" cstate="print"/>
          <a:srcRect/>
          <a:stretch>
            <a:fillRect/>
          </a:stretch>
        </p:blipFill>
        <p:spPr>
          <a:xfrm>
            <a:off x="179388" y="3644900"/>
            <a:ext cx="3478212" cy="2608263"/>
          </a:xfrm>
        </p:spPr>
      </p:pic>
      <p:pic>
        <p:nvPicPr>
          <p:cNvPr id="9223" name="Picture 28" descr="Soubor:Boletus erythropus 2010 G3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08400" y="3644900"/>
            <a:ext cx="23145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30" descr="http://upload.wikimedia.org/wikipedia/commons/thumb/2/23/Spirulina_farm.jpg/220px-Spirulina_farm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084888" y="3644900"/>
            <a:ext cx="2879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75"/>
          </a:xfrm>
        </p:spPr>
        <p:txBody>
          <a:bodyPr/>
          <a:lstStyle/>
          <a:p>
            <a:r>
              <a:rPr lang="cs-CZ" sz="3200" b="1" smtClean="0">
                <a:solidFill>
                  <a:srgbClr val="FF0000"/>
                </a:solidFill>
              </a:rPr>
              <a:t>RECYKLACE &amp; </a:t>
            </a:r>
            <a:r>
              <a:rPr lang="cs-CZ" sz="3200" b="1" i="1" smtClean="0">
                <a:solidFill>
                  <a:srgbClr val="FF0000"/>
                </a:solidFill>
              </a:rPr>
              <a:t>ODPADY</a:t>
            </a:r>
            <a:r>
              <a:rPr lang="cs-CZ" sz="3200" b="1" smtClean="0">
                <a:solidFill>
                  <a:srgbClr val="FF0000"/>
                </a:solidFill>
              </a:rPr>
              <a:t> v umění</a:t>
            </a:r>
          </a:p>
        </p:txBody>
      </p:sp>
      <p:sp>
        <p:nvSpPr>
          <p:cNvPr id="10243" name="Zástupný symbol pro obsah 6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u="sng" dirty="0" smtClean="0">
                <a:solidFill>
                  <a:srgbClr val="008000"/>
                </a:solidFill>
              </a:rPr>
              <a:t>Bohumil Hrabal </a:t>
            </a:r>
            <a:r>
              <a:rPr lang="cs-CZ" sz="2800" dirty="0" smtClean="0"/>
              <a:t>se narodil v </a:t>
            </a:r>
            <a:r>
              <a:rPr lang="cs-CZ" sz="2800" dirty="0" smtClean="0">
                <a:hlinkClick r:id="rId2" action="ppaction://hlinkfile" tooltip="Brno-Židenice"/>
              </a:rPr>
              <a:t>Brně-</a:t>
            </a:r>
            <a:r>
              <a:rPr lang="cs-CZ" sz="2800" dirty="0" err="1" smtClean="0">
                <a:hlinkClick r:id="rId2" action="ppaction://hlinkfile" tooltip="Brno-Židenice"/>
              </a:rPr>
              <a:t>Židenicích</a:t>
            </a:r>
            <a:endParaRPr lang="cs-CZ" sz="2800" dirty="0" smtClean="0"/>
          </a:p>
          <a:p>
            <a:r>
              <a:rPr lang="cs-CZ" sz="2800" b="1" dirty="0" smtClean="0">
                <a:solidFill>
                  <a:srgbClr val="008000"/>
                </a:solidFill>
              </a:rPr>
              <a:t>Film „Skřivánci na niti“ podle jeho knihy &gt; kovy, Kladno</a:t>
            </a:r>
          </a:p>
          <a:p>
            <a:r>
              <a:rPr lang="cs-CZ" sz="2800" dirty="0" smtClean="0"/>
              <a:t>po těžkém úrazu pracoval v </a:t>
            </a:r>
            <a:r>
              <a:rPr lang="cs-CZ" sz="2800" dirty="0" smtClean="0">
                <a:hlinkClick r:id="rId3" action="ppaction://hlinkfile" tooltip="Libeň"/>
              </a:rPr>
              <a:t>libeňských</a:t>
            </a:r>
            <a:r>
              <a:rPr lang="cs-CZ" sz="2800" dirty="0" smtClean="0"/>
              <a:t> sběrných surovinách jako balič </a:t>
            </a:r>
            <a:r>
              <a:rPr lang="cs-CZ" sz="2800" b="1" dirty="0" smtClean="0"/>
              <a:t>starého papíru</a:t>
            </a:r>
          </a:p>
          <a:p>
            <a:r>
              <a:rPr lang="cs-CZ" sz="2800" b="1" u="sng" dirty="0" smtClean="0">
                <a:solidFill>
                  <a:srgbClr val="0000FF"/>
                </a:solidFill>
              </a:rPr>
              <a:t>Jan Neruda </a:t>
            </a:r>
            <a:r>
              <a:rPr lang="cs-CZ" sz="2800" b="1" dirty="0" smtClean="0">
                <a:solidFill>
                  <a:srgbClr val="0000FF"/>
                </a:solidFill>
              </a:rPr>
              <a:t>– povídka „Kam s ním“ líčí potíže s tím, jak naložit se starým slamníkem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J. &amp; Z. Svěrákovi – film „Vratné lahve“ pracovník „Úlisný“ – lisoval papír a plasty pro RECYKLACI</a:t>
            </a:r>
          </a:p>
        </p:txBody>
      </p:sp>
      <p:sp>
        <p:nvSpPr>
          <p:cNvPr id="1024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835150" y="6245225"/>
            <a:ext cx="6121400" cy="476250"/>
          </a:xfrm>
          <a:noFill/>
        </p:spPr>
        <p:txBody>
          <a:bodyPr/>
          <a:lstStyle/>
          <a:p>
            <a:r>
              <a:rPr lang="sk-SK" smtClean="0"/>
              <a:t>RECYKLACE TERMOPLASTŮ, TERMOSETŮ A PRYŽÍ PŘF MU  1 2014 </a:t>
            </a:r>
            <a:endParaRPr lang="sk-SK"/>
          </a:p>
        </p:txBody>
      </p:sp>
      <p:sp>
        <p:nvSpPr>
          <p:cNvPr id="1024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35A71E-A392-466B-B8FE-37B68CC40472}" type="slidenum">
              <a:rPr lang="sk-SK" smtClean="0"/>
              <a:pPr/>
              <a:t>9</a:t>
            </a:fld>
            <a:endParaRPr lang="sk-SK" smtClean="0"/>
          </a:p>
        </p:txBody>
      </p:sp>
      <p:sp>
        <p:nvSpPr>
          <p:cNvPr id="10246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16. 9. 2014</a:t>
            </a:r>
            <a:endParaRPr lang="sk-SK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2920</Words>
  <Application>Microsoft Office PowerPoint</Application>
  <PresentationFormat>Předvádění na obrazovce (4:3)</PresentationFormat>
  <Paragraphs>414</Paragraphs>
  <Slides>41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Default Design</vt:lpstr>
      <vt:lpstr>Recyklace nezná hranic!</vt:lpstr>
      <vt:lpstr>RECYKLACE TERMOPLASTŮ, TERMOSETŮ A PRYŽÍ</vt:lpstr>
      <vt:lpstr>Předmět kurzu je:</vt:lpstr>
      <vt:lpstr>Časový plán</vt:lpstr>
      <vt:lpstr>Rozdělení lekcí</vt:lpstr>
      <vt:lpstr>Systém studia</vt:lpstr>
      <vt:lpstr>E - LEARNING</vt:lpstr>
      <vt:lpstr>Biomasa Biomasa je souhrn látek tvořících těla všech organismů, jak rostlin, bakterií, sinic a hub, tak i živočichů. Tímto pojmem často označujeme rostlinnou biomasu využitelnou pro energetické účely. Energie biomasy má svůj prapůvod ve slunečním záření a fotosyntéze, proto se jedná o obnovitelný zdroj energie. Celková hmotnost biomasy je obvykle stanovena vážením, popřípadě též odhadem z objemu nebo délky těla. U čerstvě nalovených organismů je stanovena živá nebo čerstvá biomasa. Přesnější je stanovení biomasy suché (sušiny) a sušiny bez popelovin. Energetická hodnota biomasy je stanovena buď spálením v joulometru, nebo na základě podílu proteinů, cukrů a tuků.</vt:lpstr>
      <vt:lpstr>RECYKLACE &amp; ODPADY v umění</vt:lpstr>
      <vt:lpstr>POLYMER - Plast (TERMOPLAST – Termoset)</vt:lpstr>
      <vt:lpstr>ČSN 64 0003 Plasty – Zhodnocení plastového odpadu – Názvosloví</vt:lpstr>
      <vt:lpstr>ČSN 64 0003 Plasty – Zhodnocení plastového odpadu – Názvosloví</vt:lpstr>
      <vt:lpstr>Literatura a zdroje poznání</vt:lpstr>
      <vt:lpstr>Snímek 14</vt:lpstr>
      <vt:lpstr>Snímek 15</vt:lpstr>
      <vt:lpstr>Snímek 16</vt:lpstr>
      <vt:lpstr>Literatura a zdroje poznání</vt:lpstr>
      <vt:lpstr>Legislativa česká</vt:lpstr>
      <vt:lpstr>Legislativa EU</vt:lpstr>
      <vt:lpstr>Věda nebo technika?</vt:lpstr>
      <vt:lpstr>Vzájemné ovlivňování recyklačních aktivit</vt:lpstr>
      <vt:lpstr>Snímek 22</vt:lpstr>
      <vt:lpstr>Snímek 23</vt:lpstr>
      <vt:lpstr>RECYKLACE na území České republiky z  historického hlediska</vt:lpstr>
      <vt:lpstr>Je-li na něco norma, pak se ji snažme používat …</vt:lpstr>
      <vt:lpstr>Je-li na něco norma, pak se ji snažme používat …</vt:lpstr>
      <vt:lpstr>EN 15347:2007 Plastics. Recycled Plastics. Characterization of plastics waste </vt:lpstr>
      <vt:lpstr>ČSN EN 15347 Plasty - Recyklované plasty - Charakterizace plastových odpadů</vt:lpstr>
      <vt:lpstr>Americká norma ASTM D 5033-00</vt:lpstr>
      <vt:lpstr>Národní normy ČSN</vt:lpstr>
      <vt:lpstr>ČSN 64 0003 Plasty – Zhodnocení plastového odpadu – Názvosloví</vt:lpstr>
      <vt:lpstr>Extruder neboli VYTLAČOVACÍ STROJ</vt:lpstr>
      <vt:lpstr>Zhodnocení plastového odpadu – Nenormované, leč používané výrazy</vt:lpstr>
      <vt:lpstr>Fyzikální recyklace plastů, fyzikální recyklování plastů </vt:lpstr>
      <vt:lpstr>Chemická recyklace plastů, chemické recyklování plastů</vt:lpstr>
      <vt:lpstr>Surovinové zhodnocení plastů</vt:lpstr>
      <vt:lpstr>Energetické zhodnocení plastů</vt:lpstr>
      <vt:lpstr>ČSN 64 0003 Plasty – Zhodnocení plastového odpadu – Názvosloví</vt:lpstr>
      <vt:lpstr>ČSN 64 0003 Plasty – Zhodnocení plastového odpadu – Názvosloví</vt:lpstr>
      <vt:lpstr>ČSN 64 0003 Plasty – Zhodnocení plastového odpadu – Názvosloví</vt:lpstr>
      <vt:lpstr>Regenerát versus recyklát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pospisil</cp:lastModifiedBy>
  <cp:revision>74</cp:revision>
  <dcterms:created xsi:type="dcterms:W3CDTF">2008-02-10T16:41:08Z</dcterms:created>
  <dcterms:modified xsi:type="dcterms:W3CDTF">2014-09-16T08:55:24Z</dcterms:modified>
</cp:coreProperties>
</file>