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9" r:id="rId4"/>
    <p:sldId id="258" r:id="rId5"/>
    <p:sldId id="270" r:id="rId6"/>
    <p:sldId id="28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3" r:id="rId17"/>
    <p:sldId id="280" r:id="rId18"/>
    <p:sldId id="283" r:id="rId19"/>
    <p:sldId id="277" r:id="rId20"/>
    <p:sldId id="278" r:id="rId21"/>
    <p:sldId id="272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31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54337-8D37-4A07-873F-5A95712088CD}" type="datetimeFigureOut">
              <a:rPr lang="cs-CZ" smtClean="0"/>
              <a:t>27.11.2014</a:t>
            </a:fld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4A3C5-C586-46B5-9FE5-8A032ED0E8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583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6DFB8-DBD2-417C-8587-5E2D8E320C41}" type="datetimeFigureOut">
              <a:rPr lang="cs-CZ" smtClean="0"/>
              <a:t>27.11.2014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360BE-03E0-444D-B47E-AA37E1143D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010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43AF5-7B12-4EC8-B33E-5BFB51FCCAF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768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3543-8DE7-4690-8558-D332B28519B0}" type="datetimeFigureOut">
              <a:rPr lang="cs-CZ" smtClean="0"/>
              <a:t>27.11.2014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5A0-5963-44D8-9151-1FDE67BEFA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72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3543-8DE7-4690-8558-D332B28519B0}" type="datetimeFigureOut">
              <a:rPr lang="cs-CZ" smtClean="0"/>
              <a:t>27.11.2014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5A0-5963-44D8-9151-1FDE67BEFA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561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3543-8DE7-4690-8558-D332B28519B0}" type="datetimeFigureOut">
              <a:rPr lang="cs-CZ" smtClean="0"/>
              <a:t>27.11.2014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5A0-5963-44D8-9151-1FDE67BEFA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93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3543-8DE7-4690-8558-D332B28519B0}" type="datetimeFigureOut">
              <a:rPr lang="cs-CZ" smtClean="0"/>
              <a:t>27.11.2014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5A0-5963-44D8-9151-1FDE67BEFA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44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3543-8DE7-4690-8558-D332B28519B0}" type="datetimeFigureOut">
              <a:rPr lang="cs-CZ" smtClean="0"/>
              <a:t>27.11.2014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5A0-5963-44D8-9151-1FDE67BEFA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20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3543-8DE7-4690-8558-D332B28519B0}" type="datetimeFigureOut">
              <a:rPr lang="cs-CZ" smtClean="0"/>
              <a:t>27.11.2014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5A0-5963-44D8-9151-1FDE67BEFA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306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3543-8DE7-4690-8558-D332B28519B0}" type="datetimeFigureOut">
              <a:rPr lang="cs-CZ" smtClean="0"/>
              <a:t>27.11.2014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5A0-5963-44D8-9151-1FDE67BEFA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12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3543-8DE7-4690-8558-D332B28519B0}" type="datetimeFigureOut">
              <a:rPr lang="cs-CZ" smtClean="0"/>
              <a:t>27.11.2014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5A0-5963-44D8-9151-1FDE67BEFA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160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3543-8DE7-4690-8558-D332B28519B0}" type="datetimeFigureOut">
              <a:rPr lang="cs-CZ" smtClean="0"/>
              <a:t>27.11.2014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5A0-5963-44D8-9151-1FDE67BEFA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38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3543-8DE7-4690-8558-D332B28519B0}" type="datetimeFigureOut">
              <a:rPr lang="cs-CZ" smtClean="0"/>
              <a:t>27.11.2014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5A0-5963-44D8-9151-1FDE67BEFA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03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3543-8DE7-4690-8558-D332B28519B0}" type="datetimeFigureOut">
              <a:rPr lang="cs-CZ" smtClean="0"/>
              <a:t>27.11.2014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C5A0-5963-44D8-9151-1FDE67BEFA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06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63543-8DE7-4690-8558-D332B28519B0}" type="datetimeFigureOut">
              <a:rPr lang="cs-CZ" smtClean="0"/>
              <a:t>27.11.2014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CC5A0-5963-44D8-9151-1FDE67BEFA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785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3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z/url?sa=i&amp;rct=j&amp;q=&amp;esrc=s&amp;source=images&amp;cd=&amp;cad=rja&amp;uact=8&amp;docid=ZafdLHWlFunaxM&amp;tbnid=hSoeDfPV8DyZzM:&amp;ved=0CAYQjRw&amp;url=http://epr.cm.utexas.edu/WhatIsEPR.html&amp;ei=RE8oU9GKGMeX1AWztoHQCg&amp;bvm=bv.62922401,d.ZGU&amp;psig=AFQjCNFgu_QYf0Y8Oi8dqn6OWahIhT1buQ&amp;ust=13952370486900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828800"/>
            <a:ext cx="7848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6. </a:t>
            </a:r>
            <a:r>
              <a:rPr lang="en-US" sz="3200" b="1" dirty="0" err="1" smtClean="0"/>
              <a:t>Elektronová</a:t>
            </a:r>
            <a:r>
              <a:rPr lang="en-US" sz="3200" b="1" dirty="0" smtClean="0"/>
              <a:t> </a:t>
            </a:r>
            <a:r>
              <a:rPr lang="en-US" sz="3200" b="1" dirty="0" err="1"/>
              <a:t>paramagnetická</a:t>
            </a:r>
            <a:r>
              <a:rPr lang="en-US" sz="3200" b="1" dirty="0"/>
              <a:t> </a:t>
            </a:r>
            <a:r>
              <a:rPr lang="en-US" sz="3200" b="1" dirty="0" err="1"/>
              <a:t>rezonance</a:t>
            </a:r>
            <a:r>
              <a:rPr lang="en-US" sz="3200" b="1" dirty="0"/>
              <a:t>: </a:t>
            </a:r>
            <a:r>
              <a:rPr lang="en-US" sz="3200" b="1" dirty="0" err="1"/>
              <a:t>Principy</a:t>
            </a:r>
            <a:r>
              <a:rPr lang="en-US" sz="3200" b="1" dirty="0" smtClean="0"/>
              <a:t>.</a:t>
            </a:r>
          </a:p>
          <a:p>
            <a:pPr algn="ctr"/>
            <a:r>
              <a:rPr lang="en-US" sz="3200" b="1" dirty="0" smtClean="0"/>
              <a:t>+</a:t>
            </a:r>
          </a:p>
          <a:p>
            <a:pPr algn="ctr"/>
            <a:r>
              <a:rPr lang="en-US" sz="3200" b="1" dirty="0" smtClean="0"/>
              <a:t>8. </a:t>
            </a:r>
            <a:r>
              <a:rPr lang="en-US" sz="3200" b="1" dirty="0" err="1" smtClean="0"/>
              <a:t>Nukle</a:t>
            </a:r>
            <a:r>
              <a:rPr lang="cs-CZ" sz="3200" b="1" dirty="0" smtClean="0"/>
              <a:t>ární magnetická rezonance: </a:t>
            </a:r>
          </a:p>
          <a:p>
            <a:pPr algn="ctr"/>
            <a:r>
              <a:rPr lang="cs-CZ" sz="3200" b="1" dirty="0" smtClean="0"/>
              <a:t>Principy.</a:t>
            </a:r>
          </a:p>
          <a:p>
            <a:pPr algn="ctr"/>
            <a:endParaRPr lang="cs-CZ" sz="3200" b="1" dirty="0"/>
          </a:p>
          <a:p>
            <a:pPr algn="ctr"/>
            <a:r>
              <a:rPr lang="cs-CZ" sz="3200" b="1" dirty="0" smtClean="0"/>
              <a:t>(dokončení z </a:t>
            </a:r>
            <a:r>
              <a:rPr lang="en-US" sz="3200" b="1" dirty="0" smtClean="0"/>
              <a:t>20.11. 2014)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909899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 je</a:t>
                </a:r>
                <a:r>
                  <a:rPr lang="en-US" dirty="0" smtClean="0">
                    <a:latin typeface="Symbol" panose="05050102010706020507" pitchFamily="18" charset="2"/>
                  </a:rPr>
                  <a:t> </a:t>
                </a:r>
                <a:r>
                  <a:rPr lang="cs-CZ" dirty="0" smtClean="0">
                    <a:latin typeface="Symbol" panose="05050102010706020507" pitchFamily="18" charset="2"/>
                  </a:rPr>
                  <a:t>p</a:t>
                </a:r>
                <a14:m>
                  <m:oMath xmlns:m="http://schemas.openxmlformats.org/officeDocument/2006/math">
                    <m:r>
                      <a:rPr lang="cs-CZ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spinov</m:t>
                    </m:r>
                    <m:r>
                      <a:rPr lang="cs-CZ">
                        <a:latin typeface="Cambria Math"/>
                      </a:rPr>
                      <m:t>á </m:t>
                    </m:r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populace</m:t>
                    </m:r>
                    <m:r>
                      <a:rPr lang="cs-CZ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?</a:t>
                </a:r>
                <a:endParaRPr lang="cs-CZ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dirty="0" smtClean="0"/>
              <a:t>Příklad: allylový radikál, HMO výpočet (C</a:t>
            </a:r>
            <a:r>
              <a:rPr lang="en-US" dirty="0" smtClean="0"/>
              <a:t>9920)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36456"/>
            <a:ext cx="4572855" cy="34601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8600" y="419100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ymbol" panose="05050102010706020507" pitchFamily="18" charset="2"/>
              </a:rPr>
              <a:t>a</a:t>
            </a:r>
            <a:endParaRPr lang="cs-CZ" sz="2400" dirty="0">
              <a:latin typeface="Symbol" panose="05050102010706020507" pitchFamily="18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3962400"/>
            <a:ext cx="259080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Box 7"/>
          <p:cNvSpPr txBox="1"/>
          <p:nvPr/>
        </p:nvSpPr>
        <p:spPr>
          <a:xfrm>
            <a:off x="869049" y="4635639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=1/√2</a:t>
            </a:r>
            <a:endParaRPr lang="cs-CZ" baseline="-25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2568" y="473606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=0</a:t>
            </a:r>
            <a:endParaRPr lang="cs-CZ" baseline="-25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460718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=-1/√</a:t>
            </a:r>
            <a:r>
              <a:rPr lang="en-US" dirty="0">
                <a:solidFill>
                  <a:srgbClr val="FF0000"/>
                </a:solidFill>
              </a:rPr>
              <a:t>2</a:t>
            </a:r>
            <a:endParaRPr lang="cs-CZ" baseline="-25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5868" y="601585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</a:t>
            </a:r>
            <a:endParaRPr lang="cs-CZ" dirty="0"/>
          </a:p>
        </p:txBody>
      </p:sp>
      <p:sp>
        <p:nvSpPr>
          <p:cNvPr id="13" name="TextBox 12"/>
          <p:cNvSpPr txBox="1"/>
          <p:nvPr/>
        </p:nvSpPr>
        <p:spPr>
          <a:xfrm>
            <a:off x="1784684" y="601585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C2</a:t>
            </a:r>
            <a:endParaRPr lang="cs-CZ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601585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C3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172200" y="3429476"/>
                <a:ext cx="16202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dirty="0" smtClean="0"/>
                  <a:t>(C1)=c</a:t>
                </a:r>
                <a:r>
                  <a:rPr lang="en-US" baseline="-25000" dirty="0" smtClean="0"/>
                  <a:t>1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=1/2</a:t>
                </a:r>
                <a:endParaRPr lang="cs-CZ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3429476"/>
                <a:ext cx="1620252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3396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275594" y="4160996"/>
                <a:ext cx="14134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dirty="0" smtClean="0"/>
                  <a:t>(C2)=c</a:t>
                </a:r>
                <a:r>
                  <a:rPr lang="en-US" baseline="-25000" dirty="0" smtClean="0"/>
                  <a:t>2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=0</a:t>
                </a:r>
                <a:endParaRPr lang="cs-CZ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594" y="4160996"/>
                <a:ext cx="1413464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3879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172200" y="5004971"/>
                <a:ext cx="16202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dirty="0" smtClean="0"/>
                  <a:t>(C3)=c</a:t>
                </a:r>
                <a:r>
                  <a:rPr lang="en-US" baseline="-25000" dirty="0" smtClean="0"/>
                  <a:t>3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=</a:t>
                </a:r>
                <a:r>
                  <a:rPr lang="en-US" dirty="0"/>
                  <a:t>1/2</a:t>
                </a:r>
                <a:endParaRPr lang="cs-CZ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5004971"/>
                <a:ext cx="1620252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3396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557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266640"/>
                  </p:ext>
                </p:extLst>
              </p:nvPr>
            </p:nvGraphicFramePr>
            <p:xfrm>
              <a:off x="457200" y="304800"/>
              <a:ext cx="8229600" cy="6477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7400"/>
                    <a:gridCol w="2057400"/>
                    <a:gridCol w="2057400"/>
                    <a:gridCol w="2057400"/>
                  </a:tblGrid>
                  <a:tr h="4938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err="1" smtClean="0"/>
                            <a:t>Radik</a:t>
                          </a:r>
                          <a:r>
                            <a:rPr lang="cs-CZ" sz="2400" b="0" dirty="0" smtClean="0"/>
                            <a:t>ál</a:t>
                          </a:r>
                          <a:endParaRPr lang="cs-CZ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cs-CZ" sz="2400" b="0" i="1" smtClean="0">
                                  <a:latin typeface="Cambria Math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cs-CZ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US" sz="2400" b="0" dirty="0" smtClean="0"/>
                            <a:t>/G</a:t>
                          </a:r>
                          <a:endParaRPr lang="cs-CZ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i="1">
                                        <a:latin typeface="Cambria Math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cs-CZ" sz="2400" i="1">
                                        <a:latin typeface="Cambria Math"/>
                                      </a:rPr>
                                      <m:t>𝜋</m:t>
                                    </m:r>
                                  </m:sub>
                                </m:sSub>
                                <m:r>
                                  <a:rPr lang="cs-CZ" sz="2400" b="0" i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2400" b="0" i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cs-CZ" sz="2400" b="0" i="0" smtClean="0">
                                    <a:latin typeface="Cambria Math"/>
                                  </a:rPr>
                                  <m:t>ü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2400" b="0" i="0" smtClean="0">
                                    <a:latin typeface="Cambria Math"/>
                                  </a:rPr>
                                  <m:t>ckel</m:t>
                                </m:r>
                                <m:r>
                                  <a:rPr lang="cs-CZ" sz="2400" b="0" i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sz="24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cs-CZ" sz="24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sz="24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cs-CZ" sz="2400" i="1">
                                        <a:latin typeface="Cambria Math"/>
                                      </a:rPr>
                                      <m:t>𝛼</m:t>
                                    </m:r>
                                  </m:sub>
                                  <m:sup>
                                    <m:r>
                                      <a:rPr lang="cs-CZ" sz="2400" i="1">
                                        <a:latin typeface="Cambria Math"/>
                                      </a:rPr>
                                      <m:t>𝐻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</a:tr>
                  <a:tr h="997192"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23.04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-23.0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997192"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5.98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cs-CZ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-29.9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997192"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3.75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cs-CZ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-23.5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99719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4.30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cs-CZ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-25.8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997192"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3.91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cs-CZ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-27.4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997192"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3.21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cs-CZ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-25.6</a:t>
                          </a:r>
                          <a:endParaRPr lang="cs-CZ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266640"/>
                  </p:ext>
                </p:extLst>
              </p:nvPr>
            </p:nvGraphicFramePr>
            <p:xfrm>
              <a:off x="457200" y="304800"/>
              <a:ext cx="8229600" cy="6477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7400"/>
                    <a:gridCol w="2057400"/>
                    <a:gridCol w="2057400"/>
                    <a:gridCol w="2057400"/>
                  </a:tblGrid>
                  <a:tr h="4938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err="1" smtClean="0"/>
                            <a:t>Radik</a:t>
                          </a:r>
                          <a:r>
                            <a:rPr lang="cs-CZ" sz="2400" b="0" dirty="0" smtClean="0"/>
                            <a:t>ál</a:t>
                          </a:r>
                          <a:endParaRPr lang="cs-CZ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297" t="-9877" r="-200297" b="-12728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04" t="-9877" r="-99704" b="-12728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93" t="-9877" b="-1272840"/>
                          </a:stretch>
                        </a:blipFill>
                      </a:tcPr>
                    </a:tc>
                  </a:tr>
                  <a:tr h="997192"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23.04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-23.0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997192"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5.98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04" t="-155215" r="-99704" b="-431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-29.9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997192"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3.75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04" t="-253659" r="-99704" b="-329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-23.5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99719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4.30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04" t="-353659" r="-99704" b="-229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-25.8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997192"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3.91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04" t="-456442" r="-99704" b="-1306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-27.4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997192"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3.21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04" t="-553049" r="-99704" b="-29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-25.6</a:t>
                          </a:r>
                          <a:endParaRPr lang="cs-CZ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" y="990600"/>
            <a:ext cx="742950" cy="695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4" y="1905000"/>
            <a:ext cx="866775" cy="8487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40203"/>
            <a:ext cx="836294" cy="9698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453991" y="3276600"/>
            <a:ext cx="619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10071"/>
            <a:ext cx="836294" cy="969868"/>
          </a:xfrm>
          <a:prstGeom prst="rect">
            <a:avLst/>
          </a:prstGeom>
        </p:spPr>
      </p:pic>
      <p:sp>
        <p:nvSpPr>
          <p:cNvPr id="14" name="Plus 13"/>
          <p:cNvSpPr/>
          <p:nvPr/>
        </p:nvSpPr>
        <p:spPr>
          <a:xfrm>
            <a:off x="1427797" y="4170411"/>
            <a:ext cx="114300" cy="12459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4" y="4851082"/>
            <a:ext cx="866775" cy="8667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18433" y="4876800"/>
            <a:ext cx="276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.</a:t>
            </a:r>
            <a:endParaRPr lang="cs-CZ" sz="2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7" r="65993" b="32973"/>
          <a:stretch/>
        </p:blipFill>
        <p:spPr>
          <a:xfrm>
            <a:off x="1245868" y="6019800"/>
            <a:ext cx="657226" cy="6643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04078" y="6009620"/>
            <a:ext cx="276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.</a:t>
            </a:r>
            <a:endParaRPr lang="cs-CZ" sz="28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509711" y="6285517"/>
            <a:ext cx="619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683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</a:t>
                </a:r>
                <a:r>
                  <a:rPr lang="cs-CZ" dirty="0" smtClean="0"/>
                  <a:t>č závisí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𝛼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sup>
                    </m:sSubSup>
                  </m:oMath>
                </a14:m>
                <a:r>
                  <a:rPr lang="cs-CZ" dirty="0" smtClean="0"/>
                  <a:t> na systému? </a:t>
                </a:r>
                <a:endParaRPr lang="cs-CZ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Spinová polarizace závisí na </a:t>
            </a:r>
          </a:p>
          <a:p>
            <a:r>
              <a:rPr lang="cs-CZ" dirty="0" smtClean="0"/>
              <a:t>náboji na příslušném C</a:t>
            </a:r>
          </a:p>
          <a:p>
            <a:r>
              <a:rPr lang="cs-CZ" dirty="0" smtClean="0"/>
              <a:t>vazebných úhlech substituentů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cs-CZ" dirty="0" smtClean="0"/>
              <a:t>Za referenci se považuje </a:t>
            </a:r>
          </a:p>
          <a:p>
            <a:pPr marL="0" indent="0">
              <a:buNone/>
            </a:pPr>
            <a:r>
              <a:rPr lang="cs-CZ" dirty="0" smtClean="0"/>
              <a:t>(planární, bez náboje, úhly </a:t>
            </a:r>
            <a:r>
              <a:rPr lang="en-US" dirty="0" smtClean="0"/>
              <a:t>120</a:t>
            </a:r>
            <a:r>
              <a:rPr lang="en-US" baseline="30000" dirty="0" smtClean="0"/>
              <a:t>o</a:t>
            </a:r>
            <a:r>
              <a:rPr lang="en-US" dirty="0" smtClean="0"/>
              <a:t>)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86200"/>
            <a:ext cx="8572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71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Obr</a:t>
            </a:r>
            <a:r>
              <a:rPr lang="cs-CZ" dirty="0" smtClean="0"/>
              <a:t>ácení McConnellova vztahu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2457450" cy="1857375"/>
          </a:xfrm>
        </p:spPr>
      </p:pic>
      <p:sp>
        <p:nvSpPr>
          <p:cNvPr id="5" name="TextBox 4"/>
          <p:cNvSpPr txBox="1"/>
          <p:nvPr/>
        </p:nvSpPr>
        <p:spPr>
          <a:xfrm>
            <a:off x="2209800" y="1436132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4.06 G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2899134" y="344043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(-)13.92 G</a:t>
            </a:r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3365176" y="208383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(-)14.83 G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48200" y="2279928"/>
                <a:ext cx="4025076" cy="661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𝑇𝐸𝑅𝑀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)</m:t>
                      </m:r>
                      <m:r>
                        <a:rPr lang="cs-CZ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−13.92−14.83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×(−23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r>
                        <a:rPr lang="en-US" dirty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0" dirty="0" smtClean="0">
                          <a:latin typeface="Cambria Math"/>
                          <a:ea typeface="Cambria Math"/>
                        </a:rPr>
                        <m:t>0.625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279928"/>
                <a:ext cx="4025076" cy="6619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73930" y="3618410"/>
                <a:ext cx="3874137" cy="6519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𝐶𝐸𝑁𝑇𝑅</m:t>
                              </m:r>
                            </m:sub>
                          </m:sSub>
                        </m:e>
                      </m:d>
                      <m:r>
                        <a:rPr lang="cs-CZ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+4.0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−23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</m:d>
                        </m:den>
                      </m:f>
                      <m:r>
                        <a:rPr lang="en-US" dirty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0" dirty="0" smtClean="0">
                          <a:latin typeface="Cambria Math"/>
                          <a:ea typeface="Cambria Math"/>
                        </a:rPr>
                        <m:t>−0.176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930" y="3618410"/>
                <a:ext cx="3874137" cy="6519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17890" y="4733110"/>
                <a:ext cx="5004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Sumační kontrola: </a:t>
                </a:r>
                <a:r>
                  <a:rPr lang="en-US" dirty="0" smtClean="0"/>
                  <a:t> 2 ×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dirty="0">
                        <a:latin typeface="Cambria Math"/>
                        <a:ea typeface="Cambria Math"/>
                      </a:rPr>
                      <m:t>0.625</m:t>
                    </m:r>
                    <m:r>
                      <a:rPr lang="en-US" b="0" i="0" dirty="0" smtClean="0">
                        <a:latin typeface="Cambria Math"/>
                        <a:ea typeface="Cambria Math"/>
                      </a:rPr>
                      <m:t>−0.176=1.074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&gt;1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890" y="4733110"/>
                <a:ext cx="5004127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096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0" y="5257800"/>
            <a:ext cx="93198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Obsahuje</a:t>
            </a:r>
            <a:r>
              <a:rPr lang="en-US" dirty="0" smtClean="0"/>
              <a:t> </a:t>
            </a:r>
            <a:r>
              <a:rPr lang="en-US" dirty="0" err="1" smtClean="0"/>
              <a:t>tedy</a:t>
            </a:r>
            <a:r>
              <a:rPr lang="en-US" dirty="0" smtClean="0"/>
              <a:t> </a:t>
            </a:r>
            <a:r>
              <a:rPr lang="en-US" dirty="0" err="1" smtClean="0"/>
              <a:t>syst</a:t>
            </a:r>
            <a:r>
              <a:rPr lang="cs-CZ" dirty="0" smtClean="0"/>
              <a:t>ém více než </a:t>
            </a:r>
            <a:r>
              <a:rPr lang="en-US" dirty="0" smtClean="0"/>
              <a:t>1 nep</a:t>
            </a:r>
            <a:r>
              <a:rPr lang="cs-CZ" dirty="0" smtClean="0"/>
              <a:t>árový elektron?  Ne, v HMO se jedná o čistý dubletní stav, </a:t>
            </a:r>
          </a:p>
          <a:p>
            <a:r>
              <a:rPr lang="cs-CZ" dirty="0" smtClean="0"/>
              <a:t>problém je v přibližnosti vyjádření McConnellovy konstanty.</a:t>
            </a:r>
          </a:p>
          <a:p>
            <a:endParaRPr lang="cs-CZ" dirty="0" smtClean="0"/>
          </a:p>
          <a:p>
            <a:r>
              <a:rPr lang="cs-CZ" dirty="0" smtClean="0"/>
              <a:t>Obecně při složitějším výpočtu (např. DFT) ale můžeme dostat takzvaně spinově kontaminovaný stav  - „neceločíselný počet nepárových elektronů“, který je artefaktem popisu.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3545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dirty="0" smtClean="0"/>
                  <a:t>Pom</a:t>
                </a:r>
                <a:r>
                  <a:rPr lang="cs-CZ" sz="2800" dirty="0" smtClean="0"/>
                  <a:t>ěr </a:t>
                </a:r>
                <a:r>
                  <a:rPr lang="cs-CZ" sz="2800" i="1" dirty="0" smtClean="0"/>
                  <a:t>a</a:t>
                </a:r>
                <a:r>
                  <a:rPr lang="cs-CZ" sz="2800" baseline="-25000" dirty="0" smtClean="0"/>
                  <a:t> </a:t>
                </a:r>
                <a:r>
                  <a:rPr lang="en-US" sz="28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dirty="0">
                            <a:latin typeface="Symbol" panose="05050102010706020507" pitchFamily="18" charset="2"/>
                            <a:cs typeface="Times New Roman" panose="02020603050405020304" pitchFamily="18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cs-CZ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cs-CZ" sz="2800" i="1" dirty="0" smtClean="0"/>
                  <a:t> a</a:t>
                </a:r>
                <a:r>
                  <a:rPr lang="cs-CZ" sz="2800" baseline="-25000" dirty="0" smtClean="0"/>
                  <a:t> </a:t>
                </a:r>
                <a:r>
                  <a:rPr lang="en-US" sz="28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cs-CZ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cs-CZ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jako</a:t>
                </a:r>
                <a:r>
                  <a:rPr lang="cs-CZ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míra pyramidalizace na radikálovém centru</a:t>
                </a:r>
                <a:endParaRPr lang="cs-CZ"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064" b="-101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47385341"/>
                  </p:ext>
                </p:extLst>
              </p:nvPr>
            </p:nvGraphicFramePr>
            <p:xfrm>
              <a:off x="457200" y="1447800"/>
              <a:ext cx="8229600" cy="52531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7400"/>
                    <a:gridCol w="2057400"/>
                    <a:gridCol w="2057400"/>
                    <a:gridCol w="2057400"/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R•CHCH</a:t>
                          </a:r>
                          <a:r>
                            <a:rPr lang="en-US" baseline="-25000" dirty="0" smtClean="0"/>
                            <a:t>3</a:t>
                          </a:r>
                          <a:endParaRPr lang="cs-CZ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cs-CZ" sz="1800" b="1" i="1" smtClean="0">
                                  <a:latin typeface="Cambria Math"/>
                                </a:rPr>
                                <m:t>𝒂</m:t>
                              </m:r>
                              <m:d>
                                <m:dPr>
                                  <m:ctrlPr>
                                    <a:rPr lang="cs-CZ" sz="18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800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800" b="1" i="1">
                                          <a:latin typeface="Cambria Math"/>
                                        </a:rPr>
                                        <m:t>𝑯</m:t>
                                      </m:r>
                                    </m:e>
                                    <m:sub>
                                      <m:r>
                                        <a:rPr lang="cs-CZ" sz="1800" b="1" i="1">
                                          <a:latin typeface="Cambria Math"/>
                                          <a:ea typeface="Cambria Math"/>
                                        </a:rPr>
                                        <m:t>𝜶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US" sz="1800" b="1" dirty="0" smtClean="0"/>
                            <a:t>/G</a:t>
                          </a:r>
                          <a:endParaRPr lang="cs-CZ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 b="1" i="1" dirty="0" smtClean="0"/>
                            <a:t>a</a:t>
                          </a:r>
                          <a:r>
                            <a:rPr lang="cs-CZ" sz="1800" b="1" baseline="-25000" dirty="0" smtClean="0"/>
                            <a:t> </a:t>
                          </a:r>
                          <a:r>
                            <a:rPr lang="en-US" sz="1800" b="1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1" i="1">
                                      <a:latin typeface="Cambria Math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1800" b="1" dirty="0">
                                      <a:latin typeface="Symbol" panose="05050102010706020507" pitchFamily="18" charset="2"/>
                                      <a:cs typeface="Times New Roman" panose="02020603050405020304" pitchFamily="18" charset="0"/>
                                    </a:rPr>
                                    <m:t>b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cs-CZ" sz="1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/G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 b="1" i="1" dirty="0" smtClean="0"/>
                            <a:t>a</a:t>
                          </a:r>
                          <a:r>
                            <a:rPr lang="cs-CZ" sz="1800" b="1" baseline="-25000" dirty="0" smtClean="0"/>
                            <a:t> </a:t>
                          </a:r>
                          <a:r>
                            <a:rPr lang="en-US" sz="1800" b="1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1" i="1">
                                      <a:latin typeface="Cambria Math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1800" b="1" dirty="0">
                                      <a:latin typeface="Symbol" panose="05050102010706020507" pitchFamily="18" charset="2"/>
                                      <a:cs typeface="Times New Roman" panose="02020603050405020304" pitchFamily="18" charset="0"/>
                                    </a:rPr>
                                    <m:t>b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cs-CZ" sz="1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</a:t>
                          </a:r>
                          <a:r>
                            <a:rPr lang="cs-CZ" sz="1800" b="1" i="1" dirty="0" smtClean="0"/>
                            <a:t> a</a:t>
                          </a:r>
                          <a:r>
                            <a:rPr lang="cs-CZ" sz="1800" b="1" baseline="-25000" dirty="0" smtClean="0"/>
                            <a:t> </a:t>
                          </a:r>
                          <a:r>
                            <a:rPr lang="en-US" sz="1800" b="1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1" i="1">
                                      <a:latin typeface="Cambria Math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cs-CZ" sz="1800" b="1" i="1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</a:t>
                          </a:r>
                          <a:endParaRPr lang="cs-CZ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R=H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22.02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26.84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1.21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R=CH</a:t>
                          </a:r>
                          <a:r>
                            <a:rPr lang="en-US" baseline="-25000" dirty="0" smtClean="0"/>
                            <a:t>3</a:t>
                          </a:r>
                          <a:endParaRPr lang="cs-CZ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21.04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24.69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1.13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R=CH</a:t>
                          </a:r>
                          <a:r>
                            <a:rPr lang="en-US" baseline="-25000" dirty="0" smtClean="0"/>
                            <a:t>2</a:t>
                          </a:r>
                          <a:r>
                            <a:rPr lang="en-US" dirty="0" smtClean="0"/>
                            <a:t>Cl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20.70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24.03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1.16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R=CH</a:t>
                          </a:r>
                          <a:r>
                            <a:rPr lang="en-US" baseline="-25000" dirty="0" smtClean="0"/>
                            <a:t>2</a:t>
                          </a:r>
                          <a:r>
                            <a:rPr lang="en-US" dirty="0" smtClean="0"/>
                            <a:t>F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22.10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25.70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1.16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R=CH</a:t>
                          </a:r>
                          <a:r>
                            <a:rPr lang="en-US" baseline="-25000" dirty="0" smtClean="0"/>
                            <a:t>2</a:t>
                          </a:r>
                          <a:r>
                            <a:rPr lang="en-US" dirty="0" smtClean="0"/>
                            <a:t>OH</a:t>
                          </a:r>
                          <a:endParaRPr lang="cs-CZ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21.58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25.40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1.18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R=COH</a:t>
                          </a:r>
                          <a:endParaRPr lang="cs-CZ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18.10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21.50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1.19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R=CN</a:t>
                          </a:r>
                          <a:endParaRPr lang="cs-CZ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10.31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23.27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1.15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R=Br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20.47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24.71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1.21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R=F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17.31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24.48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>
                              <a:solidFill>
                                <a:srgbClr val="FF0000"/>
                              </a:solidFill>
                            </a:rPr>
                            <a:t>1.41  !</a:t>
                          </a:r>
                          <a:endParaRPr lang="cs-CZ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R=NH</a:t>
                          </a:r>
                          <a:r>
                            <a:rPr lang="en-US" baseline="-25000" dirty="0" smtClean="0"/>
                            <a:t>3</a:t>
                          </a:r>
                          <a:r>
                            <a:rPr lang="en-US" baseline="30000" dirty="0" smtClean="0"/>
                            <a:t>+</a:t>
                          </a:r>
                          <a:endParaRPr lang="cs-CZ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22.7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26.7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1.18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R=OH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15.0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22.4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>
                              <a:solidFill>
                                <a:srgbClr val="FF0000"/>
                              </a:solidFill>
                            </a:rPr>
                            <a:t>1.49  !</a:t>
                          </a:r>
                          <a:endParaRPr lang="cs-CZ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R=C</a:t>
                          </a:r>
                          <a:r>
                            <a:rPr lang="en-US" baseline="-25000" dirty="0" smtClean="0"/>
                            <a:t>6</a:t>
                          </a:r>
                          <a:r>
                            <a:rPr lang="en-US" dirty="0" smtClean="0"/>
                            <a:t>H</a:t>
                          </a:r>
                          <a:r>
                            <a:rPr lang="en-US" baseline="-25000" dirty="0" smtClean="0"/>
                            <a:t>5</a:t>
                          </a:r>
                          <a:endParaRPr lang="cs-CZ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16.3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17.9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1.10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R=NH</a:t>
                          </a:r>
                          <a:r>
                            <a:rPr lang="en-US" baseline="-25000" dirty="0" smtClean="0"/>
                            <a:t>2</a:t>
                          </a:r>
                          <a:endParaRPr lang="cs-CZ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14.7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20.7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>
                              <a:solidFill>
                                <a:srgbClr val="FF0000"/>
                              </a:solidFill>
                            </a:rPr>
                            <a:t>1.41 !</a:t>
                          </a:r>
                          <a:endParaRPr lang="cs-CZ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47385341"/>
                  </p:ext>
                </p:extLst>
              </p:nvPr>
            </p:nvGraphicFramePr>
            <p:xfrm>
              <a:off x="457200" y="1447800"/>
              <a:ext cx="8229600" cy="52531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7400"/>
                    <a:gridCol w="2057400"/>
                    <a:gridCol w="2057400"/>
                    <a:gridCol w="2057400"/>
                  </a:tblGrid>
                  <a:tr h="432245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R•CHCH</a:t>
                          </a:r>
                          <a:r>
                            <a:rPr lang="en-US" baseline="-25000" dirty="0" smtClean="0"/>
                            <a:t>3</a:t>
                          </a:r>
                          <a:endParaRPr lang="cs-CZ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297" t="-7042" r="-200297" b="-11338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04" t="-7042" r="-99704" b="-11338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93" t="-7042" b="-113380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R=H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22.02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26.84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1.21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R=CH</a:t>
                          </a:r>
                          <a:r>
                            <a:rPr lang="en-US" baseline="-25000" dirty="0" smtClean="0"/>
                            <a:t>3</a:t>
                          </a:r>
                          <a:endParaRPr lang="cs-CZ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21.04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24.69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1.13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R=CH</a:t>
                          </a:r>
                          <a:r>
                            <a:rPr lang="en-US" baseline="-25000" dirty="0" smtClean="0"/>
                            <a:t>2</a:t>
                          </a:r>
                          <a:r>
                            <a:rPr lang="en-US" dirty="0" smtClean="0"/>
                            <a:t>Cl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20.70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24.03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1.16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R=CH</a:t>
                          </a:r>
                          <a:r>
                            <a:rPr lang="en-US" baseline="-25000" dirty="0" smtClean="0"/>
                            <a:t>2</a:t>
                          </a:r>
                          <a:r>
                            <a:rPr lang="en-US" dirty="0" smtClean="0"/>
                            <a:t>F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22.10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25.70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1.16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R=CH</a:t>
                          </a:r>
                          <a:r>
                            <a:rPr lang="en-US" baseline="-25000" dirty="0" smtClean="0"/>
                            <a:t>2</a:t>
                          </a:r>
                          <a:r>
                            <a:rPr lang="en-US" dirty="0" smtClean="0"/>
                            <a:t>OH</a:t>
                          </a:r>
                          <a:endParaRPr lang="cs-CZ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21.58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25.40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1.18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R=COH</a:t>
                          </a:r>
                          <a:endParaRPr lang="cs-CZ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18.10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21.50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1.19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R=CN</a:t>
                          </a:r>
                          <a:endParaRPr lang="cs-CZ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10.31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23.27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1.15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R=Br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20.47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24.71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1.21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R=F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17.31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24.48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>
                              <a:solidFill>
                                <a:srgbClr val="FF0000"/>
                              </a:solidFill>
                            </a:rPr>
                            <a:t>1.41  !</a:t>
                          </a:r>
                          <a:endParaRPr lang="cs-CZ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R=NH</a:t>
                          </a:r>
                          <a:r>
                            <a:rPr lang="en-US" baseline="-25000" dirty="0" smtClean="0"/>
                            <a:t>3</a:t>
                          </a:r>
                          <a:r>
                            <a:rPr lang="en-US" baseline="30000" dirty="0" smtClean="0"/>
                            <a:t>+</a:t>
                          </a:r>
                          <a:endParaRPr lang="cs-CZ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22.7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26.7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1.18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R=OH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15.0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22.4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>
                              <a:solidFill>
                                <a:srgbClr val="FF0000"/>
                              </a:solidFill>
                            </a:rPr>
                            <a:t>1.49  !</a:t>
                          </a:r>
                          <a:endParaRPr lang="cs-CZ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R=C</a:t>
                          </a:r>
                          <a:r>
                            <a:rPr lang="en-US" baseline="-25000" dirty="0" smtClean="0"/>
                            <a:t>6</a:t>
                          </a:r>
                          <a:r>
                            <a:rPr lang="en-US" dirty="0" smtClean="0"/>
                            <a:t>H</a:t>
                          </a:r>
                          <a:r>
                            <a:rPr lang="en-US" baseline="-25000" dirty="0" smtClean="0"/>
                            <a:t>5</a:t>
                          </a:r>
                          <a:endParaRPr lang="cs-CZ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16.3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17.9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1.10</a:t>
                          </a:r>
                          <a:endParaRPr lang="cs-CZ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R=NH</a:t>
                          </a:r>
                          <a:r>
                            <a:rPr lang="en-US" baseline="-25000" dirty="0" smtClean="0"/>
                            <a:t>2</a:t>
                          </a:r>
                          <a:endParaRPr lang="cs-CZ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14.7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20.7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>
                              <a:solidFill>
                                <a:srgbClr val="FF0000"/>
                              </a:solidFill>
                            </a:rPr>
                            <a:t>1.41 !</a:t>
                          </a:r>
                          <a:endParaRPr lang="cs-CZ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91191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 </a:t>
            </a:r>
            <a:r>
              <a:rPr lang="en-US" dirty="0" err="1"/>
              <a:t>Connel</a:t>
            </a:r>
            <a:r>
              <a:rPr lang="cs-CZ" dirty="0"/>
              <a:t>lův vztah pro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cs-CZ" dirty="0" smtClean="0"/>
              <a:t>-protony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81200"/>
            <a:ext cx="3848100" cy="2738071"/>
          </a:xfrm>
        </p:spPr>
      </p:pic>
      <p:pic>
        <p:nvPicPr>
          <p:cNvPr id="2055" name="Picture 7" descr="http://www.esr-spectsim-softw.fr/proton_fichiers/image010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386" y="1828800"/>
            <a:ext cx="422787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esr-spectsim-softw.fr/proton_fichiers/image014.gif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35630"/>
            <a:ext cx="1393723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43914" y="3198167"/>
            <a:ext cx="40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G</a:t>
            </a:r>
            <a:endParaRPr lang="cs-CZ" sz="2400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>
            <a:endCxn id="2062" idx="0"/>
          </p:cNvCxnSpPr>
          <p:nvPr/>
        </p:nvCxnSpPr>
        <p:spPr>
          <a:xfrm flipH="1">
            <a:off x="5649862" y="2590800"/>
            <a:ext cx="141338" cy="54483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11852" y="3227805"/>
            <a:ext cx="11571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≈55G</a:t>
            </a:r>
            <a:endParaRPr lang="cs-CZ" sz="24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781800" y="2590800"/>
            <a:ext cx="76200" cy="54483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87966" y="3886200"/>
            <a:ext cx="196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Spinov</a:t>
            </a:r>
            <a:r>
              <a:rPr lang="cs-CZ" b="1" dirty="0" smtClean="0">
                <a:solidFill>
                  <a:schemeClr val="tx2"/>
                </a:solidFill>
              </a:rPr>
              <a:t>á polarizace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44703" y="3886200"/>
            <a:ext cx="1724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Hyperkonjugace</a:t>
            </a:r>
            <a:endParaRPr lang="cs-CZ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20522" y="3247378"/>
                <a:ext cx="649601" cy="453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cs-CZ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cs-CZ" sz="24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Q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  <m:sup/>
                    </m:sSubSup>
                  </m:oMath>
                </a14:m>
                <a:r>
                  <a:rPr lang="en-US" sz="2400" baseline="30000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b</a:t>
                </a:r>
                <a:endParaRPr lang="cs-CZ" sz="2400" baseline="30000" dirty="0">
                  <a:solidFill>
                    <a:srgbClr val="FF0000"/>
                  </a:solidFill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522" y="3247378"/>
                <a:ext cx="649601" cy="453522"/>
              </a:xfrm>
              <a:prstGeom prst="rect">
                <a:avLst/>
              </a:prstGeom>
              <a:blipFill rotWithShape="1">
                <a:blip r:embed="rId7"/>
                <a:stretch>
                  <a:fillRect l="-5607" t="-4054" r="-3738" b="-162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905000" y="4997172"/>
            <a:ext cx="65532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cs-C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úhel mezi orbitalem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rovinou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400" baseline="-25000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−C</a:t>
            </a:r>
            <a:r>
              <a:rPr lang="en-US" sz="2400" baseline="-25000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−C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cs-CZ" sz="2400" baseline="-250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cxnSp>
        <p:nvCxnSpPr>
          <p:cNvPr id="22" name="Curved Connector 21"/>
          <p:cNvCxnSpPr/>
          <p:nvPr/>
        </p:nvCxnSpPr>
        <p:spPr>
          <a:xfrm rot="5400000">
            <a:off x="1818501" y="3330833"/>
            <a:ext cx="1315998" cy="533400"/>
          </a:xfrm>
          <a:prstGeom prst="curvedConnector3">
            <a:avLst/>
          </a:prstGeom>
          <a:ln w="19050">
            <a:solidFill>
              <a:srgbClr val="D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018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 smtClean="0"/>
              <a:t>Hyperjemn</a:t>
            </a:r>
            <a:r>
              <a:rPr lang="cs-CZ" sz="4400" dirty="0" smtClean="0"/>
              <a:t>é interakce </a:t>
            </a:r>
          </a:p>
          <a:p>
            <a:pPr marL="0" indent="0" algn="ctr">
              <a:buNone/>
            </a:pPr>
            <a:r>
              <a:rPr lang="cs-CZ" sz="4400" dirty="0" smtClean="0"/>
              <a:t>v komplexech přechodových kovů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168260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Spinový Hamiltonián</a:t>
            </a:r>
            <a:endParaRPr lang="cs-CZ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 smtClean="0"/>
                  <a:t>Jeden nepárový elek</a:t>
                </a:r>
                <a:r>
                  <a:rPr lang="cs-CZ" dirty="0"/>
                  <a:t>tron v molekule:</a:t>
                </a:r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cs-CZ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</m:acc>
                      <m:r>
                        <a:rPr lang="en-US">
                          <a:latin typeface="Cambria Math"/>
                        </a:rPr>
                        <m:t>∙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𝑔</m:t>
                      </m:r>
                      <m:r>
                        <a:rPr lang="en-US">
                          <a:latin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cs-CZ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e>
                      </m:acc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Nepárový elektron a magnetická jádra:</a:t>
                </a:r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cs-CZ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</m:acc>
                    <m:r>
                      <a:rPr lang="en-US" b="1">
                        <a:latin typeface="Cambria Math"/>
                      </a:rPr>
                      <m:t>∙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  <m:r>
                      <a:rPr lang="en-US" b="1">
                        <a:latin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cs-CZ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</m:acc>
                    <m:r>
                      <a:rPr lang="en-US" b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𝑵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cs-CZ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endParaRPr lang="cs-CZ" b="1" dirty="0" smtClean="0"/>
              </a:p>
              <a:p>
                <a:pPr marL="0" indent="0" algn="ctr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7549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Spinový Hamiltonián</a:t>
            </a:r>
            <a:endParaRPr lang="cs-CZ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 smtClean="0"/>
                  <a:t>Jeden nepárový elek</a:t>
                </a:r>
                <a:r>
                  <a:rPr lang="cs-CZ" dirty="0"/>
                  <a:t>tron v molekule:</a:t>
                </a:r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cs-CZ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</m:acc>
                      <m:r>
                        <a:rPr lang="en-US">
                          <a:latin typeface="Cambria Math"/>
                        </a:rPr>
                        <m:t>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𝐠</m:t>
                      </m:r>
                      <m:r>
                        <a:rPr lang="en-US">
                          <a:latin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cs-CZ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e>
                      </m:acc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Nepárový elektron a magnetická jádra:</a:t>
                </a:r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cs-CZ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</m:acc>
                    <m:r>
                      <a:rPr lang="en-US" b="1">
                        <a:latin typeface="Cambria Math"/>
                      </a:rPr>
                      <m:t>∙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𝐠</m:t>
                    </m:r>
                    <m:r>
                      <a:rPr lang="en-US" b="1">
                        <a:latin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cs-CZ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</m:acc>
                    <m:r>
                      <a:rPr lang="en-US" b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cs-CZ" b="1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1" i="1">
                            <a:latin typeface="Cambria Math"/>
                          </a:rPr>
                          <m:t>𝑵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cs-CZ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</m:acc>
                        <m:r>
                          <a:rPr lang="en-US" b="1">
                            <a:latin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cs-CZ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𝐀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𝑵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endParaRPr lang="cs-CZ" b="1" dirty="0" smtClean="0"/>
              </a:p>
              <a:p>
                <a:pPr marL="0" indent="0" algn="ctr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2771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2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/>
              <a:t>EPR hyperjemn</a:t>
            </a:r>
            <a:r>
              <a:rPr lang="cs-CZ" sz="3100" dirty="0" smtClean="0"/>
              <a:t>é štěpení kvantově-chemicky</a:t>
            </a:r>
            <a:endParaRPr lang="en-US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23"/>
          <a:stretch/>
        </p:blipFill>
        <p:spPr bwMode="auto">
          <a:xfrm>
            <a:off x="1043608" y="1915724"/>
            <a:ext cx="2547960" cy="131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87724" y="2286815"/>
            <a:ext cx="180020" cy="317940"/>
          </a:xfrm>
          <a:prstGeom prst="rect">
            <a:avLst/>
          </a:prstGeom>
          <a:solidFill>
            <a:srgbClr val="068FD4"/>
          </a:solidFill>
          <a:ln>
            <a:solidFill>
              <a:srgbClr val="068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95736" y="2373961"/>
            <a:ext cx="0" cy="2368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347864" y="3078903"/>
            <a:ext cx="180020" cy="108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04"/>
          <a:stretch/>
        </p:blipFill>
        <p:spPr bwMode="auto">
          <a:xfrm>
            <a:off x="1196008" y="2068124"/>
            <a:ext cx="2547960" cy="127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240124" y="2439215"/>
            <a:ext cx="180020" cy="317940"/>
          </a:xfrm>
          <a:prstGeom prst="rect">
            <a:avLst/>
          </a:prstGeom>
          <a:solidFill>
            <a:srgbClr val="068FD4"/>
          </a:solidFill>
          <a:ln>
            <a:solidFill>
              <a:srgbClr val="068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348136" y="2526361"/>
            <a:ext cx="0" cy="23689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500264" y="3231303"/>
            <a:ext cx="180020" cy="108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482534" y="2333923"/>
            <a:ext cx="180020" cy="317940"/>
          </a:xfrm>
          <a:prstGeom prst="rect">
            <a:avLst/>
          </a:prstGeom>
          <a:solidFill>
            <a:srgbClr val="068FD4"/>
          </a:solidFill>
          <a:ln>
            <a:solidFill>
              <a:srgbClr val="068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519772" y="2470922"/>
            <a:ext cx="0" cy="2368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900716" y="858642"/>
            <a:ext cx="0" cy="23689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899246" y="889503"/>
            <a:ext cx="0" cy="2368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09442" y="839805"/>
            <a:ext cx="1904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elektron</a:t>
            </a:r>
            <a:r>
              <a:rPr lang="cs-CZ" sz="2000" dirty="0" smtClean="0"/>
              <a:t>ový</a:t>
            </a:r>
            <a:r>
              <a:rPr lang="en-US" sz="2000" dirty="0" smtClean="0"/>
              <a:t> spin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097138" y="839805"/>
            <a:ext cx="1454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jaderný</a:t>
            </a:r>
            <a:r>
              <a:rPr lang="en-US" sz="2000" dirty="0" smtClean="0"/>
              <a:t> spin</a:t>
            </a:r>
            <a:endParaRPr lang="en-US" sz="20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169551" y="1017318"/>
            <a:ext cx="531676" cy="0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788442" y="751491"/>
            <a:ext cx="4934238" cy="4639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1" r="27928" b="22787"/>
          <a:stretch/>
        </p:blipFill>
        <p:spPr bwMode="auto">
          <a:xfrm>
            <a:off x="5362009" y="1663209"/>
            <a:ext cx="1909648" cy="194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903297" y="2488780"/>
            <a:ext cx="596478" cy="1120205"/>
            <a:chOff x="6049392" y="3422540"/>
            <a:chExt cx="596478" cy="1120205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6346229" y="3422540"/>
              <a:ext cx="0" cy="23689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049392" y="3841890"/>
              <a:ext cx="596478" cy="7008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393842" y="3614815"/>
              <a:ext cx="252028" cy="9279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49004" y="1386177"/>
            <a:ext cx="10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Roztok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7499998" y="1201510"/>
            <a:ext cx="1581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Pevná fáze </a:t>
            </a:r>
          </a:p>
          <a:p>
            <a:r>
              <a:rPr lang="cs-CZ" sz="2400" dirty="0" smtClean="0"/>
              <a:t>- navíc</a:t>
            </a:r>
            <a:endParaRPr lang="en-US" sz="24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4533595" y="1558711"/>
            <a:ext cx="77289" cy="41777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641878" y="3473795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</a:t>
            </a:r>
            <a:endParaRPr lang="cs-CZ" sz="20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38740" y="3447072"/>
            <a:ext cx="287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Fermiho-kontaktní  interakce</a:t>
            </a:r>
            <a:endParaRPr lang="cs-CZ" dirty="0"/>
          </a:p>
        </p:txBody>
      </p:sp>
      <p:sp>
        <p:nvSpPr>
          <p:cNvPr id="35" name="TextBox 34"/>
          <p:cNvSpPr txBox="1"/>
          <p:nvPr/>
        </p:nvSpPr>
        <p:spPr>
          <a:xfrm>
            <a:off x="6530655" y="3308573"/>
            <a:ext cx="2165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Magnetická dipolární</a:t>
            </a:r>
          </a:p>
          <a:p>
            <a:r>
              <a:rPr lang="cs-CZ" dirty="0" smtClean="0"/>
              <a:t> interakce</a:t>
            </a:r>
            <a:endParaRPr lang="cs-CZ" dirty="0"/>
          </a:p>
        </p:txBody>
      </p:sp>
      <p:sp>
        <p:nvSpPr>
          <p:cNvPr id="4" name="TextBox 3"/>
          <p:cNvSpPr txBox="1"/>
          <p:nvPr/>
        </p:nvSpPr>
        <p:spPr>
          <a:xfrm>
            <a:off x="445604" y="4902726"/>
            <a:ext cx="3235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400" b="1" dirty="0" smtClean="0">
                <a:latin typeface="Symbol" panose="05050102010706020507" pitchFamily="18" charset="2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r</a:t>
            </a:r>
            <a:r>
              <a:rPr lang="cs-CZ" sz="2400" b="1" baseline="30000" dirty="0" smtClean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  <a:sym typeface="Symbol"/>
              </a:rPr>
              <a:t></a:t>
            </a:r>
            <a:r>
              <a:rPr lang="cs-CZ" sz="2400" b="1" baseline="30000" dirty="0" smtClean="0">
                <a:latin typeface="Symbol" panose="05050102010706020507" pitchFamily="18" charset="2"/>
                <a:sym typeface="Symbol"/>
              </a:rPr>
              <a:t> </a:t>
            </a: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r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 </a:t>
            </a: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</a:t>
            </a:r>
            <a:r>
              <a:rPr lang="en-US" sz="2400" b="1" dirty="0" smtClean="0">
                <a:latin typeface="Symbol" panose="05050102010706020507" pitchFamily="18" charset="2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r</a:t>
            </a:r>
            <a:r>
              <a:rPr lang="en-US" sz="2400" b="1" baseline="30000" dirty="0" smtClean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  <a:sym typeface="Symbol"/>
              </a:rPr>
              <a:t></a:t>
            </a:r>
            <a:r>
              <a:rPr lang="en-US" sz="2400" b="1" dirty="0" smtClean="0">
                <a:latin typeface="Symbol" panose="05050102010706020507" pitchFamily="18" charset="2"/>
                <a:sym typeface="Symbol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r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anose="05050102010706020507" pitchFamily="18" charset="2"/>
                <a:sym typeface="Symbol"/>
              </a:rPr>
              <a:t>N</a:t>
            </a:r>
            <a:r>
              <a:rPr lang="en-US" sz="2400" b="1" dirty="0">
                <a:latin typeface="Symbol" panose="05050102010706020507" pitchFamily="18" charset="2"/>
                <a:sym typeface="Symbol"/>
              </a:rPr>
              <a:t>)</a:t>
            </a:r>
            <a:endParaRPr lang="cs-CZ" sz="2400" baseline="300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802998" y="4682190"/>
            <a:ext cx="0" cy="32467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07199" y="4312858"/>
            <a:ext cx="189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hustota spinu </a:t>
            </a:r>
            <a:r>
              <a:rPr lang="cs-CZ" dirty="0" smtClean="0"/>
              <a:t>„</a:t>
            </a:r>
            <a:r>
              <a:rPr lang="cs-CZ" dirty="0" smtClean="0">
                <a:sym typeface="Symbol"/>
              </a:rPr>
              <a:t>“ </a:t>
            </a:r>
            <a:endParaRPr lang="cs-CZ" dirty="0"/>
          </a:p>
        </p:txBody>
      </p:sp>
      <p:sp>
        <p:nvSpPr>
          <p:cNvPr id="39" name="Rectangle 38"/>
          <p:cNvSpPr/>
          <p:nvPr/>
        </p:nvSpPr>
        <p:spPr>
          <a:xfrm>
            <a:off x="347450" y="4312858"/>
            <a:ext cx="1845861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TextBox 40"/>
          <p:cNvSpPr txBox="1"/>
          <p:nvPr/>
        </p:nvSpPr>
        <p:spPr>
          <a:xfrm>
            <a:off x="2621079" y="4312858"/>
            <a:ext cx="189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hustota spinu </a:t>
            </a:r>
            <a:r>
              <a:rPr lang="cs-CZ" dirty="0" smtClean="0"/>
              <a:t>„</a:t>
            </a:r>
            <a:r>
              <a:rPr lang="cs-CZ" dirty="0" smtClean="0">
                <a:sym typeface="Symbol"/>
              </a:rPr>
              <a:t>“ </a:t>
            </a:r>
            <a:endParaRPr lang="cs-CZ" dirty="0"/>
          </a:p>
        </p:txBody>
      </p:sp>
      <p:sp>
        <p:nvSpPr>
          <p:cNvPr id="42" name="Rectangle 41"/>
          <p:cNvSpPr/>
          <p:nvPr/>
        </p:nvSpPr>
        <p:spPr>
          <a:xfrm>
            <a:off x="2623974" y="4312858"/>
            <a:ext cx="1845861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3" name="Straight Connector 42"/>
          <p:cNvCxnSpPr/>
          <p:nvPr/>
        </p:nvCxnSpPr>
        <p:spPr>
          <a:xfrm>
            <a:off x="2826714" y="4643785"/>
            <a:ext cx="13219" cy="32467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673761" y="5619928"/>
            <a:ext cx="2223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polohový vektor jádra</a:t>
            </a:r>
            <a:endParaRPr lang="cs-CZ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2295654" y="5335075"/>
            <a:ext cx="0" cy="30724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247383" y="5335075"/>
            <a:ext cx="6610" cy="28627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710548" y="5619928"/>
            <a:ext cx="2114696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Rectangle 50"/>
          <p:cNvSpPr/>
          <p:nvPr/>
        </p:nvSpPr>
        <p:spPr>
          <a:xfrm>
            <a:off x="6373761" y="1558711"/>
            <a:ext cx="348919" cy="222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TextBox 51"/>
          <p:cNvSpPr txBox="1"/>
          <p:nvPr/>
        </p:nvSpPr>
        <p:spPr>
          <a:xfrm>
            <a:off x="7213724" y="2543839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</a:t>
            </a:r>
            <a:endParaRPr lang="cs-CZ" sz="20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04072" y="1380660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</a:t>
            </a:r>
            <a:endParaRPr lang="cs-CZ" sz="20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592800" y="4888390"/>
                <a:ext cx="44198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dip</a:t>
                </a:r>
                <a:r>
                  <a:rPr lang="cs-CZ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cs-CZ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cs-CZ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cs-CZ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[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ymbol" panose="05050102010706020507" pitchFamily="18" charset="2"/>
                      </a:rPr>
                      <m:t>r</m:t>
                    </m:r>
                    <m:r>
                      <m:rPr>
                        <m:nor/>
                      </m:rPr>
                      <a:rPr lang="cs-CZ" sz="2400" b="1" baseline="30000" dirty="0">
                        <a:solidFill>
                          <a:schemeClr val="tx2">
                            <a:lumMod val="75000"/>
                          </a:schemeClr>
                        </a:solidFill>
                        <a:latin typeface="Symbol" panose="05050102010706020507" pitchFamily="18" charset="2"/>
                        <a:sym typeface="Symbol"/>
                      </a:rPr>
                      <m:t></m:t>
                    </m:r>
                    <m:r>
                      <m:rPr>
                        <m:nor/>
                      </m:rPr>
                      <a:rPr lang="en-US" sz="2400" b="1" baseline="-25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/>
                      </a:rPr>
                      <m:t>aniso</m:t>
                    </m:r>
                    <m:r>
                      <m:rPr>
                        <m:nor/>
                      </m:rPr>
                      <a:rPr lang="en-US" sz="2400" b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cs-CZ" sz="2400" b="1" baseline="-25000" dirty="0">
                        <a:latin typeface="Symbol" panose="05050102010706020507" pitchFamily="18" charset="2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cs-CZ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/>
                      </a:rPr>
                      <m:t>(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/>
                      </a:rPr>
                      <m:t>r</m:t>
                    </m:r>
                    <m:r>
                      <m:rPr>
                        <m:nor/>
                      </m:rPr>
                      <a: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/>
                      </a:rPr>
                      <m:t>) </m:t>
                    </m:r>
                    <m:r>
                      <m:rPr>
                        <m:nor/>
                      </m:rPr>
                      <a:rPr lang="cs-CZ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/>
                      </a:rPr>
                      <m:t>−</m:t>
                    </m:r>
                    <m:r>
                      <m:rPr>
                        <m:nor/>
                      </m:rPr>
                      <a:rPr lang="en-US" sz="2400" b="1" dirty="0">
                        <a:latin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Symbol" panose="05050102010706020507" pitchFamily="18" charset="2"/>
                      </a:rPr>
                      <m:t>r</m:t>
                    </m:r>
                    <m:r>
                      <m:rPr>
                        <m:nor/>
                      </m:rPr>
                      <a:rPr lang="en-US" sz="2400" b="1" baseline="30000" dirty="0">
                        <a:solidFill>
                          <a:schemeClr val="tx2">
                            <a:lumMod val="75000"/>
                          </a:schemeClr>
                        </a:solidFill>
                        <a:latin typeface="Symbol" panose="05050102010706020507" pitchFamily="18" charset="2"/>
                        <a:sym typeface="Symbol"/>
                      </a:rPr>
                      <m:t></m:t>
                    </m:r>
                    <m:r>
                      <m:rPr>
                        <m:nor/>
                      </m:rPr>
                      <a:rPr lang="en-US" sz="2400" b="1" baseline="-25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/>
                      </a:rPr>
                      <m:t>aniso</m:t>
                    </m:r>
                    <m:r>
                      <m:rPr>
                        <m:nor/>
                      </m:rPr>
                      <a:rPr lang="en-US" sz="2400" b="1" dirty="0">
                        <a:latin typeface="Symbol" panose="05050102010706020507" pitchFamily="18" charset="2"/>
                        <a:sym typeface="Symbol"/>
                      </a:rPr>
                      <m:t>(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/>
                      </a:rPr>
                      <m:t>r</m:t>
                    </m:r>
                    <m:r>
                      <m:rPr>
                        <m:nor/>
                      </m:rPr>
                      <a:rPr lang="en-US" sz="2400" b="1" dirty="0">
                        <a:latin typeface="Symbol" panose="05050102010706020507" pitchFamily="18" charset="2"/>
                        <a:sym typeface="Symbol"/>
                      </a:rPr>
                      <m:t>)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Symbol" panose="05050102010706020507" pitchFamily="18" charset="2"/>
                        <a:sym typeface="Symbol"/>
                      </a:rPr>
                      <m:t>]</m:t>
                    </m:r>
                  </m:oMath>
                </a14:m>
                <a:endParaRPr lang="cs-CZ" sz="2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800" y="4888390"/>
                <a:ext cx="4419800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069" t="-11842" r="-138" b="-276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4793177" y="4312858"/>
            <a:ext cx="203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</a:t>
            </a:r>
            <a:r>
              <a:rPr lang="en-US" dirty="0" err="1" smtClean="0"/>
              <a:t>nizotropn</a:t>
            </a:r>
            <a:r>
              <a:rPr lang="cs-CZ" dirty="0" smtClean="0"/>
              <a:t>í </a:t>
            </a:r>
            <a:r>
              <a:rPr lang="en-US" dirty="0" smtClean="0"/>
              <a:t> </a:t>
            </a:r>
            <a:r>
              <a:rPr lang="cs-CZ" dirty="0" smtClean="0"/>
              <a:t>část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r</a:t>
            </a:r>
            <a:r>
              <a:rPr lang="cs-CZ" b="1" baseline="30000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  <a:sym typeface="Symbol"/>
              </a:rPr>
              <a:t></a:t>
            </a:r>
            <a:r>
              <a:rPr lang="cs-CZ" b="1" baseline="30000" dirty="0">
                <a:latin typeface="Symbol" panose="05050102010706020507" pitchFamily="18" charset="2"/>
                <a:sym typeface="Symbol"/>
              </a:rPr>
              <a:t> </a:t>
            </a:r>
            <a:endParaRPr lang="cs-CZ" dirty="0"/>
          </a:p>
        </p:txBody>
      </p:sp>
      <p:sp>
        <p:nvSpPr>
          <p:cNvPr id="56" name="Rectangle 55"/>
          <p:cNvSpPr/>
          <p:nvPr/>
        </p:nvSpPr>
        <p:spPr>
          <a:xfrm>
            <a:off x="4746964" y="4312858"/>
            <a:ext cx="2037289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Rectangle 56"/>
          <p:cNvSpPr/>
          <p:nvPr/>
        </p:nvSpPr>
        <p:spPr>
          <a:xfrm>
            <a:off x="7022280" y="4312858"/>
            <a:ext cx="2037289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TextBox 57"/>
          <p:cNvSpPr txBox="1"/>
          <p:nvPr/>
        </p:nvSpPr>
        <p:spPr>
          <a:xfrm>
            <a:off x="7049440" y="4312858"/>
            <a:ext cx="203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</a:t>
            </a:r>
            <a:r>
              <a:rPr lang="en-US" dirty="0" smtClean="0"/>
              <a:t>nizotropn</a:t>
            </a:r>
            <a:r>
              <a:rPr lang="cs-CZ" dirty="0" smtClean="0"/>
              <a:t>í </a:t>
            </a:r>
            <a:r>
              <a:rPr lang="en-US" dirty="0" smtClean="0"/>
              <a:t> </a:t>
            </a:r>
            <a:r>
              <a:rPr lang="cs-CZ" dirty="0" smtClean="0"/>
              <a:t>část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r</a:t>
            </a:r>
            <a:r>
              <a:rPr lang="cs-CZ" b="1" baseline="30000" dirty="0" smtClean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  <a:sym typeface="Symbol"/>
              </a:rPr>
              <a:t></a:t>
            </a:r>
            <a:r>
              <a:rPr lang="cs-CZ" b="1" baseline="30000" dirty="0" smtClean="0">
                <a:latin typeface="Symbol" panose="05050102010706020507" pitchFamily="18" charset="2"/>
                <a:sym typeface="Symbol"/>
              </a:rPr>
              <a:t> </a:t>
            </a:r>
            <a:endParaRPr lang="cs-CZ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6607465" y="4720595"/>
            <a:ext cx="0" cy="28627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028450" y="4682190"/>
            <a:ext cx="0" cy="32467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1196009" y="2623734"/>
            <a:ext cx="380402" cy="221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Rectangle 63"/>
          <p:cNvSpPr/>
          <p:nvPr/>
        </p:nvSpPr>
        <p:spPr>
          <a:xfrm>
            <a:off x="3419850" y="2623734"/>
            <a:ext cx="306094" cy="236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Rectangle 64"/>
          <p:cNvSpPr/>
          <p:nvPr/>
        </p:nvSpPr>
        <p:spPr>
          <a:xfrm>
            <a:off x="2728560" y="2860624"/>
            <a:ext cx="356360" cy="306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38286" y="6085499"/>
            <a:ext cx="914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Výpočet distribuce spinové hustoty v základním stavu: </a:t>
            </a:r>
            <a:r>
              <a:rPr lang="cs-CZ" b="1" dirty="0" smtClean="0"/>
              <a:t>Metoda fun</a:t>
            </a:r>
            <a:r>
              <a:rPr lang="en-US" b="1" dirty="0" smtClean="0"/>
              <a:t>k</a:t>
            </a:r>
            <a:r>
              <a:rPr lang="cs-CZ" b="1" dirty="0" smtClean="0"/>
              <a:t>cionálu hustoty (DFT).</a:t>
            </a:r>
            <a:endParaRPr lang="en-US" b="1" dirty="0" smtClean="0"/>
          </a:p>
          <a:p>
            <a:r>
              <a:rPr lang="en-US" b="1" dirty="0" err="1" smtClean="0"/>
              <a:t>Validace</a:t>
            </a:r>
            <a:r>
              <a:rPr lang="en-US" b="1" dirty="0" smtClean="0"/>
              <a:t> </a:t>
            </a:r>
            <a:r>
              <a:rPr lang="en-US" b="1" dirty="0" err="1" smtClean="0"/>
              <a:t>funkcion</a:t>
            </a:r>
            <a:r>
              <a:rPr lang="cs-CZ" b="1" dirty="0" smtClean="0"/>
              <a:t>álů hustoty</a:t>
            </a:r>
            <a:r>
              <a:rPr lang="cs-CZ" dirty="0" smtClean="0"/>
              <a:t>: Munzarová, M.</a:t>
            </a:r>
            <a:r>
              <a:rPr lang="en-US" dirty="0" smtClean="0"/>
              <a:t>; Kaupp, M. </a:t>
            </a:r>
            <a:r>
              <a:rPr lang="en-US" i="1" dirty="0"/>
              <a:t>J. Phys. Chem. A</a:t>
            </a:r>
            <a:r>
              <a:rPr lang="en-US" dirty="0"/>
              <a:t>   </a:t>
            </a:r>
            <a:r>
              <a:rPr lang="en-US" b="1" dirty="0"/>
              <a:t>1999</a:t>
            </a:r>
            <a:r>
              <a:rPr lang="en-US" dirty="0"/>
              <a:t>, </a:t>
            </a:r>
            <a:r>
              <a:rPr lang="en-US" i="1" dirty="0"/>
              <a:t>103</a:t>
            </a:r>
            <a:r>
              <a:rPr lang="en-US" dirty="0"/>
              <a:t>, </a:t>
            </a:r>
            <a:r>
              <a:rPr lang="en-US" dirty="0" smtClean="0"/>
              <a:t>9966. </a:t>
            </a:r>
            <a:r>
              <a:rPr lang="en-US" dirty="0"/>
              <a:t>  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839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955"/>
    </mc:Choice>
    <mc:Fallback xmlns="">
      <p:transition spd="slow" advTm="14895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741051" y="1739180"/>
            <a:ext cx="5957101" cy="3685596"/>
            <a:chOff x="1230765" y="2064218"/>
            <a:chExt cx="6482607" cy="422211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790" y="2064218"/>
              <a:ext cx="5765076" cy="4035553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 flipV="1">
              <a:off x="2702355" y="5067079"/>
              <a:ext cx="1524000" cy="1981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191860" y="4795797"/>
              <a:ext cx="45719" cy="1219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72" name="Up Arrow 3071"/>
            <p:cNvSpPr/>
            <p:nvPr/>
          </p:nvSpPr>
          <p:spPr>
            <a:xfrm>
              <a:off x="1576410" y="3857707"/>
              <a:ext cx="159534" cy="739675"/>
            </a:xfrm>
            <a:prstGeom prst="up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Up Arrow 33"/>
            <p:cNvSpPr/>
            <p:nvPr/>
          </p:nvSpPr>
          <p:spPr>
            <a:xfrm flipV="1">
              <a:off x="1861100" y="3889300"/>
              <a:ext cx="159534" cy="739675"/>
            </a:xfrm>
            <a:prstGeom prst="up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75" name="TextBox 3074"/>
            <p:cNvSpPr txBox="1"/>
            <p:nvPr/>
          </p:nvSpPr>
          <p:spPr>
            <a:xfrm>
              <a:off x="1230765" y="2409235"/>
              <a:ext cx="8884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b="1" dirty="0" smtClean="0"/>
                <a:t>Energie</a:t>
              </a:r>
              <a:endParaRPr lang="cs-CZ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99452" y="3871803"/>
              <a:ext cx="961237" cy="4230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anose="05050102010706020507" pitchFamily="18" charset="2"/>
                </a:rPr>
                <a:t>D</a:t>
              </a:r>
              <a:r>
                <a:rPr lang="en-US" b="1" dirty="0"/>
                <a:t>E</a:t>
              </a:r>
              <a:r>
                <a:rPr lang="en-US" b="1" dirty="0" smtClean="0"/>
                <a:t>= h</a:t>
              </a:r>
              <a:r>
                <a:rPr lang="en-US" b="1" dirty="0" smtClean="0">
                  <a:latin typeface="Symbol" panose="05050102010706020507" pitchFamily="18" charset="2"/>
                </a:rPr>
                <a:t>n</a:t>
              </a:r>
              <a:endParaRPr lang="cs-CZ" b="1" dirty="0"/>
            </a:p>
          </p:txBody>
        </p:sp>
        <p:sp>
          <p:nvSpPr>
            <p:cNvPr id="3077" name="Rectangle 3076"/>
            <p:cNvSpPr/>
            <p:nvPr/>
          </p:nvSpPr>
          <p:spPr>
            <a:xfrm>
              <a:off x="4693443" y="3611173"/>
              <a:ext cx="301992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</a:rPr>
                <a:t>mikrovlnn</a:t>
              </a:r>
              <a:r>
                <a:rPr lang="cs-CZ" b="1" dirty="0" smtClean="0">
                  <a:solidFill>
                    <a:schemeClr val="accent1">
                      <a:lumMod val="50000"/>
                    </a:schemeClr>
                  </a:solidFill>
                </a:rPr>
                <a:t>é </a:t>
              </a:r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</a:rPr>
                <a:t>/ </a:t>
              </a:r>
              <a:r>
                <a:rPr lang="en-US" b="1" dirty="0" err="1">
                  <a:solidFill>
                    <a:srgbClr val="FF0000"/>
                  </a:solidFill>
                </a:rPr>
                <a:t>radiofrekven</a:t>
              </a:r>
              <a:r>
                <a:rPr lang="cs-CZ" b="1" dirty="0">
                  <a:solidFill>
                    <a:srgbClr val="FF0000"/>
                  </a:solidFill>
                </a:rPr>
                <a:t>ční </a:t>
              </a:r>
              <a:endParaRPr lang="cs-CZ" b="1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r>
                <a:rPr lang="cs-CZ" b="1" dirty="0" smtClean="0"/>
                <a:t>záření o frekvenci </a:t>
              </a:r>
              <a:r>
                <a:rPr lang="en-US" b="1" dirty="0">
                  <a:latin typeface="Symbol" panose="05050102010706020507" pitchFamily="18" charset="2"/>
                </a:rPr>
                <a:t>n</a:t>
              </a:r>
              <a:endParaRPr lang="cs-CZ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326978" y="5863233"/>
              <a:ext cx="2819400" cy="4230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Statick</a:t>
              </a:r>
              <a:r>
                <a:rPr lang="cs-CZ" b="1" dirty="0" smtClean="0"/>
                <a:t>é magnetic</a:t>
              </a:r>
              <a:r>
                <a:rPr lang="en-US" b="1" dirty="0" smtClean="0"/>
                <a:t>k</a:t>
              </a:r>
              <a:r>
                <a:rPr lang="cs-CZ" b="1" dirty="0" smtClean="0"/>
                <a:t>é pole</a:t>
              </a:r>
              <a:endParaRPr lang="cs-CZ" b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143438" y="2409235"/>
              <a:ext cx="77126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260112" y="5363968"/>
              <a:ext cx="77126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7020" y="5639357"/>
            <a:ext cx="422889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i="1" dirty="0" smtClean="0">
                <a:solidFill>
                  <a:schemeClr val="accent1">
                    <a:lumMod val="50000"/>
                  </a:schemeClr>
                </a:solidFill>
              </a:rPr>
              <a:t>Elektronová Paramagnetická </a:t>
            </a:r>
          </a:p>
          <a:p>
            <a:pPr algn="ctr"/>
            <a:r>
              <a:rPr lang="cs-CZ" sz="2000" b="1" i="1" dirty="0" smtClean="0">
                <a:solidFill>
                  <a:schemeClr val="accent1">
                    <a:lumMod val="50000"/>
                  </a:schemeClr>
                </a:solidFill>
              </a:rPr>
              <a:t>Rezonance 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(EPR):</a:t>
            </a:r>
            <a:r>
              <a:rPr lang="cs-CZ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Pozorovateln</a:t>
            </a:r>
            <a:r>
              <a:rPr lang="cs-CZ" sz="2000" b="1" i="1" dirty="0" smtClean="0">
                <a:solidFill>
                  <a:schemeClr val="accent1">
                    <a:lumMod val="50000"/>
                  </a:schemeClr>
                </a:solidFill>
              </a:rPr>
              <a:t>á pro systémy s nepárovými elektrony</a:t>
            </a:r>
            <a:endParaRPr lang="en-US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2430" y="5639355"/>
            <a:ext cx="414773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i="1" dirty="0" smtClean="0">
                <a:solidFill>
                  <a:srgbClr val="FF0000"/>
                </a:solidFill>
              </a:rPr>
              <a:t>Nukleární Magnetická </a:t>
            </a:r>
          </a:p>
          <a:p>
            <a:pPr algn="ctr"/>
            <a:r>
              <a:rPr lang="cs-CZ" sz="2000" b="1" i="1" dirty="0" smtClean="0">
                <a:solidFill>
                  <a:srgbClr val="FF0000"/>
                </a:solidFill>
              </a:rPr>
              <a:t>Rezonance </a:t>
            </a:r>
            <a:r>
              <a:rPr lang="en-US" sz="2000" b="1" i="1" dirty="0" smtClean="0">
                <a:solidFill>
                  <a:srgbClr val="FF0000"/>
                </a:solidFill>
              </a:rPr>
              <a:t>(NMR)</a:t>
            </a:r>
            <a:r>
              <a:rPr lang="cs-CZ" sz="2000" b="1" i="1" dirty="0" smtClean="0">
                <a:solidFill>
                  <a:srgbClr val="FF0000"/>
                </a:solidFill>
              </a:rPr>
              <a:t>: Drtivá většina molekul obsahuje magnetická jádra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0346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Magnetická rezonanční spektroskopie</a:t>
            </a:r>
            <a:endParaRPr lang="cs-CZ" dirty="0"/>
          </a:p>
        </p:txBody>
      </p:sp>
      <p:sp>
        <p:nvSpPr>
          <p:cNvPr id="26" name="TextBox 25"/>
          <p:cNvSpPr txBox="1"/>
          <p:nvPr/>
        </p:nvSpPr>
        <p:spPr>
          <a:xfrm>
            <a:off x="347873" y="970968"/>
            <a:ext cx="3717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pin elektronu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S = 1/2 → 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[2S+1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]=2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ožné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vlastn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í hodnoty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pr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ůmětu do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zvolen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é osy</a:t>
            </a:r>
            <a:endParaRPr lang="cs-CZ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0765" y="10862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26355" y="916791"/>
                <a:ext cx="4944737" cy="554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b="1" dirty="0" smtClean="0">
                    <a:solidFill>
                      <a:srgbClr val="FF0000"/>
                    </a:solidFill>
                  </a:rPr>
                  <a:t>Spin jádra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cs-CZ" b="1" dirty="0" smtClean="0">
                    <a:solidFill>
                      <a:srgbClr val="FF0000"/>
                    </a:solidFill>
                  </a:rPr>
                  <a:t>∈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{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0,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, 1,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,5, 7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}</a:t>
                </a:r>
                <a:r>
                  <a:rPr lang="cs-CZ" b="1" dirty="0" smtClean="0">
                    <a:solidFill>
                      <a:srgbClr val="FF0000"/>
                    </a:solidFill>
                  </a:rPr>
                  <a:t> :</a:t>
                </a:r>
                <a:endParaRPr lang="cs-CZ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355" y="916791"/>
                <a:ext cx="4944737" cy="554832"/>
              </a:xfrm>
              <a:prstGeom prst="rect">
                <a:avLst/>
              </a:prstGeom>
              <a:blipFill rotWithShape="1">
                <a:blip r:embed="rId3"/>
                <a:stretch>
                  <a:fillRect l="-986" b="-54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6108200" y="1452259"/>
            <a:ext cx="0" cy="24851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56805" y="1601486"/>
            <a:ext cx="462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cs-CZ" b="1" dirty="0" smtClean="0">
                <a:solidFill>
                  <a:srgbClr val="FF0000"/>
                </a:solidFill>
              </a:rPr>
              <a:t>průměty</a:t>
            </a:r>
            <a:r>
              <a:rPr lang="cs-CZ" dirty="0" smtClean="0">
                <a:solidFill>
                  <a:srgbClr val="FF0000"/>
                </a:solidFill>
              </a:rPr>
              <a:t>:            </a:t>
            </a: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b="1" dirty="0" smtClean="0">
                <a:solidFill>
                  <a:srgbClr val="FF0000"/>
                </a:solidFill>
              </a:rPr>
              <a:t>2  3  4   …            15    [2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+1]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300225" y="1452259"/>
            <a:ext cx="2940" cy="24851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530655" y="1455627"/>
            <a:ext cx="0" cy="24514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644400" y="1388996"/>
            <a:ext cx="0" cy="24851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16285" y="2992757"/>
            <a:ext cx="901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 = 1/2 </a:t>
            </a:r>
            <a:endParaRPr lang="cs-CZ" dirty="0"/>
          </a:p>
        </p:txBody>
      </p:sp>
      <p:sp>
        <p:nvSpPr>
          <p:cNvPr id="30" name="Rectangle 29"/>
          <p:cNvSpPr/>
          <p:nvPr/>
        </p:nvSpPr>
        <p:spPr>
          <a:xfrm>
            <a:off x="681688" y="3520727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= 1/2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8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064"/>
    </mc:Choice>
    <mc:Fallback xmlns="">
      <p:transition spd="slow" advTm="12206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52636"/>
            <a:ext cx="8229600" cy="684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Mechanismus</a:t>
            </a:r>
            <a:r>
              <a:rPr lang="en-US" sz="3200" dirty="0" smtClean="0"/>
              <a:t> </a:t>
            </a:r>
            <a:r>
              <a:rPr lang="en-US" sz="3200" dirty="0" err="1" smtClean="0"/>
              <a:t>vzniku</a:t>
            </a:r>
            <a:r>
              <a:rPr lang="en-US" sz="3200" dirty="0" smtClean="0"/>
              <a:t> </a:t>
            </a:r>
            <a:r>
              <a:rPr lang="cs-CZ" sz="3200" dirty="0" smtClean="0"/>
              <a:t>hyperjemného štěpení</a:t>
            </a:r>
            <a:endParaRPr lang="en-US" sz="3200" baseline="-25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" r="5174"/>
          <a:stretch/>
        </p:blipFill>
        <p:spPr bwMode="auto">
          <a:xfrm rot="60000">
            <a:off x="4126542" y="1774037"/>
            <a:ext cx="4411692" cy="424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84311" y="980639"/>
            <a:ext cx="4036987" cy="1510448"/>
            <a:chOff x="499009" y="1419275"/>
            <a:chExt cx="4036987" cy="1510448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339"/>
            <a:stretch/>
          </p:blipFill>
          <p:spPr bwMode="auto">
            <a:xfrm>
              <a:off x="499009" y="1419275"/>
              <a:ext cx="1660723" cy="1510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051720" y="1772816"/>
              <a:ext cx="24842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6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iso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(exp) = (-)199 MHz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24378" y="1434262"/>
              <a:ext cx="351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2-</a:t>
              </a:r>
              <a:endParaRPr lang="en-US" sz="16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83478" y="3293884"/>
            <a:ext cx="2587191" cy="2556284"/>
            <a:chOff x="1524000" y="3686175"/>
            <a:chExt cx="2228850" cy="2370770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" t="3151" r="2888"/>
            <a:stretch/>
          </p:blipFill>
          <p:spPr bwMode="auto">
            <a:xfrm>
              <a:off x="1524000" y="3686175"/>
              <a:ext cx="2228850" cy="2370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524000" y="3789040"/>
              <a:ext cx="347700" cy="1837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78686" y="2709109"/>
            <a:ext cx="365892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Příspěvky jedenkrát obsazených molekulových orbitalů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r</a:t>
            </a:r>
            <a:r>
              <a:rPr lang="cs-CZ" sz="1600" b="1" baseline="30000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  <a:sym typeface="Symbol"/>
              </a:rPr>
              <a:t></a:t>
            </a:r>
            <a:r>
              <a:rPr lang="cs-CZ" sz="1600" b="1" baseline="30000" dirty="0">
                <a:latin typeface="Symbol" panose="05050102010706020507" pitchFamily="18" charset="2"/>
                <a:sym typeface="Symbol"/>
              </a:rPr>
              <a:t> 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r</a:t>
            </a:r>
            <a:r>
              <a:rPr lang="en-US" sz="16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 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</a:t>
            </a:r>
            <a:r>
              <a:rPr lang="en-US" sz="1600" b="1" dirty="0">
                <a:latin typeface="Symbol" panose="05050102010706020507" pitchFamily="18" charset="2"/>
              </a:rPr>
              <a:t>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r</a:t>
            </a:r>
            <a:r>
              <a:rPr lang="en-US" sz="1600" b="1" baseline="30000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  <a:sym typeface="Symbol"/>
              </a:rPr>
              <a:t></a:t>
            </a:r>
            <a:r>
              <a:rPr lang="en-US" sz="1600" b="1" dirty="0">
                <a:latin typeface="Symbol" panose="05050102010706020507" pitchFamily="18" charset="2"/>
                <a:sym typeface="Symbol"/>
              </a:rPr>
              <a:t>(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r</a:t>
            </a:r>
            <a:r>
              <a:rPr lang="en-US" sz="1600" b="1" baseline="-25000" dirty="0">
                <a:solidFill>
                  <a:srgbClr val="FF0000"/>
                </a:solidFill>
                <a:latin typeface="Symbol" panose="05050102010706020507" pitchFamily="18" charset="2"/>
                <a:sym typeface="Symbol"/>
              </a:rPr>
              <a:t>N</a:t>
            </a:r>
            <a:r>
              <a:rPr lang="en-US" sz="1600" b="1" dirty="0" smtClean="0">
                <a:latin typeface="Symbol" panose="05050102010706020507" pitchFamily="18" charset="2"/>
                <a:sym typeface="Symbol"/>
              </a:rPr>
              <a:t>)</a:t>
            </a:r>
            <a:r>
              <a:rPr lang="cs-CZ" sz="1600" b="1" dirty="0" smtClean="0">
                <a:latin typeface="Symbol" panose="05050102010706020507" pitchFamily="18" charset="2"/>
                <a:sym typeface="Symbol"/>
              </a:rPr>
              <a:t>:</a:t>
            </a:r>
            <a:endParaRPr lang="cs-CZ" sz="1600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615039" y="4437112"/>
            <a:ext cx="287258" cy="33855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061" y="6194160"/>
            <a:ext cx="9075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Příspěvky ligandů do molekulových orbitalů pro jednoduchost vynechány.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en-US" sz="1400" dirty="0" smtClean="0"/>
              <a:t>Munzarová, M.; Kaupp, M. </a:t>
            </a:r>
            <a:r>
              <a:rPr lang="en-US" sz="1400" i="1" dirty="0" smtClean="0"/>
              <a:t>J. Phys. Chem. A</a:t>
            </a:r>
            <a:r>
              <a:rPr lang="en-US" sz="1400" dirty="0" smtClean="0"/>
              <a:t>   </a:t>
            </a:r>
            <a:endParaRPr lang="cs-CZ" sz="1400" dirty="0" smtClean="0"/>
          </a:p>
          <a:p>
            <a:r>
              <a:rPr lang="en-US" sz="1400" b="1" dirty="0" smtClean="0"/>
              <a:t>1999</a:t>
            </a:r>
            <a:r>
              <a:rPr lang="en-US" sz="1400" dirty="0" smtClean="0"/>
              <a:t>, </a:t>
            </a:r>
            <a:r>
              <a:rPr lang="en-US" sz="1400" i="1" dirty="0" smtClean="0"/>
              <a:t>103</a:t>
            </a:r>
            <a:r>
              <a:rPr lang="en-US" sz="1400" dirty="0" smtClean="0"/>
              <a:t>,    9966-9983.</a:t>
            </a:r>
            <a:r>
              <a:rPr lang="cs-CZ" sz="1400" dirty="0" smtClean="0"/>
              <a:t> (b) </a:t>
            </a:r>
            <a:r>
              <a:rPr lang="en-US" sz="1400" dirty="0" smtClean="0"/>
              <a:t>Munzarová, M.L.; Kub</a:t>
            </a:r>
            <a:r>
              <a:rPr lang="cs-CZ" sz="1400" dirty="0" smtClean="0"/>
              <a:t>áč</a:t>
            </a:r>
            <a:r>
              <a:rPr lang="en-US" sz="1400" dirty="0" smtClean="0"/>
              <a:t>ek, P.; Kaupp, M. </a:t>
            </a:r>
            <a:r>
              <a:rPr lang="en-US" sz="1400" i="1" dirty="0" smtClean="0"/>
              <a:t>J. Am. Chem. Soc.</a:t>
            </a:r>
            <a:r>
              <a:rPr lang="en-US" sz="1400" dirty="0" smtClean="0"/>
              <a:t> </a:t>
            </a:r>
            <a:r>
              <a:rPr lang="en-US" sz="1400" b="1" dirty="0" smtClean="0"/>
              <a:t>2000</a:t>
            </a:r>
            <a:r>
              <a:rPr lang="en-US" sz="1400" dirty="0" smtClean="0"/>
              <a:t>, </a:t>
            </a:r>
            <a:r>
              <a:rPr lang="en-US" sz="1400" i="1" dirty="0" smtClean="0"/>
              <a:t>122</a:t>
            </a:r>
            <a:r>
              <a:rPr lang="en-US" sz="1400" dirty="0" smtClean="0"/>
              <a:t>, 11900-11913.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419884" y="3645024"/>
            <a:ext cx="396044" cy="50549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64743" y="3695735"/>
            <a:ext cx="20210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</a:t>
            </a:r>
            <a:r>
              <a:rPr lang="cs-CZ" b="1" dirty="0" smtClean="0">
                <a:solidFill>
                  <a:srgbClr val="FF0000"/>
                </a:solidFill>
              </a:rPr>
              <a:t>ýměnná interakce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89829" y="1082859"/>
            <a:ext cx="273266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Příspěvky spinové polarizace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r</a:t>
            </a:r>
            <a:r>
              <a:rPr lang="cs-CZ" sz="1600" b="1" baseline="30000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  <a:sym typeface="Symbol"/>
              </a:rPr>
              <a:t></a:t>
            </a:r>
            <a:r>
              <a:rPr lang="cs-CZ" sz="1600" b="1" baseline="30000" dirty="0">
                <a:latin typeface="Symbol" panose="05050102010706020507" pitchFamily="18" charset="2"/>
                <a:sym typeface="Symbol"/>
              </a:rPr>
              <a:t> 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r</a:t>
            </a:r>
            <a:r>
              <a:rPr lang="en-US" sz="16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 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</a:t>
            </a:r>
            <a:r>
              <a:rPr lang="en-US" sz="1600" b="1" dirty="0">
                <a:latin typeface="Symbol" panose="05050102010706020507" pitchFamily="18" charset="2"/>
              </a:rPr>
              <a:t>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r</a:t>
            </a:r>
            <a:r>
              <a:rPr lang="en-US" sz="1600" b="1" baseline="30000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  <a:sym typeface="Symbol"/>
              </a:rPr>
              <a:t></a:t>
            </a:r>
            <a:r>
              <a:rPr lang="en-US" sz="1600" b="1" dirty="0">
                <a:latin typeface="Symbol" panose="05050102010706020507" pitchFamily="18" charset="2"/>
                <a:sym typeface="Symbol"/>
              </a:rPr>
              <a:t>(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r</a:t>
            </a:r>
            <a:r>
              <a:rPr lang="en-US" sz="1600" b="1" baseline="-25000" dirty="0">
                <a:solidFill>
                  <a:srgbClr val="FF0000"/>
                </a:solidFill>
                <a:latin typeface="Symbol" panose="05050102010706020507" pitchFamily="18" charset="2"/>
                <a:sym typeface="Symbol"/>
              </a:rPr>
              <a:t>N</a:t>
            </a:r>
            <a:r>
              <a:rPr lang="en-US" sz="1600" b="1" dirty="0" smtClean="0">
                <a:latin typeface="Symbol" panose="05050102010706020507" pitchFamily="18" charset="2"/>
                <a:sym typeface="Symbol"/>
              </a:rPr>
              <a:t>)</a:t>
            </a:r>
            <a:r>
              <a:rPr lang="cs-CZ" sz="1600" b="1" dirty="0" smtClean="0">
                <a:latin typeface="Symbol" panose="05050102010706020507" pitchFamily="18" charset="2"/>
                <a:sym typeface="Symbol"/>
              </a:rPr>
              <a:t>:</a:t>
            </a:r>
            <a:endParaRPr lang="cs-CZ" sz="1600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4243496" y="2353660"/>
            <a:ext cx="1524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Valenční MO</a:t>
            </a:r>
            <a:endParaRPr lang="cs-CZ" dirty="0"/>
          </a:p>
        </p:txBody>
      </p:sp>
      <p:sp>
        <p:nvSpPr>
          <p:cNvPr id="24" name="TextBox 23"/>
          <p:cNvSpPr txBox="1"/>
          <p:nvPr/>
        </p:nvSpPr>
        <p:spPr>
          <a:xfrm>
            <a:off x="4123717" y="3121760"/>
            <a:ext cx="15418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orbital 3s kovu</a:t>
            </a:r>
            <a:endParaRPr lang="cs-CZ" dirty="0"/>
          </a:p>
        </p:txBody>
      </p:sp>
      <p:sp>
        <p:nvSpPr>
          <p:cNvPr id="26" name="TextBox 25"/>
          <p:cNvSpPr txBox="1"/>
          <p:nvPr/>
        </p:nvSpPr>
        <p:spPr>
          <a:xfrm>
            <a:off x="4187127" y="3965856"/>
            <a:ext cx="15418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orbital 2s kovu</a:t>
            </a:r>
            <a:endParaRPr lang="cs-CZ" dirty="0"/>
          </a:p>
        </p:txBody>
      </p:sp>
      <p:sp>
        <p:nvSpPr>
          <p:cNvPr id="27" name="TextBox 26"/>
          <p:cNvSpPr txBox="1"/>
          <p:nvPr/>
        </p:nvSpPr>
        <p:spPr>
          <a:xfrm>
            <a:off x="4232269" y="4826298"/>
            <a:ext cx="15418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orbital 1s kovu</a:t>
            </a:r>
            <a:endParaRPr lang="cs-CZ" dirty="0"/>
          </a:p>
        </p:txBody>
      </p:sp>
      <p:sp>
        <p:nvSpPr>
          <p:cNvPr id="28" name="Rectangle 27"/>
          <p:cNvSpPr/>
          <p:nvPr/>
        </p:nvSpPr>
        <p:spPr>
          <a:xfrm>
            <a:off x="4063375" y="5618085"/>
            <a:ext cx="171072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r</a:t>
            </a:r>
            <a:r>
              <a:rPr lang="cs-CZ" b="1" baseline="30000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  <a:sym typeface="Symbol"/>
              </a:rPr>
              <a:t></a:t>
            </a:r>
            <a:r>
              <a:rPr lang="cs-CZ" b="1" baseline="30000" dirty="0">
                <a:latin typeface="Symbol" panose="05050102010706020507" pitchFamily="18" charset="2"/>
                <a:sym typeface="Symbol"/>
              </a:rPr>
              <a:t>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r</a:t>
            </a:r>
            <a:r>
              <a:rPr 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</a:t>
            </a:r>
            <a:r>
              <a:rPr lang="en-US" b="1" dirty="0">
                <a:latin typeface="Symbol" panose="05050102010706020507" pitchFamily="18" charset="2"/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r</a:t>
            </a:r>
            <a:r>
              <a:rPr lang="en-US" b="1" baseline="30000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  <a:sym typeface="Symbol"/>
              </a:rPr>
              <a:t></a:t>
            </a:r>
            <a:r>
              <a:rPr lang="en-US" b="1" dirty="0">
                <a:latin typeface="Symbol" panose="05050102010706020507" pitchFamily="18" charset="2"/>
                <a:sym typeface="Symbol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r</a:t>
            </a:r>
            <a:r>
              <a:rPr lang="en-US" b="1" baseline="-25000" dirty="0">
                <a:solidFill>
                  <a:srgbClr val="FF0000"/>
                </a:solidFill>
                <a:latin typeface="Symbol" panose="05050102010706020507" pitchFamily="18" charset="2"/>
                <a:sym typeface="Symbol"/>
              </a:rPr>
              <a:t>N</a:t>
            </a:r>
            <a:r>
              <a:rPr lang="en-US" b="1" dirty="0" smtClean="0">
                <a:latin typeface="Symbol" panose="05050102010706020507" pitchFamily="18" charset="2"/>
                <a:sym typeface="Symbol"/>
              </a:rPr>
              <a:t>) </a:t>
            </a:r>
            <a:r>
              <a:rPr lang="cs-CZ" b="1" dirty="0" smtClean="0">
                <a:latin typeface="Symbol" panose="05050102010706020507" pitchFamily="18" charset="2"/>
                <a:sym typeface="Symbol"/>
              </a:rPr>
              <a:t>:</a:t>
            </a:r>
            <a:endParaRPr lang="cs-CZ" baseline="300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878364" y="1163105"/>
            <a:ext cx="40751" cy="488937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56164" y="5627555"/>
            <a:ext cx="2026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(atomov</a:t>
            </a:r>
            <a:r>
              <a:rPr lang="cs-CZ" dirty="0" smtClean="0"/>
              <a:t>é jednotky)</a:t>
            </a:r>
            <a:endParaRPr lang="cs-CZ" dirty="0"/>
          </a:p>
        </p:txBody>
      </p:sp>
      <p:sp>
        <p:nvSpPr>
          <p:cNvPr id="30" name="TextBox 29"/>
          <p:cNvSpPr txBox="1"/>
          <p:nvPr/>
        </p:nvSpPr>
        <p:spPr>
          <a:xfrm>
            <a:off x="7759615" y="3736240"/>
            <a:ext cx="148566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Pravidlo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orthogonality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7" name="Elbow Connector 16"/>
          <p:cNvCxnSpPr/>
          <p:nvPr/>
        </p:nvCxnSpPr>
        <p:spPr>
          <a:xfrm flipV="1">
            <a:off x="3535065" y="3543303"/>
            <a:ext cx="4177951" cy="500177"/>
          </a:xfrm>
          <a:prstGeom prst="bentConnector3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089876" y="1735863"/>
            <a:ext cx="1787894" cy="540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8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520"/>
    </mc:Choice>
    <mc:Fallback xmlns="">
      <p:transition spd="slow" advTm="15252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5257800" cy="647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9759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Přenos spinu na ligandy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105401"/>
            <a:ext cx="8229600" cy="16764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Figure </a:t>
            </a:r>
            <a:r>
              <a:rPr lang="en-US" sz="2000" b="1" dirty="0"/>
              <a:t>9.15.6</a:t>
            </a:r>
            <a:r>
              <a:rPr lang="en-US" sz="2000" dirty="0"/>
              <a:t> Mechanism of spin density transfer from the SOMO to the axial ligand of [Cr(CN)</a:t>
            </a:r>
            <a:r>
              <a:rPr lang="en-US" sz="2000" baseline="-25000" dirty="0"/>
              <a:t>5</a:t>
            </a:r>
            <a:r>
              <a:rPr lang="en-US" sz="2000" dirty="0"/>
              <a:t>NO]</a:t>
            </a:r>
            <a:r>
              <a:rPr lang="en-US" sz="2000" baseline="30000" dirty="0"/>
              <a:t>3-</a:t>
            </a:r>
            <a:r>
              <a:rPr lang="en-US" sz="2000" dirty="0"/>
              <a:t>. The SOMO polarizes orbitals dominated by metal </a:t>
            </a:r>
            <a:r>
              <a:rPr lang="en-US" sz="2000" dirty="0" err="1"/>
              <a:t>d</a:t>
            </a:r>
            <a:r>
              <a:rPr lang="en-US" sz="2000" baseline="-25000" dirty="0" err="1"/>
              <a:t>xz</a:t>
            </a:r>
            <a:r>
              <a:rPr lang="en-US" sz="2000" dirty="0"/>
              <a:t> and </a:t>
            </a:r>
            <a:r>
              <a:rPr lang="en-US" sz="2000" dirty="0" err="1"/>
              <a:t>d</a:t>
            </a:r>
            <a:r>
              <a:rPr lang="en-US" sz="2000" baseline="-25000" dirty="0" err="1"/>
              <a:t>yz</a:t>
            </a:r>
            <a:r>
              <a:rPr lang="en-US" sz="2000" dirty="0"/>
              <a:t> orbitals that realize the </a:t>
            </a:r>
            <a:r>
              <a:rPr lang="en-US" sz="2000" dirty="0">
                <a:latin typeface="Symbol" panose="05050102010706020507" pitchFamily="18" charset="2"/>
              </a:rPr>
              <a:t>p</a:t>
            </a:r>
            <a:r>
              <a:rPr lang="en-US" sz="2000" dirty="0"/>
              <a:t>-bonding to the axial ligand. The </a:t>
            </a:r>
            <a:r>
              <a:rPr lang="en-US" sz="2000" dirty="0" err="1"/>
              <a:t>p</a:t>
            </a:r>
            <a:r>
              <a:rPr lang="en-US" sz="2000" baseline="-25000" dirty="0" err="1"/>
              <a:t>x</a:t>
            </a:r>
            <a:r>
              <a:rPr lang="en-US" sz="2000" dirty="0"/>
              <a:t> and </a:t>
            </a:r>
            <a:r>
              <a:rPr lang="en-US" sz="2000" dirty="0" err="1"/>
              <a:t>p</a:t>
            </a:r>
            <a:r>
              <a:rPr lang="en-US" sz="2000" baseline="-25000" dirty="0" err="1"/>
              <a:t>y</a:t>
            </a:r>
            <a:r>
              <a:rPr lang="en-US" sz="2000" dirty="0"/>
              <a:t> orbitals of nitrogen polarize the 1s and 2s orbitals of nitrogen, the latter transferring the spin density to nitrogen nucleus.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995488"/>
            <a:ext cx="90201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28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Komponenty g-tenzoru pro d</a:t>
            </a:r>
            <a:r>
              <a:rPr lang="en-US" baseline="30000" dirty="0" smtClean="0"/>
              <a:t>1</a:t>
            </a:r>
            <a:endParaRPr lang="cs-CZ" baseline="30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00" y="1600199"/>
            <a:ext cx="7777999" cy="497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791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574833" cy="53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381000"/>
            <a:ext cx="69800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400" dirty="0"/>
              <a:t>Komponenty g-tenzoru pro </a:t>
            </a:r>
            <a:r>
              <a:rPr lang="cs-CZ" sz="4400" dirty="0" smtClean="0"/>
              <a:t>d</a:t>
            </a:r>
            <a:r>
              <a:rPr lang="en-US" sz="4400" baseline="30000" dirty="0" smtClean="0"/>
              <a:t>9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56021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Hladiny</a:t>
            </a:r>
            <a:r>
              <a:rPr lang="en-US" dirty="0" smtClean="0"/>
              <a:t> </a:t>
            </a:r>
            <a:r>
              <a:rPr lang="en-US" dirty="0" err="1" smtClean="0"/>
              <a:t>energie</a:t>
            </a:r>
            <a:r>
              <a:rPr lang="en-US" dirty="0" smtClean="0"/>
              <a:t> v EPR</a:t>
            </a:r>
            <a:endParaRPr lang="cs-CZ" dirty="0"/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5" name="Group 4"/>
          <p:cNvGrpSpPr/>
          <p:nvPr/>
        </p:nvGrpSpPr>
        <p:grpSpPr>
          <a:xfrm>
            <a:off x="1774462" y="1828800"/>
            <a:ext cx="4832994" cy="4258050"/>
            <a:chOff x="11430" y="0"/>
            <a:chExt cx="2526768" cy="2330789"/>
          </a:xfrm>
        </p:grpSpPr>
        <p:grpSp>
          <p:nvGrpSpPr>
            <p:cNvPr id="6" name="Group 5"/>
            <p:cNvGrpSpPr/>
            <p:nvPr/>
          </p:nvGrpSpPr>
          <p:grpSpPr>
            <a:xfrm>
              <a:off x="276511" y="321483"/>
              <a:ext cx="1552289" cy="1752600"/>
              <a:chOff x="276511" y="321483"/>
              <a:chExt cx="1552289" cy="17526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685800" y="321483"/>
                <a:ext cx="1107520" cy="685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304800" y="1007283"/>
                <a:ext cx="381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96686" y="1007283"/>
                <a:ext cx="1132114" cy="6997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37"/>
              <p:cNvSpPr txBox="1"/>
              <p:nvPr/>
            </p:nvSpPr>
            <p:spPr>
              <a:xfrm>
                <a:off x="276511" y="1778778"/>
                <a:ext cx="275057" cy="1684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i="1" kern="12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H=0</a:t>
                </a:r>
                <a:endParaRPr lang="cs-CZ" sz="14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696686" y="1007283"/>
                <a:ext cx="3401" cy="10668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42"/>
              <p:cNvSpPr txBox="1"/>
              <p:nvPr/>
            </p:nvSpPr>
            <p:spPr>
              <a:xfrm>
                <a:off x="778671" y="1796987"/>
                <a:ext cx="164431" cy="1684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i="1" kern="12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H</a:t>
                </a:r>
                <a:endParaRPr lang="cs-CZ" sz="14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V="1">
                <a:off x="1006735" y="1935582"/>
                <a:ext cx="288665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1524000" y="473883"/>
                <a:ext cx="0" cy="10668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olid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/>
            <p:nvPr/>
          </p:nvCxnSpPr>
          <p:spPr>
            <a:xfrm flipH="1" flipV="1">
              <a:off x="276573" y="56230"/>
              <a:ext cx="47973" cy="20970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3"/>
            <p:cNvSpPr txBox="1"/>
            <p:nvPr/>
          </p:nvSpPr>
          <p:spPr>
            <a:xfrm>
              <a:off x="11430" y="1091567"/>
              <a:ext cx="164431" cy="168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U</a:t>
              </a:r>
              <a:endParaRPr lang="cs-CZ" sz="14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16200000" flipV="1">
              <a:off x="-2307" y="1007282"/>
              <a:ext cx="288665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28"/>
            <p:cNvSpPr txBox="1"/>
            <p:nvPr/>
          </p:nvSpPr>
          <p:spPr>
            <a:xfrm>
              <a:off x="1578064" y="862902"/>
              <a:ext cx="370597" cy="168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200" dirty="0">
                  <a:solidFill>
                    <a:srgbClr val="000000"/>
                  </a:solidFill>
                  <a:effectLst/>
                  <a:latin typeface="Symbol"/>
                  <a:ea typeface="Times New Roman"/>
                  <a:cs typeface="Times New Roman"/>
                </a:rPr>
                <a:t>D</a:t>
              </a:r>
              <a:r>
                <a:rPr lang="en-US" sz="14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U=</a:t>
              </a:r>
              <a:r>
                <a:rPr lang="en-US" sz="1400" kern="1200" dirty="0" err="1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h</a:t>
              </a:r>
              <a:r>
                <a:rPr lang="en-US" sz="1400" kern="1200" dirty="0" err="1">
                  <a:solidFill>
                    <a:srgbClr val="000000"/>
                  </a:solidFill>
                  <a:effectLst/>
                  <a:latin typeface="Symbol"/>
                  <a:ea typeface="Times New Roman"/>
                  <a:cs typeface="Times New Roman"/>
                </a:rPr>
                <a:t>n</a:t>
              </a:r>
              <a:endParaRPr lang="cs-CZ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TextBox 30"/>
            <p:cNvSpPr txBox="1"/>
            <p:nvPr/>
          </p:nvSpPr>
          <p:spPr>
            <a:xfrm>
              <a:off x="1546070" y="136131"/>
              <a:ext cx="156050" cy="168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 kern="1200" dirty="0">
                  <a:solidFill>
                    <a:srgbClr val="000000"/>
                  </a:solidFill>
                  <a:effectLst/>
                  <a:latin typeface="Symbol"/>
                  <a:ea typeface="Times New Roman"/>
                  <a:cs typeface="Times New Roman"/>
                </a:rPr>
                <a:t>a</a:t>
              </a:r>
              <a:endParaRPr lang="cs-CZ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TextBox 31"/>
            <p:cNvSpPr txBox="1"/>
            <p:nvPr/>
          </p:nvSpPr>
          <p:spPr>
            <a:xfrm>
              <a:off x="1535578" y="1611847"/>
              <a:ext cx="147669" cy="168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 kern="1200" dirty="0">
                  <a:solidFill>
                    <a:srgbClr val="000000"/>
                  </a:solidFill>
                  <a:effectLst/>
                  <a:latin typeface="Symbol"/>
                  <a:ea typeface="Times New Roman"/>
                  <a:cs typeface="Times New Roman"/>
                </a:rPr>
                <a:t>b</a:t>
              </a:r>
              <a:endParaRPr lang="cs-CZ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TextBox 44"/>
            <p:cNvSpPr txBox="1"/>
            <p:nvPr/>
          </p:nvSpPr>
          <p:spPr>
            <a:xfrm>
              <a:off x="901419" y="0"/>
              <a:ext cx="213877" cy="185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 kern="1200" dirty="0" err="1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M</a:t>
              </a:r>
              <a:r>
                <a:rPr lang="en-US" sz="1600" i="1" kern="1200" baseline="-25000" dirty="0" err="1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s</a:t>
              </a:r>
              <a:endParaRPr lang="cs-CZ" sz="1600" dirty="0">
                <a:effectLst/>
                <a:latin typeface="Times New Roman"/>
                <a:ea typeface="Times New Roma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32"/>
                <p:cNvSpPr txBox="1"/>
                <p:nvPr/>
              </p:nvSpPr>
              <p:spPr>
                <a:xfrm>
                  <a:off x="859011" y="413107"/>
                  <a:ext cx="258027" cy="2713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kern="12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f>
                          <m:fPr>
                            <m:ctrlPr>
                              <a:rPr lang="cs-CZ" sz="1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1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cs-CZ" sz="1400" dirty="0">
                    <a:effectLst/>
                    <a:latin typeface="Times New Roman"/>
                    <a:ea typeface="Times New Roman"/>
                  </a:endParaRPr>
                </a:p>
              </p:txBody>
            </p:sp>
          </mc:Choice>
          <mc:Fallback xmlns="">
            <p:sp>
              <p:nvSpPr>
                <p:cNvPr id="14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011" y="413107"/>
                  <a:ext cx="258027" cy="2713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23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50"/>
                <p:cNvSpPr txBox="1"/>
                <p:nvPr/>
              </p:nvSpPr>
              <p:spPr>
                <a:xfrm>
                  <a:off x="859011" y="1240980"/>
                  <a:ext cx="258027" cy="2713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kern="12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f>
                          <m:fPr>
                            <m:ctrlPr>
                              <a:rPr lang="cs-CZ" sz="1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1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cs-CZ" sz="1400" dirty="0">
                    <a:effectLst/>
                    <a:latin typeface="Times New Roman"/>
                    <a:ea typeface="Times New Roman"/>
                  </a:endParaRPr>
                </a:p>
              </p:txBody>
            </p:sp>
          </mc:Choice>
          <mc:Fallback xmlns="">
            <p:sp>
              <p:nvSpPr>
                <p:cNvPr id="15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011" y="1240980"/>
                  <a:ext cx="258027" cy="2713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23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51"/>
                <p:cNvSpPr txBox="1"/>
                <p:nvPr/>
              </p:nvSpPr>
              <p:spPr>
                <a:xfrm>
                  <a:off x="1752247" y="92878"/>
                  <a:ext cx="682094" cy="2170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kern="1200" dirty="0" err="1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U</a:t>
                  </a:r>
                  <a:r>
                    <a:rPr lang="en-US" sz="1400" i="1" kern="1200" baseline="-25000" dirty="0" err="1">
                      <a:solidFill>
                        <a:srgbClr val="000000"/>
                      </a:solidFill>
                      <a:effectLst/>
                      <a:latin typeface="Symbol"/>
                      <a:ea typeface="Times New Roman"/>
                      <a:cs typeface="Times New Roman"/>
                    </a:rPr>
                    <a:t>a</a:t>
                  </a:r>
                  <a:r>
                    <a:rPr lang="en-US" sz="1400" kern="1200" dirty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en-US" sz="1400" i="1" kern="120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cs-CZ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1400" kern="1200" dirty="0" smtClean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 </a:t>
                  </a:r>
                  <a:r>
                    <a:rPr lang="en-US" sz="1400" kern="1200" dirty="0" err="1" smtClean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g</a:t>
                  </a:r>
                  <a:r>
                    <a:rPr lang="en-US" sz="1400" kern="1200" baseline="-25000" dirty="0" err="1" smtClean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e</a:t>
                  </a:r>
                  <a:r>
                    <a:rPr lang="en-US" sz="1400" kern="1200" baseline="-25000" dirty="0" smtClean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1400" i="1" kern="1200" dirty="0" smtClean="0">
                      <a:solidFill>
                        <a:srgbClr val="000000"/>
                      </a:solidFill>
                      <a:effectLst/>
                      <a:latin typeface="Symbol"/>
                      <a:ea typeface="Times New Roman"/>
                      <a:cs typeface="Times New Roman"/>
                    </a:rPr>
                    <a:t>b</a:t>
                  </a:r>
                  <a:r>
                    <a:rPr lang="en-US" sz="1400" kern="1200" baseline="-25000" dirty="0" smtClean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e </a:t>
                  </a:r>
                  <a:r>
                    <a:rPr lang="en-US" sz="1400" i="1" kern="1200" dirty="0" smtClean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H</a:t>
                  </a:r>
                  <a:endParaRPr lang="cs-CZ" sz="1400" dirty="0">
                    <a:effectLst/>
                    <a:latin typeface="Times New Roman"/>
                    <a:ea typeface="Times New Roman"/>
                  </a:endParaRPr>
                </a:p>
              </p:txBody>
            </p:sp>
          </mc:Choice>
          <mc:Fallback xmlns="">
            <p:sp>
              <p:nvSpPr>
                <p:cNvPr id="16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247" y="92878"/>
                  <a:ext cx="682094" cy="21704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35" r="-935" b="-307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52"/>
                <p:cNvSpPr txBox="1"/>
                <p:nvPr/>
              </p:nvSpPr>
              <p:spPr>
                <a:xfrm>
                  <a:off x="1840181" y="1621853"/>
                  <a:ext cx="698017" cy="2170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kern="1200" dirty="0" smtClean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U</a:t>
                  </a:r>
                  <a:r>
                    <a:rPr lang="en-US" sz="1400" i="1" kern="1200" baseline="-25000" dirty="0" err="1">
                      <a:solidFill>
                        <a:srgbClr val="000000"/>
                      </a:solidFill>
                      <a:effectLst/>
                      <a:latin typeface="Symbol"/>
                      <a:ea typeface="Times New Roman"/>
                      <a:cs typeface="Times New Roman"/>
                    </a:rPr>
                    <a:t>b</a:t>
                  </a:r>
                  <a:r>
                    <a:rPr lang="en-US" sz="1400" kern="1200" dirty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en-US" sz="1400" i="1" kern="120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sz="1400" b="0" i="1" kern="120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f>
                        <m:fPr>
                          <m:ctrlPr>
                            <a:rPr lang="cs-CZ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1400" kern="1200" dirty="0" smtClean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 </a:t>
                  </a:r>
                  <a:r>
                    <a:rPr lang="en-US" sz="1400" kern="1200" dirty="0" err="1" smtClean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g</a:t>
                  </a:r>
                  <a:r>
                    <a:rPr lang="en-US" sz="1400" kern="1200" baseline="-25000" dirty="0" err="1" smtClean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e</a:t>
                  </a:r>
                  <a:r>
                    <a:rPr lang="en-US" sz="1400" kern="1200" baseline="-25000" dirty="0" smtClean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r>
                    <a:rPr lang="en-US" sz="1400" i="1" kern="1200" dirty="0" smtClean="0">
                      <a:solidFill>
                        <a:srgbClr val="000000"/>
                      </a:solidFill>
                      <a:effectLst/>
                      <a:latin typeface="Symbol"/>
                      <a:ea typeface="Times New Roman"/>
                      <a:cs typeface="Times New Roman"/>
                    </a:rPr>
                    <a:t>b</a:t>
                  </a:r>
                  <a:r>
                    <a:rPr lang="en-US" sz="1400" kern="1200" baseline="-25000" dirty="0" smtClean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e </a:t>
                  </a:r>
                  <a:r>
                    <a:rPr lang="en-US" sz="1400" i="1" kern="1200" dirty="0" smtClean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H</a:t>
                  </a:r>
                  <a:endParaRPr lang="cs-CZ" sz="1400" dirty="0">
                    <a:effectLst/>
                    <a:latin typeface="Times New Roman"/>
                    <a:ea typeface="Times New Roman"/>
                  </a:endParaRPr>
                </a:p>
              </p:txBody>
            </p:sp>
          </mc:Choice>
          <mc:Fallback xmlns="">
            <p:sp>
              <p:nvSpPr>
                <p:cNvPr id="17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0181" y="1621853"/>
                  <a:ext cx="698017" cy="21704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370" b="-307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/>
            <p:nvPr/>
          </p:nvCxnSpPr>
          <p:spPr>
            <a:xfrm flipH="1" flipV="1">
              <a:off x="1525483" y="1728104"/>
              <a:ext cx="10375" cy="4221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55"/>
            <p:cNvSpPr txBox="1"/>
            <p:nvPr/>
          </p:nvSpPr>
          <p:spPr>
            <a:xfrm>
              <a:off x="1116923" y="2162317"/>
              <a:ext cx="854168" cy="168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200" dirty="0" err="1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Rezonan</a:t>
              </a:r>
              <a:r>
                <a:rPr lang="cs-CZ" sz="1400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ční pole </a:t>
              </a:r>
              <a:r>
                <a:rPr lang="en-US" sz="1400" i="1" kern="1200" dirty="0" err="1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H</a:t>
              </a:r>
              <a:r>
                <a:rPr lang="en-US" sz="1400" kern="1200" baseline="-25000" dirty="0" err="1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r</a:t>
              </a:r>
              <a:r>
                <a:rPr lang="cs-CZ" sz="1400" kern="1200" baseline="-250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 </a:t>
              </a:r>
              <a:endParaRPr lang="cs-CZ" sz="14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28" name="Rectangle 3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177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082" y="32657"/>
            <a:ext cx="8229600" cy="1143000"/>
          </a:xfrm>
        </p:spPr>
        <p:txBody>
          <a:bodyPr/>
          <a:lstStyle/>
          <a:p>
            <a:r>
              <a:rPr lang="cs-CZ" dirty="0" smtClean="0"/>
              <a:t>Interakce v </a:t>
            </a:r>
            <a:r>
              <a:rPr lang="cs-CZ" dirty="0" smtClean="0">
                <a:solidFill>
                  <a:srgbClr val="FF0000"/>
                </a:solidFill>
              </a:rPr>
              <a:t>NMR</a:t>
            </a:r>
            <a:r>
              <a:rPr lang="cs-CZ" dirty="0" smtClean="0"/>
              <a:t> a 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EPR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3236" y="4679232"/>
            <a:ext cx="3764909" cy="101566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štěpení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signálu: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000" i="1" dirty="0" smtClean="0">
                <a:solidFill>
                  <a:schemeClr val="tx2">
                    <a:lumMod val="75000"/>
                  </a:schemeClr>
                </a:solidFill>
              </a:rPr>
              <a:t>Fermiho-kontaktní  izotropní hyperjemná interakce</a:t>
            </a:r>
          </a:p>
          <a:p>
            <a:r>
              <a:rPr lang="cs-CZ" sz="2000" i="1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r>
              <a:rPr lang="en-US" sz="2000" i="1" dirty="0" err="1" smtClean="0">
                <a:solidFill>
                  <a:schemeClr val="tx2">
                    <a:lumMod val="75000"/>
                  </a:schemeClr>
                </a:solidFill>
              </a:rPr>
              <a:t>dipol</a:t>
            </a:r>
            <a:r>
              <a:rPr lang="cs-CZ" sz="2000" i="1" dirty="0" smtClean="0">
                <a:solidFill>
                  <a:schemeClr val="tx2">
                    <a:lumMod val="75000"/>
                  </a:schemeClr>
                </a:solidFill>
              </a:rPr>
              <a:t>ární hyperjemná interakce)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3237" y="1777585"/>
            <a:ext cx="3595664" cy="40011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st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řed signálu: g-hodnota (tenzor)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449" y="4696365"/>
            <a:ext cx="3610072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štěpení signálů: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i="1" dirty="0" smtClean="0">
                <a:solidFill>
                  <a:srgbClr val="FF0000"/>
                </a:solidFill>
              </a:rPr>
              <a:t>Přímá (anizotropní) a nepřímá (izotropní) interakce mezi jádry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7449" y="1777585"/>
            <a:ext cx="361190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středy </a:t>
            </a:r>
            <a:r>
              <a:rPr lang="cs-CZ" dirty="0">
                <a:solidFill>
                  <a:srgbClr val="FF0000"/>
                </a:solidFill>
              </a:rPr>
              <a:t>signálů: </a:t>
            </a:r>
            <a:r>
              <a:rPr lang="cs-CZ" dirty="0" smtClean="0">
                <a:solidFill>
                  <a:srgbClr val="FF0000"/>
                </a:solidFill>
              </a:rPr>
              <a:t>tzv. chemické </a:t>
            </a:r>
            <a:r>
              <a:rPr lang="cs-CZ" dirty="0">
                <a:solidFill>
                  <a:srgbClr val="FF0000"/>
                </a:solidFill>
              </a:rPr>
              <a:t>posuvy </a:t>
            </a:r>
            <a:endParaRPr lang="en-US" dirty="0" smtClean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957521" y="4855891"/>
            <a:ext cx="1036933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957521" y="1869113"/>
            <a:ext cx="1036933" cy="23687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7020" y="6646476"/>
            <a:ext cx="920165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67817" y="6472696"/>
            <a:ext cx="299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Fyzikálně související vlastnosti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81749" y="1163105"/>
            <a:ext cx="300633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i="1" dirty="0">
                <a:solidFill>
                  <a:schemeClr val="accent1">
                    <a:lumMod val="50000"/>
                  </a:schemeClr>
                </a:solidFill>
              </a:rPr>
              <a:t>Elektronová Paramagnetická </a:t>
            </a:r>
          </a:p>
          <a:p>
            <a:pPr algn="ctr"/>
            <a:r>
              <a:rPr lang="cs-CZ" b="1" i="1" dirty="0">
                <a:solidFill>
                  <a:schemeClr val="accent1">
                    <a:lumMod val="50000"/>
                  </a:schemeClr>
                </a:solidFill>
              </a:rPr>
              <a:t>Rezonance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0129" y="1163107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i="1" dirty="0">
                <a:solidFill>
                  <a:srgbClr val="FF0000"/>
                </a:solidFill>
              </a:rPr>
              <a:t>Nukleární Magnetická </a:t>
            </a:r>
          </a:p>
          <a:p>
            <a:pPr algn="ctr"/>
            <a:r>
              <a:rPr lang="cs-CZ" b="1" i="1" dirty="0">
                <a:solidFill>
                  <a:srgbClr val="FF0000"/>
                </a:solidFill>
              </a:rPr>
              <a:t>Rezonance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07580" y="6024480"/>
            <a:ext cx="5207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Určeny geometrickou </a:t>
            </a:r>
            <a:r>
              <a:rPr lang="cs-CZ" sz="2000" dirty="0"/>
              <a:t>a </a:t>
            </a:r>
            <a:r>
              <a:rPr lang="cs-CZ" sz="2000" dirty="0" smtClean="0"/>
              <a:t>elektronovou </a:t>
            </a:r>
            <a:r>
              <a:rPr lang="cs-CZ" sz="2000" b="1" dirty="0" smtClean="0"/>
              <a:t>strukturou</a:t>
            </a:r>
            <a:endParaRPr lang="cs-CZ" sz="20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035800" y="5694895"/>
            <a:ext cx="0" cy="417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176471" y="5694895"/>
            <a:ext cx="0" cy="4224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encrypted-tbn2.gstatic.com/images?q=tbn:ANd9GcSD5aHOojCtK1j8l3CJ12vR80d6pxYfb0gDOAXubFDh3rTJSn78NA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3"/>
          <a:stretch/>
        </p:blipFill>
        <p:spPr bwMode="auto">
          <a:xfrm>
            <a:off x="5032861" y="2964641"/>
            <a:ext cx="2433820" cy="146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encrypted-tbn2.gstatic.com/images?q=tbn:ANd9GcSD5aHOojCtK1j8l3CJ12vR80d6pxYfb0gDOAXubFDh3rTJSn78NA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40"/>
          <a:stretch/>
        </p:blipFill>
        <p:spPr bwMode="auto">
          <a:xfrm>
            <a:off x="6834342" y="2196541"/>
            <a:ext cx="1731779" cy="146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7616437" y="2794935"/>
            <a:ext cx="0" cy="25664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476212" y="2306192"/>
            <a:ext cx="0" cy="20131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7095212" y="2525346"/>
            <a:ext cx="0" cy="20131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093353" y="2986128"/>
            <a:ext cx="0" cy="20131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7496656" y="3233602"/>
            <a:ext cx="0" cy="20131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8115702" y="2986960"/>
            <a:ext cx="0" cy="20131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8115702" y="2482326"/>
            <a:ext cx="0" cy="20131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6"/>
          <a:stretch/>
        </p:blipFill>
        <p:spPr>
          <a:xfrm>
            <a:off x="200807" y="2525346"/>
            <a:ext cx="3924726" cy="1902184"/>
          </a:xfrm>
          <a:prstGeom prst="rect">
            <a:avLst/>
          </a:prstGeom>
        </p:spPr>
      </p:pic>
      <p:cxnSp>
        <p:nvCxnSpPr>
          <p:cNvPr id="39" name="Elbow Connector 38"/>
          <p:cNvCxnSpPr/>
          <p:nvPr/>
        </p:nvCxnSpPr>
        <p:spPr>
          <a:xfrm>
            <a:off x="3959350" y="2016715"/>
            <a:ext cx="267005" cy="4062229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>
          <a:xfrm rot="10800000" flipV="1">
            <a:off x="4711391" y="2032104"/>
            <a:ext cx="281847" cy="404684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186480" y="4427530"/>
            <a:ext cx="32644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198550" y="409094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B</a:t>
            </a:r>
            <a:endParaRPr lang="cs-CZ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63890" y="4312315"/>
            <a:ext cx="234872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Chemick</a:t>
            </a:r>
            <a:r>
              <a:rPr lang="cs-CZ" sz="1200" dirty="0" smtClean="0"/>
              <a:t>ý posuv (parts per million)</a:t>
            </a:r>
            <a:endParaRPr lang="cs-CZ" sz="12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492250" y="6356324"/>
            <a:ext cx="0" cy="2218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56090" y="6472696"/>
            <a:ext cx="455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citlivý a (většinou) spolehlivý strukturní nástroj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293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690"/>
    </mc:Choice>
    <mc:Fallback xmlns="">
      <p:transition spd="slow" advTm="12969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Efekt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magnetick</a:t>
            </a:r>
            <a:r>
              <a:rPr lang="cs-CZ" dirty="0" smtClean="0">
                <a:solidFill>
                  <a:schemeClr val="tx2"/>
                </a:solidFill>
              </a:rPr>
              <a:t>ých jader: </a:t>
            </a:r>
            <a:br>
              <a:rPr lang="cs-CZ" dirty="0" smtClean="0">
                <a:solidFill>
                  <a:schemeClr val="tx2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Hyperjemné štěpení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6" name="Group 5"/>
          <p:cNvGrpSpPr/>
          <p:nvPr/>
        </p:nvGrpSpPr>
        <p:grpSpPr>
          <a:xfrm>
            <a:off x="2743200" y="1931420"/>
            <a:ext cx="3262396" cy="4393180"/>
            <a:chOff x="0" y="0"/>
            <a:chExt cx="2368053" cy="3200400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409227" y="914400"/>
              <a:ext cx="60960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28227" y="1295400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20113" y="1295400"/>
              <a:ext cx="60960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068913" y="228600"/>
              <a:ext cx="790271" cy="496748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62794" y="1874271"/>
              <a:ext cx="770742" cy="48792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600000" flipV="1">
              <a:off x="1046254" y="723900"/>
              <a:ext cx="0" cy="1905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6480000">
              <a:off x="1109371" y="848628"/>
              <a:ext cx="0" cy="1905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21000000" flipV="1">
              <a:off x="1052373" y="1683771"/>
              <a:ext cx="0" cy="1905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039927" y="1621470"/>
              <a:ext cx="184009" cy="57066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37"/>
            <p:cNvSpPr txBox="1"/>
            <p:nvPr/>
          </p:nvSpPr>
          <p:spPr>
            <a:xfrm>
              <a:off x="0" y="1838391"/>
              <a:ext cx="366755" cy="224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B=0</a:t>
              </a:r>
              <a:endParaRPr lang="cs-CZ" sz="14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420113" y="1295400"/>
              <a:ext cx="0" cy="8382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42"/>
            <p:cNvSpPr txBox="1"/>
            <p:nvPr/>
          </p:nvSpPr>
          <p:spPr>
            <a:xfrm>
              <a:off x="502193" y="1856601"/>
              <a:ext cx="213164" cy="224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B</a:t>
              </a:r>
              <a:endParaRPr lang="cs-CZ" sz="14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730162" y="1995099"/>
              <a:ext cx="288665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027329" y="911438"/>
              <a:ext cx="29244" cy="1529923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203657" y="621789"/>
              <a:ext cx="21383" cy="134087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475435" y="636019"/>
              <a:ext cx="21383" cy="1340871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748752" y="629726"/>
              <a:ext cx="21383" cy="134087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216710" y="2162175"/>
              <a:ext cx="600075" cy="1476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1"/>
                <p:cNvSpPr txBox="1"/>
                <p:nvPr/>
              </p:nvSpPr>
              <p:spPr>
                <a:xfrm>
                  <a:off x="352335" y="1544476"/>
                  <a:ext cx="564560" cy="2889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i="1" kern="1200" dirty="0" smtClean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M</a:t>
                  </a:r>
                  <a:r>
                    <a:rPr lang="en-US" sz="1400" i="1" kern="1200" baseline="-25000" dirty="0" smtClean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S </a:t>
                  </a:r>
                  <a:r>
                    <a:rPr lang="en-US" sz="1400" kern="1200" dirty="0" smtClean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= </a:t>
                  </a:r>
                  <a:r>
                    <a:rPr lang="en-US" sz="1400" kern="1200" dirty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-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cs-CZ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2</m:t>
                          </m:r>
                        </m:den>
                      </m:f>
                    </m:oMath>
                  </a14:m>
                  <a:endParaRPr lang="cs-CZ" sz="1400" dirty="0">
                    <a:effectLst/>
                    <a:latin typeface="Times New Roman"/>
                    <a:ea typeface="Times New Roman"/>
                  </a:endParaRPr>
                </a:p>
              </p:txBody>
            </p:sp>
          </mc:Choice>
          <mc:Fallback xmlns="">
            <p:sp>
              <p:nvSpPr>
                <p:cNvPr id="25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335" y="1544476"/>
                  <a:ext cx="564560" cy="28890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362" b="-307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7"/>
                <p:cNvSpPr txBox="1"/>
                <p:nvPr/>
              </p:nvSpPr>
              <p:spPr>
                <a:xfrm>
                  <a:off x="332976" y="762000"/>
                  <a:ext cx="573868" cy="288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i="1" kern="1200" dirty="0" smtClean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M</a:t>
                  </a:r>
                  <a:r>
                    <a:rPr lang="en-US" sz="1400" i="1" kern="1200" baseline="-25000" dirty="0" smtClean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S </a:t>
                  </a:r>
                  <a:r>
                    <a:rPr lang="en-US" sz="1400" kern="1200" dirty="0" smtClean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= </a:t>
                  </a:r>
                  <a:r>
                    <a:rPr lang="en-US" sz="1400" kern="1200" dirty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cs-CZ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</m:oMath>
                  </a14:m>
                  <a:endParaRPr lang="cs-CZ" sz="1400" dirty="0">
                    <a:effectLst/>
                    <a:latin typeface="Times New Roman"/>
                    <a:ea typeface="Times New Roman"/>
                  </a:endParaRPr>
                </a:p>
              </p:txBody>
            </p:sp>
          </mc:Choice>
          <mc:Fallback xmlns="">
            <p:sp>
              <p:nvSpPr>
                <p:cNvPr id="26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976" y="762000"/>
                  <a:ext cx="573868" cy="28886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538" b="-307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8"/>
                <p:cNvSpPr txBox="1"/>
                <p:nvPr/>
              </p:nvSpPr>
              <p:spPr>
                <a:xfrm>
                  <a:off x="1807960" y="2219245"/>
                  <a:ext cx="559906" cy="288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i="1" kern="1200" dirty="0" smtClean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M</a:t>
                  </a:r>
                  <a:r>
                    <a:rPr lang="en-US" sz="1400" i="1" kern="1200" baseline="-25000" dirty="0" smtClean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I </a:t>
                  </a:r>
                  <a:r>
                    <a:rPr lang="en-US" sz="1400" kern="1200" dirty="0" smtClean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= </a:t>
                  </a:r>
                  <a:r>
                    <a:rPr lang="en-US" sz="1400" kern="1200" dirty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cs-CZ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</m:oMath>
                  </a14:m>
                  <a:endParaRPr lang="cs-CZ" sz="1400" dirty="0">
                    <a:effectLst/>
                    <a:latin typeface="Times New Roman"/>
                    <a:ea typeface="Times New Roman"/>
                  </a:endParaRPr>
                </a:p>
              </p:txBody>
            </p:sp>
          </mc:Choice>
          <mc:Fallback xmlns="">
            <p:sp>
              <p:nvSpPr>
                <p:cNvPr id="27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7960" y="2219245"/>
                  <a:ext cx="559906" cy="28886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381" b="-307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9"/>
                <p:cNvSpPr txBox="1"/>
                <p:nvPr/>
              </p:nvSpPr>
              <p:spPr>
                <a:xfrm>
                  <a:off x="1808148" y="1846752"/>
                  <a:ext cx="550597" cy="2889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i="1" kern="1200" dirty="0" smtClean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M</a:t>
                  </a:r>
                  <a:r>
                    <a:rPr lang="en-US" sz="1400" i="1" kern="1200" baseline="-25000" dirty="0" smtClean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I </a:t>
                  </a:r>
                  <a:r>
                    <a:rPr lang="en-US" sz="1400" kern="1200" dirty="0" smtClean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= </a:t>
                  </a:r>
                  <a:r>
                    <a:rPr lang="en-US" sz="1400" kern="1200" dirty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-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cs-CZ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2</m:t>
                          </m:r>
                        </m:den>
                      </m:f>
                    </m:oMath>
                  </a14:m>
                  <a:endParaRPr lang="cs-CZ" sz="1400" dirty="0">
                    <a:effectLst/>
                    <a:latin typeface="Times New Roman"/>
                    <a:ea typeface="Times New Roman"/>
                  </a:endParaRPr>
                </a:p>
              </p:txBody>
            </p:sp>
          </mc:Choice>
          <mc:Fallback xmlns="">
            <p:sp>
              <p:nvSpPr>
                <p:cNvPr id="28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8148" y="1846752"/>
                  <a:ext cx="550597" cy="28890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419" b="-307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30"/>
                <p:cNvSpPr txBox="1"/>
                <p:nvPr/>
              </p:nvSpPr>
              <p:spPr>
                <a:xfrm>
                  <a:off x="1808148" y="412395"/>
                  <a:ext cx="529653" cy="288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i="1" kern="1200" dirty="0" smtClean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M</a:t>
                  </a:r>
                  <a:r>
                    <a:rPr lang="en-US" sz="1400" i="1" kern="1200" baseline="-25000" dirty="0" smtClean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I </a:t>
                  </a:r>
                  <a:r>
                    <a:rPr lang="en-US" sz="1400" kern="1200" dirty="0" smtClean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= </a:t>
                  </a:r>
                  <a:r>
                    <a:rPr lang="en-US" sz="1400" kern="1200" dirty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-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cs-CZ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</m:oMath>
                  </a14:m>
                  <a:endParaRPr lang="cs-CZ" sz="1400" dirty="0">
                    <a:effectLst/>
                    <a:latin typeface="Times New Roman"/>
                    <a:ea typeface="Times New Roman"/>
                  </a:endParaRPr>
                </a:p>
              </p:txBody>
            </p:sp>
          </mc:Choice>
          <mc:Fallback xmlns="">
            <p:sp>
              <p:nvSpPr>
                <p:cNvPr id="29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8148" y="412395"/>
                  <a:ext cx="529653" cy="28886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521" b="-307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31"/>
                <p:cNvSpPr txBox="1"/>
                <p:nvPr/>
              </p:nvSpPr>
              <p:spPr>
                <a:xfrm>
                  <a:off x="1808148" y="0"/>
                  <a:ext cx="559905" cy="288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i="1" kern="1200" dirty="0" smtClean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M</a:t>
                  </a:r>
                  <a:r>
                    <a:rPr lang="en-US" sz="1400" i="1" kern="1200" baseline="-25000" dirty="0" smtClean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I </a:t>
                  </a:r>
                  <a:r>
                    <a:rPr lang="en-US" sz="1400" kern="1200" dirty="0" smtClean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= </a:t>
                  </a:r>
                  <a:r>
                    <a:rPr lang="en-US" sz="1400" kern="1200" dirty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cs-CZ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14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</m:oMath>
                  </a14:m>
                  <a:endParaRPr lang="cs-CZ" sz="1400" dirty="0">
                    <a:effectLst/>
                    <a:latin typeface="Times New Roman"/>
                    <a:ea typeface="Times New Roman"/>
                  </a:endParaRPr>
                </a:p>
              </p:txBody>
            </p:sp>
          </mc:Choice>
          <mc:Fallback xmlns="">
            <p:sp>
              <p:nvSpPr>
                <p:cNvPr id="30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8148" y="0"/>
                  <a:ext cx="559905" cy="28886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381" b="-307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Connector 30"/>
            <p:cNvCxnSpPr/>
            <p:nvPr/>
          </p:nvCxnSpPr>
          <p:spPr>
            <a:xfrm flipV="1">
              <a:off x="1035833" y="381000"/>
              <a:ext cx="837784" cy="526614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214669" y="568593"/>
              <a:ext cx="644515" cy="405129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203657" y="1630307"/>
              <a:ext cx="604578" cy="371295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044457" y="1678536"/>
              <a:ext cx="770742" cy="48792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228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>
                <a:solidFill>
                  <a:schemeClr val="tx2"/>
                </a:solidFill>
              </a:rPr>
              <a:t>Spinový Hamiltonián</a:t>
            </a:r>
            <a:endParaRPr lang="cs-CZ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609600" y="1752600"/>
                <a:ext cx="8229600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dirty="0" smtClean="0"/>
                  <a:t>Jeden nepárový elek</a:t>
                </a:r>
                <a:r>
                  <a:rPr lang="cs-CZ" dirty="0"/>
                  <a:t>tron v molekule: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cs-CZ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cs-CZ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</m:acc>
                      <m:r>
                        <a:rPr lang="en-US">
                          <a:latin typeface="Cambria Math"/>
                        </a:rPr>
                        <m:t>∙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𝑔</m:t>
                      </m:r>
                      <m:r>
                        <a:rPr lang="en-US">
                          <a:latin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cs-CZ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e>
                      </m:acc>
                    </m:oMath>
                  </m:oMathPara>
                </a14:m>
                <a:endParaRPr lang="cs-CZ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cs-CZ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dirty="0" smtClean="0"/>
                  <a:t>Nepárový elektron a magnetická jádra: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cs-CZ" dirty="0" smtClean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cs-CZ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</m:acc>
                    <m:r>
                      <a:rPr lang="en-US" b="1">
                        <a:latin typeface="Cambria Math"/>
                      </a:rPr>
                      <m:t>∙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  <m:r>
                      <a:rPr lang="en-US" b="1">
                        <a:latin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cs-CZ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</m:acc>
                    <m:r>
                      <a:rPr lang="en-US" b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cs-CZ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1" i="1">
                            <a:latin typeface="Cambria Math"/>
                          </a:rPr>
                          <m:t>𝑵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cs-CZ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</m:acc>
                        <m:r>
                          <a:rPr lang="en-US" b="1">
                            <a:latin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cs-CZ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endParaRPr lang="cs-CZ" b="1" dirty="0" smtClean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752600"/>
                <a:ext cx="8229600" cy="4525963"/>
              </a:xfrm>
              <a:prstGeom prst="rect">
                <a:avLst/>
              </a:prstGeom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313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828800"/>
            <a:ext cx="784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7. </a:t>
            </a:r>
            <a:r>
              <a:rPr lang="en-US" sz="3200" b="1" dirty="0" err="1" smtClean="0"/>
              <a:t>Elektronová</a:t>
            </a:r>
            <a:r>
              <a:rPr lang="en-US" sz="3200" b="1" dirty="0" smtClean="0"/>
              <a:t> </a:t>
            </a:r>
            <a:r>
              <a:rPr lang="en-US" sz="3200" b="1" dirty="0" err="1"/>
              <a:t>paramagnetická</a:t>
            </a:r>
            <a:r>
              <a:rPr lang="en-US" sz="3200" b="1" dirty="0"/>
              <a:t> </a:t>
            </a:r>
            <a:r>
              <a:rPr lang="en-US" sz="3200" b="1" dirty="0" err="1" smtClean="0"/>
              <a:t>rezonance</a:t>
            </a:r>
            <a:r>
              <a:rPr lang="cs-CZ" sz="3200" b="1" dirty="0" smtClean="0"/>
              <a:t> –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Aplikace</a:t>
            </a:r>
            <a:r>
              <a:rPr lang="cs-CZ" sz="3200" b="1" dirty="0" smtClean="0"/>
              <a:t>:</a:t>
            </a:r>
            <a:r>
              <a:rPr lang="en-US" sz="3200" b="1" dirty="0" smtClean="0"/>
              <a:t> </a:t>
            </a:r>
            <a:endParaRPr lang="cs-CZ" sz="3200" b="1" dirty="0" smtClean="0"/>
          </a:p>
          <a:p>
            <a:pPr algn="ctr"/>
            <a:r>
              <a:rPr lang="cs-CZ" sz="3200" b="1" dirty="0" smtClean="0"/>
              <a:t>V</a:t>
            </a:r>
            <a:r>
              <a:rPr lang="en-US" sz="3200" b="1" dirty="0" err="1" smtClean="0"/>
              <a:t>ztahy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mezi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strukturou</a:t>
            </a:r>
            <a:r>
              <a:rPr lang="en-US" sz="3200" b="1" dirty="0" smtClean="0"/>
              <a:t> </a:t>
            </a:r>
            <a:endParaRPr lang="cs-CZ" sz="3200" b="1" dirty="0" smtClean="0"/>
          </a:p>
          <a:p>
            <a:pPr algn="ctr"/>
            <a:r>
              <a:rPr lang="en-US" sz="3200" b="1" dirty="0" smtClean="0"/>
              <a:t>a </a:t>
            </a:r>
            <a:r>
              <a:rPr lang="en-US" sz="3200" b="1" dirty="0" err="1" smtClean="0"/>
              <a:t>hyperjemn</a:t>
            </a:r>
            <a:r>
              <a:rPr lang="cs-CZ" sz="3200" b="1" dirty="0" smtClean="0"/>
              <a:t>ým štěpením</a:t>
            </a:r>
            <a:endParaRPr lang="en-US" sz="3200" b="1" dirty="0" smtClean="0"/>
          </a:p>
          <a:p>
            <a:pPr algn="ctr"/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586836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7.1. </a:t>
            </a:r>
            <a:r>
              <a:rPr lang="el-GR" dirty="0" smtClean="0"/>
              <a:t>α</a:t>
            </a:r>
            <a:r>
              <a:rPr lang="en-US" dirty="0" smtClean="0"/>
              <a:t>-</a:t>
            </a:r>
            <a:r>
              <a:rPr lang="en-US" dirty="0" err="1" smtClean="0"/>
              <a:t>protony</a:t>
            </a:r>
            <a:r>
              <a:rPr lang="en-US" dirty="0" smtClean="0"/>
              <a:t> v </a:t>
            </a:r>
            <a:r>
              <a:rPr lang="el-GR" dirty="0" smtClean="0"/>
              <a:t>π</a:t>
            </a:r>
            <a:r>
              <a:rPr lang="en-US" dirty="0" smtClean="0"/>
              <a:t>-</a:t>
            </a:r>
            <a:r>
              <a:rPr lang="en-US" dirty="0" err="1" smtClean="0"/>
              <a:t>radik</a:t>
            </a:r>
            <a:r>
              <a:rPr lang="cs-CZ" dirty="0" smtClean="0"/>
              <a:t>álech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2286000" cy="2540000"/>
          </a:xfrm>
        </p:spPr>
      </p:pic>
      <p:sp>
        <p:nvSpPr>
          <p:cNvPr id="6" name="Rectangle 5"/>
          <p:cNvSpPr/>
          <p:nvPr/>
        </p:nvSpPr>
        <p:spPr>
          <a:xfrm>
            <a:off x="4572000" y="1689022"/>
            <a:ext cx="44398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α</a:t>
            </a:r>
            <a:r>
              <a:rPr lang="cs-CZ" sz="2400" dirty="0" smtClean="0"/>
              <a:t>-protony leží v uzlové rovině </a:t>
            </a:r>
            <a:endParaRPr lang="en-US" sz="2400" dirty="0" smtClean="0"/>
          </a:p>
          <a:p>
            <a:r>
              <a:rPr lang="el-GR" sz="2400" dirty="0" smtClean="0"/>
              <a:t>π</a:t>
            </a:r>
            <a:r>
              <a:rPr lang="cs-CZ" sz="2400" dirty="0" smtClean="0"/>
              <a:t> –systému</a:t>
            </a:r>
            <a:r>
              <a:rPr lang="en-US" sz="2400" dirty="0" smtClean="0"/>
              <a:t>.</a:t>
            </a:r>
            <a:endParaRPr lang="cs-CZ" sz="2400" dirty="0" smtClean="0"/>
          </a:p>
          <a:p>
            <a:r>
              <a:rPr lang="en-US" sz="2400" dirty="0" smtClean="0"/>
              <a:t>V </a:t>
            </a:r>
            <a:r>
              <a:rPr lang="cs-CZ" sz="2400" dirty="0" smtClean="0"/>
              <a:t>prvním přiblížení je spinová hustota na protonu rovna nule</a:t>
            </a:r>
            <a:r>
              <a:rPr lang="en-US" sz="2400" dirty="0" smtClean="0"/>
              <a:t>.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0000">
            <a:off x="861690" y="2790266"/>
            <a:ext cx="3017209" cy="46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76800" y="3886200"/>
            <a:ext cx="38302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</a:t>
            </a:r>
            <a:r>
              <a:rPr lang="cs-CZ" sz="2400" dirty="0" smtClean="0"/>
              <a:t>krze </a:t>
            </a:r>
            <a:r>
              <a:rPr lang="cs-CZ" sz="2400" dirty="0"/>
              <a:t>spinovou polarizaci vznikne na protonu negativní spinová hustota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3527844"/>
            <a:ext cx="840227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822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r>
              <a:rPr lang="en-US" dirty="0" smtClean="0"/>
              <a:t>Mc </a:t>
            </a:r>
            <a:r>
              <a:rPr lang="en-US" dirty="0" err="1" smtClean="0"/>
              <a:t>Connel</a:t>
            </a:r>
            <a:r>
              <a:rPr lang="cs-CZ" dirty="0" smtClean="0"/>
              <a:t>lův vztah pro </a:t>
            </a:r>
            <a:r>
              <a:rPr lang="el-GR" dirty="0" smtClean="0"/>
              <a:t>α</a:t>
            </a:r>
            <a:r>
              <a:rPr lang="cs-CZ" dirty="0" smtClean="0"/>
              <a:t>-protony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4600" y="2432566"/>
                <a:ext cx="3429000" cy="990600"/>
              </a:xfrm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𝛼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</a:rPr>
                            <m:t>𝐻</m:t>
                          </m:r>
                        </m:sup>
                      </m:sSubSup>
                      <m:r>
                        <a:rPr lang="cs-CZ" i="1"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4600" y="2432566"/>
                <a:ext cx="3429000" cy="990600"/>
              </a:xfr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30580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49719" y="4038600"/>
                <a:ext cx="202626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cs-CZ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cs-CZ" sz="20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𝛼</m:t>
                        </m:r>
                      </m:sub>
                      <m:sup>
                        <m:r>
                          <a:rPr lang="cs-CZ" sz="2000" i="1">
                            <a:latin typeface="Cambria Math"/>
                          </a:rPr>
                          <m:t>𝐻</m:t>
                        </m:r>
                      </m:sup>
                    </m:sSubSup>
                  </m:oMath>
                </a14:m>
                <a:r>
                  <a:rPr lang="cs-CZ" sz="2000" dirty="0" smtClean="0"/>
                  <a:t>&lt;</a:t>
                </a:r>
                <a:r>
                  <a:rPr lang="en-US" sz="2000" dirty="0" smtClean="0"/>
                  <a:t>0, </a:t>
                </a:r>
              </a:p>
              <a:p>
                <a:r>
                  <a:rPr lang="cs-CZ" sz="2000" dirty="0" smtClean="0"/>
                  <a:t>přesná hodnota </a:t>
                </a:r>
                <a:endParaRPr lang="en-US" sz="2000" dirty="0" smtClean="0"/>
              </a:p>
              <a:p>
                <a:r>
                  <a:rPr lang="cs-CZ" sz="2000" dirty="0" smtClean="0"/>
                  <a:t>závisí na systému </a:t>
                </a:r>
                <a:endParaRPr lang="cs-CZ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719" y="4038600"/>
                <a:ext cx="2026260" cy="1015663"/>
              </a:xfrm>
              <a:prstGeom prst="rect">
                <a:avLst/>
              </a:prstGeom>
              <a:blipFill rotWithShape="1">
                <a:blip r:embed="rId3"/>
                <a:stretch>
                  <a:fillRect l="-3003" t="-3012" r="-2102" b="-96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57200" y="6172200"/>
            <a:ext cx="4677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H. M. Mc Connell, J. Chem. Phys.</a:t>
            </a:r>
            <a:r>
              <a:rPr lang="en-US" dirty="0" smtClean="0"/>
              <a:t> 1956, 24, 764.</a:t>
            </a:r>
            <a:r>
              <a:rPr lang="cs-CZ" dirty="0" smtClean="0"/>
              <a:t> </a:t>
            </a:r>
            <a:endParaRPr lang="cs-CZ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360359" y="3112532"/>
            <a:ext cx="1211641" cy="1002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62600" y="3112532"/>
            <a:ext cx="1066800" cy="1002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410200" y="4115663"/>
                <a:ext cx="328422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2000" dirty="0" smtClean="0">
                    <a:latin typeface="Symbol" panose="05050102010706020507" pitchFamily="18" charset="2"/>
                  </a:rPr>
                  <a:t>p</a:t>
                </a:r>
                <a14:m>
                  <m:oMath xmlns:m="http://schemas.openxmlformats.org/officeDocument/2006/math">
                    <m:r>
                      <a:rPr lang="cs-CZ" sz="2000" b="0" i="0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spinov</m:t>
                    </m:r>
                    <m:r>
                      <a:rPr lang="cs-CZ" sz="2000" b="0" i="0" smtClean="0">
                        <a:latin typeface="Cambria Math"/>
                      </a:rPr>
                      <m:t>á </m:t>
                    </m:r>
                    <m:r>
                      <m:rPr>
                        <m:sty m:val="p"/>
                      </m:rPr>
                      <a:rPr lang="cs-CZ" sz="2000" b="0" i="0" smtClean="0">
                        <a:latin typeface="Cambria Math"/>
                      </a:rPr>
                      <m:t>populace</m:t>
                    </m:r>
                    <m:r>
                      <a:rPr lang="cs-CZ" sz="2000" b="0" i="0" smtClean="0">
                        <a:latin typeface="Cambria Math"/>
                      </a:rPr>
                      <m:t> </m:t>
                    </m:r>
                  </m:oMath>
                </a14:m>
                <a:endParaRPr lang="cs-CZ" sz="2000" b="0" i="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000" b="0" i="0" smtClean="0">
                          <a:latin typeface="Cambria Math"/>
                        </a:rPr>
                        <m:t>na</m:t>
                      </m:r>
                      <m:r>
                        <a:rPr lang="cs-CZ" sz="20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latin typeface="Cambria Math"/>
                        </a:rPr>
                        <m:t>uhl</m:t>
                      </m:r>
                      <m:r>
                        <a:rPr lang="cs-CZ" sz="2000" b="0" i="0" smtClean="0">
                          <a:latin typeface="Cambria Math"/>
                        </a:rPr>
                        <m:t>í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latin typeface="Cambria Math"/>
                        </a:rPr>
                        <m:t>ku</m:t>
                      </m:r>
                      <m:r>
                        <a:rPr lang="cs-CZ" sz="2000" b="0" i="0" smtClean="0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cs-CZ" sz="2000" b="0" i="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000" b="0" i="0" smtClean="0">
                          <a:latin typeface="Cambria Math"/>
                        </a:rPr>
                        <m:t>na</m:t>
                      </m:r>
                      <m:r>
                        <a:rPr lang="cs-CZ" sz="20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latin typeface="Cambria Math"/>
                        </a:rPr>
                        <m:t>n</m:t>
                      </m:r>
                      <m:r>
                        <a:rPr lang="cs-CZ" sz="2000" b="0" i="0" smtClean="0">
                          <a:latin typeface="Cambria Math"/>
                        </a:rPr>
                        <m:t>ě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latin typeface="Cambria Math"/>
                        </a:rPr>
                        <m:t>m</m:t>
                      </m:r>
                      <m:r>
                        <a:rPr lang="cs-CZ" sz="2000" b="0" i="0" smtClean="0">
                          <a:latin typeface="Cambria Math"/>
                        </a:rPr>
                        <m:t>ž 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latin typeface="Cambria Math"/>
                        </a:rPr>
                        <m:t>je</m:t>
                      </m:r>
                      <m:r>
                        <a:rPr lang="cs-CZ" sz="20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latin typeface="Cambria Math"/>
                        </a:rPr>
                        <m:t>proton</m:t>
                      </m:r>
                      <m:r>
                        <a:rPr lang="cs-CZ" sz="20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latin typeface="Cambria Math"/>
                        </a:rPr>
                        <m:t>v</m:t>
                      </m:r>
                      <m:r>
                        <a:rPr lang="cs-CZ" sz="2000" b="0" i="0" smtClean="0">
                          <a:latin typeface="Cambria Math"/>
                        </a:rPr>
                        <m:t>á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latin typeface="Cambria Math"/>
                        </a:rPr>
                        <m:t>z</m:t>
                      </m:r>
                      <m:r>
                        <a:rPr lang="cs-CZ" sz="2000" b="0" i="0" smtClean="0">
                          <a:latin typeface="Cambria Math"/>
                        </a:rPr>
                        <m:t>á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latin typeface="Cambria Math"/>
                        </a:rPr>
                        <m:t>n</m:t>
                      </m:r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4115663"/>
                <a:ext cx="3284221" cy="1015663"/>
              </a:xfrm>
              <a:prstGeom prst="rect">
                <a:avLst/>
              </a:prstGeom>
              <a:blipFill rotWithShape="1">
                <a:blip r:embed="rId4"/>
                <a:stretch>
                  <a:fillRect l="-2045" t="-2994" b="-41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534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1383</Words>
  <Application>Microsoft Office PowerPoint</Application>
  <PresentationFormat>On-screen Show (4:3)</PresentationFormat>
  <Paragraphs>263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Magnetická rezonanční spektroskopie</vt:lpstr>
      <vt:lpstr>Hladiny energie v EPR</vt:lpstr>
      <vt:lpstr>Interakce v NMR a EPR</vt:lpstr>
      <vt:lpstr>Efekt magnetických jader:  Hyperjemné štěpení</vt:lpstr>
      <vt:lpstr>PowerPoint Presentation</vt:lpstr>
      <vt:lpstr>PowerPoint Presentation</vt:lpstr>
      <vt:lpstr>7.1. α-protony v π-radikálech</vt:lpstr>
      <vt:lpstr>Mc Connellův vztah pro α-protony</vt:lpstr>
      <vt:lpstr>Co je p-spinová populace ?</vt:lpstr>
      <vt:lpstr>PowerPoint Presentation</vt:lpstr>
      <vt:lpstr>Proč závisí Q_α^H na systému? </vt:lpstr>
      <vt:lpstr>Obrácení McConnellova vztahu</vt:lpstr>
      <vt:lpstr>Poměr a (H_"b" ) / a (H_α)  jako míra pyramidalizace na radikálovém centru</vt:lpstr>
      <vt:lpstr>Mc Connellův vztah pro b-protony</vt:lpstr>
      <vt:lpstr>PowerPoint Presentation</vt:lpstr>
      <vt:lpstr>Spinový Hamiltonián</vt:lpstr>
      <vt:lpstr>Spinový Hamiltonián</vt:lpstr>
      <vt:lpstr>PowerPoint Presentation</vt:lpstr>
      <vt:lpstr>PowerPoint Presentation</vt:lpstr>
      <vt:lpstr>PowerPoint Presentation</vt:lpstr>
      <vt:lpstr>Přenos spinu na ligandy</vt:lpstr>
      <vt:lpstr>Komponenty g-tenzoru pro d1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Marketa</dc:creator>
  <cp:lastModifiedBy>Marketa</cp:lastModifiedBy>
  <cp:revision>83</cp:revision>
  <dcterms:created xsi:type="dcterms:W3CDTF">2014-11-26T09:32:47Z</dcterms:created>
  <dcterms:modified xsi:type="dcterms:W3CDTF">2014-11-27T05:49:49Z</dcterms:modified>
</cp:coreProperties>
</file>