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74" r:id="rId11"/>
    <p:sldId id="277" r:id="rId12"/>
    <p:sldId id="278" r:id="rId13"/>
    <p:sldId id="279" r:id="rId14"/>
    <p:sldId id="280" r:id="rId15"/>
    <p:sldId id="267" r:id="rId16"/>
    <p:sldId id="281" r:id="rId17"/>
    <p:sldId id="259" r:id="rId18"/>
    <p:sldId id="286" r:id="rId19"/>
    <p:sldId id="285" r:id="rId20"/>
    <p:sldId id="284" r:id="rId21"/>
    <p:sldId id="261" r:id="rId22"/>
    <p:sldId id="262" r:id="rId23"/>
    <p:sldId id="282" r:id="rId24"/>
    <p:sldId id="283" r:id="rId25"/>
    <p:sldId id="263" r:id="rId26"/>
    <p:sldId id="264" r:id="rId27"/>
    <p:sldId id="271" r:id="rId28"/>
    <p:sldId id="265" r:id="rId29"/>
    <p:sldId id="276" r:id="rId30"/>
    <p:sldId id="270" r:id="rId31"/>
    <p:sldId id="273" r:id="rId32"/>
    <p:sldId id="269" r:id="rId33"/>
    <p:sldId id="275" r:id="rId34"/>
    <p:sldId id="272" r:id="rId35"/>
    <p:sldId id="268" r:id="rId36"/>
    <p:sldId id="287" r:id="rId3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8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9.wmf"/><Relationship Id="rId4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CAD09-CB67-44F8-8DCA-26CC03F4F0CD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89805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44BFE-0A9D-4998-9D34-E1046B32D1A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81563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82BCD-87F3-40FD-87E3-605AD2D567FA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062036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3448338-D133-4B7C-9C0B-A9BC405E0938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46266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9394DE8-C89C-4852-8796-23C6AB2F0C5D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427998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F849857-ABF4-4097-B0C8-0358F0830AD4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60562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EF0318F-AC06-4857-AFB2-465ADC6C4CE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040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0F462-8F36-4F74-B6E2-FAD7E72E1200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2008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62864-BDAB-4BF8-A1E1-BBE4D0BACE5A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934483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7A762-AED6-4403-B7F0-5279FB1E682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86085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EB79A-877D-49CF-81B8-C06443DF948D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1349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9ED18-D918-4DDE-A9E6-D211E8D91BA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7974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9F466-5A1D-4CC1-AF2C-E9E9FB25642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3127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1E477-12D6-4BDC-B48D-B60F8BE68692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89133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3B77A-6623-495E-9186-A5314B9F7540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3519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Klepnutím lze upravit styly předlohy textu.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</a:t>
            </a:r>
          </a:p>
          <a:p>
            <a:pPr lvl="4"/>
            <a:r>
              <a:rPr lang="en-GB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5A4E43-95B4-4D7A-8144-AC5D6CEED787}" type="slidenum">
              <a:rPr lang="en-GB" altLang="cs-CZ"/>
              <a:pPr/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.wmf"/><Relationship Id="rId20" Type="http://schemas.openxmlformats.org/officeDocument/2006/relationships/image" Target="../media/image15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14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13.bin"/><Relationship Id="rId14" Type="http://schemas.openxmlformats.org/officeDocument/2006/relationships/oleObject" Target="../embeddings/oleObject1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1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0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0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3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22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Fyzika kolem os. aut</a:t>
            </a:r>
            <a:r>
              <a:rPr lang="cs-CZ" altLang="cs-CZ" dirty="0" smtClean="0"/>
              <a:t>. brzdy</a:t>
            </a:r>
            <a:endParaRPr lang="en-GB" alt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 smtClean="0"/>
              <a:t>Poznámky k přednášce </a:t>
            </a:r>
            <a:endParaRPr lang="en-GB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Závislost brzdného výkonu na rychlosti při zpomalení 5 ms</a:t>
            </a:r>
            <a:r>
              <a:rPr lang="cs-CZ" altLang="cs-CZ" sz="3200" baseline="30000"/>
              <a:t>-2</a:t>
            </a:r>
            <a:r>
              <a:rPr lang="cs-CZ" altLang="cs-CZ" sz="3200"/>
              <a:t>, hmotnost vozidla 1000 kg</a:t>
            </a:r>
            <a:endParaRPr lang="en-GB" altLang="cs-CZ" sz="3200"/>
          </a:p>
        </p:txBody>
      </p:sp>
      <p:pic>
        <p:nvPicPr>
          <p:cNvPr id="20483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628775"/>
            <a:ext cx="8229600" cy="4525963"/>
          </a:xfrm>
        </p:spPr>
      </p:pic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03213" y="1936750"/>
            <a:ext cx="514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kW</a:t>
            </a:r>
            <a:endParaRPr lang="en-GB" altLang="cs-CZ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7288213" y="5969000"/>
            <a:ext cx="623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ms</a:t>
            </a:r>
            <a:r>
              <a:rPr lang="cs-CZ" altLang="cs-CZ" baseline="30000"/>
              <a:t>-1</a:t>
            </a:r>
            <a:endParaRPr lang="en-GB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Průtok vody ohřáté z 20 na 100 C v g/s při brždění</a:t>
            </a:r>
            <a:endParaRPr lang="en-GB" altLang="cs-CZ" sz="4000"/>
          </a:p>
        </p:txBody>
      </p:sp>
      <p:pic>
        <p:nvPicPr>
          <p:cNvPr id="23555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628775"/>
            <a:ext cx="8229600" cy="45259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Celková energie absorbovaná brzdami</a:t>
            </a:r>
            <a:endParaRPr lang="en-GB" altLang="cs-CZ" sz="40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Hmotnost vozu 1000 kg</a:t>
            </a:r>
          </a:p>
          <a:p>
            <a:r>
              <a:rPr lang="cs-CZ" altLang="cs-CZ"/>
              <a:t>Počáteční rychlost 40 ms</a:t>
            </a:r>
            <a:r>
              <a:rPr lang="cs-CZ" altLang="cs-CZ" baseline="30000"/>
              <a:t>-1</a:t>
            </a:r>
            <a:endParaRPr lang="cs-CZ" altLang="cs-CZ"/>
          </a:p>
          <a:p>
            <a:r>
              <a:rPr lang="cs-CZ" altLang="cs-CZ"/>
              <a:t>Kinetická energie 800 kJ</a:t>
            </a:r>
          </a:p>
          <a:p>
            <a:r>
              <a:rPr lang="cs-CZ" altLang="cs-CZ"/>
              <a:t>Ekvivalent 2.5 kg vody ohřáté o 80 C</a:t>
            </a:r>
          </a:p>
          <a:p>
            <a:endParaRPr lang="en-GB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Celková energie absorbovaná brzdami</a:t>
            </a:r>
            <a:endParaRPr lang="en-GB" altLang="cs-CZ" sz="40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Hmotnost vozu 1000 kg</a:t>
            </a:r>
          </a:p>
          <a:p>
            <a:r>
              <a:rPr lang="cs-CZ" altLang="cs-CZ"/>
              <a:t>Počáteční rychlost 40 ms</a:t>
            </a:r>
            <a:r>
              <a:rPr lang="cs-CZ" altLang="cs-CZ" baseline="30000"/>
              <a:t>-1</a:t>
            </a:r>
            <a:endParaRPr lang="cs-CZ" altLang="cs-CZ"/>
          </a:p>
          <a:p>
            <a:r>
              <a:rPr lang="cs-CZ" altLang="cs-CZ"/>
              <a:t>Kinetická energie 800 kJ</a:t>
            </a:r>
          </a:p>
          <a:p>
            <a:r>
              <a:rPr lang="cs-CZ" altLang="cs-CZ"/>
              <a:t>Tepelná kapacita oceli 500 J/kg</a:t>
            </a:r>
          </a:p>
          <a:p>
            <a:r>
              <a:rPr lang="cs-CZ" altLang="cs-CZ"/>
              <a:t>Hmotnost pracovní části disků/ bubnů 10 kg </a:t>
            </a:r>
          </a:p>
          <a:p>
            <a:r>
              <a:rPr lang="cs-CZ" altLang="cs-CZ"/>
              <a:t>Teplota 160 C</a:t>
            </a:r>
          </a:p>
          <a:p>
            <a:endParaRPr lang="en-GB" alt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Kopec 1 km, hmotnost vozu 1000 kg</a:t>
            </a:r>
            <a:endParaRPr lang="en-GB" altLang="cs-CZ" sz="40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Energie absorbovaná brzdami 10 MJ</a:t>
            </a:r>
          </a:p>
          <a:p>
            <a:r>
              <a:rPr lang="cs-CZ" altLang="cs-CZ"/>
              <a:t>Ohřev brzd 10</a:t>
            </a:r>
            <a:r>
              <a:rPr lang="cs-CZ" altLang="cs-CZ" baseline="30000"/>
              <a:t>7</a:t>
            </a:r>
            <a:r>
              <a:rPr lang="cs-CZ" altLang="cs-CZ"/>
              <a:t>/5000=2000 K</a:t>
            </a:r>
            <a:endParaRPr lang="en-GB" alt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Brzdy</a:t>
            </a:r>
            <a:endParaRPr lang="cs-CZ" altLang="cs-CZ" noProof="1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altLang="cs-CZ"/>
              <a:t>Špalkové</a:t>
            </a:r>
          </a:p>
          <a:p>
            <a:r>
              <a:rPr lang="cs-CZ" altLang="cs-CZ"/>
              <a:t>Kotoučové</a:t>
            </a:r>
          </a:p>
          <a:p>
            <a:r>
              <a:rPr lang="cs-CZ" altLang="cs-CZ"/>
              <a:t>Bubnové</a:t>
            </a:r>
          </a:p>
          <a:p>
            <a:r>
              <a:rPr lang="cs-CZ" altLang="cs-CZ"/>
              <a:t>Pásové</a:t>
            </a:r>
          </a:p>
          <a:p>
            <a:endParaRPr lang="cs-CZ" altLang="cs-CZ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Špalková brzda</a:t>
            </a:r>
            <a:endParaRPr lang="en-GB" alt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2339975" y="2420938"/>
            <a:ext cx="2590800" cy="2447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258888" y="4868863"/>
            <a:ext cx="7489825" cy="431800"/>
          </a:xfrm>
          <a:prstGeom prst="rect">
            <a:avLst/>
          </a:prstGeom>
          <a:solidFill>
            <a:srgbClr val="8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5003800" y="3500438"/>
            <a:ext cx="431800" cy="287337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3492500" y="3500438"/>
            <a:ext cx="287338" cy="28892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1835150" y="3500438"/>
            <a:ext cx="431800" cy="287337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1042988" y="3573463"/>
            <a:ext cx="649287" cy="142875"/>
          </a:xfrm>
          <a:prstGeom prst="rightArrow">
            <a:avLst>
              <a:gd name="adj1" fmla="val 50000"/>
              <a:gd name="adj2" fmla="val 11361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 rot="10800000">
            <a:off x="5508625" y="3573463"/>
            <a:ext cx="649288" cy="142875"/>
          </a:xfrm>
          <a:prstGeom prst="rightArrow">
            <a:avLst>
              <a:gd name="adj1" fmla="val 50000"/>
              <a:gd name="adj2" fmla="val 11361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>
            <a:off x="2916238" y="2852738"/>
            <a:ext cx="1439862" cy="1439862"/>
          </a:xfrm>
          <a:custGeom>
            <a:avLst/>
            <a:gdLst>
              <a:gd name="G0" fmla="+- 84582 0 0"/>
              <a:gd name="G1" fmla="+- -11796480 0 0"/>
              <a:gd name="G2" fmla="+- 84582 0 -11796480"/>
              <a:gd name="G3" fmla="+- 10800 0 0"/>
              <a:gd name="G4" fmla="+- 0 0 84582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968 0 0"/>
              <a:gd name="G9" fmla="+- 0 0 -11796480"/>
              <a:gd name="G10" fmla="+- 8968 0 2700"/>
              <a:gd name="G11" fmla="cos G10 84582"/>
              <a:gd name="G12" fmla="sin G10 84582"/>
              <a:gd name="G13" fmla="cos 13500 84582"/>
              <a:gd name="G14" fmla="sin 13500 84582"/>
              <a:gd name="G15" fmla="+- G11 10800 0"/>
              <a:gd name="G16" fmla="+- G12 10800 0"/>
              <a:gd name="G17" fmla="+- G13 10800 0"/>
              <a:gd name="G18" fmla="+- G14 10800 0"/>
              <a:gd name="G19" fmla="*/ 8968 1 2"/>
              <a:gd name="G20" fmla="+- G19 5400 0"/>
              <a:gd name="G21" fmla="cos G20 84582"/>
              <a:gd name="G22" fmla="sin G20 84582"/>
              <a:gd name="G23" fmla="+- G21 10800 0"/>
              <a:gd name="G24" fmla="+- G12 G23 G22"/>
              <a:gd name="G25" fmla="+- G22 G23 G11"/>
              <a:gd name="G26" fmla="cos 10800 84582"/>
              <a:gd name="G27" fmla="sin 10800 84582"/>
              <a:gd name="G28" fmla="cos 8968 84582"/>
              <a:gd name="G29" fmla="sin 8968 84582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84582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968 G39"/>
              <a:gd name="G43" fmla="sin 8968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921 w 21600"/>
              <a:gd name="T5" fmla="*/ 0 h 21600"/>
              <a:gd name="T6" fmla="*/ 916 w 21600"/>
              <a:gd name="T7" fmla="*/ 10800 h 21600"/>
              <a:gd name="T8" fmla="*/ 10901 w 21600"/>
              <a:gd name="T9" fmla="*/ 1832 h 21600"/>
              <a:gd name="T10" fmla="*/ 24296 w 21600"/>
              <a:gd name="T11" fmla="*/ 11104 h 21600"/>
              <a:gd name="T12" fmla="*/ 20600 w 21600"/>
              <a:gd name="T13" fmla="*/ 14637 h 21600"/>
              <a:gd name="T14" fmla="*/ 17066 w 21600"/>
              <a:gd name="T15" fmla="*/ 1094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765" y="11001"/>
                </a:moveTo>
                <a:cubicBezTo>
                  <a:pt x="19767" y="10934"/>
                  <a:pt x="19768" y="10867"/>
                  <a:pt x="19768" y="10800"/>
                </a:cubicBezTo>
                <a:cubicBezTo>
                  <a:pt x="19768" y="5847"/>
                  <a:pt x="15752" y="1832"/>
                  <a:pt x="10800" y="1832"/>
                </a:cubicBezTo>
                <a:cubicBezTo>
                  <a:pt x="5847" y="1832"/>
                  <a:pt x="1832" y="5847"/>
                  <a:pt x="1832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81"/>
                  <a:pt x="21599" y="10962"/>
                  <a:pt x="21597" y="11043"/>
                </a:cubicBezTo>
                <a:lnTo>
                  <a:pt x="24296" y="11104"/>
                </a:lnTo>
                <a:lnTo>
                  <a:pt x="20600" y="14637"/>
                </a:lnTo>
                <a:lnTo>
                  <a:pt x="17066" y="10941"/>
                </a:lnTo>
                <a:lnTo>
                  <a:pt x="19765" y="11001"/>
                </a:lnTo>
                <a:close/>
              </a:path>
            </a:pathLst>
          </a:cu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5724525" y="3141663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b="1"/>
              <a:t>F</a:t>
            </a:r>
            <a:endParaRPr lang="en-GB" altLang="cs-CZ" b="1"/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187450" y="3141663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b="1"/>
              <a:t>F</a:t>
            </a:r>
            <a:endParaRPr lang="en-GB" altLang="cs-CZ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3" name="Object 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0" y="2584450"/>
          <a:ext cx="1397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0" name="Rovnice" r:id="rId3" imgW="139680" imgH="215640" progId="Equation.3">
                  <p:embed/>
                </p:oleObj>
              </mc:Choice>
              <mc:Fallback>
                <p:oleObj name="Rovnice" r:id="rId3" imgW="1396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84450"/>
                        <a:ext cx="1397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346908777"/>
              </p:ext>
            </p:extLst>
          </p:nvPr>
        </p:nvGraphicFramePr>
        <p:xfrm>
          <a:off x="4478015" y="5235575"/>
          <a:ext cx="495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Rovnice" r:id="rId5" imgW="164880" imgH="215640" progId="Equation.3">
                  <p:embed/>
                </p:oleObj>
              </mc:Choice>
              <mc:Fallback>
                <p:oleObj name="Rovnice" r:id="rId5" imgW="16488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8015" y="5235575"/>
                        <a:ext cx="4953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>
            <p:ph sz="quarter" idx="4294967295"/>
          </p:nvPr>
        </p:nvGraphicFramePr>
        <p:xfrm>
          <a:off x="468313" y="3933825"/>
          <a:ext cx="430212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name="Rovnice" r:id="rId7" imgW="139680" imgH="215640" progId="Equation.3">
                  <p:embed/>
                </p:oleObj>
              </mc:Choice>
              <mc:Fallback>
                <p:oleObj name="Rovnice" r:id="rId7" imgW="13968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933825"/>
                        <a:ext cx="430212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1330325" y="1843088"/>
            <a:ext cx="2881313" cy="28082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770188" y="3284538"/>
            <a:ext cx="1728787" cy="1800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1403350" y="1916113"/>
            <a:ext cx="2736850" cy="26638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2555875" y="4581525"/>
            <a:ext cx="287338" cy="2889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4138613" y="3284538"/>
            <a:ext cx="73025" cy="1439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276600" y="4652963"/>
            <a:ext cx="3744913" cy="144462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3132138" y="4581525"/>
            <a:ext cx="360362" cy="36036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33" name="AutoShape 13"/>
          <p:cNvSpPr>
            <a:spLocks noChangeArrowheads="1"/>
          </p:cNvSpPr>
          <p:nvPr/>
        </p:nvSpPr>
        <p:spPr bwMode="auto">
          <a:xfrm>
            <a:off x="6877050" y="4652963"/>
            <a:ext cx="144463" cy="720725"/>
          </a:xfrm>
          <a:prstGeom prst="downArrow">
            <a:avLst>
              <a:gd name="adj1" fmla="val 50000"/>
              <a:gd name="adj2" fmla="val 12472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34" name="Oval 14"/>
          <p:cNvSpPr>
            <a:spLocks noChangeArrowheads="1"/>
          </p:cNvSpPr>
          <p:nvPr/>
        </p:nvSpPr>
        <p:spPr bwMode="auto">
          <a:xfrm>
            <a:off x="3995738" y="4508500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7288213" y="4868863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b="1"/>
              <a:t>F</a:t>
            </a:r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3276600" y="4797425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6948488" y="4724400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4211638" y="4724400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3276600" y="6381750"/>
            <a:ext cx="3671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3276600" y="5949950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5559425" y="58959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c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3543300" y="53927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b</a:t>
            </a:r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2771775" y="3213100"/>
            <a:ext cx="0" cy="15113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>
            <a:off x="2700338" y="3284538"/>
            <a:ext cx="16557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7" name="AutoShape 27"/>
          <p:cNvSpPr>
            <a:spLocks noChangeArrowheads="1"/>
          </p:cNvSpPr>
          <p:nvPr/>
        </p:nvSpPr>
        <p:spPr bwMode="auto">
          <a:xfrm rot="5400000">
            <a:off x="1207294" y="3374231"/>
            <a:ext cx="142875" cy="2557463"/>
          </a:xfrm>
          <a:prstGeom prst="downArrow">
            <a:avLst>
              <a:gd name="adj1" fmla="val 50000"/>
              <a:gd name="adj2" fmla="val 44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5150" name="Object 30"/>
          <p:cNvGraphicFramePr>
            <a:graphicFrameLocks noChangeAspect="1"/>
          </p:cNvGraphicFramePr>
          <p:nvPr/>
        </p:nvGraphicFramePr>
        <p:xfrm>
          <a:off x="611188" y="188913"/>
          <a:ext cx="11525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3" name="Rovnice" r:id="rId9" imgW="558720" imgH="393480" progId="Equation.3">
                  <p:embed/>
                </p:oleObj>
              </mc:Choice>
              <mc:Fallback>
                <p:oleObj name="Rovnice" r:id="rId9" imgW="558720" imgH="39348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88913"/>
                        <a:ext cx="1152525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1" name="AutoShape 31"/>
          <p:cNvSpPr>
            <a:spLocks noChangeArrowheads="1"/>
          </p:cNvSpPr>
          <p:nvPr/>
        </p:nvSpPr>
        <p:spPr bwMode="auto">
          <a:xfrm rot="5779615">
            <a:off x="2051050" y="2565400"/>
            <a:ext cx="1439863" cy="1439863"/>
          </a:xfrm>
          <a:custGeom>
            <a:avLst/>
            <a:gdLst>
              <a:gd name="G0" fmla="+- 84582 0 0"/>
              <a:gd name="G1" fmla="+- -11796480 0 0"/>
              <a:gd name="G2" fmla="+- 84582 0 -11796480"/>
              <a:gd name="G3" fmla="+- 10800 0 0"/>
              <a:gd name="G4" fmla="+- 0 0 84582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968 0 0"/>
              <a:gd name="G9" fmla="+- 0 0 -11796480"/>
              <a:gd name="G10" fmla="+- 8968 0 2700"/>
              <a:gd name="G11" fmla="cos G10 84582"/>
              <a:gd name="G12" fmla="sin G10 84582"/>
              <a:gd name="G13" fmla="cos 13500 84582"/>
              <a:gd name="G14" fmla="sin 13500 84582"/>
              <a:gd name="G15" fmla="+- G11 10800 0"/>
              <a:gd name="G16" fmla="+- G12 10800 0"/>
              <a:gd name="G17" fmla="+- G13 10800 0"/>
              <a:gd name="G18" fmla="+- G14 10800 0"/>
              <a:gd name="G19" fmla="*/ 8968 1 2"/>
              <a:gd name="G20" fmla="+- G19 5400 0"/>
              <a:gd name="G21" fmla="cos G20 84582"/>
              <a:gd name="G22" fmla="sin G20 84582"/>
              <a:gd name="G23" fmla="+- G21 10800 0"/>
              <a:gd name="G24" fmla="+- G12 G23 G22"/>
              <a:gd name="G25" fmla="+- G22 G23 G11"/>
              <a:gd name="G26" fmla="cos 10800 84582"/>
              <a:gd name="G27" fmla="sin 10800 84582"/>
              <a:gd name="G28" fmla="cos 8968 84582"/>
              <a:gd name="G29" fmla="sin 8968 84582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84582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968 G39"/>
              <a:gd name="G43" fmla="sin 8968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921 w 21600"/>
              <a:gd name="T5" fmla="*/ 0 h 21600"/>
              <a:gd name="T6" fmla="*/ 916 w 21600"/>
              <a:gd name="T7" fmla="*/ 10800 h 21600"/>
              <a:gd name="T8" fmla="*/ 10901 w 21600"/>
              <a:gd name="T9" fmla="*/ 1832 h 21600"/>
              <a:gd name="T10" fmla="*/ 24296 w 21600"/>
              <a:gd name="T11" fmla="*/ 11104 h 21600"/>
              <a:gd name="T12" fmla="*/ 20600 w 21600"/>
              <a:gd name="T13" fmla="*/ 14637 h 21600"/>
              <a:gd name="T14" fmla="*/ 17066 w 21600"/>
              <a:gd name="T15" fmla="*/ 1094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765" y="11001"/>
                </a:moveTo>
                <a:cubicBezTo>
                  <a:pt x="19767" y="10934"/>
                  <a:pt x="19768" y="10867"/>
                  <a:pt x="19768" y="10800"/>
                </a:cubicBezTo>
                <a:cubicBezTo>
                  <a:pt x="19768" y="5847"/>
                  <a:pt x="15752" y="1832"/>
                  <a:pt x="10800" y="1832"/>
                </a:cubicBezTo>
                <a:cubicBezTo>
                  <a:pt x="5847" y="1832"/>
                  <a:pt x="1832" y="5847"/>
                  <a:pt x="1832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81"/>
                  <a:pt x="21599" y="10962"/>
                  <a:pt x="21597" y="11043"/>
                </a:cubicBezTo>
                <a:lnTo>
                  <a:pt x="24296" y="11104"/>
                </a:lnTo>
                <a:lnTo>
                  <a:pt x="20600" y="14637"/>
                </a:lnTo>
                <a:lnTo>
                  <a:pt x="17066" y="10941"/>
                </a:lnTo>
                <a:lnTo>
                  <a:pt x="19765" y="11001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 flipH="1" flipV="1">
            <a:off x="1042988" y="1700213"/>
            <a:ext cx="1728787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 flipH="1" flipV="1">
            <a:off x="755650" y="1989138"/>
            <a:ext cx="2016125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54" name="AutoShape 34"/>
          <p:cNvSpPr>
            <a:spLocks noChangeArrowheads="1"/>
          </p:cNvSpPr>
          <p:nvPr/>
        </p:nvSpPr>
        <p:spPr bwMode="auto">
          <a:xfrm rot="-3009554">
            <a:off x="1776413" y="2263775"/>
            <a:ext cx="358775" cy="815975"/>
          </a:xfrm>
          <a:prstGeom prst="downArrow">
            <a:avLst>
              <a:gd name="adj1" fmla="val 50000"/>
              <a:gd name="adj2" fmla="val 5685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56" name="AutoShape 36"/>
          <p:cNvSpPr>
            <a:spLocks/>
          </p:cNvSpPr>
          <p:nvPr/>
        </p:nvSpPr>
        <p:spPr bwMode="auto">
          <a:xfrm>
            <a:off x="2411413" y="692150"/>
            <a:ext cx="1490662" cy="609600"/>
          </a:xfrm>
          <a:prstGeom prst="borderCallout3">
            <a:avLst>
              <a:gd name="adj1" fmla="val 18750"/>
              <a:gd name="adj2" fmla="val 105111"/>
              <a:gd name="adj3" fmla="val 18750"/>
              <a:gd name="adj4" fmla="val 137806"/>
              <a:gd name="adj5" fmla="val 242190"/>
              <a:gd name="adj6" fmla="val 137806"/>
              <a:gd name="adj7" fmla="val 277866"/>
              <a:gd name="adj8" fmla="val 10415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 altLang="cs-CZ"/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2967038" y="784225"/>
            <a:ext cx="55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pás</a:t>
            </a:r>
            <a:endParaRPr lang="en-GB" altLang="cs-CZ"/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5848350" y="4024313"/>
            <a:ext cx="67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páka</a:t>
            </a:r>
            <a:endParaRPr lang="en-GB" altLang="cs-CZ"/>
          </a:p>
        </p:txBody>
      </p:sp>
      <p:sp>
        <p:nvSpPr>
          <p:cNvPr id="5159" name="AutoShape 39"/>
          <p:cNvSpPr>
            <a:spLocks/>
          </p:cNvSpPr>
          <p:nvPr/>
        </p:nvSpPr>
        <p:spPr bwMode="auto">
          <a:xfrm>
            <a:off x="684213" y="6092825"/>
            <a:ext cx="1800225" cy="576263"/>
          </a:xfrm>
          <a:prstGeom prst="borderCallout3">
            <a:avLst>
              <a:gd name="adj1" fmla="val 19833"/>
              <a:gd name="adj2" fmla="val -4231"/>
              <a:gd name="adj3" fmla="val 19833"/>
              <a:gd name="adj4" fmla="val -31921"/>
              <a:gd name="adj5" fmla="val -206338"/>
              <a:gd name="adj6" fmla="val -31921"/>
              <a:gd name="adj7" fmla="val -242699"/>
              <a:gd name="adj8" fmla="val 10714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 altLang="cs-CZ"/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684213" y="6237288"/>
            <a:ext cx="164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Ukotvení pásu</a:t>
            </a:r>
            <a:endParaRPr lang="en-GB" altLang="cs-CZ"/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2051050" y="2205038"/>
            <a:ext cx="738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b="1"/>
              <a:t>F</a:t>
            </a:r>
            <a:r>
              <a:rPr lang="cs-CZ" altLang="cs-CZ" baseline="-25000"/>
              <a:t>přítlak</a:t>
            </a:r>
            <a:endParaRPr lang="en-GB" altLang="cs-CZ"/>
          </a:p>
        </p:txBody>
      </p:sp>
      <p:graphicFrame>
        <p:nvGraphicFramePr>
          <p:cNvPr id="5163" name="Object 43"/>
          <p:cNvGraphicFramePr>
            <a:graphicFrameLocks noChangeAspect="1"/>
          </p:cNvGraphicFramePr>
          <p:nvPr/>
        </p:nvGraphicFramePr>
        <p:xfrm>
          <a:off x="4787900" y="0"/>
          <a:ext cx="1682750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4" name="Rovnice" r:id="rId11" imgW="863280" imgH="457200" progId="Equation.3">
                  <p:embed/>
                </p:oleObj>
              </mc:Choice>
              <mc:Fallback>
                <p:oleObj name="Rovnice" r:id="rId11" imgW="863280" imgH="45720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0"/>
                        <a:ext cx="1682750" cy="112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64" name="Line 44"/>
          <p:cNvSpPr>
            <a:spLocks noChangeShapeType="1"/>
          </p:cNvSpPr>
          <p:nvPr/>
        </p:nvSpPr>
        <p:spPr bwMode="auto">
          <a:xfrm flipH="1">
            <a:off x="1692275" y="1989138"/>
            <a:ext cx="217488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65" name="Line 45"/>
          <p:cNvSpPr>
            <a:spLocks noChangeShapeType="1"/>
          </p:cNvSpPr>
          <p:nvPr/>
        </p:nvSpPr>
        <p:spPr bwMode="auto">
          <a:xfrm flipH="1">
            <a:off x="1258888" y="2565400"/>
            <a:ext cx="21748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1403350" y="1628775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cs-CZ"/>
              <a:t>∆</a:t>
            </a:r>
            <a:r>
              <a:rPr lang="cs-CZ" altLang="cs-CZ"/>
              <a:t>S</a:t>
            </a:r>
            <a:endParaRPr lang="en-GB" altLang="cs-CZ"/>
          </a:p>
        </p:txBody>
      </p:sp>
      <p:graphicFrame>
        <p:nvGraphicFramePr>
          <p:cNvPr id="5167" name="Object 47"/>
          <p:cNvGraphicFramePr>
            <a:graphicFrameLocks noChangeAspect="1"/>
          </p:cNvGraphicFramePr>
          <p:nvPr/>
        </p:nvGraphicFramePr>
        <p:xfrm>
          <a:off x="7019925" y="260350"/>
          <a:ext cx="127476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name="Rovnice" r:id="rId13" imgW="634680" imgH="203040" progId="Equation.3">
                  <p:embed/>
                </p:oleObj>
              </mc:Choice>
              <mc:Fallback>
                <p:oleObj name="Rovnice" r:id="rId13" imgW="634680" imgH="20304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260350"/>
                        <a:ext cx="1274763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8" name="Object 48"/>
          <p:cNvGraphicFramePr>
            <a:graphicFrameLocks noChangeAspect="1"/>
          </p:cNvGraphicFramePr>
          <p:nvPr/>
        </p:nvGraphicFramePr>
        <p:xfrm>
          <a:off x="5076825" y="1125538"/>
          <a:ext cx="2192338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name="Rovnice" r:id="rId15" imgW="1091880" imgH="393480" progId="Equation.3">
                  <p:embed/>
                </p:oleObj>
              </mc:Choice>
              <mc:Fallback>
                <p:oleObj name="Rovnice" r:id="rId15" imgW="1091880" imgH="39348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1125538"/>
                        <a:ext cx="2192338" cy="99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9" name="Object 49"/>
          <p:cNvGraphicFramePr>
            <a:graphicFrameLocks noChangeAspect="1"/>
          </p:cNvGraphicFramePr>
          <p:nvPr/>
        </p:nvGraphicFramePr>
        <p:xfrm>
          <a:off x="5076825" y="2276475"/>
          <a:ext cx="1911350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Rovnice" r:id="rId17" imgW="952200" imgH="215640" progId="Equation.3">
                  <p:embed/>
                </p:oleObj>
              </mc:Choice>
              <mc:Fallback>
                <p:oleObj name="Rovnice" r:id="rId17" imgW="952200" imgH="21564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2276475"/>
                        <a:ext cx="1911350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70" name="Object 50"/>
          <p:cNvGraphicFramePr>
            <a:graphicFrameLocks noChangeAspect="1"/>
          </p:cNvGraphicFramePr>
          <p:nvPr/>
        </p:nvGraphicFramePr>
        <p:xfrm>
          <a:off x="6804025" y="2924175"/>
          <a:ext cx="1554163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Rovnice" r:id="rId19" imgW="774360" imgH="419040" progId="Equation.3">
                  <p:embed/>
                </p:oleObj>
              </mc:Choice>
              <mc:Fallback>
                <p:oleObj name="Rovnice" r:id="rId19" imgW="774360" imgH="41904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2924175"/>
                        <a:ext cx="1554163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AutoShape 15"/>
          <p:cNvSpPr>
            <a:spLocks noChangeArrowheads="1"/>
          </p:cNvSpPr>
          <p:nvPr/>
        </p:nvSpPr>
        <p:spPr bwMode="auto">
          <a:xfrm rot="10800000">
            <a:off x="4102894" y="4657272"/>
            <a:ext cx="144462" cy="1657350"/>
          </a:xfrm>
          <a:prstGeom prst="downArrow">
            <a:avLst>
              <a:gd name="adj1" fmla="val 50000"/>
              <a:gd name="adj2" fmla="val 28681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10800000"/>
            </a:camera>
            <a:lightRig rig="threePt" dir="t"/>
          </a:scene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cs-CZ" altLang="cs-CZ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2406650" y="2584450"/>
          <a:ext cx="1397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5" name="Rovnice" r:id="rId3" imgW="139680" imgH="215640" progId="Equation.3">
                  <p:embed/>
                </p:oleObj>
              </mc:Choice>
              <mc:Fallback>
                <p:oleObj name="Rovnice" r:id="rId3" imgW="1396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6650" y="2584450"/>
                        <a:ext cx="1397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059301227"/>
              </p:ext>
            </p:extLst>
          </p:nvPr>
        </p:nvGraphicFramePr>
        <p:xfrm>
          <a:off x="4251325" y="5049838"/>
          <a:ext cx="495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6" name="Rovnice" r:id="rId5" imgW="164880" imgH="215640" progId="Equation.3">
                  <p:embed/>
                </p:oleObj>
              </mc:Choice>
              <mc:Fallback>
                <p:oleObj name="Rovnice" r:id="rId5" imgW="16488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5049838"/>
                        <a:ext cx="4953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2051050" y="4797425"/>
          <a:ext cx="430213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7" name="Rovnice" r:id="rId7" imgW="139680" imgH="215640" progId="Equation.3">
                  <p:embed/>
                </p:oleObj>
              </mc:Choice>
              <mc:Fallback>
                <p:oleObj name="Rovnice" r:id="rId7" imgW="13968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4797425"/>
                        <a:ext cx="430213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1330325" y="1843088"/>
            <a:ext cx="2881313" cy="28082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2770188" y="3284538"/>
            <a:ext cx="1728787" cy="1800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>
            <a:off x="1403350" y="1916113"/>
            <a:ext cx="2736850" cy="26638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25" name="Oval 9"/>
          <p:cNvSpPr>
            <a:spLocks noChangeArrowheads="1"/>
          </p:cNvSpPr>
          <p:nvPr/>
        </p:nvSpPr>
        <p:spPr bwMode="auto">
          <a:xfrm>
            <a:off x="2555875" y="458152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4138613" y="3284538"/>
            <a:ext cx="73025" cy="1439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3275013" y="4651375"/>
            <a:ext cx="3744912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28" name="Oval 12"/>
          <p:cNvSpPr>
            <a:spLocks noChangeArrowheads="1"/>
          </p:cNvSpPr>
          <p:nvPr/>
        </p:nvSpPr>
        <p:spPr bwMode="auto">
          <a:xfrm>
            <a:off x="3130550" y="45799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29" name="AutoShape 13"/>
          <p:cNvSpPr>
            <a:spLocks noChangeArrowheads="1"/>
          </p:cNvSpPr>
          <p:nvPr/>
        </p:nvSpPr>
        <p:spPr bwMode="auto">
          <a:xfrm>
            <a:off x="6877050" y="4652963"/>
            <a:ext cx="144463" cy="720725"/>
          </a:xfrm>
          <a:prstGeom prst="downArrow">
            <a:avLst>
              <a:gd name="adj1" fmla="val 50000"/>
              <a:gd name="adj2" fmla="val 12472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30" name="Oval 14"/>
          <p:cNvSpPr>
            <a:spLocks noChangeArrowheads="1"/>
          </p:cNvSpPr>
          <p:nvPr/>
        </p:nvSpPr>
        <p:spPr bwMode="auto">
          <a:xfrm>
            <a:off x="3995738" y="4508500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31" name="AutoShape 15"/>
          <p:cNvSpPr>
            <a:spLocks noChangeArrowheads="1"/>
          </p:cNvSpPr>
          <p:nvPr/>
        </p:nvSpPr>
        <p:spPr bwMode="auto">
          <a:xfrm rot="10800000">
            <a:off x="4138613" y="4688681"/>
            <a:ext cx="144462" cy="1657350"/>
          </a:xfrm>
          <a:prstGeom prst="downArrow">
            <a:avLst>
              <a:gd name="adj1" fmla="val 50000"/>
              <a:gd name="adj2" fmla="val 28681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10800000"/>
            </a:camera>
            <a:lightRig rig="threePt" dir="t"/>
          </a:scene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7288213" y="4868863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b="1"/>
              <a:t>F</a:t>
            </a:r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>
            <a:off x="3276600" y="4797425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>
            <a:off x="6948488" y="4724400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>
            <a:off x="4211638" y="4724400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>
            <a:off x="3276600" y="6381750"/>
            <a:ext cx="3671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>
            <a:off x="3276600" y="5949950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5559425" y="58959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c</a:t>
            </a: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3543300" y="53927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b</a:t>
            </a:r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>
            <a:off x="2771775" y="3213100"/>
            <a:ext cx="0" cy="15113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1" name="Line 25"/>
          <p:cNvSpPr>
            <a:spLocks noChangeShapeType="1"/>
          </p:cNvSpPr>
          <p:nvPr/>
        </p:nvSpPr>
        <p:spPr bwMode="auto">
          <a:xfrm>
            <a:off x="2700338" y="3284538"/>
            <a:ext cx="16557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34842" name="Rectangle 26"/>
          <p:cNvGraphicFramePr>
            <a:graphicFrameLocks/>
          </p:cNvGraphicFramePr>
          <p:nvPr>
            <p:ph sz="quarter" idx="4"/>
          </p:nvPr>
        </p:nvGraphicFramePr>
        <p:xfrm>
          <a:off x="5026025" y="3938588"/>
          <a:ext cx="3281363" cy="218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8" name="Rovnice" r:id="rId9" imgW="0" imgH="0" progId="Equation.3">
                  <p:embed/>
                </p:oleObj>
              </mc:Choice>
              <mc:Fallback>
                <p:oleObj name="Rovnice" r:id="rId9" imgW="0" imgH="0" progId="Equation.3">
                  <p:embed/>
                  <p:pic>
                    <p:nvPicPr>
                      <p:cNvPr id="0" name="Rectangle 2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6025" y="3938588"/>
                        <a:ext cx="3281363" cy="218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43" name="AutoShape 27"/>
          <p:cNvSpPr>
            <a:spLocks noChangeArrowheads="1"/>
          </p:cNvSpPr>
          <p:nvPr/>
        </p:nvSpPr>
        <p:spPr bwMode="auto">
          <a:xfrm rot="5400000">
            <a:off x="1386681" y="3374232"/>
            <a:ext cx="142875" cy="2557462"/>
          </a:xfrm>
          <a:prstGeom prst="downArrow">
            <a:avLst>
              <a:gd name="adj1" fmla="val 50000"/>
              <a:gd name="adj2" fmla="val 44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34844" name="Object 28"/>
          <p:cNvGraphicFramePr>
            <a:graphicFrameLocks noChangeAspect="1"/>
          </p:cNvGraphicFramePr>
          <p:nvPr/>
        </p:nvGraphicFramePr>
        <p:xfrm>
          <a:off x="5508625" y="1436688"/>
          <a:ext cx="2303463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9" name="Rovnice" r:id="rId10" imgW="596880" imgH="228600" progId="Equation.3">
                  <p:embed/>
                </p:oleObj>
              </mc:Choice>
              <mc:Fallback>
                <p:oleObj name="Rovnice" r:id="rId10" imgW="596880" imgH="2286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1436688"/>
                        <a:ext cx="2303463" cy="881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45" name="Object 29"/>
          <p:cNvGraphicFramePr>
            <a:graphicFrameLocks noChangeAspect="1"/>
          </p:cNvGraphicFramePr>
          <p:nvPr/>
        </p:nvGraphicFramePr>
        <p:xfrm>
          <a:off x="5435600" y="2133600"/>
          <a:ext cx="252095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0" name="Rovnice" r:id="rId12" imgW="736560" imgH="393480" progId="Equation.3">
                  <p:embed/>
                </p:oleObj>
              </mc:Choice>
              <mc:Fallback>
                <p:oleObj name="Rovnice" r:id="rId12" imgW="736560" imgH="393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2133600"/>
                        <a:ext cx="2520950" cy="134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46" name="Object 30"/>
          <p:cNvGraphicFramePr>
            <a:graphicFrameLocks noChangeAspect="1"/>
          </p:cNvGraphicFramePr>
          <p:nvPr/>
        </p:nvGraphicFramePr>
        <p:xfrm>
          <a:off x="5137150" y="3213100"/>
          <a:ext cx="34242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1" name="Rovnice" r:id="rId14" imgW="1320480" imgH="393480" progId="Equation.3">
                  <p:embed/>
                </p:oleObj>
              </mc:Choice>
              <mc:Fallback>
                <p:oleObj name="Rovnice" r:id="rId14" imgW="1320480" imgH="39348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7150" y="3213100"/>
                        <a:ext cx="34242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47" name="AutoShape 31"/>
          <p:cNvSpPr>
            <a:spLocks noChangeArrowheads="1"/>
          </p:cNvSpPr>
          <p:nvPr/>
        </p:nvSpPr>
        <p:spPr bwMode="auto">
          <a:xfrm>
            <a:off x="2051050" y="2565400"/>
            <a:ext cx="1439863" cy="1439863"/>
          </a:xfrm>
          <a:custGeom>
            <a:avLst/>
            <a:gdLst>
              <a:gd name="G0" fmla="+- 84582 0 0"/>
              <a:gd name="G1" fmla="+- -11796480 0 0"/>
              <a:gd name="G2" fmla="+- 84582 0 -11796480"/>
              <a:gd name="G3" fmla="+- 10800 0 0"/>
              <a:gd name="G4" fmla="+- 0 0 84582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968 0 0"/>
              <a:gd name="G9" fmla="+- 0 0 -11796480"/>
              <a:gd name="G10" fmla="+- 8968 0 2700"/>
              <a:gd name="G11" fmla="cos G10 84582"/>
              <a:gd name="G12" fmla="sin G10 84582"/>
              <a:gd name="G13" fmla="cos 13500 84582"/>
              <a:gd name="G14" fmla="sin 13500 84582"/>
              <a:gd name="G15" fmla="+- G11 10800 0"/>
              <a:gd name="G16" fmla="+- G12 10800 0"/>
              <a:gd name="G17" fmla="+- G13 10800 0"/>
              <a:gd name="G18" fmla="+- G14 10800 0"/>
              <a:gd name="G19" fmla="*/ 8968 1 2"/>
              <a:gd name="G20" fmla="+- G19 5400 0"/>
              <a:gd name="G21" fmla="cos G20 84582"/>
              <a:gd name="G22" fmla="sin G20 84582"/>
              <a:gd name="G23" fmla="+- G21 10800 0"/>
              <a:gd name="G24" fmla="+- G12 G23 G22"/>
              <a:gd name="G25" fmla="+- G22 G23 G11"/>
              <a:gd name="G26" fmla="cos 10800 84582"/>
              <a:gd name="G27" fmla="sin 10800 84582"/>
              <a:gd name="G28" fmla="cos 8968 84582"/>
              <a:gd name="G29" fmla="sin 8968 84582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84582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968 G39"/>
              <a:gd name="G43" fmla="sin 8968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921 w 21600"/>
              <a:gd name="T5" fmla="*/ 0 h 21600"/>
              <a:gd name="T6" fmla="*/ 916 w 21600"/>
              <a:gd name="T7" fmla="*/ 10800 h 21600"/>
              <a:gd name="T8" fmla="*/ 10901 w 21600"/>
              <a:gd name="T9" fmla="*/ 1832 h 21600"/>
              <a:gd name="T10" fmla="*/ 24296 w 21600"/>
              <a:gd name="T11" fmla="*/ 11104 h 21600"/>
              <a:gd name="T12" fmla="*/ 20600 w 21600"/>
              <a:gd name="T13" fmla="*/ 14637 h 21600"/>
              <a:gd name="T14" fmla="*/ 17066 w 21600"/>
              <a:gd name="T15" fmla="*/ 1094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765" y="11001"/>
                </a:moveTo>
                <a:cubicBezTo>
                  <a:pt x="19767" y="10934"/>
                  <a:pt x="19768" y="10867"/>
                  <a:pt x="19768" y="10800"/>
                </a:cubicBezTo>
                <a:cubicBezTo>
                  <a:pt x="19768" y="5847"/>
                  <a:pt x="15752" y="1832"/>
                  <a:pt x="10800" y="1832"/>
                </a:cubicBezTo>
                <a:cubicBezTo>
                  <a:pt x="5847" y="1832"/>
                  <a:pt x="1832" y="5847"/>
                  <a:pt x="1832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81"/>
                  <a:pt x="21599" y="10962"/>
                  <a:pt x="21597" y="11043"/>
                </a:cubicBezTo>
                <a:lnTo>
                  <a:pt x="24296" y="11104"/>
                </a:lnTo>
                <a:lnTo>
                  <a:pt x="20600" y="14637"/>
                </a:lnTo>
                <a:lnTo>
                  <a:pt x="17066" y="10941"/>
                </a:lnTo>
                <a:lnTo>
                  <a:pt x="19765" y="11001"/>
                </a:lnTo>
                <a:close/>
              </a:path>
            </a:pathLst>
          </a:cu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48" name="Line 32"/>
          <p:cNvSpPr>
            <a:spLocks noChangeShapeType="1"/>
          </p:cNvSpPr>
          <p:nvPr/>
        </p:nvSpPr>
        <p:spPr bwMode="auto">
          <a:xfrm flipH="1" flipV="1">
            <a:off x="1042988" y="1700213"/>
            <a:ext cx="1728787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9" name="Line 33"/>
          <p:cNvSpPr>
            <a:spLocks noChangeShapeType="1"/>
          </p:cNvSpPr>
          <p:nvPr/>
        </p:nvSpPr>
        <p:spPr bwMode="auto">
          <a:xfrm flipH="1" flipV="1">
            <a:off x="755650" y="1989138"/>
            <a:ext cx="2016125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0" name="AutoShape 34"/>
          <p:cNvSpPr>
            <a:spLocks noChangeArrowheads="1"/>
          </p:cNvSpPr>
          <p:nvPr/>
        </p:nvSpPr>
        <p:spPr bwMode="auto">
          <a:xfrm rot="-2929309">
            <a:off x="1223962" y="1736726"/>
            <a:ext cx="144463" cy="792162"/>
          </a:xfrm>
          <a:prstGeom prst="downArrow">
            <a:avLst>
              <a:gd name="adj1" fmla="val 50000"/>
              <a:gd name="adj2" fmla="val 1370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5" name="Object 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0" y="2584450"/>
          <a:ext cx="1397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9" name="Rovnice" r:id="rId3" imgW="139680" imgH="215640" progId="Equation.3">
                  <p:embed/>
                </p:oleObj>
              </mc:Choice>
              <mc:Fallback>
                <p:oleObj name="Rovnice" r:id="rId3" imgW="1396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84450"/>
                        <a:ext cx="1397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0693033"/>
              </p:ext>
            </p:extLst>
          </p:nvPr>
        </p:nvGraphicFramePr>
        <p:xfrm>
          <a:off x="8648700" y="3141663"/>
          <a:ext cx="495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0" name="Rovnice" r:id="rId5" imgW="164880" imgH="215640" progId="Equation.3">
                  <p:embed/>
                </p:oleObj>
              </mc:Choice>
              <mc:Fallback>
                <p:oleObj name="Rovnice" r:id="rId5" imgW="16488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8700" y="3141663"/>
                        <a:ext cx="4953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>
            <p:ph sz="quarter" idx="4294967295"/>
          </p:nvPr>
        </p:nvGraphicFramePr>
        <p:xfrm>
          <a:off x="0" y="4797425"/>
          <a:ext cx="430213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1" name="Rovnice" r:id="rId7" imgW="139680" imgH="215640" progId="Equation.3">
                  <p:embed/>
                </p:oleObj>
              </mc:Choice>
              <mc:Fallback>
                <p:oleObj name="Rovnice" r:id="rId7" imgW="13968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797425"/>
                        <a:ext cx="430213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1330325" y="1843088"/>
            <a:ext cx="2881313" cy="28082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770188" y="3284538"/>
            <a:ext cx="1728787" cy="1800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403350" y="1916113"/>
            <a:ext cx="2736850" cy="26638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2555875" y="458152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4138613" y="3284538"/>
            <a:ext cx="73025" cy="1439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275013" y="4651375"/>
            <a:ext cx="3744912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804" name="Oval 12"/>
          <p:cNvSpPr>
            <a:spLocks noChangeArrowheads="1"/>
          </p:cNvSpPr>
          <p:nvPr/>
        </p:nvSpPr>
        <p:spPr bwMode="auto">
          <a:xfrm>
            <a:off x="3130550" y="45799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805" name="AutoShape 13"/>
          <p:cNvSpPr>
            <a:spLocks noChangeArrowheads="1"/>
          </p:cNvSpPr>
          <p:nvPr/>
        </p:nvSpPr>
        <p:spPr bwMode="auto">
          <a:xfrm>
            <a:off x="6877050" y="4652963"/>
            <a:ext cx="144463" cy="720725"/>
          </a:xfrm>
          <a:prstGeom prst="downArrow">
            <a:avLst>
              <a:gd name="adj1" fmla="val 50000"/>
              <a:gd name="adj2" fmla="val 12472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806" name="Oval 14"/>
          <p:cNvSpPr>
            <a:spLocks noChangeArrowheads="1"/>
          </p:cNvSpPr>
          <p:nvPr/>
        </p:nvSpPr>
        <p:spPr bwMode="auto">
          <a:xfrm>
            <a:off x="3995738" y="4508500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807" name="AutoShape 15"/>
          <p:cNvSpPr>
            <a:spLocks noChangeArrowheads="1"/>
          </p:cNvSpPr>
          <p:nvPr/>
        </p:nvSpPr>
        <p:spPr bwMode="auto">
          <a:xfrm rot="10800000">
            <a:off x="4102894" y="4652963"/>
            <a:ext cx="144462" cy="1657350"/>
          </a:xfrm>
          <a:prstGeom prst="downArrow">
            <a:avLst>
              <a:gd name="adj1" fmla="val 50000"/>
              <a:gd name="adj2" fmla="val 28681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10800000"/>
            </a:camera>
            <a:lightRig rig="threePt" dir="t"/>
          </a:scene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7288213" y="4868863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b="1"/>
              <a:t>F</a:t>
            </a:r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3276600" y="4797425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6948488" y="4724400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4211638" y="4724400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3276600" y="6381750"/>
            <a:ext cx="3671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3276600" y="5949950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5559425" y="58959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c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3543300" y="53927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b</a:t>
            </a:r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771775" y="3213100"/>
            <a:ext cx="0" cy="15113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700338" y="3284538"/>
            <a:ext cx="16557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33818" name="Rectangle 26"/>
          <p:cNvGraphicFramePr>
            <a:graphicFrameLocks/>
          </p:cNvGraphicFramePr>
          <p:nvPr>
            <p:ph sz="quarter" idx="4294967295"/>
          </p:nvPr>
        </p:nvGraphicFramePr>
        <p:xfrm>
          <a:off x="5862638" y="3938588"/>
          <a:ext cx="3281362" cy="218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2" name="Rovnice" r:id="rId9" imgW="0" imgH="0" progId="Equation.3">
                  <p:embed/>
                </p:oleObj>
              </mc:Choice>
              <mc:Fallback>
                <p:oleObj name="Rovnice" r:id="rId9" imgW="0" imgH="0" progId="Equation.3">
                  <p:embed/>
                  <p:pic>
                    <p:nvPicPr>
                      <p:cNvPr id="0" name="Rectangle 2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638" y="3938588"/>
                        <a:ext cx="3281362" cy="218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19" name="AutoShape 27"/>
          <p:cNvSpPr>
            <a:spLocks noChangeArrowheads="1"/>
          </p:cNvSpPr>
          <p:nvPr/>
        </p:nvSpPr>
        <p:spPr bwMode="auto">
          <a:xfrm rot="5400000">
            <a:off x="1386681" y="3374232"/>
            <a:ext cx="142875" cy="2557462"/>
          </a:xfrm>
          <a:prstGeom prst="downArrow">
            <a:avLst>
              <a:gd name="adj1" fmla="val 50000"/>
              <a:gd name="adj2" fmla="val 44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33822" name="Object 30"/>
          <p:cNvGraphicFramePr>
            <a:graphicFrameLocks noChangeAspect="1"/>
          </p:cNvGraphicFramePr>
          <p:nvPr/>
        </p:nvGraphicFramePr>
        <p:xfrm>
          <a:off x="611188" y="260350"/>
          <a:ext cx="5534025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3" name="Rovnice" r:id="rId10" imgW="2603160" imgH="444240" progId="Equation.3">
                  <p:embed/>
                </p:oleObj>
              </mc:Choice>
              <mc:Fallback>
                <p:oleObj name="Rovnice" r:id="rId10" imgW="2603160" imgH="44424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60350"/>
                        <a:ext cx="5534025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23" name="AutoShape 31"/>
          <p:cNvSpPr>
            <a:spLocks noChangeArrowheads="1"/>
          </p:cNvSpPr>
          <p:nvPr/>
        </p:nvSpPr>
        <p:spPr bwMode="auto">
          <a:xfrm>
            <a:off x="2051050" y="2565400"/>
            <a:ext cx="1439863" cy="1439863"/>
          </a:xfrm>
          <a:custGeom>
            <a:avLst/>
            <a:gdLst>
              <a:gd name="G0" fmla="+- 84582 0 0"/>
              <a:gd name="G1" fmla="+- -11796480 0 0"/>
              <a:gd name="G2" fmla="+- 84582 0 -11796480"/>
              <a:gd name="G3" fmla="+- 10800 0 0"/>
              <a:gd name="G4" fmla="+- 0 0 84582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968 0 0"/>
              <a:gd name="G9" fmla="+- 0 0 -11796480"/>
              <a:gd name="G10" fmla="+- 8968 0 2700"/>
              <a:gd name="G11" fmla="cos G10 84582"/>
              <a:gd name="G12" fmla="sin G10 84582"/>
              <a:gd name="G13" fmla="cos 13500 84582"/>
              <a:gd name="G14" fmla="sin 13500 84582"/>
              <a:gd name="G15" fmla="+- G11 10800 0"/>
              <a:gd name="G16" fmla="+- G12 10800 0"/>
              <a:gd name="G17" fmla="+- G13 10800 0"/>
              <a:gd name="G18" fmla="+- G14 10800 0"/>
              <a:gd name="G19" fmla="*/ 8968 1 2"/>
              <a:gd name="G20" fmla="+- G19 5400 0"/>
              <a:gd name="G21" fmla="cos G20 84582"/>
              <a:gd name="G22" fmla="sin G20 84582"/>
              <a:gd name="G23" fmla="+- G21 10800 0"/>
              <a:gd name="G24" fmla="+- G12 G23 G22"/>
              <a:gd name="G25" fmla="+- G22 G23 G11"/>
              <a:gd name="G26" fmla="cos 10800 84582"/>
              <a:gd name="G27" fmla="sin 10800 84582"/>
              <a:gd name="G28" fmla="cos 8968 84582"/>
              <a:gd name="G29" fmla="sin 8968 84582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84582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968 G39"/>
              <a:gd name="G43" fmla="sin 8968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921 w 21600"/>
              <a:gd name="T5" fmla="*/ 0 h 21600"/>
              <a:gd name="T6" fmla="*/ 916 w 21600"/>
              <a:gd name="T7" fmla="*/ 10800 h 21600"/>
              <a:gd name="T8" fmla="*/ 10901 w 21600"/>
              <a:gd name="T9" fmla="*/ 1832 h 21600"/>
              <a:gd name="T10" fmla="*/ 24296 w 21600"/>
              <a:gd name="T11" fmla="*/ 11104 h 21600"/>
              <a:gd name="T12" fmla="*/ 20600 w 21600"/>
              <a:gd name="T13" fmla="*/ 14637 h 21600"/>
              <a:gd name="T14" fmla="*/ 17066 w 21600"/>
              <a:gd name="T15" fmla="*/ 1094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765" y="11001"/>
                </a:moveTo>
                <a:cubicBezTo>
                  <a:pt x="19767" y="10934"/>
                  <a:pt x="19768" y="10867"/>
                  <a:pt x="19768" y="10800"/>
                </a:cubicBezTo>
                <a:cubicBezTo>
                  <a:pt x="19768" y="5847"/>
                  <a:pt x="15752" y="1832"/>
                  <a:pt x="10800" y="1832"/>
                </a:cubicBezTo>
                <a:cubicBezTo>
                  <a:pt x="5847" y="1832"/>
                  <a:pt x="1832" y="5847"/>
                  <a:pt x="1832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81"/>
                  <a:pt x="21599" y="10962"/>
                  <a:pt x="21597" y="11043"/>
                </a:cubicBezTo>
                <a:lnTo>
                  <a:pt x="24296" y="11104"/>
                </a:lnTo>
                <a:lnTo>
                  <a:pt x="20600" y="14637"/>
                </a:lnTo>
                <a:lnTo>
                  <a:pt x="17066" y="10941"/>
                </a:lnTo>
                <a:lnTo>
                  <a:pt x="19765" y="11001"/>
                </a:lnTo>
                <a:close/>
              </a:path>
            </a:pathLst>
          </a:cu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3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3033"/>
              </p:ext>
            </p:extLst>
          </p:nvPr>
        </p:nvGraphicFramePr>
        <p:xfrm>
          <a:off x="4354513" y="5023754"/>
          <a:ext cx="495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4" name="Rovnice" r:id="rId12" imgW="164880" imgH="215640" progId="Equation.3">
                  <p:embed/>
                </p:oleObj>
              </mc:Choice>
              <mc:Fallback>
                <p:oleObj name="Rovnice" r:id="rId12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4513" y="5023754"/>
                        <a:ext cx="4953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Smykové tření</a:t>
            </a:r>
            <a:endParaRPr lang="cs-CZ" altLang="cs-CZ" noProof="1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suché (Coulombovo) tření.</a:t>
            </a:r>
          </a:p>
          <a:p>
            <a:r>
              <a:rPr lang="cs-CZ" altLang="cs-CZ" noProof="1"/>
              <a:t>Amontonsův zákon</a:t>
            </a:r>
            <a:endParaRPr lang="cs-CZ" altLang="cs-CZ"/>
          </a:p>
          <a:p>
            <a:endParaRPr lang="cs-CZ" altLang="cs-CZ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>
            <p:ph idx="1"/>
          </p:nvPr>
        </p:nvGraphicFramePr>
        <p:xfrm>
          <a:off x="684213" y="1844675"/>
          <a:ext cx="4321175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3" name="Rovnice" r:id="rId3" imgW="1307880" imgH="393480" progId="Equation.3">
                  <p:embed/>
                </p:oleObj>
              </mc:Choice>
              <mc:Fallback>
                <p:oleObj name="Rovnice" r:id="rId3" imgW="13078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844675"/>
                        <a:ext cx="4321175" cy="130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cs-CZ" altLang="cs-CZ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2032000" y="2584450"/>
          <a:ext cx="8890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0" name="Rovnice" r:id="rId3" imgW="888840" imgH="215640" progId="Equation.3">
                  <p:embed/>
                </p:oleObj>
              </mc:Choice>
              <mc:Fallback>
                <p:oleObj name="Rovnice" r:id="rId3" imgW="88884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584450"/>
                        <a:ext cx="8890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971550" y="1484313"/>
          <a:ext cx="28797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1" name="Rovnice" r:id="rId5" imgW="888840" imgH="215640" progId="Equation.3">
                  <p:embed/>
                </p:oleObj>
              </mc:Choice>
              <mc:Fallback>
                <p:oleObj name="Rovnice" r:id="rId5" imgW="88884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484313"/>
                        <a:ext cx="287972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2393950" y="4924425"/>
          <a:ext cx="1651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Rovnice" r:id="rId7" imgW="164880" imgH="215640" progId="Equation.3">
                  <p:embed/>
                </p:oleObj>
              </mc:Choice>
              <mc:Fallback>
                <p:oleObj name="Rovnice" r:id="rId7" imgW="16488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50" y="4924425"/>
                        <a:ext cx="1651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1331913" y="2420938"/>
            <a:ext cx="2089150" cy="19431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555875" y="4868863"/>
            <a:ext cx="453707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2339975" y="4724400"/>
            <a:ext cx="503238" cy="504825"/>
          </a:xfrm>
          <a:prstGeom prst="ellipse">
            <a:avLst/>
          </a:prstGeom>
          <a:solidFill>
            <a:srgbClr val="008000">
              <a:alpha val="58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2339975" y="4365625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 rot="16200000">
            <a:off x="2324100" y="4668838"/>
            <a:ext cx="677863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3421063" y="3355975"/>
            <a:ext cx="0" cy="15128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2339975" y="3357563"/>
            <a:ext cx="73025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2627313" y="49418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2627313" y="43656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392363" y="43846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a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967038" y="45291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b</a:t>
            </a:r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2627313" y="49418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7092950" y="49418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2627313" y="5373688"/>
            <a:ext cx="4465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4264025" y="50323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c</a:t>
            </a:r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2411413" y="3357563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>
            <a:off x="2411413" y="33575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91" name="AutoShape 23"/>
          <p:cNvSpPr>
            <a:spLocks noChangeArrowheads="1"/>
          </p:cNvSpPr>
          <p:nvPr/>
        </p:nvSpPr>
        <p:spPr bwMode="auto">
          <a:xfrm>
            <a:off x="7092950" y="5013325"/>
            <a:ext cx="71438" cy="1368425"/>
          </a:xfrm>
          <a:prstGeom prst="downArrow">
            <a:avLst>
              <a:gd name="adj1" fmla="val 50000"/>
              <a:gd name="adj2" fmla="val 47888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7235825" y="5589588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b="1"/>
              <a:t>F</a:t>
            </a:r>
          </a:p>
        </p:txBody>
      </p:sp>
      <p:sp>
        <p:nvSpPr>
          <p:cNvPr id="7193" name="AutoShape 25"/>
          <p:cNvSpPr>
            <a:spLocks noChangeArrowheads="1"/>
          </p:cNvSpPr>
          <p:nvPr/>
        </p:nvSpPr>
        <p:spPr bwMode="auto">
          <a:xfrm>
            <a:off x="3492500" y="4221163"/>
            <a:ext cx="71438" cy="431800"/>
          </a:xfrm>
          <a:prstGeom prst="upArrow">
            <a:avLst>
              <a:gd name="adj1" fmla="val 50000"/>
              <a:gd name="adj2" fmla="val 15111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10800000"/>
            </a:camera>
            <a:lightRig rig="threePt" dir="t"/>
          </a:scene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94" name="AutoShape 26"/>
          <p:cNvSpPr>
            <a:spLocks noChangeArrowheads="1"/>
          </p:cNvSpPr>
          <p:nvPr/>
        </p:nvSpPr>
        <p:spPr bwMode="auto">
          <a:xfrm>
            <a:off x="1763713" y="4149725"/>
            <a:ext cx="863600" cy="71438"/>
          </a:xfrm>
          <a:prstGeom prst="leftArrow">
            <a:avLst>
              <a:gd name="adj1" fmla="val 50000"/>
              <a:gd name="adj2" fmla="val 30222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7195" name="Object 27"/>
          <p:cNvGraphicFramePr>
            <a:graphicFrameLocks noChangeAspect="1"/>
          </p:cNvGraphicFramePr>
          <p:nvPr>
            <p:ph sz="quarter" idx="4"/>
          </p:nvPr>
        </p:nvGraphicFramePr>
        <p:xfrm>
          <a:off x="3563938" y="4005263"/>
          <a:ext cx="549275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Rovnice" r:id="rId9" imgW="164880" imgH="215640" progId="Equation.3">
                  <p:embed/>
                </p:oleObj>
              </mc:Choice>
              <mc:Fallback>
                <p:oleObj name="Rovnice" r:id="rId9" imgW="164880" imgH="21564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4005263"/>
                        <a:ext cx="549275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6" name="Object 28"/>
          <p:cNvGraphicFramePr>
            <a:graphicFrameLocks noChangeAspect="1"/>
          </p:cNvGraphicFramePr>
          <p:nvPr/>
        </p:nvGraphicFramePr>
        <p:xfrm>
          <a:off x="2303463" y="3573463"/>
          <a:ext cx="39052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Rovnice" r:id="rId11" imgW="139680" imgH="215640" progId="Equation.3">
                  <p:embed/>
                </p:oleObj>
              </mc:Choice>
              <mc:Fallback>
                <p:oleObj name="Rovnice" r:id="rId11" imgW="139680" imgH="21564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3463" y="3573463"/>
                        <a:ext cx="39052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7" name="Object 29"/>
          <p:cNvGraphicFramePr>
            <a:graphicFrameLocks noChangeAspect="1"/>
          </p:cNvGraphicFramePr>
          <p:nvPr/>
        </p:nvGraphicFramePr>
        <p:xfrm>
          <a:off x="4500563" y="1484313"/>
          <a:ext cx="3455987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Rovnice" r:id="rId13" imgW="1079280" imgH="228600" progId="Equation.3">
                  <p:embed/>
                </p:oleObj>
              </mc:Choice>
              <mc:Fallback>
                <p:oleObj name="Rovnice" r:id="rId13" imgW="1079280" imgH="2286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1484313"/>
                        <a:ext cx="3455987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8" name="Object 30"/>
          <p:cNvGraphicFramePr>
            <a:graphicFrameLocks noChangeAspect="1"/>
          </p:cNvGraphicFramePr>
          <p:nvPr/>
        </p:nvGraphicFramePr>
        <p:xfrm>
          <a:off x="3563938" y="2349500"/>
          <a:ext cx="5580062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name="Rovnice" r:id="rId15" imgW="1892160" imgH="241200" progId="Equation.3">
                  <p:embed/>
                </p:oleObj>
              </mc:Choice>
              <mc:Fallback>
                <p:oleObj name="Rovnice" r:id="rId15" imgW="1892160" imgH="2412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2349500"/>
                        <a:ext cx="5580062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9" name="Object 31"/>
          <p:cNvGraphicFramePr>
            <a:graphicFrameLocks noChangeAspect="1"/>
          </p:cNvGraphicFramePr>
          <p:nvPr/>
        </p:nvGraphicFramePr>
        <p:xfrm>
          <a:off x="4427538" y="3213100"/>
          <a:ext cx="4103687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7" name="Rovnice" r:id="rId17" imgW="1562040" imgH="393480" progId="Equation.3">
                  <p:embed/>
                </p:oleObj>
              </mc:Choice>
              <mc:Fallback>
                <p:oleObj name="Rovnice" r:id="rId17" imgW="1562040" imgH="3934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3213100"/>
                        <a:ext cx="4103687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00" name="Object 32"/>
          <p:cNvGraphicFramePr>
            <a:graphicFrameLocks noChangeAspect="1"/>
          </p:cNvGraphicFramePr>
          <p:nvPr/>
        </p:nvGraphicFramePr>
        <p:xfrm>
          <a:off x="1069975" y="5589588"/>
          <a:ext cx="4906963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8" name="Rovnice" r:id="rId19" imgW="1866600" imgH="393480" progId="Equation.3">
                  <p:embed/>
                </p:oleObj>
              </mc:Choice>
              <mc:Fallback>
                <p:oleObj name="Rovnice" r:id="rId19" imgW="1866600" imgH="39348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5589588"/>
                        <a:ext cx="4906963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1" name="AutoShape 33"/>
          <p:cNvSpPr>
            <a:spLocks noChangeArrowheads="1"/>
          </p:cNvSpPr>
          <p:nvPr/>
        </p:nvSpPr>
        <p:spPr bwMode="auto">
          <a:xfrm>
            <a:off x="1835150" y="2924175"/>
            <a:ext cx="1081088" cy="1008063"/>
          </a:xfrm>
          <a:custGeom>
            <a:avLst/>
            <a:gdLst>
              <a:gd name="G0" fmla="+- 6787 0 0"/>
              <a:gd name="G1" fmla="+- -11796480 0 0"/>
              <a:gd name="G2" fmla="+- 6787 0 -11796480"/>
              <a:gd name="G3" fmla="+- 10800 0 0"/>
              <a:gd name="G4" fmla="+- 0 0 6787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404 0 0"/>
              <a:gd name="G9" fmla="+- 0 0 -11796480"/>
              <a:gd name="G10" fmla="+- 9404 0 2700"/>
              <a:gd name="G11" fmla="cos G10 6787"/>
              <a:gd name="G12" fmla="sin G10 6787"/>
              <a:gd name="G13" fmla="cos 13500 6787"/>
              <a:gd name="G14" fmla="sin 13500 6787"/>
              <a:gd name="G15" fmla="+- G11 10800 0"/>
              <a:gd name="G16" fmla="+- G12 10800 0"/>
              <a:gd name="G17" fmla="+- G13 10800 0"/>
              <a:gd name="G18" fmla="+- G14 10800 0"/>
              <a:gd name="G19" fmla="*/ 9404 1 2"/>
              <a:gd name="G20" fmla="+- G19 5400 0"/>
              <a:gd name="G21" fmla="cos G20 6787"/>
              <a:gd name="G22" fmla="sin G20 6787"/>
              <a:gd name="G23" fmla="+- G21 10800 0"/>
              <a:gd name="G24" fmla="+- G12 G23 G22"/>
              <a:gd name="G25" fmla="+- G22 G23 G11"/>
              <a:gd name="G26" fmla="cos 10800 6787"/>
              <a:gd name="G27" fmla="sin 10800 6787"/>
              <a:gd name="G28" fmla="cos 9404 6787"/>
              <a:gd name="G29" fmla="sin 9404 6787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6787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404 G39"/>
              <a:gd name="G43" fmla="sin 940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809 w 21600"/>
              <a:gd name="T5" fmla="*/ 0 h 21600"/>
              <a:gd name="T6" fmla="*/ 698 w 21600"/>
              <a:gd name="T7" fmla="*/ 10800 h 21600"/>
              <a:gd name="T8" fmla="*/ 10808 w 21600"/>
              <a:gd name="T9" fmla="*/ 1396 h 21600"/>
              <a:gd name="T10" fmla="*/ 24299 w 21600"/>
              <a:gd name="T11" fmla="*/ 10824 h 21600"/>
              <a:gd name="T12" fmla="*/ 20895 w 21600"/>
              <a:gd name="T13" fmla="*/ 14216 h 21600"/>
              <a:gd name="T14" fmla="*/ 17503 w 21600"/>
              <a:gd name="T15" fmla="*/ 10812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20203" y="10816"/>
                </a:moveTo>
                <a:cubicBezTo>
                  <a:pt x="20203" y="10811"/>
                  <a:pt x="20204" y="10805"/>
                  <a:pt x="20204" y="10800"/>
                </a:cubicBezTo>
                <a:cubicBezTo>
                  <a:pt x="20204" y="5606"/>
                  <a:pt x="15993" y="1396"/>
                  <a:pt x="10800" y="1396"/>
                </a:cubicBezTo>
                <a:cubicBezTo>
                  <a:pt x="5606" y="1396"/>
                  <a:pt x="1396" y="5606"/>
                  <a:pt x="1396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06"/>
                  <a:pt x="21599" y="10813"/>
                  <a:pt x="21599" y="10819"/>
                </a:cubicBezTo>
                <a:lnTo>
                  <a:pt x="24299" y="10824"/>
                </a:lnTo>
                <a:lnTo>
                  <a:pt x="20895" y="14216"/>
                </a:lnTo>
                <a:lnTo>
                  <a:pt x="17503" y="10812"/>
                </a:lnTo>
                <a:lnTo>
                  <a:pt x="20203" y="1081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limit case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1403350" y="4941888"/>
          <a:ext cx="5761038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Rovnice" r:id="rId3" imgW="2349360" imgH="393480" progId="Equation.3">
                  <p:embed/>
                </p:oleObj>
              </mc:Choice>
              <mc:Fallback>
                <p:oleObj name="Rovnice" r:id="rId3" imgW="234936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941888"/>
                        <a:ext cx="5761038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71550" y="1484313"/>
            <a:ext cx="7794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if multiplication factor is very high than brake momentum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84213" y="3860800"/>
            <a:ext cx="7796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slightly depend on small changes of coefficient of friction</a:t>
            </a:r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971550" y="2276475"/>
          <a:ext cx="6985000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Rovnice" r:id="rId5" imgW="3022560" imgH="583920" progId="Equation.3">
                  <p:embed/>
                </p:oleObj>
              </mc:Choice>
              <mc:Fallback>
                <p:oleObj name="Rovnice" r:id="rId5" imgW="3022560" imgH="5839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276475"/>
                        <a:ext cx="6985000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55650" y="4581525"/>
            <a:ext cx="177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in limit case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Systém se zápornou zpětnou vazbou</a:t>
            </a:r>
            <a:endParaRPr lang="en-GB" altLang="cs-CZ" sz="40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endParaRPr lang="cs-CZ" altLang="cs-CZ"/>
          </a:p>
          <a:p>
            <a:pPr>
              <a:buFontTx/>
              <a:buNone/>
            </a:pPr>
            <a:endParaRPr lang="en-GB" altLang="cs-CZ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692275" y="2781300"/>
            <a:ext cx="1223963" cy="13668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cs-CZ"/>
              <a:t>∑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708400" y="4652963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cs-CZ"/>
              <a:t>β</a:t>
            </a: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 rot="5400000">
            <a:off x="5437188" y="2924175"/>
            <a:ext cx="1295400" cy="11525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2916238" y="3500438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6659563" y="3500438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092950" y="3500438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4643438" y="5084763"/>
            <a:ext cx="2449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2339975" y="508476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V="1">
            <a:off x="2339975" y="4149725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900113" y="350043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3348038" y="52292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3851275" y="3500438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7092950" y="37163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900113" y="35004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 flipH="1">
            <a:off x="5292725" y="508476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 flipH="1">
            <a:off x="2771775" y="50847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5703888" y="2224088"/>
            <a:ext cx="1163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U</a:t>
            </a:r>
            <a:r>
              <a:rPr lang="cs-CZ" altLang="cs-CZ" sz="2400" baseline="-25000"/>
              <a:t>0</a:t>
            </a:r>
            <a:r>
              <a:rPr lang="cs-CZ" altLang="cs-CZ" sz="2400"/>
              <a:t>=AU</a:t>
            </a:r>
            <a:r>
              <a:rPr lang="cs-CZ" altLang="cs-CZ" sz="2400" baseline="-25000"/>
              <a:t>i</a:t>
            </a:r>
            <a:endParaRPr lang="el-GR" altLang="cs-CZ" sz="2400"/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7648575" y="2871788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U</a:t>
            </a:r>
            <a:r>
              <a:rPr lang="cs-CZ" altLang="cs-CZ" sz="2400" baseline="-25000"/>
              <a:t>o</a:t>
            </a:r>
            <a:endParaRPr lang="en-GB" altLang="cs-CZ" sz="2400"/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4572000" y="2852738"/>
            <a:ext cx="449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U</a:t>
            </a:r>
            <a:r>
              <a:rPr lang="cs-CZ" altLang="cs-CZ" sz="2400" baseline="-25000"/>
              <a:t>i</a:t>
            </a:r>
            <a:endParaRPr lang="en-GB" altLang="cs-CZ" sz="2400"/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827088" y="2708275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U</a:t>
            </a:r>
            <a:endParaRPr lang="en-GB" altLang="cs-CZ" sz="2400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3203575" y="2133600"/>
            <a:ext cx="1592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U</a:t>
            </a:r>
            <a:r>
              <a:rPr lang="cs-CZ" altLang="cs-CZ" sz="2400" baseline="-25000"/>
              <a:t>i</a:t>
            </a:r>
            <a:r>
              <a:rPr lang="cs-CZ" altLang="cs-CZ" sz="2400"/>
              <a:t>=U-</a:t>
            </a:r>
            <a:r>
              <a:rPr lang="el-GR" altLang="cs-CZ" sz="2400"/>
              <a:t>β</a:t>
            </a:r>
            <a:r>
              <a:rPr lang="cs-CZ" altLang="cs-CZ" sz="2400"/>
              <a:t>AU</a:t>
            </a:r>
            <a:r>
              <a:rPr lang="cs-CZ" altLang="cs-CZ" sz="2400" baseline="-25000"/>
              <a:t>i</a:t>
            </a:r>
            <a:endParaRPr lang="el-GR" altLang="cs-CZ" sz="2400" baseline="-25000"/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5795963" y="4437063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U</a:t>
            </a:r>
            <a:r>
              <a:rPr lang="cs-CZ" altLang="cs-CZ" sz="2400" baseline="-25000"/>
              <a:t>o</a:t>
            </a:r>
            <a:endParaRPr lang="en-GB" altLang="cs-CZ" sz="2400"/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2843213" y="4437063"/>
            <a:ext cx="619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U</a:t>
            </a:r>
            <a:r>
              <a:rPr lang="cs-CZ" altLang="cs-CZ" sz="2400" baseline="-25000"/>
              <a:t>os</a:t>
            </a:r>
            <a:endParaRPr lang="en-GB" altLang="cs-CZ" sz="2400"/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3563938" y="4005263"/>
            <a:ext cx="1304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U</a:t>
            </a:r>
            <a:r>
              <a:rPr lang="cs-CZ" altLang="cs-CZ" sz="2400" baseline="-25000"/>
              <a:t>os</a:t>
            </a:r>
            <a:r>
              <a:rPr lang="cs-CZ" altLang="cs-CZ" sz="2400"/>
              <a:t>=</a:t>
            </a:r>
            <a:r>
              <a:rPr lang="el-GR" altLang="cs-CZ" sz="2400"/>
              <a:t>β</a:t>
            </a:r>
            <a:r>
              <a:rPr lang="cs-CZ" altLang="cs-CZ" sz="2400"/>
              <a:t>U</a:t>
            </a:r>
            <a:r>
              <a:rPr lang="cs-CZ" altLang="cs-CZ" sz="2400" baseline="-25000"/>
              <a:t>o</a:t>
            </a:r>
            <a:endParaRPr lang="el-GR" altLang="cs-CZ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Systém se zápornou zpětnou vazbou</a:t>
            </a:r>
            <a:endParaRPr lang="en-GB" altLang="cs-CZ" sz="40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cs-CZ" altLang="cs-CZ" sz="2800"/>
          </a:p>
          <a:p>
            <a:pPr>
              <a:buFontTx/>
              <a:buNone/>
            </a:pPr>
            <a:endParaRPr lang="en-GB" altLang="cs-CZ" sz="280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403350" y="2062163"/>
            <a:ext cx="1223963" cy="13668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cs-CZ"/>
              <a:t>∑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419475" y="3933825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cs-CZ"/>
              <a:t>β</a:t>
            </a: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 rot="5400000">
            <a:off x="5148263" y="2205037"/>
            <a:ext cx="1295400" cy="11525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2627313" y="2781300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V="1">
            <a:off x="6370638" y="27813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6804025" y="2781300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4354513" y="4365625"/>
            <a:ext cx="2449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2051050" y="436562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V="1">
            <a:off x="2051050" y="3430588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6111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3059113" y="45100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3562350" y="2781300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6804025" y="29972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611188" y="27813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5003800" y="4365625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 flipH="1">
            <a:off x="2482850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414963" y="1504950"/>
            <a:ext cx="1163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U</a:t>
            </a:r>
            <a:r>
              <a:rPr lang="cs-CZ" altLang="cs-CZ" sz="2400" baseline="-25000"/>
              <a:t>0</a:t>
            </a:r>
            <a:r>
              <a:rPr lang="cs-CZ" altLang="cs-CZ" sz="2400"/>
              <a:t>=AU</a:t>
            </a:r>
            <a:r>
              <a:rPr lang="cs-CZ" altLang="cs-CZ" sz="2400" baseline="-25000"/>
              <a:t>i</a:t>
            </a:r>
            <a:endParaRPr lang="el-GR" altLang="cs-CZ" sz="2400"/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7359650" y="2152650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U</a:t>
            </a:r>
            <a:r>
              <a:rPr lang="cs-CZ" altLang="cs-CZ" sz="2400" baseline="-25000"/>
              <a:t>o</a:t>
            </a:r>
            <a:endParaRPr lang="en-GB" altLang="cs-CZ" sz="2400"/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4283075" y="2133600"/>
            <a:ext cx="449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U</a:t>
            </a:r>
            <a:r>
              <a:rPr lang="cs-CZ" altLang="cs-CZ" sz="2400" baseline="-25000"/>
              <a:t>i</a:t>
            </a:r>
            <a:endParaRPr lang="en-GB" altLang="cs-CZ" sz="2400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538163" y="1989138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U</a:t>
            </a:r>
            <a:endParaRPr lang="en-GB" altLang="cs-CZ" sz="2400"/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2914650" y="1414463"/>
            <a:ext cx="1592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U</a:t>
            </a:r>
            <a:r>
              <a:rPr lang="cs-CZ" altLang="cs-CZ" sz="2400" baseline="-25000"/>
              <a:t>i</a:t>
            </a:r>
            <a:r>
              <a:rPr lang="cs-CZ" altLang="cs-CZ" sz="2400"/>
              <a:t>=U-</a:t>
            </a:r>
            <a:r>
              <a:rPr lang="el-GR" altLang="cs-CZ" sz="2400"/>
              <a:t>β</a:t>
            </a:r>
            <a:r>
              <a:rPr lang="cs-CZ" altLang="cs-CZ" sz="2400"/>
              <a:t>AU</a:t>
            </a:r>
            <a:r>
              <a:rPr lang="cs-CZ" altLang="cs-CZ" sz="2400" baseline="-25000"/>
              <a:t>i</a:t>
            </a:r>
            <a:endParaRPr lang="el-GR" altLang="cs-CZ" sz="2400" baseline="-25000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5507038" y="3717925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U</a:t>
            </a:r>
            <a:r>
              <a:rPr lang="cs-CZ" altLang="cs-CZ" sz="2400" baseline="-25000"/>
              <a:t>o</a:t>
            </a:r>
            <a:endParaRPr lang="en-GB" altLang="cs-CZ" sz="2400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554288" y="3717925"/>
            <a:ext cx="619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U</a:t>
            </a:r>
            <a:r>
              <a:rPr lang="cs-CZ" altLang="cs-CZ" sz="2400" baseline="-25000"/>
              <a:t>os</a:t>
            </a:r>
            <a:endParaRPr lang="en-GB" altLang="cs-CZ" sz="2400"/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3275013" y="3286125"/>
            <a:ext cx="1304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U</a:t>
            </a:r>
            <a:r>
              <a:rPr lang="cs-CZ" altLang="cs-CZ" sz="2400" baseline="-25000"/>
              <a:t>os</a:t>
            </a:r>
            <a:r>
              <a:rPr lang="cs-CZ" altLang="cs-CZ" sz="2400"/>
              <a:t>=</a:t>
            </a:r>
            <a:r>
              <a:rPr lang="el-GR" altLang="cs-CZ" sz="2400"/>
              <a:t>β</a:t>
            </a:r>
            <a:r>
              <a:rPr lang="cs-CZ" altLang="cs-CZ" sz="2400"/>
              <a:t>U</a:t>
            </a:r>
            <a:r>
              <a:rPr lang="cs-CZ" altLang="cs-CZ" sz="2400" baseline="-25000"/>
              <a:t>o</a:t>
            </a:r>
            <a:endParaRPr lang="el-GR" altLang="cs-CZ" sz="2400"/>
          </a:p>
        </p:txBody>
      </p:sp>
      <p:graphicFrame>
        <p:nvGraphicFramePr>
          <p:cNvPr id="29724" name="Object 28"/>
          <p:cNvGraphicFramePr>
            <a:graphicFrameLocks noChangeAspect="1"/>
          </p:cNvGraphicFramePr>
          <p:nvPr>
            <p:ph sz="half" idx="2"/>
          </p:nvPr>
        </p:nvGraphicFramePr>
        <p:xfrm>
          <a:off x="0" y="4941888"/>
          <a:ext cx="3273425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4" name="Rovnice" r:id="rId3" imgW="1790640" imgH="863280" progId="Equation.3">
                  <p:embed/>
                </p:oleObj>
              </mc:Choice>
              <mc:Fallback>
                <p:oleObj name="Rovnice" r:id="rId3" imgW="1790640" imgH="8632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941888"/>
                        <a:ext cx="3273425" cy="157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6" name="Object 30"/>
          <p:cNvGraphicFramePr>
            <a:graphicFrameLocks noChangeAspect="1"/>
          </p:cNvGraphicFramePr>
          <p:nvPr/>
        </p:nvGraphicFramePr>
        <p:xfrm>
          <a:off x="5795963" y="5084763"/>
          <a:ext cx="3348037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5" name="Rovnice" r:id="rId5" imgW="1562040" imgH="609480" progId="Equation.3">
                  <p:embed/>
                </p:oleObj>
              </mc:Choice>
              <mc:Fallback>
                <p:oleObj name="Rovnice" r:id="rId5" imgW="1562040" imgH="60948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5084763"/>
                        <a:ext cx="3348037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7" name="Object 31"/>
          <p:cNvGraphicFramePr>
            <a:graphicFrameLocks noChangeAspect="1"/>
          </p:cNvGraphicFramePr>
          <p:nvPr/>
        </p:nvGraphicFramePr>
        <p:xfrm>
          <a:off x="3563938" y="4941888"/>
          <a:ext cx="1892300" cy="191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6" name="Rovnice" r:id="rId7" imgW="1028520" imgH="1041120" progId="Equation.3">
                  <p:embed/>
                </p:oleObj>
              </mc:Choice>
              <mc:Fallback>
                <p:oleObj name="Rovnice" r:id="rId7" imgW="1028520" imgH="104112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4941888"/>
                        <a:ext cx="1892300" cy="191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cs-CZ" altLang="cs-CZ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3422650" y="4041775"/>
          <a:ext cx="1651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Rovnice" r:id="rId3" imgW="164880" imgH="215640" progId="Equation.3">
                  <p:embed/>
                </p:oleObj>
              </mc:Choice>
              <mc:Fallback>
                <p:oleObj name="Rovnice" r:id="rId3" imgW="1648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650" y="4041775"/>
                        <a:ext cx="1651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1258888" y="2492375"/>
            <a:ext cx="2089150" cy="19431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584575" y="3986213"/>
            <a:ext cx="453707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3511550" y="3986213"/>
            <a:ext cx="288925" cy="287337"/>
          </a:xfrm>
          <a:prstGeom prst="ellipse">
            <a:avLst/>
          </a:prstGeom>
          <a:solidFill>
            <a:srgbClr val="008000">
              <a:alpha val="58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 rot="16200000">
            <a:off x="3352800" y="3786188"/>
            <a:ext cx="677863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3656013" y="34829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421063" y="35020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a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3656013" y="40592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8121650" y="40592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3656013" y="4491038"/>
            <a:ext cx="4465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5292725" y="41497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c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8316913" y="321310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b="1"/>
              <a:t>F</a:t>
            </a:r>
          </a:p>
        </p:txBody>
      </p:sp>
      <p:sp>
        <p:nvSpPr>
          <p:cNvPr id="9231" name="AutoShape 15"/>
          <p:cNvSpPr>
            <a:spLocks noChangeArrowheads="1"/>
          </p:cNvSpPr>
          <p:nvPr/>
        </p:nvSpPr>
        <p:spPr bwMode="auto">
          <a:xfrm rot="10800000">
            <a:off x="8027988" y="2565400"/>
            <a:ext cx="142875" cy="1368425"/>
          </a:xfrm>
          <a:prstGeom prst="downArrow">
            <a:avLst>
              <a:gd name="adj1" fmla="val 50000"/>
              <a:gd name="adj2" fmla="val 23944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3348038" y="3357563"/>
            <a:ext cx="28892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492500" y="2635250"/>
            <a:ext cx="4606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coefficient of friction is equal to 1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950913" y="1865313"/>
            <a:ext cx="725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the same situation as lever break working with coefficieent of friction 1</a:t>
            </a:r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 flipH="1">
            <a:off x="3348038" y="3068638"/>
            <a:ext cx="4318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36" name="AutoShape 20"/>
          <p:cNvSpPr>
            <a:spLocks noChangeArrowheads="1"/>
          </p:cNvSpPr>
          <p:nvPr/>
        </p:nvSpPr>
        <p:spPr bwMode="auto">
          <a:xfrm>
            <a:off x="1763713" y="2997200"/>
            <a:ext cx="1081087" cy="1008063"/>
          </a:xfrm>
          <a:custGeom>
            <a:avLst/>
            <a:gdLst>
              <a:gd name="G0" fmla="+- 6787 0 0"/>
              <a:gd name="G1" fmla="+- -11796480 0 0"/>
              <a:gd name="G2" fmla="+- 6787 0 -11796480"/>
              <a:gd name="G3" fmla="+- 10800 0 0"/>
              <a:gd name="G4" fmla="+- 0 0 6787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404 0 0"/>
              <a:gd name="G9" fmla="+- 0 0 -11796480"/>
              <a:gd name="G10" fmla="+- 9404 0 2700"/>
              <a:gd name="G11" fmla="cos G10 6787"/>
              <a:gd name="G12" fmla="sin G10 6787"/>
              <a:gd name="G13" fmla="cos 13500 6787"/>
              <a:gd name="G14" fmla="sin 13500 6787"/>
              <a:gd name="G15" fmla="+- G11 10800 0"/>
              <a:gd name="G16" fmla="+- G12 10800 0"/>
              <a:gd name="G17" fmla="+- G13 10800 0"/>
              <a:gd name="G18" fmla="+- G14 10800 0"/>
              <a:gd name="G19" fmla="*/ 9404 1 2"/>
              <a:gd name="G20" fmla="+- G19 5400 0"/>
              <a:gd name="G21" fmla="cos G20 6787"/>
              <a:gd name="G22" fmla="sin G20 6787"/>
              <a:gd name="G23" fmla="+- G21 10800 0"/>
              <a:gd name="G24" fmla="+- G12 G23 G22"/>
              <a:gd name="G25" fmla="+- G22 G23 G11"/>
              <a:gd name="G26" fmla="cos 10800 6787"/>
              <a:gd name="G27" fmla="sin 10800 6787"/>
              <a:gd name="G28" fmla="cos 9404 6787"/>
              <a:gd name="G29" fmla="sin 9404 6787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6787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404 G39"/>
              <a:gd name="G43" fmla="sin 940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809 w 21600"/>
              <a:gd name="T5" fmla="*/ 0 h 21600"/>
              <a:gd name="T6" fmla="*/ 698 w 21600"/>
              <a:gd name="T7" fmla="*/ 10800 h 21600"/>
              <a:gd name="T8" fmla="*/ 10808 w 21600"/>
              <a:gd name="T9" fmla="*/ 1396 h 21600"/>
              <a:gd name="T10" fmla="*/ 24299 w 21600"/>
              <a:gd name="T11" fmla="*/ 10824 h 21600"/>
              <a:gd name="T12" fmla="*/ 20895 w 21600"/>
              <a:gd name="T13" fmla="*/ 14216 h 21600"/>
              <a:gd name="T14" fmla="*/ 17503 w 21600"/>
              <a:gd name="T15" fmla="*/ 10812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20203" y="10816"/>
                </a:moveTo>
                <a:cubicBezTo>
                  <a:pt x="20203" y="10811"/>
                  <a:pt x="20204" y="10805"/>
                  <a:pt x="20204" y="10800"/>
                </a:cubicBezTo>
                <a:cubicBezTo>
                  <a:pt x="20204" y="5606"/>
                  <a:pt x="15993" y="1396"/>
                  <a:pt x="10800" y="1396"/>
                </a:cubicBezTo>
                <a:cubicBezTo>
                  <a:pt x="5606" y="1396"/>
                  <a:pt x="1396" y="5606"/>
                  <a:pt x="1396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06"/>
                  <a:pt x="21599" y="10813"/>
                  <a:pt x="21599" y="10819"/>
                </a:cubicBezTo>
                <a:lnTo>
                  <a:pt x="24299" y="10824"/>
                </a:lnTo>
                <a:lnTo>
                  <a:pt x="20895" y="14216"/>
                </a:lnTo>
                <a:lnTo>
                  <a:pt x="17503" y="10812"/>
                </a:lnTo>
                <a:lnTo>
                  <a:pt x="20203" y="1081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032000" y="3754438"/>
          <a:ext cx="8890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Rovnice" r:id="rId3" imgW="888840" imgH="215640" progId="Equation.3">
                  <p:embed/>
                </p:oleObj>
              </mc:Choice>
              <mc:Fallback>
                <p:oleObj name="Rovnice" r:id="rId3" imgW="88884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3754438"/>
                        <a:ext cx="8890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1331913" y="2420938"/>
            <a:ext cx="2089150" cy="19431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555875" y="4868863"/>
            <a:ext cx="453707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2339975" y="4724400"/>
            <a:ext cx="503238" cy="504825"/>
          </a:xfrm>
          <a:prstGeom prst="ellipse">
            <a:avLst/>
          </a:prstGeom>
          <a:solidFill>
            <a:srgbClr val="008000">
              <a:alpha val="58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 rot="8829779">
            <a:off x="2195513" y="5011738"/>
            <a:ext cx="504825" cy="777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3421063" y="3355975"/>
            <a:ext cx="0" cy="15128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2339975" y="3357563"/>
            <a:ext cx="73025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2627313" y="49418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979613" y="43656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a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967038" y="45291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b</a:t>
            </a: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2627313" y="49418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7092950" y="49418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2627313" y="5373688"/>
            <a:ext cx="4465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264025" y="50323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c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1476375" y="3860800"/>
            <a:ext cx="792163" cy="12969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 flipV="1">
            <a:off x="2411413" y="4581525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 flipV="1">
            <a:off x="2051050" y="4581525"/>
            <a:ext cx="3603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V="1">
            <a:off x="1476375" y="3357563"/>
            <a:ext cx="935038" cy="5032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2411413" y="3357563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62" name="AutoShape 22"/>
          <p:cNvSpPr>
            <a:spLocks noChangeArrowheads="1"/>
          </p:cNvSpPr>
          <p:nvPr/>
        </p:nvSpPr>
        <p:spPr bwMode="auto">
          <a:xfrm>
            <a:off x="7092950" y="5013325"/>
            <a:ext cx="71438" cy="1368425"/>
          </a:xfrm>
          <a:prstGeom prst="downArrow">
            <a:avLst>
              <a:gd name="adj1" fmla="val 50000"/>
              <a:gd name="adj2" fmla="val 47888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3" name="AutoShape 23"/>
          <p:cNvSpPr>
            <a:spLocks noChangeArrowheads="1"/>
          </p:cNvSpPr>
          <p:nvPr/>
        </p:nvSpPr>
        <p:spPr bwMode="auto">
          <a:xfrm rot="3886067">
            <a:off x="1871663" y="4905375"/>
            <a:ext cx="287338" cy="71437"/>
          </a:xfrm>
          <a:prstGeom prst="leftArrow">
            <a:avLst>
              <a:gd name="adj1" fmla="val 50000"/>
              <a:gd name="adj2" fmla="val 10055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4" name="AutoShape 24"/>
          <p:cNvSpPr>
            <a:spLocks noChangeArrowheads="1"/>
          </p:cNvSpPr>
          <p:nvPr/>
        </p:nvSpPr>
        <p:spPr bwMode="auto">
          <a:xfrm>
            <a:off x="3492500" y="4221163"/>
            <a:ext cx="71438" cy="431800"/>
          </a:xfrm>
          <a:prstGeom prst="upArrow">
            <a:avLst>
              <a:gd name="adj1" fmla="val 50000"/>
              <a:gd name="adj2" fmla="val 15111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10265" name="Object 25"/>
          <p:cNvGraphicFramePr>
            <a:graphicFrameLocks noChangeAspect="1"/>
          </p:cNvGraphicFramePr>
          <p:nvPr>
            <p:ph sz="half" idx="2"/>
          </p:nvPr>
        </p:nvGraphicFramePr>
        <p:xfrm>
          <a:off x="3635375" y="4149725"/>
          <a:ext cx="38417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Rovnice" r:id="rId5" imgW="164880" imgH="215640" progId="Equation.3">
                  <p:embed/>
                </p:oleObj>
              </mc:Choice>
              <mc:Fallback>
                <p:oleObj name="Rovnice" r:id="rId5" imgW="164880" imgH="2156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149725"/>
                        <a:ext cx="384175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6" name="AutoShape 26"/>
          <p:cNvSpPr>
            <a:spLocks noChangeArrowheads="1"/>
          </p:cNvSpPr>
          <p:nvPr/>
        </p:nvSpPr>
        <p:spPr bwMode="auto">
          <a:xfrm>
            <a:off x="1835150" y="2852738"/>
            <a:ext cx="1081088" cy="1008062"/>
          </a:xfrm>
          <a:custGeom>
            <a:avLst/>
            <a:gdLst>
              <a:gd name="G0" fmla="+- 6787 0 0"/>
              <a:gd name="G1" fmla="+- -11796480 0 0"/>
              <a:gd name="G2" fmla="+- 6787 0 -11796480"/>
              <a:gd name="G3" fmla="+- 10800 0 0"/>
              <a:gd name="G4" fmla="+- 0 0 6787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404 0 0"/>
              <a:gd name="G9" fmla="+- 0 0 -11796480"/>
              <a:gd name="G10" fmla="+- 9404 0 2700"/>
              <a:gd name="G11" fmla="cos G10 6787"/>
              <a:gd name="G12" fmla="sin G10 6787"/>
              <a:gd name="G13" fmla="cos 13500 6787"/>
              <a:gd name="G14" fmla="sin 13500 6787"/>
              <a:gd name="G15" fmla="+- G11 10800 0"/>
              <a:gd name="G16" fmla="+- G12 10800 0"/>
              <a:gd name="G17" fmla="+- G13 10800 0"/>
              <a:gd name="G18" fmla="+- G14 10800 0"/>
              <a:gd name="G19" fmla="*/ 9404 1 2"/>
              <a:gd name="G20" fmla="+- G19 5400 0"/>
              <a:gd name="G21" fmla="cos G20 6787"/>
              <a:gd name="G22" fmla="sin G20 6787"/>
              <a:gd name="G23" fmla="+- G21 10800 0"/>
              <a:gd name="G24" fmla="+- G12 G23 G22"/>
              <a:gd name="G25" fmla="+- G22 G23 G11"/>
              <a:gd name="G26" fmla="cos 10800 6787"/>
              <a:gd name="G27" fmla="sin 10800 6787"/>
              <a:gd name="G28" fmla="cos 9404 6787"/>
              <a:gd name="G29" fmla="sin 9404 6787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6787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404 G39"/>
              <a:gd name="G43" fmla="sin 940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809 w 21600"/>
              <a:gd name="T5" fmla="*/ 0 h 21600"/>
              <a:gd name="T6" fmla="*/ 698 w 21600"/>
              <a:gd name="T7" fmla="*/ 10800 h 21600"/>
              <a:gd name="T8" fmla="*/ 10808 w 21600"/>
              <a:gd name="T9" fmla="*/ 1396 h 21600"/>
              <a:gd name="T10" fmla="*/ 24299 w 21600"/>
              <a:gd name="T11" fmla="*/ 10824 h 21600"/>
              <a:gd name="T12" fmla="*/ 20895 w 21600"/>
              <a:gd name="T13" fmla="*/ 14216 h 21600"/>
              <a:gd name="T14" fmla="*/ 17503 w 21600"/>
              <a:gd name="T15" fmla="*/ 10812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20203" y="10816"/>
                </a:moveTo>
                <a:cubicBezTo>
                  <a:pt x="20203" y="10811"/>
                  <a:pt x="20204" y="10805"/>
                  <a:pt x="20204" y="10800"/>
                </a:cubicBezTo>
                <a:cubicBezTo>
                  <a:pt x="20204" y="5606"/>
                  <a:pt x="15993" y="1396"/>
                  <a:pt x="10800" y="1396"/>
                </a:cubicBezTo>
                <a:cubicBezTo>
                  <a:pt x="5606" y="1396"/>
                  <a:pt x="1396" y="5606"/>
                  <a:pt x="1396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06"/>
                  <a:pt x="21599" y="10813"/>
                  <a:pt x="21599" y="10819"/>
                </a:cubicBezTo>
                <a:lnTo>
                  <a:pt x="24299" y="10824"/>
                </a:lnTo>
                <a:lnTo>
                  <a:pt x="20895" y="14216"/>
                </a:lnTo>
                <a:lnTo>
                  <a:pt x="17503" y="10812"/>
                </a:lnTo>
                <a:lnTo>
                  <a:pt x="20203" y="1081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17412" name="Picture 4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15193"/>
        </p:xfrm>
        <a:graphic>
          <a:graphicData uri="http://schemas.openxmlformats.org/drawingml/2006/table">
            <a:tbl>
              <a:tblPr/>
              <a:tblGrid>
                <a:gridCol w="2819400"/>
                <a:gridCol w="2667000"/>
                <a:gridCol w="2743200"/>
              </a:tblGrid>
              <a:tr h="755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material combinaton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lubrication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coefficient of friction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Leather on wood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lubricated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Leather on ast iron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good lubrication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Leather on část iron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Low lubrication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Steel band on cast iron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Bubnové brzdy</a:t>
            </a:r>
            <a:endParaRPr lang="en-GB" altLang="cs-CZ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Vynález bubnových brzd: rok</a:t>
            </a:r>
            <a:r>
              <a:rPr lang="en-GB" altLang="cs-CZ"/>
              <a:t> 1902 </a:t>
            </a:r>
            <a:r>
              <a:rPr lang="cs-CZ" altLang="cs-CZ"/>
              <a:t>Luis Renault, o rok dřív něco podobného použil Maybach</a:t>
            </a:r>
          </a:p>
          <a:p>
            <a:r>
              <a:rPr lang="cs-CZ" altLang="cs-CZ"/>
              <a:t>Ovládání zprvu mechanické, později hydraulické</a:t>
            </a:r>
            <a:endParaRPr lang="en-GB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tribometry</a:t>
            </a:r>
            <a:endParaRPr lang="cs-CZ" altLang="cs-CZ" noProof="1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tribometr vodorovný</a:t>
            </a:r>
          </a:p>
          <a:p>
            <a:r>
              <a:rPr lang="cs-CZ" altLang="cs-CZ"/>
              <a:t>tribometr sklonný</a:t>
            </a:r>
            <a:endParaRPr lang="cs-CZ" altLang="cs-CZ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Bubnové brzdy</a:t>
            </a:r>
            <a:endParaRPr lang="cs-CZ" altLang="cs-CZ" noProof="1"/>
          </a:p>
        </p:txBody>
      </p:sp>
      <p:pic>
        <p:nvPicPr>
          <p:cNvPr id="16387" name="Picture 3" descr="drum-brake4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268413"/>
            <a:ext cx="6767512" cy="5073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19460" name="Picture 4" descr="Drum_brake_testren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Bubnové brzdy</a:t>
            </a:r>
            <a:endParaRPr lang="cs-CZ" altLang="cs-CZ" noProof="1"/>
          </a:p>
        </p:txBody>
      </p:sp>
      <p:pic>
        <p:nvPicPr>
          <p:cNvPr id="15363" name="Picture 3" descr="drum-brake2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347913"/>
            <a:ext cx="4038600" cy="3028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4" name="Picture 4" descr="drum-brake3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347913"/>
            <a:ext cx="4038600" cy="3028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Kotoučové brzdy</a:t>
            </a:r>
            <a:endParaRPr lang="en-GB" alt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</a:t>
            </a:r>
            <a:r>
              <a:rPr lang="en-GB" altLang="cs-CZ"/>
              <a:t>rvní automobil s kotoučovými brzdami byl patentován Frederickem Williamem Lanchesterem v roce </a:t>
            </a:r>
            <a:r>
              <a:rPr lang="cs-CZ" altLang="cs-CZ"/>
              <a:t>1902</a:t>
            </a:r>
            <a:r>
              <a:rPr lang="en-GB" altLang="cs-CZ"/>
              <a:t>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18436" name="Picture 4" descr="715px-Disk_brake_dsc036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571500"/>
            <a:ext cx="681037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Kotoučové brzdy</a:t>
            </a:r>
            <a:endParaRPr lang="cs-CZ" altLang="cs-CZ" noProof="1"/>
          </a:p>
        </p:txBody>
      </p:sp>
      <p:pic>
        <p:nvPicPr>
          <p:cNvPr id="14339" name="Picture 3" descr="disc-brake3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916113"/>
            <a:ext cx="4495800" cy="3371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0" name="Picture 4" descr="disc-brake4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916113"/>
            <a:ext cx="4495800" cy="3371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Deformace kotouče při brzdění</a:t>
            </a:r>
            <a:endParaRPr lang="en-GB" alt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684213" y="2492375"/>
            <a:ext cx="3600450" cy="34337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1331913" y="3068638"/>
            <a:ext cx="2305050" cy="2232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981200" y="2563813"/>
            <a:ext cx="922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T</a:t>
            </a:r>
            <a:r>
              <a:rPr lang="cs-CZ" altLang="cs-CZ" sz="2400" baseline="-25000"/>
              <a:t>obvod</a:t>
            </a:r>
            <a:endParaRPr lang="en-GB" altLang="cs-CZ" sz="2400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981200" y="3860800"/>
            <a:ext cx="822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T</a:t>
            </a:r>
            <a:r>
              <a:rPr lang="cs-CZ" altLang="cs-CZ" sz="2400" baseline="-25000"/>
              <a:t>střed</a:t>
            </a:r>
            <a:endParaRPr lang="en-GB" altLang="cs-CZ" sz="2400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5219700" y="2420938"/>
            <a:ext cx="1852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/>
              <a:t>T</a:t>
            </a:r>
            <a:r>
              <a:rPr lang="cs-CZ" altLang="cs-CZ" sz="2400" baseline="-25000"/>
              <a:t>obvod </a:t>
            </a:r>
            <a:r>
              <a:rPr lang="en-US" altLang="cs-CZ" sz="2400"/>
              <a:t>&gt;</a:t>
            </a:r>
            <a:r>
              <a:rPr lang="cs-CZ" altLang="cs-CZ" sz="2400" baseline="-25000"/>
              <a:t> </a:t>
            </a:r>
            <a:r>
              <a:rPr lang="cs-CZ" altLang="cs-CZ" sz="2400"/>
              <a:t>T</a:t>
            </a:r>
            <a:r>
              <a:rPr lang="cs-CZ" altLang="cs-CZ" sz="2400" baseline="-25000"/>
              <a:t>střed</a:t>
            </a:r>
            <a:endParaRPr lang="en-GB" altLang="cs-CZ" sz="2400" baseline="-25000"/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4716463" y="3860800"/>
            <a:ext cx="418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Obvod za tepla je větší, než za studena</a:t>
            </a:r>
            <a:endParaRPr lang="en-GB" altLang="cs-CZ"/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4427538" y="4652963"/>
            <a:ext cx="4413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Vzhledem k studenému středu se</a:t>
            </a:r>
          </a:p>
          <a:p>
            <a:r>
              <a:rPr lang="cs-CZ" altLang="cs-CZ"/>
              <a:t> obvod nezmění odpovídajícím způsobem</a:t>
            </a:r>
            <a:endParaRPr lang="en-GB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Smykové tření pro chůzi</a:t>
            </a:r>
            <a:endParaRPr lang="cs-CZ" altLang="cs-CZ" noProof="1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norma pobytové prostory </a:t>
            </a:r>
            <a:r>
              <a:rPr lang="el-GR" altLang="cs-CZ"/>
              <a:t>μ</a:t>
            </a:r>
            <a:r>
              <a:rPr lang="cs-CZ" altLang="cs-CZ"/>
              <a:t>=0,3</a:t>
            </a:r>
          </a:p>
          <a:p>
            <a:r>
              <a:rPr lang="cs-CZ" altLang="cs-CZ"/>
              <a:t>norma, okraje schodů, pasáže atd.</a:t>
            </a:r>
            <a:r>
              <a:rPr lang="el-GR" altLang="cs-CZ"/>
              <a:t>μ</a:t>
            </a:r>
            <a:r>
              <a:rPr lang="cs-CZ" altLang="cs-CZ"/>
              <a:t>=0,6</a:t>
            </a:r>
          </a:p>
          <a:p>
            <a:r>
              <a:rPr lang="cs-CZ" altLang="cs-CZ"/>
              <a:t>nakloněná rovina </a:t>
            </a:r>
            <a:r>
              <a:rPr lang="el-GR" altLang="cs-CZ"/>
              <a:t>μ</a:t>
            </a:r>
            <a:r>
              <a:rPr lang="cs-CZ" altLang="cs-CZ"/>
              <a:t>=0,3 +tg </a:t>
            </a:r>
            <a:r>
              <a:rPr lang="el-GR" altLang="cs-CZ"/>
              <a:t>α</a:t>
            </a:r>
          </a:p>
          <a:p>
            <a:endParaRPr lang="el-GR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Systém DryLin </a:t>
            </a:r>
            <a:r>
              <a:rPr lang="cs-CZ" altLang="cs-CZ" sz="4000" noProof="1"/>
              <a:t>http://www.hennlich.cz/index.php?dokument=649</a:t>
            </a:r>
          </a:p>
        </p:txBody>
      </p:sp>
      <p:pic>
        <p:nvPicPr>
          <p:cNvPr id="40963" name="Picture 3" descr="koef_tøení_1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1844675"/>
            <a:ext cx="5616575" cy="4598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 flipH="1">
            <a:off x="2012950" y="31099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cs-CZ" altLang="cs-CZ"/>
              <a:t>,</a:t>
            </a:r>
            <a:r>
              <a:rPr lang="cs-CZ" altLang="cs-CZ" noProof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SystémDrylin T</a:t>
            </a:r>
            <a:endParaRPr lang="cs-CZ" altLang="cs-CZ" noProof="1"/>
          </a:p>
        </p:txBody>
      </p:sp>
      <p:pic>
        <p:nvPicPr>
          <p:cNvPr id="41987" name="Picture 3" descr="koef_tøení_3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557338"/>
            <a:ext cx="6435725" cy="3838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DryLin R v=0,15 ms</a:t>
            </a:r>
            <a:r>
              <a:rPr lang="cs-CZ" altLang="cs-CZ" baseline="30000"/>
              <a:t>-1</a:t>
            </a:r>
            <a:endParaRPr lang="cs-CZ" altLang="cs-CZ" noProof="1"/>
          </a:p>
        </p:txBody>
      </p:sp>
      <p:pic>
        <p:nvPicPr>
          <p:cNvPr id="43012" name="Picture 4" descr="koef_tøení_2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313" y="1916113"/>
            <a:ext cx="6373812" cy="42116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Systém DryLin T p=0,46 MPa</a:t>
            </a:r>
            <a:endParaRPr lang="cs-CZ" altLang="cs-CZ" noProof="1"/>
          </a:p>
        </p:txBody>
      </p:sp>
      <p:pic>
        <p:nvPicPr>
          <p:cNvPr id="44036" name="Picture 4" descr="koef_tøení_5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1914525"/>
            <a:ext cx="6713537" cy="3487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DryLine</a:t>
            </a:r>
            <a:endParaRPr lang="cs-CZ" altLang="cs-CZ" noProof="1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Nejlepší hodnoty koeficientu tření a odporu dosahuje pro drsnost Ra=0,1-0,3</a:t>
            </a:r>
            <a:endParaRPr lang="cs-CZ" altLang="cs-CZ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400</Words>
  <Application>Microsoft Office PowerPoint</Application>
  <PresentationFormat>Předvádění na obrazovce (4:3)</PresentationFormat>
  <Paragraphs>128</Paragraphs>
  <Slides>36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9" baseType="lpstr">
      <vt:lpstr>Arial</vt:lpstr>
      <vt:lpstr>Výchozí návrh</vt:lpstr>
      <vt:lpstr>Editor rovnic 3.0</vt:lpstr>
      <vt:lpstr>Fyzika kolem os. aut. brzdy</vt:lpstr>
      <vt:lpstr>Smykové tření</vt:lpstr>
      <vt:lpstr>tribometry</vt:lpstr>
      <vt:lpstr>Smykové tření pro chůzi</vt:lpstr>
      <vt:lpstr>Systém DryLin http://www.hennlich.cz/index.php?dokument=649</vt:lpstr>
      <vt:lpstr>SystémDrylin T</vt:lpstr>
      <vt:lpstr>DryLin R v=0,15 ms-1</vt:lpstr>
      <vt:lpstr>Systém DryLin T p=0,46 MPa</vt:lpstr>
      <vt:lpstr>DryLine</vt:lpstr>
      <vt:lpstr>Závislost brzdného výkonu na rychlosti při zpomalení 5 ms-2, hmotnost vozidla 1000 kg</vt:lpstr>
      <vt:lpstr>Průtok vody ohřáté z 20 na 100 C v g/s při brždění</vt:lpstr>
      <vt:lpstr>Celková energie absorbovaná brzdami</vt:lpstr>
      <vt:lpstr>Celková energie absorbovaná brzdami</vt:lpstr>
      <vt:lpstr>Kopec 1 km, hmotnost vozu 1000 kg</vt:lpstr>
      <vt:lpstr>Brzdy</vt:lpstr>
      <vt:lpstr>Špalková brzda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limit case</vt:lpstr>
      <vt:lpstr>Systém se zápornou zpětnou vazbou</vt:lpstr>
      <vt:lpstr>Systém se zápornou zpětnou vazbou</vt:lpstr>
      <vt:lpstr>Prezentace aplikace PowerPoint</vt:lpstr>
      <vt:lpstr>Prezentace aplikace PowerPoint</vt:lpstr>
      <vt:lpstr>Prezentace aplikace PowerPoint</vt:lpstr>
      <vt:lpstr>Prezentace aplikace PowerPoint</vt:lpstr>
      <vt:lpstr>Bubnové brzdy</vt:lpstr>
      <vt:lpstr>Bubnové brzdy</vt:lpstr>
      <vt:lpstr>Prezentace aplikace PowerPoint</vt:lpstr>
      <vt:lpstr>Bubnové brzdy</vt:lpstr>
      <vt:lpstr>Kotoučové brzdy</vt:lpstr>
      <vt:lpstr>Prezentace aplikace PowerPoint</vt:lpstr>
      <vt:lpstr>Kotoučové brzdy</vt:lpstr>
      <vt:lpstr>Deformace kotouče při brzdění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Fyzika kolem os. aut.</dc:title>
  <dc:creator>user</dc:creator>
  <cp:lastModifiedBy>PK</cp:lastModifiedBy>
  <cp:revision>21</cp:revision>
  <dcterms:created xsi:type="dcterms:W3CDTF">2010-11-09T20:53:32Z</dcterms:created>
  <dcterms:modified xsi:type="dcterms:W3CDTF">2015-01-13T11:24:57Z</dcterms:modified>
</cp:coreProperties>
</file>