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4" r:id="rId7"/>
    <p:sldId id="273" r:id="rId8"/>
    <p:sldId id="274" r:id="rId9"/>
    <p:sldId id="270" r:id="rId10"/>
    <p:sldId id="271" r:id="rId11"/>
    <p:sldId id="272" r:id="rId12"/>
    <p:sldId id="269" r:id="rId13"/>
    <p:sldId id="260" r:id="rId14"/>
    <p:sldId id="261" r:id="rId15"/>
    <p:sldId id="263" r:id="rId16"/>
    <p:sldId id="290" r:id="rId17"/>
    <p:sldId id="305" r:id="rId18"/>
    <p:sldId id="302" r:id="rId19"/>
    <p:sldId id="303" r:id="rId20"/>
    <p:sldId id="304" r:id="rId21"/>
    <p:sldId id="300" r:id="rId22"/>
    <p:sldId id="299" r:id="rId23"/>
    <p:sldId id="298" r:id="rId24"/>
    <p:sldId id="341" r:id="rId25"/>
    <p:sldId id="342" r:id="rId26"/>
    <p:sldId id="301" r:id="rId27"/>
    <p:sldId id="257" r:id="rId28"/>
    <p:sldId id="259" r:id="rId29"/>
    <p:sldId id="258" r:id="rId30"/>
    <p:sldId id="286" r:id="rId31"/>
    <p:sldId id="275" r:id="rId32"/>
    <p:sldId id="276" r:id="rId33"/>
    <p:sldId id="277" r:id="rId34"/>
    <p:sldId id="278" r:id="rId35"/>
    <p:sldId id="279" r:id="rId36"/>
    <p:sldId id="281" r:id="rId37"/>
    <p:sldId id="282" r:id="rId38"/>
    <p:sldId id="285" r:id="rId39"/>
    <p:sldId id="283" r:id="rId40"/>
    <p:sldId id="284" r:id="rId41"/>
    <p:sldId id="280" r:id="rId42"/>
    <p:sldId id="288" r:id="rId43"/>
    <p:sldId id="289" r:id="rId44"/>
    <p:sldId id="291" r:id="rId45"/>
    <p:sldId id="297" r:id="rId46"/>
    <p:sldId id="323" r:id="rId47"/>
    <p:sldId id="324" r:id="rId48"/>
    <p:sldId id="292" r:id="rId49"/>
    <p:sldId id="311" r:id="rId50"/>
    <p:sldId id="312" r:id="rId51"/>
    <p:sldId id="318" r:id="rId52"/>
    <p:sldId id="313" r:id="rId53"/>
    <p:sldId id="322" r:id="rId54"/>
    <p:sldId id="314" r:id="rId55"/>
    <p:sldId id="315" r:id="rId56"/>
    <p:sldId id="316" r:id="rId57"/>
    <p:sldId id="317" r:id="rId58"/>
    <p:sldId id="319" r:id="rId59"/>
    <p:sldId id="320" r:id="rId60"/>
    <p:sldId id="321" r:id="rId61"/>
    <p:sldId id="293" r:id="rId62"/>
    <p:sldId id="294" r:id="rId63"/>
    <p:sldId id="295" r:id="rId64"/>
    <p:sldId id="296" r:id="rId65"/>
    <p:sldId id="325" r:id="rId66"/>
    <p:sldId id="329" r:id="rId67"/>
    <p:sldId id="328" r:id="rId68"/>
    <p:sldId id="326" r:id="rId69"/>
    <p:sldId id="330" r:id="rId70"/>
    <p:sldId id="327" r:id="rId71"/>
    <p:sldId id="307" r:id="rId72"/>
    <p:sldId id="306" r:id="rId73"/>
    <p:sldId id="287" r:id="rId74"/>
    <p:sldId id="308" r:id="rId75"/>
    <p:sldId id="309" r:id="rId76"/>
    <p:sldId id="310" r:id="rId7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66"/>
    <a:srgbClr val="FFFF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01" autoAdjust="0"/>
    <p:restoredTop sz="94683" autoAdjust="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05B2A-489C-466F-869F-7C25994F4B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0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48116-DC8F-42B7-BA16-24BB5FD9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87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8480-10E8-41B1-9F3A-F1023A8D9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6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9C78-9A75-4329-A85E-DC501D19B5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9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D579-6082-40E8-9898-284384F846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666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7AE3-C5DA-4FDF-B425-76E9E5634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46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6EEE-DA8D-418C-ABA1-04E84F458F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71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782C-163C-4684-9687-0716C7B608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5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B8F1-EBC5-4357-AA38-F509A757C2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00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1E95-D7F1-43AE-A184-B80FE9EABE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77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4F76-6593-4A37-9773-359CCE40C8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92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8F2F-17F4-49E3-A74C-A164A1F87C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24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24F0-BA2B-43EE-9C15-8612C00194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86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C353-22C6-4540-B228-68B43834C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1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D445B-CFC8-4170-8F58-3586908740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54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50622E3-7667-4CF6-AEB8-B6866FB55E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7.wmf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nsity" TargetMode="External"/><Relationship Id="rId3" Type="http://schemas.openxmlformats.org/officeDocument/2006/relationships/hyperlink" Target="http://en.wikipedia.org/wiki/SI_units" TargetMode="External"/><Relationship Id="rId7" Type="http://schemas.openxmlformats.org/officeDocument/2006/relationships/hyperlink" Target="http://en.wikipedia.org/wiki/Kinematic_viscosity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luid" TargetMode="External"/><Relationship Id="rId5" Type="http://schemas.openxmlformats.org/officeDocument/2006/relationships/hyperlink" Target="http://en.wikipedia.org/wiki/Dynamic_viscosity" TargetMode="External"/><Relationship Id="rId4" Type="http://schemas.openxmlformats.org/officeDocument/2006/relationships/hyperlink" Target="http://en.wikipedia.org/wiki/Hydraulic_diameter" TargetMode="External"/><Relationship Id="rId9" Type="http://schemas.openxmlformats.org/officeDocument/2006/relationships/hyperlink" Target="http://en.wikipedia.org/wiki/Flow_rat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8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tomobile_drag_coefficient#See_also" TargetMode="External"/><Relationship Id="rId2" Type="http://schemas.openxmlformats.org/officeDocument/2006/relationships/hyperlink" Target="http://www.thetruthaboutcars.com/2010/02/an-illustrated-history-of-automotive-aerodynamics-part-3-finale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culture/design/magazine/17-03/dp_intro" TargetMode="External"/><Relationship Id="rId2" Type="http://schemas.openxmlformats.org/officeDocument/2006/relationships/hyperlink" Target="http://www.wired.com/services/feedback/letterstowri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red.com/cars/coolwheels/multimedia/2009/03/gallery_aerodynamic?slide=6&amp;slideView=2#ixzz18B2Adbt7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motoring/frankfurt-motor-show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umbents.com/car_aerodynamics/" TargetMode="External"/><Relationship Id="rId2" Type="http://schemas.openxmlformats.org/officeDocument/2006/relationships/hyperlink" Target="http://www.martin-tlusty.euweb.cz/htm/CarAerodCz.htm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aerodynamika osobního </a:t>
            </a:r>
            <a:r>
              <a:rPr lang="cs-CZ" altLang="cs-CZ" dirty="0" smtClean="0"/>
              <a:t>automobilu II</a:t>
            </a:r>
            <a:endParaRPr lang="cs-CZ" altLang="cs-CZ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Poznámky </a:t>
            </a:r>
            <a:r>
              <a:rPr lang="cs-CZ" altLang="cs-CZ" smtClean="0"/>
              <a:t>k přednášce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tlaková síla v tekutině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755650" y="1268413"/>
          <a:ext cx="68532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68413"/>
                        <a:ext cx="68532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827088" y="2205038"/>
          <a:ext cx="68405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" imgW="1841500" imgH="241300" progId="Equation.DSMT4">
                  <p:embed/>
                </p:oleObj>
              </mc:Choice>
              <mc:Fallback>
                <p:oleObj name="Equation" r:id="rId5" imgW="18415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05038"/>
                        <a:ext cx="684053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11188" y="3141663"/>
          <a:ext cx="75946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7" imgW="2044700" imgH="419100" progId="Equation.DSMT4">
                  <p:embed/>
                </p:oleObj>
              </mc:Choice>
              <mc:Fallback>
                <p:oleObj name="Equation" r:id="rId7" imgW="20447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594600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95300" y="4724400"/>
          <a:ext cx="7640638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9" imgW="2057400" imgH="419100" progId="Equation.DSMT4">
                  <p:embed/>
                </p:oleObj>
              </mc:Choice>
              <mc:Fallback>
                <p:oleObj name="Equation" r:id="rId9" imgW="20574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24400"/>
                        <a:ext cx="7640638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tlaková síl v tekutině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900113" y="1412875"/>
          <a:ext cx="56007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3" imgW="2057400" imgH="419100" progId="Equation.DSMT4">
                  <p:embed/>
                </p:oleObj>
              </mc:Choice>
              <mc:Fallback>
                <p:oleObj name="Equation" r:id="rId3" imgW="20574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56007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23850" y="2420938"/>
          <a:ext cx="795178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5" imgW="2921000" imgH="444500" progId="Equation.DSMT4">
                  <p:embed/>
                </p:oleObj>
              </mc:Choice>
              <mc:Fallback>
                <p:oleObj name="Equation" r:id="rId5" imgW="29210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20938"/>
                        <a:ext cx="7951788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977900" y="3789363"/>
          <a:ext cx="6465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7" imgW="2374900" imgH="419100" progId="Equation.DSMT4">
                  <p:embed/>
                </p:oleObj>
              </mc:Choice>
              <mc:Fallback>
                <p:oleObj name="Equation" r:id="rId7" imgW="23749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789363"/>
                        <a:ext cx="64658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42875" y="4941888"/>
          <a:ext cx="900112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9" imgW="2654300" imgH="419100" progId="Equation.DSMT4">
                  <p:embed/>
                </p:oleObj>
              </mc:Choice>
              <mc:Fallback>
                <p:oleObj name="Equation" r:id="rId9" imgW="2654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941888"/>
                        <a:ext cx="9001125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Navier Stokesova rovnice</a:t>
            </a:r>
            <a:br>
              <a:rPr lang="cs-CZ" altLang="cs-CZ" sz="4000" smtClean="0"/>
            </a:br>
            <a:r>
              <a:rPr lang="cs-CZ" altLang="cs-CZ" sz="4000" smtClean="0"/>
              <a:t>pohyb vazké tekutiny</a:t>
            </a: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0" y="5300663"/>
          <a:ext cx="87852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3" imgW="3035300" imgH="419100" progId="Equation.DSMT4">
                  <p:embed/>
                </p:oleObj>
              </mc:Choice>
              <mc:Fallback>
                <p:oleObj name="Equation" r:id="rId3" imgW="30353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00663"/>
                        <a:ext cx="878522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827088" y="1341438"/>
          <a:ext cx="583247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5" imgW="1752600" imgH="393700" progId="Equation.DSMT4">
                  <p:embed/>
                </p:oleObj>
              </mc:Choice>
              <mc:Fallback>
                <p:oleObj name="Equation" r:id="rId5" imgW="17526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341438"/>
                        <a:ext cx="5832475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900113" y="4149725"/>
          <a:ext cx="25923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7" imgW="698197" imgH="253890" progId="Equation.DSMT4">
                  <p:embed/>
                </p:oleObj>
              </mc:Choice>
              <mc:Fallback>
                <p:oleObj name="Equation" r:id="rId7" imgW="698197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25923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1043608" y="2852936"/>
                <a:ext cx="2808312" cy="1028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/>
                            </a:rPr>
                            <m:t>𝐷𝑡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320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cs-CZ" sz="320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sz="3200" b="0" i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acc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2936"/>
                <a:ext cx="2808312" cy="10287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Bernoulliova rovnice pro  nestlačitelnou ideální tekutinu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součet kinetické energie + potenciální energie objemové jednotky a tlaku je podél proudnice  pro stacionární proudění nestlačitelné ideální tekutiny konstantní</a:t>
            </a:r>
          </a:p>
          <a:p>
            <a:pPr eaLnBrk="1" hangingPunct="1"/>
            <a:r>
              <a:rPr lang="cs-CZ" altLang="cs-CZ" sz="2800" smtClean="0"/>
              <a:t>stacionární proudění</a:t>
            </a:r>
          </a:p>
          <a:p>
            <a:pPr eaLnBrk="1" hangingPunct="1"/>
            <a:r>
              <a:rPr lang="cs-CZ" altLang="cs-CZ" sz="2800" smtClean="0"/>
              <a:t>nestlačitelná tekutina</a:t>
            </a:r>
          </a:p>
          <a:p>
            <a:pPr eaLnBrk="1" hangingPunct="1"/>
            <a:r>
              <a:rPr lang="cs-CZ" altLang="cs-CZ" sz="2800" smtClean="0"/>
              <a:t>proudění beze ztrát (zisku) mechanické energie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258888" y="1196975"/>
          <a:ext cx="48260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3" imgW="1524000" imgH="393700" progId="Equation.DSMT4">
                  <p:embed/>
                </p:oleObj>
              </mc:Choice>
              <mc:Fallback>
                <p:oleObj name="Equation" r:id="rId3" imgW="15240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196975"/>
                        <a:ext cx="4826000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Bernoulliova rovnice pro stlačitelnou ideální tekutinu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platí podél proudnice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w je entalpie vztažená na jednotku hmotnosti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izentropické</a:t>
            </a:r>
            <a:r>
              <a:rPr lang="cs-CZ" altLang="cs-CZ" dirty="0" smtClean="0"/>
              <a:t> stacionární proudění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bez </a:t>
            </a:r>
            <a:r>
              <a:rPr lang="cs-CZ" altLang="cs-CZ" dirty="0" smtClean="0"/>
              <a:t>ztrát (zisku) mechanické energie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41438" y="1557338"/>
          <a:ext cx="3870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" imgW="1320227" imgH="393529" progId="Equation.DSMT4">
                  <p:embed/>
                </p:oleObj>
              </mc:Choice>
              <mc:Fallback>
                <p:oleObj name="Equation" r:id="rId3" imgW="132022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557338"/>
                        <a:ext cx="38703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096000" y="1427163"/>
          <a:ext cx="2640013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5" imgW="761669" imgH="418918" progId="Equation.DSMT4">
                  <p:embed/>
                </p:oleObj>
              </mc:Choice>
              <mc:Fallback>
                <p:oleObj name="Equation" r:id="rId5" imgW="761669" imgH="4189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27163"/>
                        <a:ext cx="2640013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Je možné napsat něco podobného i pro nestacionární proudění?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3413125"/>
          </a:xfrm>
        </p:spPr>
        <p:txBody>
          <a:bodyPr/>
          <a:lstStyle/>
          <a:p>
            <a:pPr eaLnBrk="1" hangingPunct="1"/>
            <a:r>
              <a:rPr lang="cs-CZ" altLang="cs-CZ" smtClean="0">
                <a:cs typeface="Arial" charset="0"/>
              </a:rPr>
              <a:t>Pro nestacionární případ je možné vyjádřit první integrál Eulerovy rovnice (pohybová rovnice pro tekutinu) za předpoladu, že je rychlostní pole je  gradient nějaké funkce.</a:t>
            </a:r>
          </a:p>
          <a:p>
            <a:pPr eaLnBrk="1" hangingPunct="1"/>
            <a:r>
              <a:rPr lang="cs-CZ" altLang="cs-CZ" smtClean="0">
                <a:cs typeface="Arial" charset="0"/>
              </a:rPr>
              <a:t>takové proudění se nazývá potenciální.</a:t>
            </a:r>
          </a:p>
          <a:p>
            <a:pPr eaLnBrk="1" hangingPunct="1"/>
            <a:r>
              <a:rPr lang="cs-CZ" altLang="cs-CZ" smtClean="0">
                <a:cs typeface="Arial" charset="0"/>
              </a:rPr>
              <a:t>potencilální proudění je proudění nevírové</a:t>
            </a:r>
            <a:endParaRPr lang="el-GR" altLang="cs-CZ" smtClean="0">
              <a:cs typeface="Arial" charset="0"/>
            </a:endParaRPr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9750" y="5300663"/>
          <a:ext cx="27368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" imgW="672808" imgH="203112" progId="Equation.DSMT4">
                  <p:embed/>
                </p:oleObj>
              </mc:Choice>
              <mc:Fallback>
                <p:oleObj name="Equation" r:id="rId3" imgW="672808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00663"/>
                        <a:ext cx="27368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635375" y="5229225"/>
          <a:ext cx="50990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5" imgW="1282700" imgH="203200" progId="Equation.DSMT4">
                  <p:embed/>
                </p:oleObj>
              </mc:Choice>
              <mc:Fallback>
                <p:oleObj name="Equation" r:id="rId5" imgW="12827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229225"/>
                        <a:ext cx="50990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Odpor</a:t>
            </a:r>
            <a:endParaRPr lang="en-GB" altLang="cs-CZ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3251200" cy="749300"/>
          </a:xfrm>
        </p:spPr>
        <p:txBody>
          <a:bodyPr/>
          <a:lstStyle/>
          <a:p>
            <a:pPr eaLnBrk="1" hangingPunct="1"/>
            <a:r>
              <a:rPr lang="cs-CZ" altLang="cs-CZ" smtClean="0"/>
              <a:t>původ odporu</a:t>
            </a:r>
            <a:endParaRPr lang="en-GB" altLang="cs-CZ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42862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19250"/>
            <a:ext cx="42862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Reynolds number</a:t>
            </a:r>
            <a:endParaRPr lang="en-GB" altLang="cs-CZ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268413"/>
            <a:ext cx="5843588" cy="1397000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852738"/>
            <a:ext cx="8604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/>
              <a:t> is the mean fluid velocity (</a:t>
            </a:r>
            <a:r>
              <a:rPr lang="en-GB" altLang="cs-CZ">
                <a:hlinkClick r:id="rId3" tooltip="SI units"/>
              </a:rPr>
              <a:t>SI units</a:t>
            </a:r>
            <a:r>
              <a:rPr lang="en-GB" altLang="cs-CZ"/>
              <a:t>: m/s) </a:t>
            </a:r>
          </a:p>
          <a:p>
            <a:pPr eaLnBrk="1" hangingPunct="1"/>
            <a:r>
              <a:rPr lang="en-GB" altLang="cs-CZ" i="1"/>
              <a:t>L</a:t>
            </a:r>
            <a:r>
              <a:rPr lang="en-GB" altLang="cs-CZ"/>
              <a:t> is a characteristic linear dimension, (traveled length of fluid, or </a:t>
            </a:r>
            <a:r>
              <a:rPr lang="en-GB" altLang="cs-CZ">
                <a:hlinkClick r:id="rId4" tooltip="Hydraulic diameter"/>
              </a:rPr>
              <a:t>hydraulic diameter</a:t>
            </a:r>
            <a:r>
              <a:rPr lang="en-GB" altLang="cs-CZ"/>
              <a:t> when dealing with river systems) (m) </a:t>
            </a:r>
          </a:p>
          <a:p>
            <a:pPr eaLnBrk="1" hangingPunct="1"/>
            <a:r>
              <a:rPr lang="en-GB" altLang="cs-CZ"/>
              <a:t>μ is the </a:t>
            </a:r>
            <a:r>
              <a:rPr lang="en-GB" altLang="cs-CZ">
                <a:hlinkClick r:id="rId5" tooltip="Dynamic viscosity"/>
              </a:rPr>
              <a:t>dynamic viscosity</a:t>
            </a:r>
            <a:r>
              <a:rPr lang="en-GB" altLang="cs-CZ"/>
              <a:t> of the </a:t>
            </a:r>
            <a:r>
              <a:rPr lang="en-GB" altLang="cs-CZ">
                <a:hlinkClick r:id="rId6" tooltip="Fluid"/>
              </a:rPr>
              <a:t>fluid</a:t>
            </a:r>
            <a:r>
              <a:rPr lang="en-GB" altLang="cs-CZ"/>
              <a:t> (Pa·s or N·s/m² or kg/(m·s)) </a:t>
            </a:r>
          </a:p>
          <a:p>
            <a:pPr eaLnBrk="1" hangingPunct="1"/>
            <a:r>
              <a:rPr lang="en-GB" altLang="cs-CZ"/>
              <a:t>ν is the </a:t>
            </a:r>
            <a:r>
              <a:rPr lang="en-GB" altLang="cs-CZ">
                <a:hlinkClick r:id="rId7" tooltip="Kinematic viscosity"/>
              </a:rPr>
              <a:t>kinematic viscosity</a:t>
            </a:r>
            <a:r>
              <a:rPr lang="en-GB" altLang="cs-CZ"/>
              <a:t> (ν = μ / </a:t>
            </a:r>
            <a:r>
              <a:rPr lang="en-GB" altLang="cs-CZ" i="1"/>
              <a:t>ρ</a:t>
            </a:r>
            <a:r>
              <a:rPr lang="en-GB" altLang="cs-CZ"/>
              <a:t>) (m²/s) </a:t>
            </a:r>
          </a:p>
          <a:p>
            <a:pPr eaLnBrk="1" hangingPunct="1"/>
            <a:r>
              <a:rPr lang="en-GB" altLang="cs-CZ"/>
              <a:t>  is the </a:t>
            </a:r>
            <a:r>
              <a:rPr lang="en-GB" altLang="cs-CZ">
                <a:hlinkClick r:id="rId8" tooltip="Density"/>
              </a:rPr>
              <a:t>density</a:t>
            </a:r>
            <a:r>
              <a:rPr lang="en-GB" altLang="cs-CZ"/>
              <a:t> of the fluid (kg/m³) </a:t>
            </a:r>
          </a:p>
          <a:p>
            <a:pPr eaLnBrk="1" hangingPunct="1"/>
            <a:r>
              <a:rPr lang="en-GB" altLang="cs-CZ"/>
              <a:t>And in pipes:</a:t>
            </a:r>
          </a:p>
          <a:p>
            <a:pPr eaLnBrk="1" hangingPunct="1"/>
            <a:r>
              <a:rPr lang="en-GB" altLang="cs-CZ"/>
              <a:t>Q is the volumetric </a:t>
            </a:r>
            <a:r>
              <a:rPr lang="en-GB" altLang="cs-CZ">
                <a:hlinkClick r:id="rId9" tooltip="Flow rate"/>
              </a:rPr>
              <a:t>flow rate</a:t>
            </a:r>
            <a:r>
              <a:rPr lang="en-GB" altLang="cs-CZ"/>
              <a:t> (m3/s) </a:t>
            </a:r>
          </a:p>
          <a:p>
            <a:pPr eaLnBrk="1" hangingPunct="1"/>
            <a:r>
              <a:rPr lang="en-GB" altLang="cs-CZ" i="1"/>
              <a:t>A</a:t>
            </a:r>
            <a:r>
              <a:rPr lang="en-GB" altLang="cs-CZ"/>
              <a:t> is the pipe </a:t>
            </a:r>
            <a:r>
              <a:rPr lang="en-GB" altLang="cs-CZ" i="1"/>
              <a:t>cross-sectional</a:t>
            </a:r>
            <a:r>
              <a:rPr lang="en-GB" altLang="cs-CZ"/>
              <a:t> area (m²). </a:t>
            </a:r>
          </a:p>
          <a:p>
            <a:pPr eaLnBrk="1" hangingPunct="1"/>
            <a:endParaRPr lang="en-GB" altLang="cs-CZ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20272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cs-CZ">
                <a:cs typeface="Arial" charset="0"/>
              </a:rPr>
              <a:t>σ</a:t>
            </a:r>
            <a:r>
              <a:rPr lang="cs-CZ" altLang="cs-CZ">
                <a:cs typeface="Arial" charset="0"/>
              </a:rPr>
              <a:t>= 1,23 kg/cm</a:t>
            </a:r>
          </a:p>
          <a:p>
            <a:pPr eaLnBrk="1" hangingPunct="1"/>
            <a:r>
              <a:rPr lang="el-GR" altLang="cs-CZ">
                <a:cs typeface="Arial" charset="0"/>
              </a:rPr>
              <a:t>μ</a:t>
            </a:r>
            <a:r>
              <a:rPr lang="cs-CZ" altLang="cs-CZ">
                <a:cs typeface="Arial" charset="0"/>
              </a:rPr>
              <a:t>=1,79 10</a:t>
            </a:r>
            <a:r>
              <a:rPr lang="cs-CZ" altLang="cs-CZ" baseline="30000">
                <a:cs typeface="Arial" charset="0"/>
              </a:rPr>
              <a:t>-5</a:t>
            </a:r>
            <a:r>
              <a:rPr lang="cs-CZ" altLang="cs-CZ">
                <a:cs typeface="Arial" charset="0"/>
              </a:rPr>
              <a:t> Ns/m</a:t>
            </a:r>
            <a:r>
              <a:rPr lang="cs-CZ" altLang="cs-CZ" baseline="30000">
                <a:cs typeface="Arial" charset="0"/>
              </a:rPr>
              <a:t>2</a:t>
            </a:r>
            <a:endParaRPr lang="cs-CZ" altLang="cs-CZ">
              <a:cs typeface="Arial" charset="0"/>
            </a:endParaRPr>
          </a:p>
          <a:p>
            <a:pPr eaLnBrk="1" hangingPunct="1"/>
            <a:r>
              <a:rPr lang="el-GR" altLang="cs-CZ">
                <a:cs typeface="Arial" charset="0"/>
              </a:rPr>
              <a:t>ν</a:t>
            </a:r>
            <a:r>
              <a:rPr lang="cs-CZ" altLang="cs-CZ">
                <a:cs typeface="Arial" charset="0"/>
              </a:rPr>
              <a:t>=1,46 10</a:t>
            </a:r>
            <a:r>
              <a:rPr lang="cs-CZ" altLang="cs-CZ" baseline="30000">
                <a:cs typeface="Arial" charset="0"/>
              </a:rPr>
              <a:t>-5</a:t>
            </a:r>
            <a:r>
              <a:rPr lang="cs-CZ" altLang="cs-CZ">
                <a:cs typeface="Arial" charset="0"/>
              </a:rPr>
              <a:t> m</a:t>
            </a:r>
            <a:r>
              <a:rPr lang="cs-CZ" altLang="cs-CZ" baseline="30000">
                <a:cs typeface="Arial" charset="0"/>
              </a:rPr>
              <a:t>2</a:t>
            </a:r>
            <a:r>
              <a:rPr lang="cs-CZ" altLang="cs-CZ">
                <a:cs typeface="Arial" charset="0"/>
              </a:rPr>
              <a:t>/s</a:t>
            </a:r>
            <a:endParaRPr lang="el-GR" altLang="cs-CZ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963"/>
            <a:ext cx="88931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rag-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91440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Tekutiny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7067550" cy="47847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tekutina: plyny, kapaliny </a:t>
            </a:r>
          </a:p>
          <a:p>
            <a:pPr eaLnBrk="1" hangingPunct="1"/>
            <a:r>
              <a:rPr lang="cs-CZ" altLang="cs-CZ" dirty="0" smtClean="0"/>
              <a:t>ideální tekutina, tekutina bez vnitřního </a:t>
            </a:r>
            <a:r>
              <a:rPr lang="cs-CZ" altLang="cs-CZ" dirty="0" smtClean="0"/>
              <a:t>tření, (nestlačitelná)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klasická reálná tekutina má vždy vnitřní 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drag as fce reynolds number 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8604250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7963"/>
            <a:ext cx="7991475" cy="653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42900"/>
            <a:ext cx="52387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8"/>
            <a:ext cx="914400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cs-CZ" smtClean="0"/>
          </a:p>
        </p:txBody>
      </p:sp>
      <p:pic>
        <p:nvPicPr>
          <p:cNvPr id="26627" name="Picture 3" descr="proud55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552575"/>
            <a:ext cx="5419725" cy="530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cs-CZ" smtClean="0"/>
          </a:p>
        </p:txBody>
      </p:sp>
      <p:pic>
        <p:nvPicPr>
          <p:cNvPr id="27651" name="Picture 3" descr="Capture_00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8040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0"/>
            <a:ext cx="8785225" cy="50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aerodynamická síla působící na karoséri osbního automobilu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Odpor</a:t>
            </a:r>
          </a:p>
          <a:p>
            <a:pPr eaLnBrk="1" hangingPunct="1"/>
            <a:r>
              <a:rPr lang="cs-CZ" altLang="cs-CZ" smtClean="0"/>
              <a:t>boční síla </a:t>
            </a:r>
          </a:p>
          <a:p>
            <a:pPr eaLnBrk="1" hangingPunct="1"/>
            <a:r>
              <a:rPr lang="cs-CZ" altLang="cs-CZ" smtClean="0"/>
              <a:t>vztlak (přítlak)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987675" y="3284538"/>
            <a:ext cx="1152525" cy="2089150"/>
            <a:chOff x="3969" y="255"/>
            <a:chExt cx="726" cy="1316"/>
          </a:xfrm>
        </p:grpSpPr>
        <p:grpSp>
          <p:nvGrpSpPr>
            <p:cNvPr id="29720" name="Group 7"/>
            <p:cNvGrpSpPr>
              <a:grpSpLocks/>
            </p:cNvGrpSpPr>
            <p:nvPr/>
          </p:nvGrpSpPr>
          <p:grpSpPr bwMode="auto">
            <a:xfrm>
              <a:off x="3969" y="346"/>
              <a:ext cx="725" cy="1225"/>
              <a:chOff x="3061" y="799"/>
              <a:chExt cx="545" cy="953"/>
            </a:xfrm>
          </p:grpSpPr>
          <p:sp>
            <p:nvSpPr>
              <p:cNvPr id="29726" name="Rectangle 8"/>
              <p:cNvSpPr>
                <a:spLocks noChangeArrowheads="1"/>
              </p:cNvSpPr>
              <p:nvPr/>
            </p:nvSpPr>
            <p:spPr bwMode="auto">
              <a:xfrm>
                <a:off x="3061" y="799"/>
                <a:ext cx="545" cy="95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9727" name="Rectangle 9"/>
              <p:cNvSpPr>
                <a:spLocks noChangeArrowheads="1"/>
              </p:cNvSpPr>
              <p:nvPr/>
            </p:nvSpPr>
            <p:spPr bwMode="auto">
              <a:xfrm>
                <a:off x="3061" y="935"/>
                <a:ext cx="545" cy="5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29721" name="Oval 10"/>
            <p:cNvSpPr>
              <a:spLocks noChangeArrowheads="1"/>
            </p:cNvSpPr>
            <p:nvPr/>
          </p:nvSpPr>
          <p:spPr bwMode="auto">
            <a:xfrm>
              <a:off x="3969" y="1434"/>
              <a:ext cx="181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22" name="Oval 11"/>
            <p:cNvSpPr>
              <a:spLocks noChangeArrowheads="1"/>
            </p:cNvSpPr>
            <p:nvPr/>
          </p:nvSpPr>
          <p:spPr bwMode="auto">
            <a:xfrm>
              <a:off x="4513" y="1434"/>
              <a:ext cx="182" cy="13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23" name="Rectangle 12"/>
            <p:cNvSpPr>
              <a:spLocks noChangeArrowheads="1"/>
            </p:cNvSpPr>
            <p:nvPr/>
          </p:nvSpPr>
          <p:spPr bwMode="auto">
            <a:xfrm>
              <a:off x="4558" y="255"/>
              <a:ext cx="46" cy="9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24" name="Oval 13"/>
            <p:cNvSpPr>
              <a:spLocks noChangeArrowheads="1"/>
            </p:cNvSpPr>
            <p:nvPr/>
          </p:nvSpPr>
          <p:spPr bwMode="auto">
            <a:xfrm>
              <a:off x="3969" y="1071"/>
              <a:ext cx="725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25" name="Oval 14"/>
            <p:cNvSpPr>
              <a:spLocks noChangeArrowheads="1"/>
            </p:cNvSpPr>
            <p:nvPr/>
          </p:nvSpPr>
          <p:spPr bwMode="auto">
            <a:xfrm>
              <a:off x="3969" y="482"/>
              <a:ext cx="72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3348038" y="1773238"/>
            <a:ext cx="1223962" cy="2663825"/>
            <a:chOff x="2971" y="1117"/>
            <a:chExt cx="771" cy="1678"/>
          </a:xfrm>
        </p:grpSpPr>
        <p:sp>
          <p:nvSpPr>
            <p:cNvPr id="29718" name="AutoShape 15"/>
            <p:cNvSpPr>
              <a:spLocks noChangeArrowheads="1"/>
            </p:cNvSpPr>
            <p:nvPr/>
          </p:nvSpPr>
          <p:spPr bwMode="auto">
            <a:xfrm>
              <a:off x="2971" y="1117"/>
              <a:ext cx="272" cy="1678"/>
            </a:xfrm>
            <a:prstGeom prst="upArrow">
              <a:avLst>
                <a:gd name="adj1" fmla="val 50000"/>
                <a:gd name="adj2" fmla="val 154228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29719" name="Object 16"/>
            <p:cNvGraphicFramePr>
              <a:graphicFrameLocks noChangeAspect="1"/>
            </p:cNvGraphicFramePr>
            <p:nvPr/>
          </p:nvGraphicFramePr>
          <p:xfrm>
            <a:off x="3152" y="1480"/>
            <a:ext cx="590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8" name="Equation" r:id="rId3" imgW="266353" imgH="266353" progId="Equation.DSMT4">
                    <p:embed/>
                  </p:oleObj>
                </mc:Choice>
                <mc:Fallback>
                  <p:oleObj name="Equation" r:id="rId3" imgW="266353" imgH="266353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1480"/>
                          <a:ext cx="590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1979613" y="3789363"/>
            <a:ext cx="1655762" cy="792162"/>
            <a:chOff x="2109" y="2387"/>
            <a:chExt cx="1043" cy="499"/>
          </a:xfrm>
        </p:grpSpPr>
        <p:sp>
          <p:nvSpPr>
            <p:cNvPr id="29716" name="AutoShape 18"/>
            <p:cNvSpPr>
              <a:spLocks noChangeArrowheads="1"/>
            </p:cNvSpPr>
            <p:nvPr/>
          </p:nvSpPr>
          <p:spPr bwMode="auto">
            <a:xfrm>
              <a:off x="2290" y="2614"/>
              <a:ext cx="862" cy="272"/>
            </a:xfrm>
            <a:prstGeom prst="leftArrow">
              <a:avLst>
                <a:gd name="adj1" fmla="val 50000"/>
                <a:gd name="adj2" fmla="val 79228"/>
              </a:avLst>
            </a:prstGeom>
            <a:solidFill>
              <a:srgbClr val="FF00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29717" name="Object 19"/>
            <p:cNvGraphicFramePr>
              <a:graphicFrameLocks noChangeAspect="1"/>
            </p:cNvGraphicFramePr>
            <p:nvPr/>
          </p:nvGraphicFramePr>
          <p:xfrm>
            <a:off x="2109" y="2387"/>
            <a:ext cx="625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9" name="Equation" r:id="rId5" imgW="342751" imgH="253890" progId="Equation.DSMT4">
                    <p:embed/>
                  </p:oleObj>
                </mc:Choice>
                <mc:Fallback>
                  <p:oleObj name="Equation" r:id="rId5" imgW="342751" imgH="25389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387"/>
                          <a:ext cx="625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5076825" y="3357563"/>
            <a:ext cx="2879725" cy="1008062"/>
            <a:chOff x="3334" y="2840"/>
            <a:chExt cx="1814" cy="635"/>
          </a:xfrm>
        </p:grpSpPr>
        <p:sp>
          <p:nvSpPr>
            <p:cNvPr id="29710" name="AutoShape 25"/>
            <p:cNvSpPr>
              <a:spLocks noChangeArrowheads="1"/>
            </p:cNvSpPr>
            <p:nvPr/>
          </p:nvSpPr>
          <p:spPr bwMode="auto">
            <a:xfrm flipV="1">
              <a:off x="3696" y="2840"/>
              <a:ext cx="1270" cy="272"/>
            </a:xfrm>
            <a:custGeom>
              <a:avLst/>
              <a:gdLst>
                <a:gd name="T0" fmla="*/ 1162 w 21600"/>
                <a:gd name="T1" fmla="*/ 136 h 21600"/>
                <a:gd name="T2" fmla="*/ 635 w 21600"/>
                <a:gd name="T3" fmla="*/ 272 h 21600"/>
                <a:gd name="T4" fmla="*/ 108 w 21600"/>
                <a:gd name="T5" fmla="*/ 136 h 21600"/>
                <a:gd name="T6" fmla="*/ 63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40 w 21600"/>
                <a:gd name="T13" fmla="*/ 3653 h 21600"/>
                <a:gd name="T14" fmla="*/ 17960 w 21600"/>
                <a:gd name="T15" fmla="*/ 179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90" y="21600"/>
                  </a:lnTo>
                  <a:lnTo>
                    <a:pt x="1791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11" name="AutoShape 28"/>
            <p:cNvSpPr>
              <a:spLocks noChangeArrowheads="1"/>
            </p:cNvSpPr>
            <p:nvPr/>
          </p:nvSpPr>
          <p:spPr bwMode="auto">
            <a:xfrm flipV="1">
              <a:off x="3334" y="3113"/>
              <a:ext cx="1769" cy="272"/>
            </a:xfrm>
            <a:custGeom>
              <a:avLst/>
              <a:gdLst>
                <a:gd name="T0" fmla="*/ 1735 w 21600"/>
                <a:gd name="T1" fmla="*/ 136 h 21600"/>
                <a:gd name="T2" fmla="*/ 885 w 21600"/>
                <a:gd name="T3" fmla="*/ 272 h 21600"/>
                <a:gd name="T4" fmla="*/ 34 w 21600"/>
                <a:gd name="T5" fmla="*/ 136 h 21600"/>
                <a:gd name="T6" fmla="*/ 88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22 w 21600"/>
                <a:gd name="T13" fmla="*/ 2224 h 21600"/>
                <a:gd name="T14" fmla="*/ 19378 w 21600"/>
                <a:gd name="T15" fmla="*/ 193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37" y="21600"/>
                  </a:lnTo>
                  <a:lnTo>
                    <a:pt x="2076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12" name="Oval 29"/>
            <p:cNvSpPr>
              <a:spLocks noChangeArrowheads="1"/>
            </p:cNvSpPr>
            <p:nvPr/>
          </p:nvSpPr>
          <p:spPr bwMode="auto">
            <a:xfrm>
              <a:off x="3470" y="3203"/>
              <a:ext cx="272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13" name="Oval 30"/>
            <p:cNvSpPr>
              <a:spLocks noChangeArrowheads="1"/>
            </p:cNvSpPr>
            <p:nvPr/>
          </p:nvSpPr>
          <p:spPr bwMode="auto">
            <a:xfrm>
              <a:off x="4604" y="3203"/>
              <a:ext cx="272" cy="27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14" name="Oval 31"/>
            <p:cNvSpPr>
              <a:spLocks noChangeArrowheads="1"/>
            </p:cNvSpPr>
            <p:nvPr/>
          </p:nvSpPr>
          <p:spPr bwMode="auto">
            <a:xfrm rot="1324936">
              <a:off x="3379" y="3113"/>
              <a:ext cx="45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15" name="Rectangle 32"/>
            <p:cNvSpPr>
              <a:spLocks noChangeArrowheads="1"/>
            </p:cNvSpPr>
            <p:nvPr/>
          </p:nvSpPr>
          <p:spPr bwMode="auto">
            <a:xfrm>
              <a:off x="5012" y="3339"/>
              <a:ext cx="136" cy="4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6300788" y="1557338"/>
            <a:ext cx="1133475" cy="2232025"/>
            <a:chOff x="3969" y="981"/>
            <a:chExt cx="714" cy="1406"/>
          </a:xfrm>
        </p:grpSpPr>
        <p:sp>
          <p:nvSpPr>
            <p:cNvPr id="29708" name="AutoShape 34"/>
            <p:cNvSpPr>
              <a:spLocks noChangeArrowheads="1"/>
            </p:cNvSpPr>
            <p:nvPr/>
          </p:nvSpPr>
          <p:spPr bwMode="auto">
            <a:xfrm>
              <a:off x="3969" y="981"/>
              <a:ext cx="272" cy="1406"/>
            </a:xfrm>
            <a:prstGeom prst="upArrow">
              <a:avLst>
                <a:gd name="adj1" fmla="val 50000"/>
                <a:gd name="adj2" fmla="val 129228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29709" name="Object 35"/>
            <p:cNvGraphicFramePr>
              <a:graphicFrameLocks noChangeAspect="1"/>
            </p:cNvGraphicFramePr>
            <p:nvPr/>
          </p:nvGraphicFramePr>
          <p:xfrm>
            <a:off x="4195" y="1525"/>
            <a:ext cx="488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50" name="Equation" r:id="rId7" imgW="342751" imgH="253890" progId="Equation.DSMT4">
                    <p:embed/>
                  </p:oleObj>
                </mc:Choice>
                <mc:Fallback>
                  <p:oleObj name="Equation" r:id="rId7" imgW="342751" imgH="25389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1525"/>
                          <a:ext cx="488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6372225" y="3789363"/>
            <a:ext cx="1584325" cy="1477962"/>
            <a:chOff x="4014" y="2387"/>
            <a:chExt cx="998" cy="931"/>
          </a:xfrm>
        </p:grpSpPr>
        <p:sp>
          <p:nvSpPr>
            <p:cNvPr id="29706" name="AutoShape 37"/>
            <p:cNvSpPr>
              <a:spLocks noChangeArrowheads="1"/>
            </p:cNvSpPr>
            <p:nvPr/>
          </p:nvSpPr>
          <p:spPr bwMode="auto">
            <a:xfrm>
              <a:off x="4014" y="2387"/>
              <a:ext cx="227" cy="907"/>
            </a:xfrm>
            <a:prstGeom prst="downArrow">
              <a:avLst>
                <a:gd name="adj1" fmla="val 50000"/>
                <a:gd name="adj2" fmla="val 9989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29707" name="Object 38"/>
            <p:cNvGraphicFramePr>
              <a:graphicFrameLocks noChangeAspect="1"/>
            </p:cNvGraphicFramePr>
            <p:nvPr/>
          </p:nvGraphicFramePr>
          <p:xfrm>
            <a:off x="4241" y="2795"/>
            <a:ext cx="771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51" name="Equation" r:id="rId9" imgW="393359" imgH="266469" progId="Equation.DSMT4">
                    <p:embed/>
                  </p:oleObj>
                </mc:Choice>
                <mc:Fallback>
                  <p:oleObj name="Equation" r:id="rId9" imgW="393359" imgH="266469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" y="2795"/>
                          <a:ext cx="771" cy="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Aerodynamické silový moment působící na karoséri automobilu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moment síly v podélné ose</a:t>
            </a:r>
          </a:p>
          <a:p>
            <a:pPr eaLnBrk="1" hangingPunct="1"/>
            <a:r>
              <a:rPr lang="cs-CZ" altLang="cs-CZ" smtClean="0"/>
              <a:t>moment síly ve svislé ose</a:t>
            </a:r>
          </a:p>
          <a:p>
            <a:pPr eaLnBrk="1" hangingPunct="1"/>
            <a:r>
              <a:rPr lang="cs-CZ" altLang="cs-CZ" smtClean="0"/>
              <a:t>moment síly v příčné ose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5508625" y="1773238"/>
            <a:ext cx="1728788" cy="3240087"/>
            <a:chOff x="3969" y="255"/>
            <a:chExt cx="726" cy="1316"/>
          </a:xfrm>
        </p:grpSpPr>
        <p:grpSp>
          <p:nvGrpSpPr>
            <p:cNvPr id="30741" name="Group 7"/>
            <p:cNvGrpSpPr>
              <a:grpSpLocks/>
            </p:cNvGrpSpPr>
            <p:nvPr/>
          </p:nvGrpSpPr>
          <p:grpSpPr bwMode="auto">
            <a:xfrm>
              <a:off x="3969" y="346"/>
              <a:ext cx="725" cy="1225"/>
              <a:chOff x="3061" y="799"/>
              <a:chExt cx="545" cy="953"/>
            </a:xfrm>
          </p:grpSpPr>
          <p:sp>
            <p:nvSpPr>
              <p:cNvPr id="30747" name="Rectangle 8"/>
              <p:cNvSpPr>
                <a:spLocks noChangeArrowheads="1"/>
              </p:cNvSpPr>
              <p:nvPr/>
            </p:nvSpPr>
            <p:spPr bwMode="auto">
              <a:xfrm>
                <a:off x="3061" y="799"/>
                <a:ext cx="545" cy="95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748" name="Rectangle 9"/>
              <p:cNvSpPr>
                <a:spLocks noChangeArrowheads="1"/>
              </p:cNvSpPr>
              <p:nvPr/>
            </p:nvSpPr>
            <p:spPr bwMode="auto">
              <a:xfrm>
                <a:off x="3061" y="935"/>
                <a:ext cx="545" cy="5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30742" name="Oval 10"/>
            <p:cNvSpPr>
              <a:spLocks noChangeArrowheads="1"/>
            </p:cNvSpPr>
            <p:nvPr/>
          </p:nvSpPr>
          <p:spPr bwMode="auto">
            <a:xfrm>
              <a:off x="3969" y="1434"/>
              <a:ext cx="181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43" name="Oval 11"/>
            <p:cNvSpPr>
              <a:spLocks noChangeArrowheads="1"/>
            </p:cNvSpPr>
            <p:nvPr/>
          </p:nvSpPr>
          <p:spPr bwMode="auto">
            <a:xfrm>
              <a:off x="4513" y="1434"/>
              <a:ext cx="182" cy="13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44" name="Rectangle 12"/>
            <p:cNvSpPr>
              <a:spLocks noChangeArrowheads="1"/>
            </p:cNvSpPr>
            <p:nvPr/>
          </p:nvSpPr>
          <p:spPr bwMode="auto">
            <a:xfrm>
              <a:off x="4558" y="255"/>
              <a:ext cx="46" cy="9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45" name="Oval 13"/>
            <p:cNvSpPr>
              <a:spLocks noChangeArrowheads="1"/>
            </p:cNvSpPr>
            <p:nvPr/>
          </p:nvSpPr>
          <p:spPr bwMode="auto">
            <a:xfrm>
              <a:off x="3969" y="1071"/>
              <a:ext cx="725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46" name="Oval 14"/>
            <p:cNvSpPr>
              <a:spLocks noChangeArrowheads="1"/>
            </p:cNvSpPr>
            <p:nvPr/>
          </p:nvSpPr>
          <p:spPr bwMode="auto">
            <a:xfrm>
              <a:off x="3969" y="482"/>
              <a:ext cx="72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6156325" y="4221163"/>
            <a:ext cx="1655763" cy="2447925"/>
            <a:chOff x="3878" y="2659"/>
            <a:chExt cx="1043" cy="1542"/>
          </a:xfrm>
        </p:grpSpPr>
        <p:sp>
          <p:nvSpPr>
            <p:cNvPr id="30739" name="AutoShape 15"/>
            <p:cNvSpPr>
              <a:spLocks noChangeArrowheads="1"/>
            </p:cNvSpPr>
            <p:nvPr/>
          </p:nvSpPr>
          <p:spPr bwMode="auto">
            <a:xfrm>
              <a:off x="3878" y="2659"/>
              <a:ext cx="272" cy="1542"/>
            </a:xfrm>
            <a:prstGeom prst="downArrow">
              <a:avLst>
                <a:gd name="adj1" fmla="val 50000"/>
                <a:gd name="adj2" fmla="val 141728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30740" name="Object 17"/>
            <p:cNvGraphicFramePr>
              <a:graphicFrameLocks noChangeAspect="1"/>
            </p:cNvGraphicFramePr>
            <p:nvPr/>
          </p:nvGraphicFramePr>
          <p:xfrm>
            <a:off x="4105" y="3339"/>
            <a:ext cx="81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4" name="Equation" r:id="rId3" imgW="431425" imgH="266469" progId="Equation.DSMT4">
                    <p:embed/>
                  </p:oleObj>
                </mc:Choice>
                <mc:Fallback>
                  <p:oleObj name="Equation" r:id="rId3" imgW="431425" imgH="266469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3339"/>
                          <a:ext cx="81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6372225" y="2492375"/>
            <a:ext cx="2087563" cy="1081088"/>
            <a:chOff x="4014" y="1570"/>
            <a:chExt cx="1315" cy="681"/>
          </a:xfrm>
        </p:grpSpPr>
        <p:sp>
          <p:nvSpPr>
            <p:cNvPr id="30737" name="AutoShape 16"/>
            <p:cNvSpPr>
              <a:spLocks noChangeArrowheads="1"/>
            </p:cNvSpPr>
            <p:nvPr/>
          </p:nvSpPr>
          <p:spPr bwMode="auto">
            <a:xfrm>
              <a:off x="4014" y="1979"/>
              <a:ext cx="1225" cy="272"/>
            </a:xfrm>
            <a:prstGeom prst="rightArrow">
              <a:avLst>
                <a:gd name="adj1" fmla="val 50000"/>
                <a:gd name="adj2" fmla="val 112592"/>
              </a:avLst>
            </a:prstGeom>
            <a:solidFill>
              <a:srgbClr val="00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30738" name="Object 18"/>
            <p:cNvGraphicFramePr>
              <a:graphicFrameLocks noChangeAspect="1"/>
            </p:cNvGraphicFramePr>
            <p:nvPr/>
          </p:nvGraphicFramePr>
          <p:xfrm>
            <a:off x="4649" y="1570"/>
            <a:ext cx="680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5" name="Equation" r:id="rId5" imgW="431425" imgH="266469" progId="Equation.DSMT4">
                    <p:embed/>
                  </p:oleObj>
                </mc:Choice>
                <mc:Fallback>
                  <p:oleObj name="Equation" r:id="rId5" imgW="431425" imgH="266469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" y="1570"/>
                          <a:ext cx="680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1835150" y="5300663"/>
            <a:ext cx="2879725" cy="1008062"/>
            <a:chOff x="3334" y="2840"/>
            <a:chExt cx="1814" cy="635"/>
          </a:xfrm>
        </p:grpSpPr>
        <p:sp>
          <p:nvSpPr>
            <p:cNvPr id="30731" name="AutoShape 22"/>
            <p:cNvSpPr>
              <a:spLocks noChangeArrowheads="1"/>
            </p:cNvSpPr>
            <p:nvPr/>
          </p:nvSpPr>
          <p:spPr bwMode="auto">
            <a:xfrm flipV="1">
              <a:off x="3696" y="2840"/>
              <a:ext cx="1270" cy="272"/>
            </a:xfrm>
            <a:custGeom>
              <a:avLst/>
              <a:gdLst>
                <a:gd name="T0" fmla="*/ 1162 w 21600"/>
                <a:gd name="T1" fmla="*/ 136 h 21600"/>
                <a:gd name="T2" fmla="*/ 635 w 21600"/>
                <a:gd name="T3" fmla="*/ 272 h 21600"/>
                <a:gd name="T4" fmla="*/ 108 w 21600"/>
                <a:gd name="T5" fmla="*/ 136 h 21600"/>
                <a:gd name="T6" fmla="*/ 63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40 w 21600"/>
                <a:gd name="T13" fmla="*/ 3653 h 21600"/>
                <a:gd name="T14" fmla="*/ 17960 w 21600"/>
                <a:gd name="T15" fmla="*/ 179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90" y="21600"/>
                  </a:lnTo>
                  <a:lnTo>
                    <a:pt x="1791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2" name="AutoShape 23"/>
            <p:cNvSpPr>
              <a:spLocks noChangeArrowheads="1"/>
            </p:cNvSpPr>
            <p:nvPr/>
          </p:nvSpPr>
          <p:spPr bwMode="auto">
            <a:xfrm flipV="1">
              <a:off x="3334" y="3113"/>
              <a:ext cx="1769" cy="272"/>
            </a:xfrm>
            <a:custGeom>
              <a:avLst/>
              <a:gdLst>
                <a:gd name="T0" fmla="*/ 1735 w 21600"/>
                <a:gd name="T1" fmla="*/ 136 h 21600"/>
                <a:gd name="T2" fmla="*/ 885 w 21600"/>
                <a:gd name="T3" fmla="*/ 272 h 21600"/>
                <a:gd name="T4" fmla="*/ 34 w 21600"/>
                <a:gd name="T5" fmla="*/ 136 h 21600"/>
                <a:gd name="T6" fmla="*/ 88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22 w 21600"/>
                <a:gd name="T13" fmla="*/ 2224 h 21600"/>
                <a:gd name="T14" fmla="*/ 19378 w 21600"/>
                <a:gd name="T15" fmla="*/ 193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37" y="21600"/>
                  </a:lnTo>
                  <a:lnTo>
                    <a:pt x="2076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3" name="Oval 24"/>
            <p:cNvSpPr>
              <a:spLocks noChangeArrowheads="1"/>
            </p:cNvSpPr>
            <p:nvPr/>
          </p:nvSpPr>
          <p:spPr bwMode="auto">
            <a:xfrm>
              <a:off x="3470" y="3203"/>
              <a:ext cx="272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4" name="Oval 25"/>
            <p:cNvSpPr>
              <a:spLocks noChangeArrowheads="1"/>
            </p:cNvSpPr>
            <p:nvPr/>
          </p:nvSpPr>
          <p:spPr bwMode="auto">
            <a:xfrm>
              <a:off x="4604" y="3203"/>
              <a:ext cx="272" cy="27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5" name="Oval 26"/>
            <p:cNvSpPr>
              <a:spLocks noChangeArrowheads="1"/>
            </p:cNvSpPr>
            <p:nvPr/>
          </p:nvSpPr>
          <p:spPr bwMode="auto">
            <a:xfrm rot="1324936">
              <a:off x="3379" y="3113"/>
              <a:ext cx="45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736" name="Rectangle 27"/>
            <p:cNvSpPr>
              <a:spLocks noChangeArrowheads="1"/>
            </p:cNvSpPr>
            <p:nvPr/>
          </p:nvSpPr>
          <p:spPr bwMode="auto">
            <a:xfrm>
              <a:off x="5012" y="3339"/>
              <a:ext cx="136" cy="4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3276600" y="4292600"/>
            <a:ext cx="1295400" cy="1439863"/>
            <a:chOff x="2064" y="2704"/>
            <a:chExt cx="816" cy="907"/>
          </a:xfrm>
        </p:grpSpPr>
        <p:sp>
          <p:nvSpPr>
            <p:cNvPr id="30729" name="AutoShape 28"/>
            <p:cNvSpPr>
              <a:spLocks noChangeArrowheads="1"/>
            </p:cNvSpPr>
            <p:nvPr/>
          </p:nvSpPr>
          <p:spPr bwMode="auto">
            <a:xfrm>
              <a:off x="2064" y="2704"/>
              <a:ext cx="227" cy="907"/>
            </a:xfrm>
            <a:prstGeom prst="upArrow">
              <a:avLst>
                <a:gd name="adj1" fmla="val 50000"/>
                <a:gd name="adj2" fmla="val 99890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30730" name="Object 29"/>
            <p:cNvGraphicFramePr>
              <a:graphicFrameLocks noChangeAspect="1"/>
            </p:cNvGraphicFramePr>
            <p:nvPr/>
          </p:nvGraphicFramePr>
          <p:xfrm>
            <a:off x="2245" y="2931"/>
            <a:ext cx="635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6" name="Equation" r:id="rId7" imgW="393529" imgH="253890" progId="Equation.DSMT4">
                    <p:embed/>
                  </p:oleObj>
                </mc:Choice>
                <mc:Fallback>
                  <p:oleObj name="Equation" r:id="rId7" imgW="393529" imgH="25389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2931"/>
                          <a:ext cx="635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7325" cy="777875"/>
          </a:xfrm>
        </p:spPr>
        <p:txBody>
          <a:bodyPr/>
          <a:lstStyle/>
          <a:p>
            <a:pPr eaLnBrk="1" hangingPunct="1"/>
            <a:r>
              <a:rPr lang="cs-CZ" altLang="cs-CZ" smtClean="0"/>
              <a:t>obtékání karosérie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směr nabíhajícího proudu vzduchu vůči ose automobilu= vektorový součet záporně </a:t>
            </a:r>
            <a:r>
              <a:rPr lang="cs-CZ" altLang="cs-CZ" sz="2800" dirty="0" smtClean="0"/>
              <a:t>vzaté </a:t>
            </a:r>
            <a:r>
              <a:rPr lang="cs-CZ" altLang="cs-CZ" sz="2800" dirty="0" smtClean="0"/>
              <a:t>rychlosti automobilu a rychlosti větru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 flipV="1">
            <a:off x="5219700" y="1846263"/>
            <a:ext cx="16573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5219700" y="1846263"/>
            <a:ext cx="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 rot="-1284451">
            <a:off x="5868988" y="1701800"/>
            <a:ext cx="433387" cy="4537075"/>
          </a:xfrm>
          <a:prstGeom prst="upArrow">
            <a:avLst>
              <a:gd name="adj1" fmla="val 50000"/>
              <a:gd name="adj2" fmla="val 26172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5146" name="Group 26"/>
          <p:cNvGrpSpPr>
            <a:grpSpLocks/>
          </p:cNvGrpSpPr>
          <p:nvPr/>
        </p:nvGrpSpPr>
        <p:grpSpPr bwMode="auto">
          <a:xfrm>
            <a:off x="5076825" y="5375275"/>
            <a:ext cx="2014538" cy="455613"/>
            <a:chOff x="3198" y="3386"/>
            <a:chExt cx="1269" cy="287"/>
          </a:xfrm>
        </p:grpSpPr>
        <p:sp>
          <p:nvSpPr>
            <p:cNvPr id="31764" name="AutoShape 14"/>
            <p:cNvSpPr>
              <a:spLocks noChangeArrowheads="1"/>
            </p:cNvSpPr>
            <p:nvPr/>
          </p:nvSpPr>
          <p:spPr bwMode="auto">
            <a:xfrm rot="1853502">
              <a:off x="3198" y="3386"/>
              <a:ext cx="1269" cy="272"/>
            </a:xfrm>
            <a:prstGeom prst="leftArrow">
              <a:avLst>
                <a:gd name="adj1" fmla="val 50000"/>
                <a:gd name="adj2" fmla="val 1166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65" name="WordArt 24"/>
            <p:cNvSpPr>
              <a:spLocks noChangeArrowheads="1" noChangeShapeType="1" noTextEdit="1"/>
            </p:cNvSpPr>
            <p:nvPr/>
          </p:nvSpPr>
          <p:spPr bwMode="auto">
            <a:xfrm rot="2250757">
              <a:off x="3515" y="3521"/>
              <a:ext cx="522" cy="15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cs-CZ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v vítr</a:t>
              </a:r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6659563" y="2709863"/>
            <a:ext cx="433387" cy="3455987"/>
            <a:chOff x="4195" y="1707"/>
            <a:chExt cx="273" cy="2177"/>
          </a:xfrm>
        </p:grpSpPr>
        <p:sp>
          <p:nvSpPr>
            <p:cNvPr id="31762" name="AutoShape 10"/>
            <p:cNvSpPr>
              <a:spLocks noChangeArrowheads="1"/>
            </p:cNvSpPr>
            <p:nvPr/>
          </p:nvSpPr>
          <p:spPr bwMode="auto">
            <a:xfrm>
              <a:off x="4196" y="1707"/>
              <a:ext cx="272" cy="2177"/>
            </a:xfrm>
            <a:prstGeom prst="upArrow">
              <a:avLst>
                <a:gd name="adj1" fmla="val 50000"/>
                <a:gd name="adj2" fmla="val 200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63" name="WordArt 25"/>
            <p:cNvSpPr>
              <a:spLocks noChangeArrowheads="1" noChangeShapeType="1" noTextEdit="1"/>
            </p:cNvSpPr>
            <p:nvPr/>
          </p:nvSpPr>
          <p:spPr bwMode="auto">
            <a:xfrm rot="4865596">
              <a:off x="3806" y="2730"/>
              <a:ext cx="907" cy="1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cs-CZ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-v auto</a:t>
              </a:r>
            </a:p>
          </p:txBody>
        </p:sp>
      </p:grp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6300788" y="404813"/>
            <a:ext cx="1152525" cy="2089150"/>
            <a:chOff x="3969" y="255"/>
            <a:chExt cx="726" cy="1316"/>
          </a:xfrm>
        </p:grpSpPr>
        <p:grpSp>
          <p:nvGrpSpPr>
            <p:cNvPr id="31754" name="Group 17"/>
            <p:cNvGrpSpPr>
              <a:grpSpLocks/>
            </p:cNvGrpSpPr>
            <p:nvPr/>
          </p:nvGrpSpPr>
          <p:grpSpPr bwMode="auto">
            <a:xfrm>
              <a:off x="3969" y="346"/>
              <a:ext cx="725" cy="1225"/>
              <a:chOff x="3061" y="799"/>
              <a:chExt cx="545" cy="953"/>
            </a:xfrm>
          </p:grpSpPr>
          <p:sp>
            <p:nvSpPr>
              <p:cNvPr id="31760" name="Rectangle 11"/>
              <p:cNvSpPr>
                <a:spLocks noChangeArrowheads="1"/>
              </p:cNvSpPr>
              <p:nvPr/>
            </p:nvSpPr>
            <p:spPr bwMode="auto">
              <a:xfrm>
                <a:off x="3061" y="799"/>
                <a:ext cx="545" cy="95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1761" name="Rectangle 13"/>
              <p:cNvSpPr>
                <a:spLocks noChangeArrowheads="1"/>
              </p:cNvSpPr>
              <p:nvPr/>
            </p:nvSpPr>
            <p:spPr bwMode="auto">
              <a:xfrm>
                <a:off x="3061" y="935"/>
                <a:ext cx="545" cy="5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31755" name="Oval 28"/>
            <p:cNvSpPr>
              <a:spLocks noChangeArrowheads="1"/>
            </p:cNvSpPr>
            <p:nvPr/>
          </p:nvSpPr>
          <p:spPr bwMode="auto">
            <a:xfrm>
              <a:off x="3969" y="1434"/>
              <a:ext cx="181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56" name="Oval 29"/>
            <p:cNvSpPr>
              <a:spLocks noChangeArrowheads="1"/>
            </p:cNvSpPr>
            <p:nvPr/>
          </p:nvSpPr>
          <p:spPr bwMode="auto">
            <a:xfrm>
              <a:off x="4513" y="1434"/>
              <a:ext cx="182" cy="13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57" name="Rectangle 32"/>
            <p:cNvSpPr>
              <a:spLocks noChangeArrowheads="1"/>
            </p:cNvSpPr>
            <p:nvPr/>
          </p:nvSpPr>
          <p:spPr bwMode="auto">
            <a:xfrm>
              <a:off x="4558" y="255"/>
              <a:ext cx="46" cy="9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58" name="Oval 33"/>
            <p:cNvSpPr>
              <a:spLocks noChangeArrowheads="1"/>
            </p:cNvSpPr>
            <p:nvPr/>
          </p:nvSpPr>
          <p:spPr bwMode="auto">
            <a:xfrm>
              <a:off x="3969" y="1071"/>
              <a:ext cx="725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59" name="Oval 34"/>
            <p:cNvSpPr>
              <a:spLocks noChangeArrowheads="1"/>
            </p:cNvSpPr>
            <p:nvPr/>
          </p:nvSpPr>
          <p:spPr bwMode="auto">
            <a:xfrm>
              <a:off x="3969" y="482"/>
              <a:ext cx="72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1788 0.03334 0.03593 0.0669 0.05 0.09445 C 0.06406 0.12199 0.0684 0.14445 0.08455 0.16551 C 0.10069 0.18658 0.11545 0.20162 0.14652 0.22084 C 0.1776 0.24005 0.25659 0.29676 0.27066 0.28056 C 0.28472 0.26436 0.24027 0.15417 0.23107 0.12431 C 0.22187 0.09445 0.2177 0.10533 0.21545 0.10116 " pathEditMode="relative" rAng="0" ptsTypes="aaaaaaA">
                                      <p:cBhvr>
                                        <p:cTn id="61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8" grpId="1" animBg="1"/>
      <p:bldP spid="5139" grpId="0" animBg="1"/>
      <p:bldP spid="5139" grpId="1" animBg="1"/>
      <p:bldP spid="5143" grpId="0" animBg="1"/>
      <p:bldP spid="51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Pohyb tekutiny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popis pomocí pole: každému bodu uvažovaného prostoru je přiřazen určitá veličina.</a:t>
            </a:r>
          </a:p>
          <a:p>
            <a:pPr eaLnBrk="1" hangingPunct="1"/>
            <a:r>
              <a:rPr lang="cs-CZ" altLang="cs-CZ" dirty="0" smtClean="0"/>
              <a:t>vektor rychlosti</a:t>
            </a:r>
          </a:p>
          <a:p>
            <a:pPr eaLnBrk="1" hangingPunct="1"/>
            <a:r>
              <a:rPr lang="cs-CZ" altLang="cs-CZ" dirty="0" smtClean="0"/>
              <a:t>vektor zrychlení</a:t>
            </a:r>
          </a:p>
          <a:p>
            <a:pPr eaLnBrk="1" hangingPunct="1"/>
            <a:r>
              <a:rPr lang="cs-CZ" altLang="cs-CZ" dirty="0" smtClean="0"/>
              <a:t>(příklad vektorových polí)</a:t>
            </a:r>
          </a:p>
          <a:p>
            <a:pPr eaLnBrk="1" hangingPunct="1"/>
            <a:r>
              <a:rPr lang="cs-CZ" altLang="cs-CZ" dirty="0" smtClean="0"/>
              <a:t>hustoty</a:t>
            </a:r>
          </a:p>
          <a:p>
            <a:pPr eaLnBrk="1" hangingPunct="1"/>
            <a:r>
              <a:rPr lang="cs-CZ" altLang="cs-CZ" dirty="0" smtClean="0"/>
              <a:t>entropie, teploty... </a:t>
            </a:r>
          </a:p>
          <a:p>
            <a:pPr eaLnBrk="1" hangingPunct="1"/>
            <a:r>
              <a:rPr lang="cs-CZ" altLang="cs-CZ" dirty="0" smtClean="0"/>
              <a:t>(příklad skalárních polí)</a:t>
            </a:r>
          </a:p>
          <a:p>
            <a:pPr eaLnBrk="1" hangingPunct="1"/>
            <a:endParaRPr lang="cs-CZ" altLang="cs-CZ" dirty="0" smtClean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356100" y="2708275"/>
          <a:ext cx="25415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812447" imgH="203112" progId="Equation.DSMT4">
                  <p:embed/>
                </p:oleObj>
              </mc:Choice>
              <mc:Fallback>
                <p:oleObj name="Equation" r:id="rId3" imgW="812447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708275"/>
                        <a:ext cx="25415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284663" y="4581525"/>
          <a:ext cx="25193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863225" imgH="203112" progId="Equation.DSMT4">
                  <p:embed/>
                </p:oleObj>
              </mc:Choice>
              <mc:Fallback>
                <p:oleObj name="Equation" r:id="rId5" imgW="863225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81525"/>
                        <a:ext cx="251936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25" y="274638"/>
            <a:ext cx="3178175" cy="1143000"/>
          </a:xfrm>
        </p:spPr>
        <p:txBody>
          <a:bodyPr/>
          <a:lstStyle/>
          <a:p>
            <a:pPr eaLnBrk="1" hangingPunct="1"/>
            <a:endParaRPr lang="cs-CZ" altLang="cs-CZ" noProof="1" smtClean="0"/>
          </a:p>
        </p:txBody>
      </p:sp>
      <p:pic>
        <p:nvPicPr>
          <p:cNvPr id="32771" name="Picture 6" descr="boční obtékání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450"/>
            <a:ext cx="5202238" cy="676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mtClean="0"/>
              <a:t>koncept odpor, vztlak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 objekt obtékaný reálnou tekutinou působí síla, v ideální tekutině (bez volné hladiny) neexistuje odpor prostředí (ani vztlak)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Vztažná soustava pro popis-soustava  spojená s objektem, významný směr- směr nabíhajícího, objektem neovlivněného proudu tekutiny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Síla ve směru nabíhajícího proudu tekutiny-odporová síla (odpor prostředí)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Síla kolmá na směr nabíhajícího proudu tekutiny-odpor vztlaková síla (vztlak v prostředí).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proudění kolem objektu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počítačové modelování (složitost matematického popisu a komplexnosst objektu)</a:t>
            </a:r>
          </a:p>
          <a:p>
            <a:pPr eaLnBrk="1" hangingPunct="1"/>
            <a:r>
              <a:rPr lang="cs-CZ" altLang="cs-CZ" smtClean="0"/>
              <a:t>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charakter obtékání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3557588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tvar objektu</a:t>
            </a:r>
          </a:p>
          <a:p>
            <a:pPr eaLnBrk="1" hangingPunct="1"/>
            <a:r>
              <a:rPr lang="cs-CZ" altLang="cs-CZ" sz="4000" smtClean="0"/>
              <a:t>Reynoldsovo číslo </a:t>
            </a:r>
          </a:p>
          <a:p>
            <a:pPr eaLnBrk="1" hangingPunct="1"/>
            <a:r>
              <a:rPr lang="cs-CZ" altLang="cs-CZ" sz="4000" smtClean="0"/>
              <a:t>Machovo číslo</a:t>
            </a:r>
          </a:p>
          <a:p>
            <a:pPr eaLnBrk="1" hangingPunct="1"/>
            <a:r>
              <a:rPr lang="cs-CZ" altLang="cs-CZ" sz="4000" smtClean="0"/>
              <a:t>Froudovo číslo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219700" y="1628775"/>
          <a:ext cx="16065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3" imgW="609600" imgH="419100" progId="Equation.DSMT4">
                  <p:embed/>
                </p:oleObj>
              </mc:Choice>
              <mc:Fallback>
                <p:oleObj name="Equation" r:id="rId3" imgW="6096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628775"/>
                        <a:ext cx="16065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292725" y="2708275"/>
          <a:ext cx="13398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708275"/>
                        <a:ext cx="13398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219700" y="3933825"/>
          <a:ext cx="16748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Equation" r:id="rId7" imgW="634725" imgH="444307" progId="Equation.DSMT4">
                  <p:embed/>
                </p:oleObj>
              </mc:Choice>
              <mc:Fallback>
                <p:oleObj name="Equation" r:id="rId7" imgW="634725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933825"/>
                        <a:ext cx="1674813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095375" y="5537200"/>
            <a:ext cx="5559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l chaakteristický rozměr, g tíhové zrychlení, </a:t>
            </a:r>
            <a:r>
              <a:rPr lang="el-GR" altLang="cs-CZ">
                <a:cs typeface="Arial" charset="0"/>
              </a:rPr>
              <a:t>ρ</a:t>
            </a:r>
            <a:r>
              <a:rPr lang="cs-CZ" altLang="cs-CZ">
                <a:cs typeface="Arial" charset="0"/>
              </a:rPr>
              <a:t> hustota</a:t>
            </a:r>
          </a:p>
          <a:p>
            <a:pPr eaLnBrk="1" hangingPunct="1"/>
            <a:r>
              <a:rPr lang="cs-CZ" altLang="cs-CZ">
                <a:cs typeface="Arial" charset="0"/>
              </a:rPr>
              <a:t> </a:t>
            </a:r>
            <a:r>
              <a:rPr lang="el-GR" altLang="cs-CZ">
                <a:cs typeface="Arial" charset="0"/>
              </a:rPr>
              <a:t>μ</a:t>
            </a:r>
            <a:r>
              <a:rPr lang="cs-CZ" altLang="cs-CZ">
                <a:cs typeface="Arial" charset="0"/>
              </a:rPr>
              <a:t> dynamická viskosita, v rychlost, c rychlost vuku</a:t>
            </a:r>
            <a:endParaRPr lang="el-GR" altLang="cs-CZ">
              <a:cs typeface="Arial" charset="0"/>
            </a:endParaRP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charakter obtékání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proudění s Re</a:t>
            </a:r>
            <a:r>
              <a:rPr lang="en-US" altLang="cs-CZ" dirty="0" smtClean="0"/>
              <a:t>&lt;100</a:t>
            </a:r>
            <a:r>
              <a:rPr lang="cs-CZ" altLang="cs-CZ" dirty="0" smtClean="0"/>
              <a:t>, </a:t>
            </a:r>
            <a:r>
              <a:rPr lang="cs-CZ" altLang="cs-CZ" dirty="0" smtClean="0"/>
              <a:t> </a:t>
            </a:r>
            <a:r>
              <a:rPr lang="cs-CZ" altLang="cs-CZ" dirty="0" smtClean="0"/>
              <a:t>viskózní síly</a:t>
            </a:r>
            <a:endParaRPr lang="en-US" altLang="cs-CZ" dirty="0" smtClean="0"/>
          </a:p>
          <a:p>
            <a:pPr eaLnBrk="1" hangingPunct="1"/>
            <a:r>
              <a:rPr lang="cs-CZ" altLang="cs-CZ" dirty="0" smtClean="0"/>
              <a:t>proudění s Re</a:t>
            </a:r>
            <a:r>
              <a:rPr lang="en-US" altLang="cs-CZ" dirty="0" smtClean="0"/>
              <a:t>&gt;100</a:t>
            </a:r>
            <a:r>
              <a:rPr lang="cs-CZ" altLang="cs-CZ" dirty="0" smtClean="0"/>
              <a:t>, 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Pro </a:t>
            </a:r>
            <a:r>
              <a:rPr lang="cs-CZ" altLang="cs-CZ" dirty="0" smtClean="0"/>
              <a:t>velká Re koncept mezní vrstvy kde dominuje efekt viskosity a okolí, kde lze proudění uvažovat za proudění </a:t>
            </a:r>
            <a:r>
              <a:rPr lang="cs-CZ" altLang="cs-CZ" dirty="0" smtClean="0"/>
              <a:t>neviskózní </a:t>
            </a:r>
            <a:r>
              <a:rPr lang="cs-CZ" altLang="cs-CZ" dirty="0" smtClean="0"/>
              <a:t>tekutiny. Ludwig </a:t>
            </a:r>
            <a:r>
              <a:rPr lang="cs-CZ" altLang="cs-CZ" dirty="0" err="1" smtClean="0"/>
              <a:t>Prandtl</a:t>
            </a:r>
            <a:r>
              <a:rPr lang="cs-CZ" altLang="cs-CZ" dirty="0" smtClean="0"/>
              <a:t> 1875-1953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Hybridní automobil vyšší třídy</a:t>
            </a:r>
            <a:endParaRPr lang="cs-CZ" altLang="cs-CZ" noProof="1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4038600" cy="226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Lexus GS 450hRED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délka 4,826m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šířka 1,821m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výška 1,425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pohotovostní hmotnost 1875 kg</a:t>
            </a:r>
            <a:endParaRPr lang="cs-CZ" altLang="cs-CZ" sz="2400" noProof="1" smtClean="0"/>
          </a:p>
        </p:txBody>
      </p:sp>
      <p:pic>
        <p:nvPicPr>
          <p:cNvPr id="37892" name="Picture 9" descr="g_ext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933825"/>
            <a:ext cx="7920037" cy="246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4356100" y="1700213"/>
            <a:ext cx="42703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/>
              <a:t>Koeficient odporu c</a:t>
            </a:r>
            <a:r>
              <a:rPr lang="cs-CZ" altLang="cs-CZ" sz="2800" baseline="-25000"/>
              <a:t>d</a:t>
            </a:r>
            <a:r>
              <a:rPr lang="cs-CZ" altLang="cs-CZ" sz="2800"/>
              <a:t>=0,27</a:t>
            </a:r>
          </a:p>
          <a:p>
            <a:pPr eaLnBrk="1" hangingPunct="1"/>
            <a:r>
              <a:rPr lang="cs-CZ" altLang="cs-CZ" sz="2800"/>
              <a:t>spotřeba</a:t>
            </a:r>
          </a:p>
          <a:p>
            <a:pPr eaLnBrk="1" hangingPunct="1"/>
            <a:r>
              <a:rPr lang="cs-CZ" altLang="cs-CZ" sz="2800"/>
              <a:t>dálnice/město 9,4/10,7</a:t>
            </a:r>
            <a:endParaRPr lang="cs-CZ" altLang="cs-CZ" sz="28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Obtékání se vznikem víru</a:t>
            </a:r>
            <a:endParaRPr lang="cs-CZ" altLang="cs-CZ" noProof="1" smtClean="0"/>
          </a:p>
        </p:txBody>
      </p:sp>
      <p:graphicFrame>
        <p:nvGraphicFramePr>
          <p:cNvPr id="38915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1692275" y="2060575"/>
          <a:ext cx="7207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Rovnice" r:id="rId3" imgW="152334" imgH="139639" progId="Equation.3">
                  <p:embed/>
                </p:oleObj>
              </mc:Choice>
              <mc:Fallback>
                <p:oleObj name="Rovnice" r:id="rId3" imgW="152334" imgH="13963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60575"/>
                        <a:ext cx="7207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Freeform 6"/>
          <p:cNvSpPr>
            <a:spLocks/>
          </p:cNvSpPr>
          <p:nvPr/>
        </p:nvSpPr>
        <p:spPr bwMode="auto">
          <a:xfrm>
            <a:off x="2268538" y="2781300"/>
            <a:ext cx="4105275" cy="2087563"/>
          </a:xfrm>
          <a:custGeom>
            <a:avLst/>
            <a:gdLst>
              <a:gd name="T0" fmla="*/ 1223963 w 2586"/>
              <a:gd name="T1" fmla="*/ 0 h 1315"/>
              <a:gd name="T2" fmla="*/ 0 w 2586"/>
              <a:gd name="T3" fmla="*/ 287338 h 1315"/>
              <a:gd name="T4" fmla="*/ 1584325 w 2586"/>
              <a:gd name="T5" fmla="*/ 2087563 h 1315"/>
              <a:gd name="T6" fmla="*/ 4105275 w 2586"/>
              <a:gd name="T7" fmla="*/ 1511300 h 1315"/>
              <a:gd name="T8" fmla="*/ 1223963 w 2586"/>
              <a:gd name="T9" fmla="*/ 0 h 1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6" h="1315">
                <a:moveTo>
                  <a:pt x="771" y="0"/>
                </a:moveTo>
                <a:lnTo>
                  <a:pt x="0" y="181"/>
                </a:lnTo>
                <a:lnTo>
                  <a:pt x="998" y="1315"/>
                </a:lnTo>
                <a:lnTo>
                  <a:pt x="2586" y="952"/>
                </a:lnTo>
                <a:lnTo>
                  <a:pt x="77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7" name="Line 9"/>
          <p:cNvSpPr>
            <a:spLocks noChangeShapeType="1"/>
          </p:cNvSpPr>
          <p:nvPr/>
        </p:nvSpPr>
        <p:spPr bwMode="auto">
          <a:xfrm>
            <a:off x="107950" y="620713"/>
            <a:ext cx="6624638" cy="5329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8" name="Line 13"/>
          <p:cNvSpPr>
            <a:spLocks noChangeShapeType="1"/>
          </p:cNvSpPr>
          <p:nvPr/>
        </p:nvSpPr>
        <p:spPr bwMode="auto">
          <a:xfrm>
            <a:off x="611188" y="2492375"/>
            <a:ext cx="3240087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9" name="Freeform 14"/>
          <p:cNvSpPr>
            <a:spLocks/>
          </p:cNvSpPr>
          <p:nvPr/>
        </p:nvSpPr>
        <p:spPr bwMode="auto">
          <a:xfrm>
            <a:off x="1536700" y="1989138"/>
            <a:ext cx="227013" cy="719137"/>
          </a:xfrm>
          <a:custGeom>
            <a:avLst/>
            <a:gdLst>
              <a:gd name="T0" fmla="*/ 227013 w 143"/>
              <a:gd name="T1" fmla="*/ 0 h 453"/>
              <a:gd name="T2" fmla="*/ 82550 w 143"/>
              <a:gd name="T3" fmla="*/ 215900 h 453"/>
              <a:gd name="T4" fmla="*/ 11113 w 143"/>
              <a:gd name="T5" fmla="*/ 503237 h 453"/>
              <a:gd name="T6" fmla="*/ 11113 w 143"/>
              <a:gd name="T7" fmla="*/ 71913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3" h="453">
                <a:moveTo>
                  <a:pt x="143" y="0"/>
                </a:moveTo>
                <a:cubicBezTo>
                  <a:pt x="109" y="41"/>
                  <a:pt x="75" y="83"/>
                  <a:pt x="52" y="136"/>
                </a:cubicBezTo>
                <a:cubicBezTo>
                  <a:pt x="29" y="189"/>
                  <a:pt x="14" y="264"/>
                  <a:pt x="7" y="317"/>
                </a:cubicBezTo>
                <a:cubicBezTo>
                  <a:pt x="0" y="370"/>
                  <a:pt x="7" y="438"/>
                  <a:pt x="7" y="4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0" name="AutoShape 18"/>
          <p:cNvSpPr>
            <a:spLocks noChangeArrowheads="1"/>
          </p:cNvSpPr>
          <p:nvPr/>
        </p:nvSpPr>
        <p:spPr bwMode="auto">
          <a:xfrm rot="562822">
            <a:off x="323850" y="2420938"/>
            <a:ext cx="1655763" cy="360362"/>
          </a:xfrm>
          <a:prstGeom prst="rightArrow">
            <a:avLst>
              <a:gd name="adj1" fmla="val 50000"/>
              <a:gd name="adj2" fmla="val 1148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21" name="Freeform 24"/>
          <p:cNvSpPr>
            <a:spLocks/>
          </p:cNvSpPr>
          <p:nvPr/>
        </p:nvSpPr>
        <p:spPr bwMode="auto">
          <a:xfrm rot="853089">
            <a:off x="1908175" y="3357563"/>
            <a:ext cx="2808288" cy="1703387"/>
          </a:xfrm>
          <a:custGeom>
            <a:avLst/>
            <a:gdLst>
              <a:gd name="T0" fmla="*/ 0 w 2404"/>
              <a:gd name="T1" fmla="*/ 33161 h 1541"/>
              <a:gd name="T2" fmla="*/ 106304 w 2404"/>
              <a:gd name="T3" fmla="*/ 33161 h 1541"/>
              <a:gd name="T4" fmla="*/ 158872 w 2404"/>
              <a:gd name="T5" fmla="*/ 233235 h 1541"/>
              <a:gd name="T6" fmla="*/ 52568 w 2404"/>
              <a:gd name="T7" fmla="*/ 282977 h 1541"/>
              <a:gd name="T8" fmla="*/ 158872 w 2404"/>
              <a:gd name="T9" fmla="*/ 132645 h 1541"/>
              <a:gd name="T10" fmla="*/ 371479 w 2404"/>
              <a:gd name="T11" fmla="*/ 132645 h 1541"/>
              <a:gd name="T12" fmla="*/ 635486 w 2404"/>
              <a:gd name="T13" fmla="*/ 383566 h 1541"/>
              <a:gd name="T14" fmla="*/ 530351 w 2404"/>
              <a:gd name="T15" fmla="*/ 634487 h 1541"/>
              <a:gd name="T16" fmla="*/ 371479 w 2404"/>
              <a:gd name="T17" fmla="*/ 584745 h 1541"/>
              <a:gd name="T18" fmla="*/ 371479 w 2404"/>
              <a:gd name="T19" fmla="*/ 484155 h 1541"/>
              <a:gd name="T20" fmla="*/ 741790 w 2404"/>
              <a:gd name="T21" fmla="*/ 383566 h 1541"/>
              <a:gd name="T22" fmla="*/ 1218404 w 2404"/>
              <a:gd name="T23" fmla="*/ 735076 h 1541"/>
              <a:gd name="T24" fmla="*/ 954397 w 2404"/>
              <a:gd name="T25" fmla="*/ 1186070 h 1541"/>
              <a:gd name="T26" fmla="*/ 689222 w 2404"/>
              <a:gd name="T27" fmla="*/ 1085481 h 1541"/>
              <a:gd name="T28" fmla="*/ 848094 w 2404"/>
              <a:gd name="T29" fmla="*/ 834560 h 1541"/>
              <a:gd name="T30" fmla="*/ 1377276 w 2404"/>
              <a:gd name="T31" fmla="*/ 684229 h 1541"/>
              <a:gd name="T32" fmla="*/ 2013930 w 2404"/>
              <a:gd name="T33" fmla="*/ 1235812 h 1541"/>
              <a:gd name="T34" fmla="*/ 1907627 w 2404"/>
              <a:gd name="T35" fmla="*/ 1637064 h 1541"/>
              <a:gd name="T36" fmla="*/ 1537316 w 2404"/>
              <a:gd name="T37" fmla="*/ 1637064 h 1541"/>
              <a:gd name="T38" fmla="*/ 1642451 w 2404"/>
              <a:gd name="T39" fmla="*/ 1286660 h 1541"/>
              <a:gd name="T40" fmla="*/ 2437977 w 2404"/>
              <a:gd name="T41" fmla="*/ 1286660 h 1541"/>
              <a:gd name="T42" fmla="*/ 2808288 w 2404"/>
              <a:gd name="T43" fmla="*/ 1637064 h 154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04" h="1541">
                <a:moveTo>
                  <a:pt x="0" y="30"/>
                </a:moveTo>
                <a:cubicBezTo>
                  <a:pt x="34" y="15"/>
                  <a:pt x="68" y="0"/>
                  <a:pt x="91" y="30"/>
                </a:cubicBezTo>
                <a:cubicBezTo>
                  <a:pt x="114" y="60"/>
                  <a:pt x="144" y="173"/>
                  <a:pt x="136" y="211"/>
                </a:cubicBezTo>
                <a:cubicBezTo>
                  <a:pt x="128" y="249"/>
                  <a:pt x="45" y="271"/>
                  <a:pt x="45" y="256"/>
                </a:cubicBezTo>
                <a:cubicBezTo>
                  <a:pt x="45" y="241"/>
                  <a:pt x="90" y="143"/>
                  <a:pt x="136" y="120"/>
                </a:cubicBezTo>
                <a:cubicBezTo>
                  <a:pt x="182" y="97"/>
                  <a:pt x="250" y="82"/>
                  <a:pt x="318" y="120"/>
                </a:cubicBezTo>
                <a:cubicBezTo>
                  <a:pt x="386" y="158"/>
                  <a:pt x="521" y="271"/>
                  <a:pt x="544" y="347"/>
                </a:cubicBezTo>
                <a:cubicBezTo>
                  <a:pt x="567" y="423"/>
                  <a:pt x="491" y="544"/>
                  <a:pt x="454" y="574"/>
                </a:cubicBezTo>
                <a:cubicBezTo>
                  <a:pt x="417" y="604"/>
                  <a:pt x="341" y="552"/>
                  <a:pt x="318" y="529"/>
                </a:cubicBezTo>
                <a:cubicBezTo>
                  <a:pt x="295" y="506"/>
                  <a:pt x="265" y="468"/>
                  <a:pt x="318" y="438"/>
                </a:cubicBezTo>
                <a:cubicBezTo>
                  <a:pt x="371" y="408"/>
                  <a:pt x="514" y="309"/>
                  <a:pt x="635" y="347"/>
                </a:cubicBezTo>
                <a:cubicBezTo>
                  <a:pt x="756" y="385"/>
                  <a:pt x="1013" y="544"/>
                  <a:pt x="1043" y="665"/>
                </a:cubicBezTo>
                <a:cubicBezTo>
                  <a:pt x="1073" y="786"/>
                  <a:pt x="892" y="1020"/>
                  <a:pt x="817" y="1073"/>
                </a:cubicBezTo>
                <a:cubicBezTo>
                  <a:pt x="742" y="1126"/>
                  <a:pt x="605" y="1035"/>
                  <a:pt x="590" y="982"/>
                </a:cubicBezTo>
                <a:cubicBezTo>
                  <a:pt x="575" y="929"/>
                  <a:pt x="628" y="816"/>
                  <a:pt x="726" y="755"/>
                </a:cubicBezTo>
                <a:cubicBezTo>
                  <a:pt x="824" y="694"/>
                  <a:pt x="1013" y="559"/>
                  <a:pt x="1179" y="619"/>
                </a:cubicBezTo>
                <a:cubicBezTo>
                  <a:pt x="1345" y="679"/>
                  <a:pt x="1648" y="974"/>
                  <a:pt x="1724" y="1118"/>
                </a:cubicBezTo>
                <a:cubicBezTo>
                  <a:pt x="1800" y="1262"/>
                  <a:pt x="1701" y="1421"/>
                  <a:pt x="1633" y="1481"/>
                </a:cubicBezTo>
                <a:cubicBezTo>
                  <a:pt x="1565" y="1541"/>
                  <a:pt x="1354" y="1534"/>
                  <a:pt x="1316" y="1481"/>
                </a:cubicBezTo>
                <a:cubicBezTo>
                  <a:pt x="1278" y="1428"/>
                  <a:pt x="1278" y="1217"/>
                  <a:pt x="1406" y="1164"/>
                </a:cubicBezTo>
                <a:cubicBezTo>
                  <a:pt x="1534" y="1111"/>
                  <a:pt x="1921" y="1111"/>
                  <a:pt x="2087" y="1164"/>
                </a:cubicBezTo>
                <a:cubicBezTo>
                  <a:pt x="2253" y="1217"/>
                  <a:pt x="2328" y="1349"/>
                  <a:pt x="2404" y="14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2" name="Freeform 25"/>
          <p:cNvSpPr>
            <a:spLocks/>
          </p:cNvSpPr>
          <p:nvPr/>
        </p:nvSpPr>
        <p:spPr bwMode="auto">
          <a:xfrm rot="3616531" flipV="1">
            <a:off x="3432175" y="2768601"/>
            <a:ext cx="2808287" cy="1681162"/>
          </a:xfrm>
          <a:custGeom>
            <a:avLst/>
            <a:gdLst>
              <a:gd name="T0" fmla="*/ 0 w 2404"/>
              <a:gd name="T1" fmla="*/ 32729 h 1541"/>
              <a:gd name="T2" fmla="*/ 106304 w 2404"/>
              <a:gd name="T3" fmla="*/ 32729 h 1541"/>
              <a:gd name="T4" fmla="*/ 158871 w 2404"/>
              <a:gd name="T5" fmla="*/ 230192 h 1541"/>
              <a:gd name="T6" fmla="*/ 52568 w 2404"/>
              <a:gd name="T7" fmla="*/ 279285 h 1541"/>
              <a:gd name="T8" fmla="*/ 158871 w 2404"/>
              <a:gd name="T9" fmla="*/ 130915 h 1541"/>
              <a:gd name="T10" fmla="*/ 371479 w 2404"/>
              <a:gd name="T11" fmla="*/ 130915 h 1541"/>
              <a:gd name="T12" fmla="*/ 635486 w 2404"/>
              <a:gd name="T13" fmla="*/ 378561 h 1541"/>
              <a:gd name="T14" fmla="*/ 530350 w 2404"/>
              <a:gd name="T15" fmla="*/ 626208 h 1541"/>
              <a:gd name="T16" fmla="*/ 371479 w 2404"/>
              <a:gd name="T17" fmla="*/ 577115 h 1541"/>
              <a:gd name="T18" fmla="*/ 371479 w 2404"/>
              <a:gd name="T19" fmla="*/ 477838 h 1541"/>
              <a:gd name="T20" fmla="*/ 741790 w 2404"/>
              <a:gd name="T21" fmla="*/ 378561 h 1541"/>
              <a:gd name="T22" fmla="*/ 1218404 w 2404"/>
              <a:gd name="T23" fmla="*/ 725485 h 1541"/>
              <a:gd name="T24" fmla="*/ 954397 w 2404"/>
              <a:gd name="T25" fmla="*/ 1170595 h 1541"/>
              <a:gd name="T26" fmla="*/ 689222 w 2404"/>
              <a:gd name="T27" fmla="*/ 1071318 h 1541"/>
              <a:gd name="T28" fmla="*/ 848093 w 2404"/>
              <a:gd name="T29" fmla="*/ 823671 h 1541"/>
              <a:gd name="T30" fmla="*/ 1377276 w 2404"/>
              <a:gd name="T31" fmla="*/ 675301 h 1541"/>
              <a:gd name="T32" fmla="*/ 2013930 w 2404"/>
              <a:gd name="T33" fmla="*/ 1219688 h 1541"/>
              <a:gd name="T34" fmla="*/ 1907626 w 2404"/>
              <a:gd name="T35" fmla="*/ 1615705 h 1541"/>
              <a:gd name="T36" fmla="*/ 1537315 w 2404"/>
              <a:gd name="T37" fmla="*/ 1615705 h 1541"/>
              <a:gd name="T38" fmla="*/ 1642451 w 2404"/>
              <a:gd name="T39" fmla="*/ 1269872 h 1541"/>
              <a:gd name="T40" fmla="*/ 2437976 w 2404"/>
              <a:gd name="T41" fmla="*/ 1269872 h 1541"/>
              <a:gd name="T42" fmla="*/ 2808287 w 2404"/>
              <a:gd name="T43" fmla="*/ 1615705 h 154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04" h="1541">
                <a:moveTo>
                  <a:pt x="0" y="30"/>
                </a:moveTo>
                <a:cubicBezTo>
                  <a:pt x="34" y="15"/>
                  <a:pt x="68" y="0"/>
                  <a:pt x="91" y="30"/>
                </a:cubicBezTo>
                <a:cubicBezTo>
                  <a:pt x="114" y="60"/>
                  <a:pt x="144" y="173"/>
                  <a:pt x="136" y="211"/>
                </a:cubicBezTo>
                <a:cubicBezTo>
                  <a:pt x="128" y="249"/>
                  <a:pt x="45" y="271"/>
                  <a:pt x="45" y="256"/>
                </a:cubicBezTo>
                <a:cubicBezTo>
                  <a:pt x="45" y="241"/>
                  <a:pt x="90" y="143"/>
                  <a:pt x="136" y="120"/>
                </a:cubicBezTo>
                <a:cubicBezTo>
                  <a:pt x="182" y="97"/>
                  <a:pt x="250" y="82"/>
                  <a:pt x="318" y="120"/>
                </a:cubicBezTo>
                <a:cubicBezTo>
                  <a:pt x="386" y="158"/>
                  <a:pt x="521" y="271"/>
                  <a:pt x="544" y="347"/>
                </a:cubicBezTo>
                <a:cubicBezTo>
                  <a:pt x="567" y="423"/>
                  <a:pt x="491" y="544"/>
                  <a:pt x="454" y="574"/>
                </a:cubicBezTo>
                <a:cubicBezTo>
                  <a:pt x="417" y="604"/>
                  <a:pt x="341" y="552"/>
                  <a:pt x="318" y="529"/>
                </a:cubicBezTo>
                <a:cubicBezTo>
                  <a:pt x="295" y="506"/>
                  <a:pt x="265" y="468"/>
                  <a:pt x="318" y="438"/>
                </a:cubicBezTo>
                <a:cubicBezTo>
                  <a:pt x="371" y="408"/>
                  <a:pt x="514" y="309"/>
                  <a:pt x="635" y="347"/>
                </a:cubicBezTo>
                <a:cubicBezTo>
                  <a:pt x="756" y="385"/>
                  <a:pt x="1013" y="544"/>
                  <a:pt x="1043" y="665"/>
                </a:cubicBezTo>
                <a:cubicBezTo>
                  <a:pt x="1073" y="786"/>
                  <a:pt x="892" y="1020"/>
                  <a:pt x="817" y="1073"/>
                </a:cubicBezTo>
                <a:cubicBezTo>
                  <a:pt x="742" y="1126"/>
                  <a:pt x="605" y="1035"/>
                  <a:pt x="590" y="982"/>
                </a:cubicBezTo>
                <a:cubicBezTo>
                  <a:pt x="575" y="929"/>
                  <a:pt x="628" y="816"/>
                  <a:pt x="726" y="755"/>
                </a:cubicBezTo>
                <a:cubicBezTo>
                  <a:pt x="824" y="694"/>
                  <a:pt x="1013" y="559"/>
                  <a:pt x="1179" y="619"/>
                </a:cubicBezTo>
                <a:cubicBezTo>
                  <a:pt x="1345" y="679"/>
                  <a:pt x="1648" y="974"/>
                  <a:pt x="1724" y="1118"/>
                </a:cubicBezTo>
                <a:cubicBezTo>
                  <a:pt x="1800" y="1262"/>
                  <a:pt x="1701" y="1421"/>
                  <a:pt x="1633" y="1481"/>
                </a:cubicBezTo>
                <a:cubicBezTo>
                  <a:pt x="1565" y="1541"/>
                  <a:pt x="1354" y="1534"/>
                  <a:pt x="1316" y="1481"/>
                </a:cubicBezTo>
                <a:cubicBezTo>
                  <a:pt x="1278" y="1428"/>
                  <a:pt x="1278" y="1217"/>
                  <a:pt x="1406" y="1164"/>
                </a:cubicBezTo>
                <a:cubicBezTo>
                  <a:pt x="1534" y="1111"/>
                  <a:pt x="1921" y="1111"/>
                  <a:pt x="2087" y="1164"/>
                </a:cubicBezTo>
                <a:cubicBezTo>
                  <a:pt x="2253" y="1217"/>
                  <a:pt x="2328" y="1349"/>
                  <a:pt x="2404" y="14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8923" name="Object 26"/>
          <p:cNvGraphicFramePr>
            <a:graphicFrameLocks noChangeAspect="1"/>
          </p:cNvGraphicFramePr>
          <p:nvPr>
            <p:ph sz="half" idx="2"/>
          </p:nvPr>
        </p:nvGraphicFramePr>
        <p:xfrm>
          <a:off x="323850" y="1700213"/>
          <a:ext cx="8540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Rovnice" r:id="rId5" imgW="177569" imgH="215619" progId="Equation.3">
                  <p:embed/>
                </p:oleObj>
              </mc:Choice>
              <mc:Fallback>
                <p:oleObj name="Rovnice" r:id="rId5" imgW="177569" imgH="21561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854075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Line 28"/>
          <p:cNvSpPr>
            <a:spLocks noChangeShapeType="1"/>
          </p:cNvSpPr>
          <p:nvPr/>
        </p:nvSpPr>
        <p:spPr bwMode="auto">
          <a:xfrm flipV="1">
            <a:off x="323850" y="7651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5" name="AutoShape 29"/>
          <p:cNvSpPr>
            <a:spLocks/>
          </p:cNvSpPr>
          <p:nvPr/>
        </p:nvSpPr>
        <p:spPr bwMode="auto">
          <a:xfrm>
            <a:off x="7240588" y="1874838"/>
            <a:ext cx="1652587" cy="401637"/>
          </a:xfrm>
          <a:prstGeom prst="borderCallout2">
            <a:avLst>
              <a:gd name="adj1" fmla="val 28458"/>
              <a:gd name="adj2" fmla="val -4611"/>
              <a:gd name="adj3" fmla="val 28458"/>
              <a:gd name="adj4" fmla="val -36694"/>
              <a:gd name="adj5" fmla="val 566403"/>
              <a:gd name="adj6" fmla="val -69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rovná deska</a:t>
            </a:r>
            <a:endParaRPr lang="cs-CZ" altLang="cs-CZ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Obtékání objektu se skosenou stěnou</a:t>
            </a:r>
            <a:endParaRPr lang="cs-CZ" altLang="cs-CZ" sz="4000" noProof="1" smtClean="0"/>
          </a:p>
        </p:txBody>
      </p:sp>
      <p:grpSp>
        <p:nvGrpSpPr>
          <p:cNvPr id="39939" name="Group 33"/>
          <p:cNvGrpSpPr>
            <a:grpSpLocks/>
          </p:cNvGrpSpPr>
          <p:nvPr/>
        </p:nvGrpSpPr>
        <p:grpSpPr bwMode="auto">
          <a:xfrm>
            <a:off x="3276600" y="2420938"/>
            <a:ext cx="5399088" cy="3960812"/>
            <a:chOff x="2064" y="1525"/>
            <a:chExt cx="3401" cy="2495"/>
          </a:xfrm>
        </p:grpSpPr>
        <p:graphicFrame>
          <p:nvGraphicFramePr>
            <p:cNvPr id="39946" name="Object 25"/>
            <p:cNvGraphicFramePr>
              <a:graphicFrameLocks noChangeAspect="1"/>
            </p:cNvGraphicFramePr>
            <p:nvPr/>
          </p:nvGraphicFramePr>
          <p:xfrm>
            <a:off x="3742" y="2976"/>
            <a:ext cx="317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5" name="Rovnice" r:id="rId3" imgW="152334" imgH="139639" progId="Equation.3">
                    <p:embed/>
                  </p:oleObj>
                </mc:Choice>
                <mc:Fallback>
                  <p:oleObj name="Rovnice" r:id="rId3" imgW="152334" imgH="139639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2976"/>
                          <a:ext cx="317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947" name="Group 22"/>
            <p:cNvGrpSpPr>
              <a:grpSpLocks/>
            </p:cNvGrpSpPr>
            <p:nvPr/>
          </p:nvGrpSpPr>
          <p:grpSpPr bwMode="auto">
            <a:xfrm>
              <a:off x="2064" y="1525"/>
              <a:ext cx="3401" cy="2495"/>
              <a:chOff x="1429" y="1706"/>
              <a:chExt cx="2404" cy="1860"/>
            </a:xfrm>
          </p:grpSpPr>
          <p:grpSp>
            <p:nvGrpSpPr>
              <p:cNvPr id="39948" name="Group 10"/>
              <p:cNvGrpSpPr>
                <a:grpSpLocks/>
              </p:cNvGrpSpPr>
              <p:nvPr/>
            </p:nvGrpSpPr>
            <p:grpSpPr bwMode="auto">
              <a:xfrm>
                <a:off x="1429" y="2069"/>
                <a:ext cx="1769" cy="1497"/>
                <a:chOff x="1429" y="2069"/>
                <a:chExt cx="1769" cy="1497"/>
              </a:xfrm>
            </p:grpSpPr>
            <p:sp>
              <p:nvSpPr>
                <p:cNvPr id="39960" name="Line 5"/>
                <p:cNvSpPr>
                  <a:spLocks noChangeShapeType="1"/>
                </p:cNvSpPr>
                <p:nvPr/>
              </p:nvSpPr>
              <p:spPr bwMode="auto">
                <a:xfrm>
                  <a:off x="1429" y="2069"/>
                  <a:ext cx="0" cy="771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61" name="Line 6"/>
                <p:cNvSpPr>
                  <a:spLocks noChangeShapeType="1"/>
                </p:cNvSpPr>
                <p:nvPr/>
              </p:nvSpPr>
              <p:spPr bwMode="auto">
                <a:xfrm>
                  <a:off x="1429" y="2069"/>
                  <a:ext cx="1224" cy="499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62" name="Line 7"/>
                <p:cNvSpPr>
                  <a:spLocks noChangeShapeType="1"/>
                </p:cNvSpPr>
                <p:nvPr/>
              </p:nvSpPr>
              <p:spPr bwMode="auto">
                <a:xfrm>
                  <a:off x="2653" y="2568"/>
                  <a:ext cx="545" cy="681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63" name="Line 8"/>
                <p:cNvSpPr>
                  <a:spLocks noChangeShapeType="1"/>
                </p:cNvSpPr>
                <p:nvPr/>
              </p:nvSpPr>
              <p:spPr bwMode="auto">
                <a:xfrm>
                  <a:off x="3198" y="3249"/>
                  <a:ext cx="0" cy="317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64" name="Line 9"/>
                <p:cNvSpPr>
                  <a:spLocks noChangeShapeType="1"/>
                </p:cNvSpPr>
                <p:nvPr/>
              </p:nvSpPr>
              <p:spPr bwMode="auto">
                <a:xfrm>
                  <a:off x="1429" y="2840"/>
                  <a:ext cx="1769" cy="726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9949" name="Group 11"/>
              <p:cNvGrpSpPr>
                <a:grpSpLocks/>
              </p:cNvGrpSpPr>
              <p:nvPr/>
            </p:nvGrpSpPr>
            <p:grpSpPr bwMode="auto">
              <a:xfrm>
                <a:off x="2064" y="1706"/>
                <a:ext cx="1769" cy="1497"/>
                <a:chOff x="1429" y="2069"/>
                <a:chExt cx="1769" cy="1497"/>
              </a:xfrm>
            </p:grpSpPr>
            <p:sp>
              <p:nvSpPr>
                <p:cNvPr id="39955" name="Line 12"/>
                <p:cNvSpPr>
                  <a:spLocks noChangeShapeType="1"/>
                </p:cNvSpPr>
                <p:nvPr/>
              </p:nvSpPr>
              <p:spPr bwMode="auto">
                <a:xfrm>
                  <a:off x="1429" y="2069"/>
                  <a:ext cx="0" cy="771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6" name="Line 13"/>
                <p:cNvSpPr>
                  <a:spLocks noChangeShapeType="1"/>
                </p:cNvSpPr>
                <p:nvPr/>
              </p:nvSpPr>
              <p:spPr bwMode="auto">
                <a:xfrm>
                  <a:off x="1429" y="2069"/>
                  <a:ext cx="1224" cy="499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7" name="Line 14"/>
                <p:cNvSpPr>
                  <a:spLocks noChangeShapeType="1"/>
                </p:cNvSpPr>
                <p:nvPr/>
              </p:nvSpPr>
              <p:spPr bwMode="auto">
                <a:xfrm>
                  <a:off x="2653" y="2568"/>
                  <a:ext cx="545" cy="681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8" name="Line 15"/>
                <p:cNvSpPr>
                  <a:spLocks noChangeShapeType="1"/>
                </p:cNvSpPr>
                <p:nvPr/>
              </p:nvSpPr>
              <p:spPr bwMode="auto">
                <a:xfrm>
                  <a:off x="3198" y="3249"/>
                  <a:ext cx="0" cy="317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9" name="Line 16"/>
                <p:cNvSpPr>
                  <a:spLocks noChangeShapeType="1"/>
                </p:cNvSpPr>
                <p:nvPr/>
              </p:nvSpPr>
              <p:spPr bwMode="auto">
                <a:xfrm>
                  <a:off x="1429" y="2840"/>
                  <a:ext cx="1769" cy="726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9950" name="Line 17"/>
              <p:cNvSpPr>
                <a:spLocks noChangeShapeType="1"/>
              </p:cNvSpPr>
              <p:nvPr/>
            </p:nvSpPr>
            <p:spPr bwMode="auto">
              <a:xfrm flipV="1">
                <a:off x="1429" y="1706"/>
                <a:ext cx="635" cy="363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1" name="Line 18"/>
              <p:cNvSpPr>
                <a:spLocks noChangeShapeType="1"/>
              </p:cNvSpPr>
              <p:nvPr/>
            </p:nvSpPr>
            <p:spPr bwMode="auto">
              <a:xfrm flipV="1">
                <a:off x="2653" y="2205"/>
                <a:ext cx="635" cy="363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2" name="Line 19"/>
              <p:cNvSpPr>
                <a:spLocks noChangeShapeType="1"/>
              </p:cNvSpPr>
              <p:nvPr/>
            </p:nvSpPr>
            <p:spPr bwMode="auto">
              <a:xfrm flipV="1">
                <a:off x="3198" y="2886"/>
                <a:ext cx="635" cy="363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3" name="Line 20"/>
              <p:cNvSpPr>
                <a:spLocks noChangeShapeType="1"/>
              </p:cNvSpPr>
              <p:nvPr/>
            </p:nvSpPr>
            <p:spPr bwMode="auto">
              <a:xfrm flipV="1">
                <a:off x="3198" y="3203"/>
                <a:ext cx="635" cy="363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4" name="Line 21"/>
              <p:cNvSpPr>
                <a:spLocks noChangeShapeType="1"/>
              </p:cNvSpPr>
              <p:nvPr/>
            </p:nvSpPr>
            <p:spPr bwMode="auto">
              <a:xfrm flipV="1">
                <a:off x="1429" y="2478"/>
                <a:ext cx="635" cy="362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9940" name="Line 23"/>
          <p:cNvSpPr>
            <a:spLocks noChangeShapeType="1"/>
          </p:cNvSpPr>
          <p:nvPr/>
        </p:nvSpPr>
        <p:spPr bwMode="auto">
          <a:xfrm>
            <a:off x="755650" y="3213100"/>
            <a:ext cx="7845425" cy="2994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9941" name="Group 34"/>
          <p:cNvGrpSpPr>
            <a:grpSpLocks/>
          </p:cNvGrpSpPr>
          <p:nvPr/>
        </p:nvGrpSpPr>
        <p:grpSpPr bwMode="auto">
          <a:xfrm>
            <a:off x="0" y="2133600"/>
            <a:ext cx="2016125" cy="1366838"/>
            <a:chOff x="0" y="1344"/>
            <a:chExt cx="1270" cy="861"/>
          </a:xfrm>
        </p:grpSpPr>
        <p:sp>
          <p:nvSpPr>
            <p:cNvPr id="39944" name="AutoShape 29"/>
            <p:cNvSpPr>
              <a:spLocks noChangeArrowheads="1"/>
            </p:cNvSpPr>
            <p:nvPr/>
          </p:nvSpPr>
          <p:spPr bwMode="auto">
            <a:xfrm rot="1352815">
              <a:off x="0" y="1933"/>
              <a:ext cx="1270" cy="272"/>
            </a:xfrm>
            <a:prstGeom prst="rightArrow">
              <a:avLst>
                <a:gd name="adj1" fmla="val 50000"/>
                <a:gd name="adj2" fmla="val 11672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39945" name="Object 30"/>
            <p:cNvGraphicFramePr>
              <a:graphicFrameLocks noChangeAspect="1"/>
            </p:cNvGraphicFramePr>
            <p:nvPr/>
          </p:nvGraphicFramePr>
          <p:xfrm>
            <a:off x="295" y="1344"/>
            <a:ext cx="495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6" name="Rovnice" r:id="rId5" imgW="177569" imgH="215619" progId="Equation.3">
                    <p:embed/>
                  </p:oleObj>
                </mc:Choice>
                <mc:Fallback>
                  <p:oleObj name="Rovnice" r:id="rId5" imgW="177569" imgH="215619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344"/>
                          <a:ext cx="495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42" name="Freeform 35"/>
          <p:cNvSpPr>
            <a:spLocks/>
          </p:cNvSpPr>
          <p:nvPr/>
        </p:nvSpPr>
        <p:spPr bwMode="auto">
          <a:xfrm>
            <a:off x="5940425" y="4197350"/>
            <a:ext cx="1800225" cy="1536700"/>
          </a:xfrm>
          <a:custGeom>
            <a:avLst/>
            <a:gdLst>
              <a:gd name="T0" fmla="*/ 0 w 1134"/>
              <a:gd name="T1" fmla="*/ 95250 h 968"/>
              <a:gd name="T2" fmla="*/ 215900 w 1134"/>
              <a:gd name="T3" fmla="*/ 23813 h 968"/>
              <a:gd name="T4" fmla="*/ 287338 w 1134"/>
              <a:gd name="T5" fmla="*/ 239713 h 968"/>
              <a:gd name="T6" fmla="*/ 71438 w 1134"/>
              <a:gd name="T7" fmla="*/ 311150 h 968"/>
              <a:gd name="T8" fmla="*/ 215900 w 1134"/>
              <a:gd name="T9" fmla="*/ 168275 h 968"/>
              <a:gd name="T10" fmla="*/ 647700 w 1134"/>
              <a:gd name="T11" fmla="*/ 168275 h 968"/>
              <a:gd name="T12" fmla="*/ 719138 w 1134"/>
              <a:gd name="T13" fmla="*/ 455613 h 968"/>
              <a:gd name="T14" fmla="*/ 360363 w 1134"/>
              <a:gd name="T15" fmla="*/ 671513 h 968"/>
              <a:gd name="T16" fmla="*/ 287338 w 1134"/>
              <a:gd name="T17" fmla="*/ 455613 h 968"/>
              <a:gd name="T18" fmla="*/ 1008063 w 1134"/>
              <a:gd name="T19" fmla="*/ 455613 h 968"/>
              <a:gd name="T20" fmla="*/ 1152525 w 1134"/>
              <a:gd name="T21" fmla="*/ 887413 h 968"/>
              <a:gd name="T22" fmla="*/ 863600 w 1134"/>
              <a:gd name="T23" fmla="*/ 1103313 h 968"/>
              <a:gd name="T24" fmla="*/ 576263 w 1134"/>
              <a:gd name="T25" fmla="*/ 1031875 h 968"/>
              <a:gd name="T26" fmla="*/ 719138 w 1134"/>
              <a:gd name="T27" fmla="*/ 815975 h 968"/>
              <a:gd name="T28" fmla="*/ 1223963 w 1134"/>
              <a:gd name="T29" fmla="*/ 671513 h 968"/>
              <a:gd name="T30" fmla="*/ 1511300 w 1134"/>
              <a:gd name="T31" fmla="*/ 1031875 h 968"/>
              <a:gd name="T32" fmla="*/ 1368425 w 1134"/>
              <a:gd name="T33" fmla="*/ 1392238 h 968"/>
              <a:gd name="T34" fmla="*/ 863600 w 1134"/>
              <a:gd name="T35" fmla="*/ 1392238 h 968"/>
              <a:gd name="T36" fmla="*/ 936625 w 1134"/>
              <a:gd name="T37" fmla="*/ 1103313 h 968"/>
              <a:gd name="T38" fmla="*/ 1439863 w 1134"/>
              <a:gd name="T39" fmla="*/ 960438 h 968"/>
              <a:gd name="T40" fmla="*/ 1727200 w 1134"/>
              <a:gd name="T41" fmla="*/ 1103313 h 968"/>
              <a:gd name="T42" fmla="*/ 1800225 w 1134"/>
              <a:gd name="T43" fmla="*/ 1536700 h 9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34" h="968">
                <a:moveTo>
                  <a:pt x="0" y="60"/>
                </a:moveTo>
                <a:cubicBezTo>
                  <a:pt x="53" y="30"/>
                  <a:pt x="106" y="0"/>
                  <a:pt x="136" y="15"/>
                </a:cubicBezTo>
                <a:cubicBezTo>
                  <a:pt x="166" y="30"/>
                  <a:pt x="196" y="121"/>
                  <a:pt x="181" y="151"/>
                </a:cubicBezTo>
                <a:cubicBezTo>
                  <a:pt x="166" y="181"/>
                  <a:pt x="52" y="203"/>
                  <a:pt x="45" y="196"/>
                </a:cubicBezTo>
                <a:cubicBezTo>
                  <a:pt x="38" y="189"/>
                  <a:pt x="76" y="121"/>
                  <a:pt x="136" y="106"/>
                </a:cubicBezTo>
                <a:cubicBezTo>
                  <a:pt x="196" y="91"/>
                  <a:pt x="355" y="76"/>
                  <a:pt x="408" y="106"/>
                </a:cubicBezTo>
                <a:cubicBezTo>
                  <a:pt x="461" y="136"/>
                  <a:pt x="483" y="234"/>
                  <a:pt x="453" y="287"/>
                </a:cubicBezTo>
                <a:cubicBezTo>
                  <a:pt x="423" y="340"/>
                  <a:pt x="272" y="423"/>
                  <a:pt x="227" y="423"/>
                </a:cubicBezTo>
                <a:cubicBezTo>
                  <a:pt x="182" y="423"/>
                  <a:pt x="113" y="310"/>
                  <a:pt x="181" y="287"/>
                </a:cubicBezTo>
                <a:cubicBezTo>
                  <a:pt x="249" y="264"/>
                  <a:pt x="544" y="242"/>
                  <a:pt x="635" y="287"/>
                </a:cubicBezTo>
                <a:cubicBezTo>
                  <a:pt x="726" y="332"/>
                  <a:pt x="741" y="491"/>
                  <a:pt x="726" y="559"/>
                </a:cubicBezTo>
                <a:cubicBezTo>
                  <a:pt x="711" y="627"/>
                  <a:pt x="604" y="680"/>
                  <a:pt x="544" y="695"/>
                </a:cubicBezTo>
                <a:cubicBezTo>
                  <a:pt x="484" y="710"/>
                  <a:pt x="378" y="680"/>
                  <a:pt x="363" y="650"/>
                </a:cubicBezTo>
                <a:cubicBezTo>
                  <a:pt x="348" y="620"/>
                  <a:pt x="385" y="552"/>
                  <a:pt x="453" y="514"/>
                </a:cubicBezTo>
                <a:cubicBezTo>
                  <a:pt x="521" y="476"/>
                  <a:pt x="688" y="400"/>
                  <a:pt x="771" y="423"/>
                </a:cubicBezTo>
                <a:cubicBezTo>
                  <a:pt x="854" y="446"/>
                  <a:pt x="937" y="574"/>
                  <a:pt x="952" y="650"/>
                </a:cubicBezTo>
                <a:cubicBezTo>
                  <a:pt x="967" y="726"/>
                  <a:pt x="930" y="839"/>
                  <a:pt x="862" y="877"/>
                </a:cubicBezTo>
                <a:cubicBezTo>
                  <a:pt x="794" y="915"/>
                  <a:pt x="589" y="907"/>
                  <a:pt x="544" y="877"/>
                </a:cubicBezTo>
                <a:cubicBezTo>
                  <a:pt x="499" y="847"/>
                  <a:pt x="530" y="740"/>
                  <a:pt x="590" y="695"/>
                </a:cubicBezTo>
                <a:cubicBezTo>
                  <a:pt x="650" y="650"/>
                  <a:pt x="824" y="605"/>
                  <a:pt x="907" y="605"/>
                </a:cubicBezTo>
                <a:cubicBezTo>
                  <a:pt x="990" y="605"/>
                  <a:pt x="1050" y="635"/>
                  <a:pt x="1088" y="695"/>
                </a:cubicBezTo>
                <a:cubicBezTo>
                  <a:pt x="1126" y="755"/>
                  <a:pt x="1126" y="923"/>
                  <a:pt x="1134" y="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3" name="Freeform 36"/>
          <p:cNvSpPr>
            <a:spLocks/>
          </p:cNvSpPr>
          <p:nvPr/>
        </p:nvSpPr>
        <p:spPr bwMode="auto">
          <a:xfrm rot="5400000" flipV="1">
            <a:off x="7308056" y="3429795"/>
            <a:ext cx="1800225" cy="1655762"/>
          </a:xfrm>
          <a:custGeom>
            <a:avLst/>
            <a:gdLst>
              <a:gd name="T0" fmla="*/ 0 w 1134"/>
              <a:gd name="T1" fmla="*/ 102630 h 968"/>
              <a:gd name="T2" fmla="*/ 215900 w 1134"/>
              <a:gd name="T3" fmla="*/ 25657 h 968"/>
              <a:gd name="T4" fmla="*/ 287338 w 1134"/>
              <a:gd name="T5" fmla="*/ 258285 h 968"/>
              <a:gd name="T6" fmla="*/ 71438 w 1134"/>
              <a:gd name="T7" fmla="*/ 335258 h 968"/>
              <a:gd name="T8" fmla="*/ 215900 w 1134"/>
              <a:gd name="T9" fmla="*/ 181313 h 968"/>
              <a:gd name="T10" fmla="*/ 647700 w 1134"/>
              <a:gd name="T11" fmla="*/ 181313 h 968"/>
              <a:gd name="T12" fmla="*/ 719138 w 1134"/>
              <a:gd name="T13" fmla="*/ 490913 h 968"/>
              <a:gd name="T14" fmla="*/ 360363 w 1134"/>
              <a:gd name="T15" fmla="*/ 723541 h 968"/>
              <a:gd name="T16" fmla="*/ 287338 w 1134"/>
              <a:gd name="T17" fmla="*/ 490913 h 968"/>
              <a:gd name="T18" fmla="*/ 1008063 w 1134"/>
              <a:gd name="T19" fmla="*/ 490913 h 968"/>
              <a:gd name="T20" fmla="*/ 1152525 w 1134"/>
              <a:gd name="T21" fmla="*/ 956168 h 968"/>
              <a:gd name="T22" fmla="*/ 863600 w 1134"/>
              <a:gd name="T23" fmla="*/ 1188796 h 968"/>
              <a:gd name="T24" fmla="*/ 576263 w 1134"/>
              <a:gd name="T25" fmla="*/ 1111824 h 968"/>
              <a:gd name="T26" fmla="*/ 719138 w 1134"/>
              <a:gd name="T27" fmla="*/ 879196 h 968"/>
              <a:gd name="T28" fmla="*/ 1223963 w 1134"/>
              <a:gd name="T29" fmla="*/ 723541 h 968"/>
              <a:gd name="T30" fmla="*/ 1511300 w 1134"/>
              <a:gd name="T31" fmla="*/ 1111824 h 968"/>
              <a:gd name="T32" fmla="*/ 1368425 w 1134"/>
              <a:gd name="T33" fmla="*/ 1500107 h 968"/>
              <a:gd name="T34" fmla="*/ 863600 w 1134"/>
              <a:gd name="T35" fmla="*/ 1500107 h 968"/>
              <a:gd name="T36" fmla="*/ 936625 w 1134"/>
              <a:gd name="T37" fmla="*/ 1188796 h 968"/>
              <a:gd name="T38" fmla="*/ 1439863 w 1134"/>
              <a:gd name="T39" fmla="*/ 1034851 h 968"/>
              <a:gd name="T40" fmla="*/ 1727200 w 1134"/>
              <a:gd name="T41" fmla="*/ 1188796 h 968"/>
              <a:gd name="T42" fmla="*/ 1800225 w 1134"/>
              <a:gd name="T43" fmla="*/ 1655762 h 9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34" h="968">
                <a:moveTo>
                  <a:pt x="0" y="60"/>
                </a:moveTo>
                <a:cubicBezTo>
                  <a:pt x="53" y="30"/>
                  <a:pt x="106" y="0"/>
                  <a:pt x="136" y="15"/>
                </a:cubicBezTo>
                <a:cubicBezTo>
                  <a:pt x="166" y="30"/>
                  <a:pt x="196" y="121"/>
                  <a:pt x="181" y="151"/>
                </a:cubicBezTo>
                <a:cubicBezTo>
                  <a:pt x="166" y="181"/>
                  <a:pt x="52" y="203"/>
                  <a:pt x="45" y="196"/>
                </a:cubicBezTo>
                <a:cubicBezTo>
                  <a:pt x="38" y="189"/>
                  <a:pt x="76" y="121"/>
                  <a:pt x="136" y="106"/>
                </a:cubicBezTo>
                <a:cubicBezTo>
                  <a:pt x="196" y="91"/>
                  <a:pt x="355" y="76"/>
                  <a:pt x="408" y="106"/>
                </a:cubicBezTo>
                <a:cubicBezTo>
                  <a:pt x="461" y="136"/>
                  <a:pt x="483" y="234"/>
                  <a:pt x="453" y="287"/>
                </a:cubicBezTo>
                <a:cubicBezTo>
                  <a:pt x="423" y="340"/>
                  <a:pt x="272" y="423"/>
                  <a:pt x="227" y="423"/>
                </a:cubicBezTo>
                <a:cubicBezTo>
                  <a:pt x="182" y="423"/>
                  <a:pt x="113" y="310"/>
                  <a:pt x="181" y="287"/>
                </a:cubicBezTo>
                <a:cubicBezTo>
                  <a:pt x="249" y="264"/>
                  <a:pt x="544" y="242"/>
                  <a:pt x="635" y="287"/>
                </a:cubicBezTo>
                <a:cubicBezTo>
                  <a:pt x="726" y="332"/>
                  <a:pt x="741" y="491"/>
                  <a:pt x="726" y="559"/>
                </a:cubicBezTo>
                <a:cubicBezTo>
                  <a:pt x="711" y="627"/>
                  <a:pt x="604" y="680"/>
                  <a:pt x="544" y="695"/>
                </a:cubicBezTo>
                <a:cubicBezTo>
                  <a:pt x="484" y="710"/>
                  <a:pt x="378" y="680"/>
                  <a:pt x="363" y="650"/>
                </a:cubicBezTo>
                <a:cubicBezTo>
                  <a:pt x="348" y="620"/>
                  <a:pt x="385" y="552"/>
                  <a:pt x="453" y="514"/>
                </a:cubicBezTo>
                <a:cubicBezTo>
                  <a:pt x="521" y="476"/>
                  <a:pt x="688" y="400"/>
                  <a:pt x="771" y="423"/>
                </a:cubicBezTo>
                <a:cubicBezTo>
                  <a:pt x="854" y="446"/>
                  <a:pt x="937" y="574"/>
                  <a:pt x="952" y="650"/>
                </a:cubicBezTo>
                <a:cubicBezTo>
                  <a:pt x="967" y="726"/>
                  <a:pt x="930" y="839"/>
                  <a:pt x="862" y="877"/>
                </a:cubicBezTo>
                <a:cubicBezTo>
                  <a:pt x="794" y="915"/>
                  <a:pt x="589" y="907"/>
                  <a:pt x="544" y="877"/>
                </a:cubicBezTo>
                <a:cubicBezTo>
                  <a:pt x="499" y="847"/>
                  <a:pt x="530" y="740"/>
                  <a:pt x="590" y="695"/>
                </a:cubicBezTo>
                <a:cubicBezTo>
                  <a:pt x="650" y="650"/>
                  <a:pt x="824" y="605"/>
                  <a:pt x="907" y="605"/>
                </a:cubicBezTo>
                <a:cubicBezTo>
                  <a:pt x="990" y="605"/>
                  <a:pt x="1050" y="635"/>
                  <a:pt x="1088" y="695"/>
                </a:cubicBezTo>
                <a:cubicBezTo>
                  <a:pt x="1126" y="755"/>
                  <a:pt x="1126" y="923"/>
                  <a:pt x="1134" y="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274638"/>
            <a:ext cx="43307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Obtékání s nosným vírem</a:t>
            </a:r>
            <a:endParaRPr lang="cs-CZ" altLang="cs-CZ" sz="4000" noProof="1" smtClean="0"/>
          </a:p>
        </p:txBody>
      </p:sp>
      <p:pic>
        <p:nvPicPr>
          <p:cNvPr id="40963" name="Picture 5" descr="vztlak_vortex_graf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3243263" cy="622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6" descr="vztlak_vortex_graf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9575" y="1916113"/>
            <a:ext cx="3848100" cy="393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noProof="1" smtClean="0"/>
          </a:p>
        </p:txBody>
      </p:sp>
      <p:grpSp>
        <p:nvGrpSpPr>
          <p:cNvPr id="41987" name="Group 35"/>
          <p:cNvGrpSpPr>
            <a:grpSpLocks/>
          </p:cNvGrpSpPr>
          <p:nvPr/>
        </p:nvGrpSpPr>
        <p:grpSpPr bwMode="auto">
          <a:xfrm>
            <a:off x="2339975" y="2636838"/>
            <a:ext cx="5832475" cy="3673475"/>
            <a:chOff x="1111" y="1298"/>
            <a:chExt cx="3674" cy="2314"/>
          </a:xfrm>
        </p:grpSpPr>
        <p:grpSp>
          <p:nvGrpSpPr>
            <p:cNvPr id="41997" name="Group 15"/>
            <p:cNvGrpSpPr>
              <a:grpSpLocks/>
            </p:cNvGrpSpPr>
            <p:nvPr/>
          </p:nvGrpSpPr>
          <p:grpSpPr bwMode="auto">
            <a:xfrm>
              <a:off x="1111" y="1570"/>
              <a:ext cx="2858" cy="2042"/>
              <a:chOff x="1111" y="1570"/>
              <a:chExt cx="2858" cy="2042"/>
            </a:xfrm>
          </p:grpSpPr>
          <p:grpSp>
            <p:nvGrpSpPr>
              <p:cNvPr id="42016" name="Group 11"/>
              <p:cNvGrpSpPr>
                <a:grpSpLocks/>
              </p:cNvGrpSpPr>
              <p:nvPr/>
            </p:nvGrpSpPr>
            <p:grpSpPr bwMode="auto">
              <a:xfrm>
                <a:off x="1111" y="1570"/>
                <a:ext cx="2858" cy="1543"/>
                <a:chOff x="1429" y="2296"/>
                <a:chExt cx="2947" cy="1588"/>
              </a:xfrm>
            </p:grpSpPr>
            <p:sp>
              <p:nvSpPr>
                <p:cNvPr id="42020" name="Line 4"/>
                <p:cNvSpPr>
                  <a:spLocks noChangeShapeType="1"/>
                </p:cNvSpPr>
                <p:nvPr/>
              </p:nvSpPr>
              <p:spPr bwMode="auto">
                <a:xfrm>
                  <a:off x="1429" y="2296"/>
                  <a:ext cx="0" cy="272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21" name="Line 5"/>
                <p:cNvSpPr>
                  <a:spLocks noChangeShapeType="1"/>
                </p:cNvSpPr>
                <p:nvPr/>
              </p:nvSpPr>
              <p:spPr bwMode="auto">
                <a:xfrm>
                  <a:off x="1429" y="2296"/>
                  <a:ext cx="680" cy="363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2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109" y="2478"/>
                  <a:ext cx="499" cy="181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23" name="Line 7"/>
                <p:cNvSpPr>
                  <a:spLocks noChangeShapeType="1"/>
                </p:cNvSpPr>
                <p:nvPr/>
              </p:nvSpPr>
              <p:spPr bwMode="auto">
                <a:xfrm>
                  <a:off x="2608" y="2478"/>
                  <a:ext cx="862" cy="453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24" name="Line 8"/>
                <p:cNvSpPr>
                  <a:spLocks noChangeShapeType="1"/>
                </p:cNvSpPr>
                <p:nvPr/>
              </p:nvSpPr>
              <p:spPr bwMode="auto">
                <a:xfrm>
                  <a:off x="3696" y="3521"/>
                  <a:ext cx="680" cy="363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25" name="Line 9"/>
                <p:cNvSpPr>
                  <a:spLocks noChangeShapeType="1"/>
                </p:cNvSpPr>
                <p:nvPr/>
              </p:nvSpPr>
              <p:spPr bwMode="auto">
                <a:xfrm>
                  <a:off x="3470" y="2931"/>
                  <a:ext cx="226" cy="590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2017" name="Line 10"/>
              <p:cNvSpPr>
                <a:spLocks noChangeShapeType="1"/>
              </p:cNvSpPr>
              <p:nvPr/>
            </p:nvSpPr>
            <p:spPr bwMode="auto">
              <a:xfrm>
                <a:off x="1111" y="2069"/>
                <a:ext cx="2858" cy="1543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018" name="Line 13"/>
              <p:cNvSpPr>
                <a:spLocks noChangeShapeType="1"/>
              </p:cNvSpPr>
              <p:nvPr/>
            </p:nvSpPr>
            <p:spPr bwMode="auto">
              <a:xfrm>
                <a:off x="3969" y="3113"/>
                <a:ext cx="0" cy="499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019" name="Line 14"/>
              <p:cNvSpPr>
                <a:spLocks noChangeShapeType="1"/>
              </p:cNvSpPr>
              <p:nvPr/>
            </p:nvSpPr>
            <p:spPr bwMode="auto">
              <a:xfrm>
                <a:off x="1111" y="1842"/>
                <a:ext cx="0" cy="227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1927" y="1298"/>
              <a:ext cx="2858" cy="2042"/>
              <a:chOff x="1111" y="1570"/>
              <a:chExt cx="2858" cy="2042"/>
            </a:xfrm>
          </p:grpSpPr>
          <p:grpSp>
            <p:nvGrpSpPr>
              <p:cNvPr id="42006" name="Group 17"/>
              <p:cNvGrpSpPr>
                <a:grpSpLocks/>
              </p:cNvGrpSpPr>
              <p:nvPr/>
            </p:nvGrpSpPr>
            <p:grpSpPr bwMode="auto">
              <a:xfrm>
                <a:off x="1111" y="1570"/>
                <a:ext cx="2858" cy="1543"/>
                <a:chOff x="1429" y="2296"/>
                <a:chExt cx="2947" cy="1588"/>
              </a:xfrm>
            </p:grpSpPr>
            <p:sp>
              <p:nvSpPr>
                <p:cNvPr id="42010" name="Line 18"/>
                <p:cNvSpPr>
                  <a:spLocks noChangeShapeType="1"/>
                </p:cNvSpPr>
                <p:nvPr/>
              </p:nvSpPr>
              <p:spPr bwMode="auto">
                <a:xfrm>
                  <a:off x="1429" y="2296"/>
                  <a:ext cx="0" cy="272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11" name="Line 19"/>
                <p:cNvSpPr>
                  <a:spLocks noChangeShapeType="1"/>
                </p:cNvSpPr>
                <p:nvPr/>
              </p:nvSpPr>
              <p:spPr bwMode="auto">
                <a:xfrm>
                  <a:off x="1429" y="2296"/>
                  <a:ext cx="680" cy="363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1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09" y="2478"/>
                  <a:ext cx="499" cy="181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13" name="Line 21"/>
                <p:cNvSpPr>
                  <a:spLocks noChangeShapeType="1"/>
                </p:cNvSpPr>
                <p:nvPr/>
              </p:nvSpPr>
              <p:spPr bwMode="auto">
                <a:xfrm>
                  <a:off x="2608" y="2478"/>
                  <a:ext cx="862" cy="453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14" name="Line 22"/>
                <p:cNvSpPr>
                  <a:spLocks noChangeShapeType="1"/>
                </p:cNvSpPr>
                <p:nvPr/>
              </p:nvSpPr>
              <p:spPr bwMode="auto">
                <a:xfrm>
                  <a:off x="3696" y="3521"/>
                  <a:ext cx="680" cy="363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15" name="Line 23"/>
                <p:cNvSpPr>
                  <a:spLocks noChangeShapeType="1"/>
                </p:cNvSpPr>
                <p:nvPr/>
              </p:nvSpPr>
              <p:spPr bwMode="auto">
                <a:xfrm>
                  <a:off x="3470" y="2931"/>
                  <a:ext cx="226" cy="590"/>
                </a:xfrm>
                <a:prstGeom prst="lin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2007" name="Line 24"/>
              <p:cNvSpPr>
                <a:spLocks noChangeShapeType="1"/>
              </p:cNvSpPr>
              <p:nvPr/>
            </p:nvSpPr>
            <p:spPr bwMode="auto">
              <a:xfrm>
                <a:off x="1111" y="2069"/>
                <a:ext cx="2858" cy="1543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008" name="Line 25"/>
              <p:cNvSpPr>
                <a:spLocks noChangeShapeType="1"/>
              </p:cNvSpPr>
              <p:nvPr/>
            </p:nvSpPr>
            <p:spPr bwMode="auto">
              <a:xfrm>
                <a:off x="3969" y="3113"/>
                <a:ext cx="0" cy="499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009" name="Line 26"/>
              <p:cNvSpPr>
                <a:spLocks noChangeShapeType="1"/>
              </p:cNvSpPr>
              <p:nvPr/>
            </p:nvSpPr>
            <p:spPr bwMode="auto">
              <a:xfrm>
                <a:off x="1111" y="1842"/>
                <a:ext cx="0" cy="227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999" name="Line 27"/>
            <p:cNvSpPr>
              <a:spLocks noChangeShapeType="1"/>
            </p:cNvSpPr>
            <p:nvPr/>
          </p:nvSpPr>
          <p:spPr bwMode="auto">
            <a:xfrm flipV="1">
              <a:off x="1111" y="1298"/>
              <a:ext cx="816" cy="272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0" name="Line 28"/>
            <p:cNvSpPr>
              <a:spLocks noChangeShapeType="1"/>
            </p:cNvSpPr>
            <p:nvPr/>
          </p:nvSpPr>
          <p:spPr bwMode="auto">
            <a:xfrm flipV="1">
              <a:off x="1791" y="1661"/>
              <a:ext cx="816" cy="272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1" name="Line 29"/>
            <p:cNvSpPr>
              <a:spLocks noChangeShapeType="1"/>
            </p:cNvSpPr>
            <p:nvPr/>
          </p:nvSpPr>
          <p:spPr bwMode="auto">
            <a:xfrm flipV="1">
              <a:off x="2245" y="1480"/>
              <a:ext cx="816" cy="272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2" name="Line 30"/>
            <p:cNvSpPr>
              <a:spLocks noChangeShapeType="1"/>
            </p:cNvSpPr>
            <p:nvPr/>
          </p:nvSpPr>
          <p:spPr bwMode="auto">
            <a:xfrm flipV="1">
              <a:off x="3107" y="1933"/>
              <a:ext cx="816" cy="272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3" name="Line 32"/>
            <p:cNvSpPr>
              <a:spLocks noChangeShapeType="1"/>
            </p:cNvSpPr>
            <p:nvPr/>
          </p:nvSpPr>
          <p:spPr bwMode="auto">
            <a:xfrm flipV="1">
              <a:off x="3969" y="2840"/>
              <a:ext cx="816" cy="272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4" name="Line 33"/>
            <p:cNvSpPr>
              <a:spLocks noChangeShapeType="1"/>
            </p:cNvSpPr>
            <p:nvPr/>
          </p:nvSpPr>
          <p:spPr bwMode="auto">
            <a:xfrm flipV="1">
              <a:off x="3969" y="3339"/>
              <a:ext cx="816" cy="272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5" name="Line 34"/>
            <p:cNvSpPr>
              <a:spLocks noChangeShapeType="1"/>
            </p:cNvSpPr>
            <p:nvPr/>
          </p:nvSpPr>
          <p:spPr bwMode="auto">
            <a:xfrm flipV="1">
              <a:off x="3334" y="2478"/>
              <a:ext cx="816" cy="272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1988" name="Group 40"/>
          <p:cNvGrpSpPr>
            <a:grpSpLocks/>
          </p:cNvGrpSpPr>
          <p:nvPr/>
        </p:nvGrpSpPr>
        <p:grpSpPr bwMode="auto">
          <a:xfrm>
            <a:off x="323850" y="2205038"/>
            <a:ext cx="1871663" cy="1079500"/>
            <a:chOff x="204" y="1389"/>
            <a:chExt cx="1179" cy="680"/>
          </a:xfrm>
        </p:grpSpPr>
        <p:sp>
          <p:nvSpPr>
            <p:cNvPr id="41995" name="AutoShape 36"/>
            <p:cNvSpPr>
              <a:spLocks noChangeArrowheads="1"/>
            </p:cNvSpPr>
            <p:nvPr/>
          </p:nvSpPr>
          <p:spPr bwMode="auto">
            <a:xfrm rot="1661276">
              <a:off x="204" y="1389"/>
              <a:ext cx="1179" cy="272"/>
            </a:xfrm>
            <a:prstGeom prst="rightArrow">
              <a:avLst>
                <a:gd name="adj1" fmla="val 50000"/>
                <a:gd name="adj2" fmla="val 1083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41996" name="Object 37"/>
            <p:cNvGraphicFramePr>
              <a:graphicFrameLocks noChangeAspect="1"/>
            </p:cNvGraphicFramePr>
            <p:nvPr/>
          </p:nvGraphicFramePr>
          <p:xfrm>
            <a:off x="295" y="1525"/>
            <a:ext cx="448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1" name="Rovnice" r:id="rId3" imgW="177569" imgH="215619" progId="Equation.3">
                    <p:embed/>
                  </p:oleObj>
                </mc:Choice>
                <mc:Fallback>
                  <p:oleObj name="Rovnice" r:id="rId3" imgW="177569" imgH="215619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525"/>
                          <a:ext cx="448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9" name="Freeform 43"/>
          <p:cNvSpPr>
            <a:spLocks/>
          </p:cNvSpPr>
          <p:nvPr/>
        </p:nvSpPr>
        <p:spPr bwMode="auto">
          <a:xfrm>
            <a:off x="2700338" y="2349500"/>
            <a:ext cx="2663825" cy="863600"/>
          </a:xfrm>
          <a:custGeom>
            <a:avLst/>
            <a:gdLst>
              <a:gd name="T0" fmla="*/ 0 w 1678"/>
              <a:gd name="T1" fmla="*/ 0 h 544"/>
              <a:gd name="T2" fmla="*/ 503238 w 1678"/>
              <a:gd name="T3" fmla="*/ 358775 h 544"/>
              <a:gd name="T4" fmla="*/ 1150938 w 1678"/>
              <a:gd name="T5" fmla="*/ 647700 h 544"/>
              <a:gd name="T6" fmla="*/ 2016125 w 1678"/>
              <a:gd name="T7" fmla="*/ 574675 h 544"/>
              <a:gd name="T8" fmla="*/ 2663825 w 1678"/>
              <a:gd name="T9" fmla="*/ 863600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78" h="544">
                <a:moveTo>
                  <a:pt x="0" y="0"/>
                </a:moveTo>
                <a:cubicBezTo>
                  <a:pt x="98" y="79"/>
                  <a:pt x="196" y="158"/>
                  <a:pt x="317" y="226"/>
                </a:cubicBezTo>
                <a:cubicBezTo>
                  <a:pt x="438" y="294"/>
                  <a:pt x="566" y="385"/>
                  <a:pt x="725" y="408"/>
                </a:cubicBezTo>
                <a:cubicBezTo>
                  <a:pt x="884" y="431"/>
                  <a:pt x="1111" y="339"/>
                  <a:pt x="1270" y="362"/>
                </a:cubicBezTo>
                <a:cubicBezTo>
                  <a:pt x="1429" y="385"/>
                  <a:pt x="1553" y="464"/>
                  <a:pt x="1678" y="5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0" name="Freeform 44"/>
          <p:cNvSpPr>
            <a:spLocks/>
          </p:cNvSpPr>
          <p:nvPr/>
        </p:nvSpPr>
        <p:spPr bwMode="auto">
          <a:xfrm>
            <a:off x="5435600" y="3284538"/>
            <a:ext cx="2232025" cy="1873250"/>
          </a:xfrm>
          <a:custGeom>
            <a:avLst/>
            <a:gdLst>
              <a:gd name="T0" fmla="*/ 0 w 1406"/>
              <a:gd name="T1" fmla="*/ 0 h 1180"/>
              <a:gd name="T2" fmla="*/ 936625 w 1406"/>
              <a:gd name="T3" fmla="*/ 504825 h 1180"/>
              <a:gd name="T4" fmla="*/ 1296988 w 1406"/>
              <a:gd name="T5" fmla="*/ 1152525 h 1180"/>
              <a:gd name="T6" fmla="*/ 1873250 w 1406"/>
              <a:gd name="T7" fmla="*/ 1728788 h 1180"/>
              <a:gd name="T8" fmla="*/ 2232025 w 1406"/>
              <a:gd name="T9" fmla="*/ 1873250 h 1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6" h="1180">
                <a:moveTo>
                  <a:pt x="0" y="0"/>
                </a:moveTo>
                <a:cubicBezTo>
                  <a:pt x="227" y="98"/>
                  <a:pt x="454" y="197"/>
                  <a:pt x="590" y="318"/>
                </a:cubicBezTo>
                <a:cubicBezTo>
                  <a:pt x="726" y="439"/>
                  <a:pt x="719" y="598"/>
                  <a:pt x="817" y="726"/>
                </a:cubicBezTo>
                <a:cubicBezTo>
                  <a:pt x="915" y="854"/>
                  <a:pt x="1082" y="1013"/>
                  <a:pt x="1180" y="1089"/>
                </a:cubicBezTo>
                <a:cubicBezTo>
                  <a:pt x="1278" y="1165"/>
                  <a:pt x="1342" y="1172"/>
                  <a:pt x="1406" y="118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1" name="Freeform 45"/>
          <p:cNvSpPr>
            <a:spLocks/>
          </p:cNvSpPr>
          <p:nvPr/>
        </p:nvSpPr>
        <p:spPr bwMode="auto">
          <a:xfrm>
            <a:off x="6372225" y="4365625"/>
            <a:ext cx="311150" cy="395288"/>
          </a:xfrm>
          <a:custGeom>
            <a:avLst/>
            <a:gdLst>
              <a:gd name="T0" fmla="*/ 144463 w 196"/>
              <a:gd name="T1" fmla="*/ 0 h 249"/>
              <a:gd name="T2" fmla="*/ 215900 w 196"/>
              <a:gd name="T3" fmla="*/ 71438 h 249"/>
              <a:gd name="T4" fmla="*/ 287338 w 196"/>
              <a:gd name="T5" fmla="*/ 358775 h 249"/>
              <a:gd name="T6" fmla="*/ 71438 w 196"/>
              <a:gd name="T7" fmla="*/ 287338 h 249"/>
              <a:gd name="T8" fmla="*/ 0 w 196"/>
              <a:gd name="T9" fmla="*/ 142875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" h="249">
                <a:moveTo>
                  <a:pt x="91" y="0"/>
                </a:moveTo>
                <a:cubicBezTo>
                  <a:pt x="106" y="3"/>
                  <a:pt x="121" y="7"/>
                  <a:pt x="136" y="45"/>
                </a:cubicBezTo>
                <a:cubicBezTo>
                  <a:pt x="151" y="83"/>
                  <a:pt x="196" y="203"/>
                  <a:pt x="181" y="226"/>
                </a:cubicBezTo>
                <a:cubicBezTo>
                  <a:pt x="166" y="249"/>
                  <a:pt x="75" y="204"/>
                  <a:pt x="45" y="181"/>
                </a:cubicBezTo>
                <a:cubicBezTo>
                  <a:pt x="15" y="158"/>
                  <a:pt x="7" y="124"/>
                  <a:pt x="0" y="9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2" name="Freeform 46"/>
          <p:cNvSpPr>
            <a:spLocks/>
          </p:cNvSpPr>
          <p:nvPr/>
        </p:nvSpPr>
        <p:spPr bwMode="auto">
          <a:xfrm>
            <a:off x="6732588" y="4221163"/>
            <a:ext cx="311150" cy="395287"/>
          </a:xfrm>
          <a:custGeom>
            <a:avLst/>
            <a:gdLst>
              <a:gd name="T0" fmla="*/ 144463 w 196"/>
              <a:gd name="T1" fmla="*/ 0 h 249"/>
              <a:gd name="T2" fmla="*/ 215900 w 196"/>
              <a:gd name="T3" fmla="*/ 71437 h 249"/>
              <a:gd name="T4" fmla="*/ 287338 w 196"/>
              <a:gd name="T5" fmla="*/ 358775 h 249"/>
              <a:gd name="T6" fmla="*/ 71438 w 196"/>
              <a:gd name="T7" fmla="*/ 287337 h 249"/>
              <a:gd name="T8" fmla="*/ 0 w 196"/>
              <a:gd name="T9" fmla="*/ 142875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" h="249">
                <a:moveTo>
                  <a:pt x="91" y="0"/>
                </a:moveTo>
                <a:cubicBezTo>
                  <a:pt x="106" y="3"/>
                  <a:pt x="121" y="7"/>
                  <a:pt x="136" y="45"/>
                </a:cubicBezTo>
                <a:cubicBezTo>
                  <a:pt x="151" y="83"/>
                  <a:pt x="196" y="203"/>
                  <a:pt x="181" y="226"/>
                </a:cubicBezTo>
                <a:cubicBezTo>
                  <a:pt x="166" y="249"/>
                  <a:pt x="75" y="204"/>
                  <a:pt x="45" y="181"/>
                </a:cubicBezTo>
                <a:cubicBezTo>
                  <a:pt x="15" y="158"/>
                  <a:pt x="7" y="124"/>
                  <a:pt x="0" y="9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3" name="Freeform 50"/>
          <p:cNvSpPr>
            <a:spLocks/>
          </p:cNvSpPr>
          <p:nvPr/>
        </p:nvSpPr>
        <p:spPr bwMode="auto">
          <a:xfrm>
            <a:off x="3635375" y="3044825"/>
            <a:ext cx="288925" cy="336550"/>
          </a:xfrm>
          <a:custGeom>
            <a:avLst/>
            <a:gdLst>
              <a:gd name="T0" fmla="*/ 0 w 182"/>
              <a:gd name="T1" fmla="*/ 23813 h 212"/>
              <a:gd name="T2" fmla="*/ 215900 w 182"/>
              <a:gd name="T3" fmla="*/ 23813 h 212"/>
              <a:gd name="T4" fmla="*/ 288925 w 182"/>
              <a:gd name="T5" fmla="*/ 168275 h 212"/>
              <a:gd name="T6" fmla="*/ 215900 w 182"/>
              <a:gd name="T7" fmla="*/ 312738 h 212"/>
              <a:gd name="T8" fmla="*/ 73025 w 182"/>
              <a:gd name="T9" fmla="*/ 312738 h 212"/>
              <a:gd name="T10" fmla="*/ 0 w 182"/>
              <a:gd name="T11" fmla="*/ 239713 h 2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" h="212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  <a:cubicBezTo>
                  <a:pt x="166" y="30"/>
                  <a:pt x="182" y="76"/>
                  <a:pt x="182" y="106"/>
                </a:cubicBezTo>
                <a:cubicBezTo>
                  <a:pt x="182" y="136"/>
                  <a:pt x="159" y="182"/>
                  <a:pt x="136" y="197"/>
                </a:cubicBezTo>
                <a:cubicBezTo>
                  <a:pt x="113" y="212"/>
                  <a:pt x="69" y="205"/>
                  <a:pt x="46" y="197"/>
                </a:cubicBezTo>
                <a:cubicBezTo>
                  <a:pt x="23" y="189"/>
                  <a:pt x="8" y="159"/>
                  <a:pt x="0" y="15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4" name="Freeform 51"/>
          <p:cNvSpPr>
            <a:spLocks/>
          </p:cNvSpPr>
          <p:nvPr/>
        </p:nvSpPr>
        <p:spPr bwMode="auto">
          <a:xfrm>
            <a:off x="4211638" y="2924175"/>
            <a:ext cx="288925" cy="336550"/>
          </a:xfrm>
          <a:custGeom>
            <a:avLst/>
            <a:gdLst>
              <a:gd name="T0" fmla="*/ 0 w 182"/>
              <a:gd name="T1" fmla="*/ 23813 h 212"/>
              <a:gd name="T2" fmla="*/ 215900 w 182"/>
              <a:gd name="T3" fmla="*/ 23813 h 212"/>
              <a:gd name="T4" fmla="*/ 288925 w 182"/>
              <a:gd name="T5" fmla="*/ 168275 h 212"/>
              <a:gd name="T6" fmla="*/ 215900 w 182"/>
              <a:gd name="T7" fmla="*/ 312738 h 212"/>
              <a:gd name="T8" fmla="*/ 73025 w 182"/>
              <a:gd name="T9" fmla="*/ 312738 h 212"/>
              <a:gd name="T10" fmla="*/ 0 w 182"/>
              <a:gd name="T11" fmla="*/ 239713 h 2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" h="212">
                <a:moveTo>
                  <a:pt x="0" y="15"/>
                </a:moveTo>
                <a:cubicBezTo>
                  <a:pt x="53" y="7"/>
                  <a:pt x="106" y="0"/>
                  <a:pt x="136" y="15"/>
                </a:cubicBezTo>
                <a:cubicBezTo>
                  <a:pt x="166" y="30"/>
                  <a:pt x="182" y="76"/>
                  <a:pt x="182" y="106"/>
                </a:cubicBezTo>
                <a:cubicBezTo>
                  <a:pt x="182" y="136"/>
                  <a:pt x="159" y="182"/>
                  <a:pt x="136" y="197"/>
                </a:cubicBezTo>
                <a:cubicBezTo>
                  <a:pt x="113" y="212"/>
                  <a:pt x="69" y="205"/>
                  <a:pt x="46" y="197"/>
                </a:cubicBezTo>
                <a:cubicBezTo>
                  <a:pt x="23" y="189"/>
                  <a:pt x="8" y="159"/>
                  <a:pt x="0" y="15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Pole rychlostí</a:t>
            </a:r>
          </a:p>
        </p:txBody>
      </p: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900113" y="1485900"/>
            <a:ext cx="5040312" cy="4464050"/>
            <a:chOff x="2154" y="1026"/>
            <a:chExt cx="3175" cy="2812"/>
          </a:xfrm>
        </p:grpSpPr>
        <p:sp>
          <p:nvSpPr>
            <p:cNvPr id="5137" name="Line 6"/>
            <p:cNvSpPr>
              <a:spLocks noChangeShapeType="1"/>
            </p:cNvSpPr>
            <p:nvPr/>
          </p:nvSpPr>
          <p:spPr bwMode="auto">
            <a:xfrm flipV="1">
              <a:off x="3243" y="1026"/>
              <a:ext cx="0" cy="2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 flipH="1">
              <a:off x="2154" y="3158"/>
              <a:ext cx="108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9" name="Line 8"/>
            <p:cNvSpPr>
              <a:spLocks noChangeShapeType="1"/>
            </p:cNvSpPr>
            <p:nvPr/>
          </p:nvSpPr>
          <p:spPr bwMode="auto">
            <a:xfrm>
              <a:off x="3243" y="3158"/>
              <a:ext cx="2086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28900" y="379095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/>
              <a:t>z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565525" y="47259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y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981200" y="46545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x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1765300" y="5373688"/>
            <a:ext cx="15113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3276600" y="5373688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3276600" y="393382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628900" y="2925763"/>
            <a:ext cx="6477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2628900" y="487045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2967038" y="-511175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noProof="1"/>
          </a:p>
        </p:txBody>
      </p: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2989263" y="2565400"/>
            <a:ext cx="2016125" cy="865188"/>
            <a:chOff x="3470" y="1706"/>
            <a:chExt cx="1270" cy="545"/>
          </a:xfrm>
        </p:grpSpPr>
        <p:sp>
          <p:nvSpPr>
            <p:cNvPr id="5135" name="AutoShape 19"/>
            <p:cNvSpPr>
              <a:spLocks noChangeArrowheads="1"/>
            </p:cNvSpPr>
            <p:nvPr/>
          </p:nvSpPr>
          <p:spPr bwMode="auto">
            <a:xfrm rot="-2452344">
              <a:off x="3470" y="2115"/>
              <a:ext cx="1270" cy="136"/>
            </a:xfrm>
            <a:prstGeom prst="rightArrow">
              <a:avLst>
                <a:gd name="adj1" fmla="val 50000"/>
                <a:gd name="adj2" fmla="val 233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5136" name="Object 21"/>
            <p:cNvGraphicFramePr>
              <a:graphicFrameLocks noChangeAspect="1"/>
            </p:cNvGraphicFramePr>
            <p:nvPr/>
          </p:nvGraphicFramePr>
          <p:xfrm>
            <a:off x="3833" y="1706"/>
            <a:ext cx="331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Equation" r:id="rId3" imgW="126725" imgH="177415" progId="Equation.DSMT4">
                    <p:embed/>
                  </p:oleObj>
                </mc:Choice>
                <mc:Fallback>
                  <p:oleObj name="Equation" r:id="rId3" imgW="126725" imgH="177415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706"/>
                          <a:ext cx="331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34" name="Object 25"/>
          <p:cNvGraphicFramePr>
            <a:graphicFrameLocks noChangeAspect="1"/>
          </p:cNvGraphicFramePr>
          <p:nvPr/>
        </p:nvGraphicFramePr>
        <p:xfrm>
          <a:off x="5148263" y="1196975"/>
          <a:ext cx="30702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812447" imgH="203112" progId="Equation.DSMT4">
                  <p:embed/>
                </p:oleObj>
              </mc:Choice>
              <mc:Fallback>
                <p:oleObj name="Equation" r:id="rId5" imgW="812447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196975"/>
                        <a:ext cx="30702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  <p:bldP spid="18443" grpId="0"/>
      <p:bldP spid="18445" grpId="0" animBg="1"/>
      <p:bldP spid="18446" grpId="0" animBg="1"/>
      <p:bldP spid="18447" grpId="0" animBg="1"/>
      <p:bldP spid="18448" grpId="0" animBg="1"/>
      <p:bldP spid="184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Bernoulliovský přítlak</a:t>
            </a:r>
            <a:endParaRPr lang="cs-CZ" altLang="cs-CZ" noProof="1" smtClean="0"/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>
            <a:off x="250825" y="4797425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1835150" y="3429000"/>
            <a:ext cx="6121400" cy="1295400"/>
          </a:xfrm>
          <a:prstGeom prst="rect">
            <a:avLst/>
          </a:prstGeom>
          <a:solidFill>
            <a:srgbClr val="CCFFFF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3013" name="Freeform 9"/>
          <p:cNvSpPr>
            <a:spLocks/>
          </p:cNvSpPr>
          <p:nvPr/>
        </p:nvSpPr>
        <p:spPr bwMode="auto">
          <a:xfrm>
            <a:off x="1835150" y="2852738"/>
            <a:ext cx="6121400" cy="1655762"/>
          </a:xfrm>
          <a:custGeom>
            <a:avLst/>
            <a:gdLst>
              <a:gd name="T0" fmla="*/ 0 w 3856"/>
              <a:gd name="T1" fmla="*/ 576262 h 1043"/>
              <a:gd name="T2" fmla="*/ 0 w 3856"/>
              <a:gd name="T3" fmla="*/ 1223962 h 1043"/>
              <a:gd name="T4" fmla="*/ 1368425 w 3856"/>
              <a:gd name="T5" fmla="*/ 1584325 h 1043"/>
              <a:gd name="T6" fmla="*/ 2305050 w 3856"/>
              <a:gd name="T7" fmla="*/ 1655762 h 1043"/>
              <a:gd name="T8" fmla="*/ 3457575 w 3856"/>
              <a:gd name="T9" fmla="*/ 1655762 h 1043"/>
              <a:gd name="T10" fmla="*/ 4392613 w 3856"/>
              <a:gd name="T11" fmla="*/ 1512887 h 1043"/>
              <a:gd name="T12" fmla="*/ 5689600 w 3856"/>
              <a:gd name="T13" fmla="*/ 1152525 h 1043"/>
              <a:gd name="T14" fmla="*/ 6121400 w 3856"/>
              <a:gd name="T15" fmla="*/ 936625 h 1043"/>
              <a:gd name="T16" fmla="*/ 6121400 w 3856"/>
              <a:gd name="T17" fmla="*/ 576262 h 1043"/>
              <a:gd name="T18" fmla="*/ 4249738 w 3856"/>
              <a:gd name="T19" fmla="*/ 71437 h 1043"/>
              <a:gd name="T20" fmla="*/ 2376488 w 3856"/>
              <a:gd name="T21" fmla="*/ 0 h 1043"/>
              <a:gd name="T22" fmla="*/ 1152525 w 3856"/>
              <a:gd name="T23" fmla="*/ 576262 h 1043"/>
              <a:gd name="T24" fmla="*/ 0 w 3856"/>
              <a:gd name="T25" fmla="*/ 576262 h 10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56" h="1043">
                <a:moveTo>
                  <a:pt x="0" y="363"/>
                </a:moveTo>
                <a:lnTo>
                  <a:pt x="0" y="771"/>
                </a:lnTo>
                <a:lnTo>
                  <a:pt x="862" y="998"/>
                </a:lnTo>
                <a:lnTo>
                  <a:pt x="1452" y="1043"/>
                </a:lnTo>
                <a:lnTo>
                  <a:pt x="2178" y="1043"/>
                </a:lnTo>
                <a:lnTo>
                  <a:pt x="2767" y="953"/>
                </a:lnTo>
                <a:lnTo>
                  <a:pt x="3584" y="726"/>
                </a:lnTo>
                <a:lnTo>
                  <a:pt x="3856" y="590"/>
                </a:lnTo>
                <a:lnTo>
                  <a:pt x="3856" y="363"/>
                </a:lnTo>
                <a:lnTo>
                  <a:pt x="2677" y="45"/>
                </a:lnTo>
                <a:lnTo>
                  <a:pt x="1497" y="0"/>
                </a:lnTo>
                <a:lnTo>
                  <a:pt x="726" y="363"/>
                </a:lnTo>
                <a:lnTo>
                  <a:pt x="0" y="36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4" name="Freeform 10"/>
          <p:cNvSpPr>
            <a:spLocks/>
          </p:cNvSpPr>
          <p:nvPr/>
        </p:nvSpPr>
        <p:spPr bwMode="auto">
          <a:xfrm>
            <a:off x="250825" y="4437063"/>
            <a:ext cx="7058025" cy="215900"/>
          </a:xfrm>
          <a:custGeom>
            <a:avLst/>
            <a:gdLst>
              <a:gd name="T0" fmla="*/ 0 w 4446"/>
              <a:gd name="T1" fmla="*/ 0 h 227"/>
              <a:gd name="T2" fmla="*/ 1657350 w 4446"/>
              <a:gd name="T3" fmla="*/ 43751 h 227"/>
              <a:gd name="T4" fmla="*/ 2017713 w 4446"/>
              <a:gd name="T5" fmla="*/ 86550 h 227"/>
              <a:gd name="T6" fmla="*/ 2881313 w 4446"/>
              <a:gd name="T7" fmla="*/ 173100 h 227"/>
              <a:gd name="T8" fmla="*/ 4176713 w 4446"/>
              <a:gd name="T9" fmla="*/ 215900 h 227"/>
              <a:gd name="T10" fmla="*/ 5689600 w 4446"/>
              <a:gd name="T11" fmla="*/ 173100 h 227"/>
              <a:gd name="T12" fmla="*/ 7058025 w 4446"/>
              <a:gd name="T13" fmla="*/ 43751 h 2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46" h="227">
                <a:moveTo>
                  <a:pt x="0" y="0"/>
                </a:moveTo>
                <a:cubicBezTo>
                  <a:pt x="416" y="15"/>
                  <a:pt x="832" y="31"/>
                  <a:pt x="1044" y="46"/>
                </a:cubicBezTo>
                <a:cubicBezTo>
                  <a:pt x="1256" y="61"/>
                  <a:pt x="1143" y="68"/>
                  <a:pt x="1271" y="91"/>
                </a:cubicBezTo>
                <a:cubicBezTo>
                  <a:pt x="1399" y="114"/>
                  <a:pt x="1588" y="159"/>
                  <a:pt x="1815" y="182"/>
                </a:cubicBezTo>
                <a:cubicBezTo>
                  <a:pt x="2042" y="205"/>
                  <a:pt x="2336" y="227"/>
                  <a:pt x="2631" y="227"/>
                </a:cubicBezTo>
                <a:cubicBezTo>
                  <a:pt x="2926" y="227"/>
                  <a:pt x="3282" y="212"/>
                  <a:pt x="3584" y="182"/>
                </a:cubicBezTo>
                <a:cubicBezTo>
                  <a:pt x="3886" y="152"/>
                  <a:pt x="4166" y="99"/>
                  <a:pt x="4446" y="4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proudeni_kolem_telesa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765175"/>
            <a:ext cx="6188075" cy="584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cs-CZ" smtClean="0"/>
          </a:p>
        </p:txBody>
      </p:sp>
      <p:graphicFrame>
        <p:nvGraphicFramePr>
          <p:cNvPr id="53315" name="Group 6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446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en-GB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m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Audi A8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Porsche 911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1,86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Mercedes c 200 D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6"/>
          <p:cNvGraphicFramePr>
            <a:graphicFrameLocks noChangeAspect="1"/>
          </p:cNvGraphicFramePr>
          <p:nvPr/>
        </p:nvGraphicFramePr>
        <p:xfrm>
          <a:off x="0" y="1384300"/>
          <a:ext cx="8820150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Dokument" r:id="rId3" imgW="3650104" imgH="1381720" progId="Word.Document.8">
                  <p:embed/>
                </p:oleObj>
              </mc:Choice>
              <mc:Fallback>
                <p:oleObj name="Dokument" r:id="rId3" imgW="3650104" imgH="138172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4300"/>
                        <a:ext cx="8820150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Effect of some modifications on care aerodynamics</a:t>
            </a:r>
            <a:endParaRPr lang="en-GB" altLang="cs-CZ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565400"/>
            <a:ext cx="8993187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cs-CZ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mtClean="0">
                <a:hlinkClick r:id="rId2"/>
              </a:rPr>
              <a:t>http://www.thetruthaboutcars.com/2010/02/an-illustrated-history-of-automotive-aerodynamics-part-3-finale/</a:t>
            </a:r>
            <a:r>
              <a:rPr lang="en-GB" altLang="cs-CZ" smtClean="0"/>
              <a:t> </a:t>
            </a:r>
            <a:endParaRPr lang="cs-CZ" altLang="cs-CZ" smtClean="0"/>
          </a:p>
          <a:p>
            <a:pPr eaLnBrk="1" hangingPunct="1"/>
            <a:r>
              <a:rPr lang="en-GB" altLang="cs-CZ" smtClean="0">
                <a:hlinkClick r:id="rId3"/>
              </a:rPr>
              <a:t>http://en.wikipedia.org/wiki/Automobile_drag_coefficient#See_also</a:t>
            </a:r>
            <a:r>
              <a:rPr lang="en-GB" alt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TATRA_T7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28675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cs-CZ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cs-CZ" sz="2000" smtClean="0"/>
              <a:t>By Chuck Squatriglia </a:t>
            </a:r>
            <a:r>
              <a:rPr lang="en-GB" altLang="cs-CZ" sz="2000" smtClean="0">
                <a:hlinkClick r:id="rId2"/>
              </a:rPr>
              <a:t>  </a:t>
            </a:r>
            <a:r>
              <a:rPr lang="en-GB" altLang="cs-CZ" sz="2000" smtClean="0"/>
              <a:t>  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smtClean="0"/>
              <a:t>See related story: </a:t>
            </a:r>
            <a:r>
              <a:rPr lang="en-GB" altLang="cs-CZ" sz="2000" smtClean="0">
                <a:hlinkClick r:id="rId3"/>
              </a:rPr>
              <a:t>Design Under Constraint: How Limits Boost Creativity</a:t>
            </a:r>
            <a:r>
              <a:rPr lang="en-GB" alt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smtClean="0"/>
              <a:t>03.10.09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smtClean="0"/>
              <a:t>Everything about the Tatra T77a was cool, from its flowing lines to the V8 engine mounted way out in back. It was built in Prague, and it had a Cd of 0.212 — amazing even today but phenomenal when the car was built in 1936. All these years later it still looks better than anything in Chrysler's lineup.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smtClean="0"/>
              <a:t/>
            </a:r>
            <a:br>
              <a:rPr lang="en-GB" altLang="cs-CZ" sz="2000" smtClean="0"/>
            </a:br>
            <a:r>
              <a:rPr lang="en-GB" altLang="cs-CZ" sz="2000" smtClean="0"/>
              <a:t/>
            </a:r>
            <a:br>
              <a:rPr lang="en-GB" altLang="cs-CZ" sz="2000" smtClean="0"/>
            </a:br>
            <a:r>
              <a:rPr lang="en-GB" altLang="cs-CZ" sz="2000" smtClean="0"/>
              <a:t>Read More </a:t>
            </a:r>
            <a:r>
              <a:rPr lang="en-GB" altLang="cs-CZ" sz="2000" smtClean="0">
                <a:hlinkClick r:id="rId4"/>
              </a:rPr>
              <a:t>http://www.wired.com/cars/coolwheels/multimedia/2009/03/gallery_aerodynamic?slide=6&amp;slideView=2#ixzz18B2Adbt7</a:t>
            </a:r>
            <a:endParaRPr lang="en-GB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1912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6227763" y="449263"/>
            <a:ext cx="2916237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cs-CZ"/>
              <a:t>HANS LEDVINKA,</a:t>
            </a:r>
          </a:p>
          <a:p>
            <a:pPr eaLnBrk="1" hangingPunct="1"/>
            <a:r>
              <a:rPr lang="de-DE" altLang="cs-CZ"/>
              <a:t>ERICH UBERLACKER</a:t>
            </a:r>
          </a:p>
          <a:p>
            <a:pPr eaLnBrk="1" hangingPunct="1"/>
            <a:r>
              <a:rPr lang="de-DE" altLang="cs-CZ"/>
              <a:t>TATRA 77, 1934—35</a:t>
            </a:r>
            <a:endParaRPr lang="en-GB" altLang="cs-CZ"/>
          </a:p>
          <a:p>
            <a:pPr eaLnBrk="1" hangingPunct="1"/>
            <a:r>
              <a:rPr lang="en-GB" altLang="cs-CZ"/>
              <a:t>The Tatra 77 was the first mass-produced limousine with a streamlined body in the world, with an air-cooled eightcylinder engine mounted at the rear, and it caused a sensation at the 1934 Berlin Autosalon. Its teardrop shape proved that aerodynamics could significantly improve speed. The car also had a central headlamp that turned with the front wheels.</a:t>
            </a:r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1958975" y="5248275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cx = 0,212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550025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958975" y="5248275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cx = 0,212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43588" cy="706437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viskosita</a:t>
            </a:r>
          </a:p>
        </p:txBody>
      </p:sp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827088" y="1989138"/>
          <a:ext cx="39973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3" imgW="1244600" imgH="241300" progId="Equation.DSMT4">
                  <p:embed/>
                </p:oleObj>
              </mc:Choice>
              <mc:Fallback>
                <p:oleObj name="Equation" r:id="rId3" imgW="12446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39973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250825" y="1700213"/>
            <a:ext cx="5003800" cy="4491037"/>
            <a:chOff x="0" y="1071"/>
            <a:chExt cx="3152" cy="2829"/>
          </a:xfrm>
        </p:grpSpPr>
        <p:grpSp>
          <p:nvGrpSpPr>
            <p:cNvPr id="6161" name="Group 6"/>
            <p:cNvGrpSpPr>
              <a:grpSpLocks/>
            </p:cNvGrpSpPr>
            <p:nvPr/>
          </p:nvGrpSpPr>
          <p:grpSpPr bwMode="auto">
            <a:xfrm>
              <a:off x="385" y="1071"/>
              <a:ext cx="2767" cy="2223"/>
              <a:chOff x="476" y="845"/>
              <a:chExt cx="2767" cy="2223"/>
            </a:xfrm>
          </p:grpSpPr>
          <p:sp>
            <p:nvSpPr>
              <p:cNvPr id="6177" name="Line 4"/>
              <p:cNvSpPr>
                <a:spLocks noChangeShapeType="1"/>
              </p:cNvSpPr>
              <p:nvPr/>
            </p:nvSpPr>
            <p:spPr bwMode="auto">
              <a:xfrm>
                <a:off x="476" y="3067"/>
                <a:ext cx="27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78" name="Line 5"/>
              <p:cNvSpPr>
                <a:spLocks noChangeShapeType="1"/>
              </p:cNvSpPr>
              <p:nvPr/>
            </p:nvSpPr>
            <p:spPr bwMode="auto">
              <a:xfrm flipV="1">
                <a:off x="476" y="845"/>
                <a:ext cx="0" cy="2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62" name="Text Box 7"/>
            <p:cNvSpPr txBox="1">
              <a:spLocks noChangeArrowheads="1"/>
            </p:cNvSpPr>
            <p:nvPr/>
          </p:nvSpPr>
          <p:spPr bwMode="auto">
            <a:xfrm>
              <a:off x="158" y="36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400"/>
                <a:t>x</a:t>
              </a:r>
            </a:p>
          </p:txBody>
        </p:sp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158" y="152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400"/>
                <a:t>z</a:t>
              </a:r>
            </a:p>
          </p:txBody>
        </p:sp>
        <p:sp>
          <p:nvSpPr>
            <p:cNvPr id="6164" name="Line 10"/>
            <p:cNvSpPr>
              <a:spLocks noChangeShapeType="1"/>
            </p:cNvSpPr>
            <p:nvPr/>
          </p:nvSpPr>
          <p:spPr bwMode="auto">
            <a:xfrm>
              <a:off x="1066" y="324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5" name="Line 11"/>
            <p:cNvSpPr>
              <a:spLocks noChangeShapeType="1"/>
            </p:cNvSpPr>
            <p:nvPr/>
          </p:nvSpPr>
          <p:spPr bwMode="auto">
            <a:xfrm>
              <a:off x="1066" y="3158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6" name="Line 12"/>
            <p:cNvSpPr>
              <a:spLocks noChangeShapeType="1"/>
            </p:cNvSpPr>
            <p:nvPr/>
          </p:nvSpPr>
          <p:spPr bwMode="auto">
            <a:xfrm>
              <a:off x="1066" y="3067"/>
              <a:ext cx="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7" name="Line 13"/>
            <p:cNvSpPr>
              <a:spLocks noChangeShapeType="1"/>
            </p:cNvSpPr>
            <p:nvPr/>
          </p:nvSpPr>
          <p:spPr bwMode="auto">
            <a:xfrm>
              <a:off x="1066" y="2976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8" name="Line 15"/>
            <p:cNvSpPr>
              <a:spLocks noChangeShapeType="1"/>
            </p:cNvSpPr>
            <p:nvPr/>
          </p:nvSpPr>
          <p:spPr bwMode="auto">
            <a:xfrm>
              <a:off x="1066" y="2886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9" name="Line 16"/>
            <p:cNvSpPr>
              <a:spLocks noChangeShapeType="1"/>
            </p:cNvSpPr>
            <p:nvPr/>
          </p:nvSpPr>
          <p:spPr bwMode="auto">
            <a:xfrm>
              <a:off x="1066" y="2795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0" name="Line 17"/>
            <p:cNvSpPr>
              <a:spLocks noChangeShapeType="1"/>
            </p:cNvSpPr>
            <p:nvPr/>
          </p:nvSpPr>
          <p:spPr bwMode="auto">
            <a:xfrm>
              <a:off x="1111" y="320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1" name="Line 18"/>
            <p:cNvSpPr>
              <a:spLocks noChangeShapeType="1"/>
            </p:cNvSpPr>
            <p:nvPr/>
          </p:nvSpPr>
          <p:spPr bwMode="auto">
            <a:xfrm>
              <a:off x="1066" y="2704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2" name="Line 19"/>
            <p:cNvSpPr>
              <a:spLocks noChangeShapeType="1"/>
            </p:cNvSpPr>
            <p:nvPr/>
          </p:nvSpPr>
          <p:spPr bwMode="auto">
            <a:xfrm>
              <a:off x="1066" y="2614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3" name="Line 20"/>
            <p:cNvSpPr>
              <a:spLocks noChangeShapeType="1"/>
            </p:cNvSpPr>
            <p:nvPr/>
          </p:nvSpPr>
          <p:spPr bwMode="auto">
            <a:xfrm>
              <a:off x="1066" y="2523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4" name="Line 21"/>
            <p:cNvSpPr>
              <a:spLocks noChangeShapeType="1"/>
            </p:cNvSpPr>
            <p:nvPr/>
          </p:nvSpPr>
          <p:spPr bwMode="auto">
            <a:xfrm>
              <a:off x="1066" y="2432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5" name="Line 23"/>
            <p:cNvSpPr>
              <a:spLocks noChangeShapeType="1"/>
            </p:cNvSpPr>
            <p:nvPr/>
          </p:nvSpPr>
          <p:spPr bwMode="auto">
            <a:xfrm flipH="1">
              <a:off x="0" y="3294"/>
              <a:ext cx="38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6" name="Text Box 24"/>
            <p:cNvSpPr txBox="1">
              <a:spLocks noChangeArrowheads="1"/>
            </p:cNvSpPr>
            <p:nvPr/>
          </p:nvSpPr>
          <p:spPr bwMode="auto">
            <a:xfrm>
              <a:off x="2368" y="339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400"/>
                <a:t>y</a:t>
              </a:r>
            </a:p>
          </p:txBody>
        </p:sp>
      </p:grpSp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5046663" y="908050"/>
          <a:ext cx="40973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5" imgW="1307532" imgH="266584" progId="Equation.DSMT4">
                  <p:embed/>
                </p:oleObj>
              </mc:Choice>
              <mc:Fallback>
                <p:oleObj name="Equation" r:id="rId5" imgW="1307532" imgH="26658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908050"/>
                        <a:ext cx="409733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26"/>
          <p:cNvGraphicFramePr>
            <a:graphicFrameLocks noChangeAspect="1"/>
          </p:cNvGraphicFramePr>
          <p:nvPr/>
        </p:nvGraphicFramePr>
        <p:xfrm>
          <a:off x="5459413" y="3573463"/>
          <a:ext cx="317023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7" imgW="838200" imgH="419100" progId="Equation.DSMT4">
                  <p:embed/>
                </p:oleObj>
              </mc:Choice>
              <mc:Fallback>
                <p:oleObj name="Equation" r:id="rId7" imgW="838200" imgH="4191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573463"/>
                        <a:ext cx="3170237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326063" y="2349500"/>
          <a:ext cx="36496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9" imgW="965200" imgH="241300" progId="Equation.DSMT4">
                  <p:embed/>
                </p:oleObj>
              </mc:Choice>
              <mc:Fallback>
                <p:oleObj name="Equation" r:id="rId9" imgW="965200" imgH="2413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2349500"/>
                        <a:ext cx="364966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Line 30"/>
          <p:cNvSpPr>
            <a:spLocks noChangeShapeType="1"/>
          </p:cNvSpPr>
          <p:nvPr/>
        </p:nvSpPr>
        <p:spPr bwMode="auto">
          <a:xfrm>
            <a:off x="4140200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519" name="Group 39"/>
          <p:cNvGrpSpPr>
            <a:grpSpLocks/>
          </p:cNvGrpSpPr>
          <p:nvPr/>
        </p:nvGrpSpPr>
        <p:grpSpPr bwMode="auto">
          <a:xfrm>
            <a:off x="1619250" y="4005263"/>
            <a:ext cx="1331913" cy="731837"/>
            <a:chOff x="1020" y="2523"/>
            <a:chExt cx="839" cy="461"/>
          </a:xfrm>
        </p:grpSpPr>
        <p:sp>
          <p:nvSpPr>
            <p:cNvPr id="6155" name="Line 32"/>
            <p:cNvSpPr>
              <a:spLocks noChangeShapeType="1"/>
            </p:cNvSpPr>
            <p:nvPr/>
          </p:nvSpPr>
          <p:spPr bwMode="auto">
            <a:xfrm flipH="1">
              <a:off x="1473" y="2523"/>
              <a:ext cx="317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6" name="Line 33"/>
            <p:cNvSpPr>
              <a:spLocks noChangeShapeType="1"/>
            </p:cNvSpPr>
            <p:nvPr/>
          </p:nvSpPr>
          <p:spPr bwMode="auto">
            <a:xfrm flipH="1">
              <a:off x="1020" y="2523"/>
              <a:ext cx="317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7" name="Line 34"/>
            <p:cNvSpPr>
              <a:spLocks noChangeShapeType="1"/>
            </p:cNvSpPr>
            <p:nvPr/>
          </p:nvSpPr>
          <p:spPr bwMode="auto">
            <a:xfrm>
              <a:off x="1020" y="2750"/>
              <a:ext cx="45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8" name="Line 35"/>
            <p:cNvSpPr>
              <a:spLocks noChangeShapeType="1"/>
            </p:cNvSpPr>
            <p:nvPr/>
          </p:nvSpPr>
          <p:spPr bwMode="auto">
            <a:xfrm>
              <a:off x="1337" y="2523"/>
              <a:ext cx="45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6159" name="Object 36"/>
            <p:cNvGraphicFramePr>
              <a:graphicFrameLocks noChangeAspect="1"/>
            </p:cNvGraphicFramePr>
            <p:nvPr/>
          </p:nvGraphicFramePr>
          <p:xfrm>
            <a:off x="1564" y="2568"/>
            <a:ext cx="295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3" name="Equation" r:id="rId11" imgW="215619" imgH="177569" progId="Equation.DSMT4">
                    <p:embed/>
                  </p:oleObj>
                </mc:Choice>
                <mc:Fallback>
                  <p:oleObj name="Equation" r:id="rId11" imgW="215619" imgH="177569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2568"/>
                          <a:ext cx="295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0" name="Object 37"/>
            <p:cNvGraphicFramePr>
              <a:graphicFrameLocks noChangeAspect="1"/>
            </p:cNvGraphicFramePr>
            <p:nvPr/>
          </p:nvGraphicFramePr>
          <p:xfrm>
            <a:off x="1111" y="2750"/>
            <a:ext cx="249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4" name="Equation" r:id="rId13" imgW="215713" imgH="203024" progId="Equation.DSMT4">
                    <p:embed/>
                  </p:oleObj>
                </mc:Choice>
                <mc:Fallback>
                  <p:oleObj name="Equation" r:id="rId13" imgW="215713" imgH="203024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2750"/>
                          <a:ext cx="249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1403350" y="1196975"/>
            <a:ext cx="203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pole rychlosti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0" grpId="0"/>
      <p:bldP spid="2052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GMPrece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345362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679700" y="5824538"/>
            <a:ext cx="111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cx=0,163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T77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tatra77a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35000"/>
            <a:ext cx="7904163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679700" y="6256338"/>
            <a:ext cx="111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cx=0,212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GMPrecep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63428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103438" y="6184900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cx=0,163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T7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314450"/>
            <a:ext cx="65405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0"/>
            <a:ext cx="5022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nakrt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t77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7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tatra_87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tatra_87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pohybová rovnice vazké tekutiny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439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II Newtonův pohyb. zák. součin zrychlení a hmotnosti částice je dán součtem všech sil, které na částici působí</a:t>
            </a:r>
          </a:p>
        </p:txBody>
      </p:sp>
      <p:graphicFrame>
        <p:nvGraphicFramePr>
          <p:cNvPr id="7172" name="Object 8"/>
          <p:cNvGraphicFramePr>
            <a:graphicFrameLocks noChangeAspect="1"/>
          </p:cNvGraphicFramePr>
          <p:nvPr/>
        </p:nvGraphicFramePr>
        <p:xfrm>
          <a:off x="755650" y="3141663"/>
          <a:ext cx="56007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1916868" imgH="253890" progId="Equation.DSMT4">
                  <p:embed/>
                </p:oleObj>
              </mc:Choice>
              <mc:Fallback>
                <p:oleObj name="Equation" r:id="rId3" imgW="1916868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141663"/>
                        <a:ext cx="56007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023938" y="4097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noProof="1"/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827088" y="4652963"/>
            <a:ext cx="5513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dirty="0" smtClean="0"/>
              <a:t>Objemový element tekutiny</a:t>
            </a:r>
            <a:endParaRPr lang="cs-CZ" altLang="cs-CZ" dirty="0"/>
          </a:p>
        </p:txBody>
      </p:sp>
      <p:graphicFrame>
        <p:nvGraphicFramePr>
          <p:cNvPr id="7175" name="Object 14"/>
          <p:cNvGraphicFramePr>
            <a:graphicFrameLocks noChangeAspect="1"/>
          </p:cNvGraphicFramePr>
          <p:nvPr/>
        </p:nvGraphicFramePr>
        <p:xfrm>
          <a:off x="6300788" y="4652963"/>
          <a:ext cx="2363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5" imgW="888614" imgH="203112" progId="Equation.DSMT4">
                  <p:embed/>
                </p:oleObj>
              </mc:Choice>
              <mc:Fallback>
                <p:oleObj name="Equation" r:id="rId5" imgW="888614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652963"/>
                        <a:ext cx="23637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827088" y="5734050"/>
            <a:ext cx="6024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/>
              <a:t>Hmotnost objemového elementu</a:t>
            </a:r>
          </a:p>
        </p:txBody>
      </p:sp>
      <p:graphicFrame>
        <p:nvGraphicFramePr>
          <p:cNvPr id="7177" name="Object 16"/>
          <p:cNvGraphicFramePr>
            <a:graphicFrameLocks noChangeAspect="1"/>
          </p:cNvGraphicFramePr>
          <p:nvPr/>
        </p:nvGraphicFramePr>
        <p:xfrm>
          <a:off x="6804025" y="5734050"/>
          <a:ext cx="19573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7" imgW="736600" imgH="203200" progId="Equation.DSMT4">
                  <p:embed/>
                </p:oleObj>
              </mc:Choice>
              <mc:Fallback>
                <p:oleObj name="Equation" r:id="rId7" imgW="7366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734050"/>
                        <a:ext cx="19573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7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tatra_87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member-aerohead-albums-other-vehicles-2-picture252-gms-citation-iv-generous-teardrop-taper-cd0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aptera-ty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0025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2103438" y="5897563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aptera Cd 0.15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 descr="hummer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517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8"/>
          <p:cNvSpPr txBox="1">
            <a:spLocks noChangeArrowheads="1"/>
          </p:cNvSpPr>
          <p:nvPr/>
        </p:nvSpPr>
        <p:spPr bwMode="auto">
          <a:xfrm>
            <a:off x="2103438" y="5753100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cd 0.57  26,5 sq.ft.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gm_e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43063"/>
            <a:ext cx="5238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1816100" y="58245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EV 1 cd 0.195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pic>
        <p:nvPicPr>
          <p:cNvPr id="68611" name="Picture 6" descr="VW_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208962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2032000" y="611346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cx 0,195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volkswagen-l1_148438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600200"/>
            <a:ext cx="6572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2319338" y="6184900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1,38 l/ 100 km,   36 g C per km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volkswagen-l1a_1484378c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23938"/>
            <a:ext cx="831691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cs-CZ" smtClean="0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cs-CZ" sz="2400" smtClean="0"/>
              <a:t>The L1 concept is shorter than a VW Fox and lower than a </a:t>
            </a:r>
            <a:r>
              <a:rPr lang="en-GB" altLang="cs-CZ" sz="2400" b="1" smtClean="0">
                <a:hlinkClick r:id="rId2"/>
              </a:rPr>
              <a:t>Lamborghini</a:t>
            </a:r>
            <a:r>
              <a:rPr lang="en-GB" altLang="cs-CZ" sz="2400" smtClean="0"/>
              <a:t>. When it goes into production in 2013, it will be the most aerodynamic car in the world and, at just 840lb, the lightest.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400" smtClean="0"/>
              <a:t>It is built of the most exotic materials, with slippery carbon-fibre coachwork, a fighter aircraft’s cockpit canopy and rear-view television cameras instead of wing mirrors.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400" smtClean="0"/>
              <a:t>Its tiny, 800cc engine is one half of a VW 1.6-litre TDI turbodiesel unit, which delivers maximum power of 29 brake horsepower together with a 14 horse power electric motor to provide extra oomph for overtaking.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dura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28675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3111500" y="5608638"/>
            <a:ext cx="111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cx = 0.39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pohybová rovnice vazké tekutiny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0" y="1628775"/>
          <a:ext cx="881062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3" imgW="2260600" imgH="508000" progId="Equation.DSMT4">
                  <p:embed/>
                </p:oleObj>
              </mc:Choice>
              <mc:Fallback>
                <p:oleObj name="Equation" r:id="rId3" imgW="22606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775"/>
                        <a:ext cx="881062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0" y="3860800"/>
          <a:ext cx="640873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5" imgW="1562100" imgH="254000" progId="Equation.DSMT4">
                  <p:embed/>
                </p:oleObj>
              </mc:Choice>
              <mc:Fallback>
                <p:oleObj name="Equation" r:id="rId5" imgW="15621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0800"/>
                        <a:ext cx="640873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36730"/>
              </p:ext>
            </p:extLst>
          </p:nvPr>
        </p:nvGraphicFramePr>
        <p:xfrm>
          <a:off x="3563888" y="5301208"/>
          <a:ext cx="2363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7" imgW="888614" imgH="203112" progId="Equation.DSMT4">
                  <p:embed/>
                </p:oleObj>
              </mc:Choice>
              <mc:Fallback>
                <p:oleObj name="Equation" r:id="rId7" imgW="888614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301208"/>
                        <a:ext cx="23637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cs-CZ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cs-CZ" smtClean="0"/>
              <a:t>The L1 is capable of 99mph and 0-62mph acceleration in just 14.3sec and emits carbon dioxide at the parsimonious rate of just 39g/km, meaning free road tax in the UK.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mtClean="0"/>
              <a:t>In fact if the average British motorist swapped his 35mpg hatchback for an L1, he would reduce his annual fuel bill from about £1,430 to about £277.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2010_Toyota_Prius_V_--_04-20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8856663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535238" y="6329363"/>
            <a:ext cx="1003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cd=0.25</a:t>
            </a:r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prius_underside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3238"/>
            <a:ext cx="777716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Koeficienty aerodynamických odporů</a:t>
            </a:r>
            <a:endParaRPr lang="en-GB" altLang="cs-CZ" sz="40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mtClean="0">
                <a:hlinkClick r:id="rId2"/>
              </a:rPr>
              <a:t>http://www.martin-tlusty.euweb.cz/htm/CarAerodCz.htm</a:t>
            </a:r>
            <a:endParaRPr lang="cs-CZ" altLang="cs-CZ" smtClean="0"/>
          </a:p>
          <a:p>
            <a:pPr eaLnBrk="1" hangingPunct="1"/>
            <a:r>
              <a:rPr lang="en-GB" altLang="cs-CZ" smtClean="0">
                <a:hlinkClick r:id="rId3"/>
              </a:rPr>
              <a:t>http://www.recumbents.com/car_aerodynamics/</a:t>
            </a:r>
            <a:endParaRPr lang="cs-CZ" altLang="cs-CZ" smtClean="0"/>
          </a:p>
          <a:p>
            <a:pPr eaLnBrk="1" hangingPunct="1"/>
            <a:r>
              <a:rPr lang="en-GB" altLang="cs-CZ" smtClean="0"/>
              <a:t>http://www.electrifyingtimes.com/gmprecept.html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vliv spodku vozu</a:t>
            </a:r>
            <a:endParaRPr lang="en-GB" altLang="cs-CZ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25% celkového aerodyn. odporu.</a:t>
            </a:r>
            <a:endParaRPr lang="en-GB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cs-CZ" smtClean="0"/>
          </a:p>
        </p:txBody>
      </p:sp>
      <p:sp>
        <p:nvSpPr>
          <p:cNvPr id="79875" name="Rectangle 5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cs-CZ" smtClean="0"/>
              <a:t>rear end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 • Minimized body seams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 • Optimized rear view mirrors 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• Substitution of rear view mirrors with cameras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 • Smooth underbody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pohybová rovnice vazké tekutiny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173163" y="1412875"/>
          <a:ext cx="705008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1625600" imgH="254000" progId="Equation.DSMT4">
                  <p:embed/>
                </p:oleObj>
              </mc:Choice>
              <mc:Fallback>
                <p:oleObj name="Equation" r:id="rId3" imgW="16256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412875"/>
                        <a:ext cx="7050087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92075" y="2708275"/>
          <a:ext cx="90519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2565400" imgH="203200" progId="Equation.DSMT4">
                  <p:embed/>
                </p:oleObj>
              </mc:Choice>
              <mc:Fallback>
                <p:oleObj name="Equation" r:id="rId5" imgW="25654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2708275"/>
                        <a:ext cx="90519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1258888" y="3716338"/>
          <a:ext cx="5959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7" imgW="1688367" imgH="203112" progId="Equation.DSMT4">
                  <p:embed/>
                </p:oleObj>
              </mc:Choice>
              <mc:Fallback>
                <p:oleObj name="Equation" r:id="rId7" imgW="1688367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16338"/>
                        <a:ext cx="59594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5724525" cy="56197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tlaková síla v tekutině</a:t>
            </a:r>
          </a:p>
        </p:txBody>
      </p:sp>
      <p:grpSp>
        <p:nvGrpSpPr>
          <p:cNvPr id="22605" name="Group 77"/>
          <p:cNvGrpSpPr>
            <a:grpSpLocks/>
          </p:cNvGrpSpPr>
          <p:nvPr/>
        </p:nvGrpSpPr>
        <p:grpSpPr bwMode="auto">
          <a:xfrm>
            <a:off x="0" y="1125538"/>
            <a:ext cx="7056438" cy="5114925"/>
            <a:chOff x="0" y="709"/>
            <a:chExt cx="4445" cy="3222"/>
          </a:xfrm>
        </p:grpSpPr>
        <p:grpSp>
          <p:nvGrpSpPr>
            <p:cNvPr id="10299" name="Group 53"/>
            <p:cNvGrpSpPr>
              <a:grpSpLocks/>
            </p:cNvGrpSpPr>
            <p:nvPr/>
          </p:nvGrpSpPr>
          <p:grpSpPr bwMode="auto">
            <a:xfrm>
              <a:off x="136" y="709"/>
              <a:ext cx="4309" cy="3129"/>
              <a:chOff x="612" y="845"/>
              <a:chExt cx="4309" cy="3129"/>
            </a:xfrm>
          </p:grpSpPr>
          <p:sp>
            <p:nvSpPr>
              <p:cNvPr id="10303" name="Line 8"/>
              <p:cNvSpPr>
                <a:spLocks noChangeShapeType="1"/>
              </p:cNvSpPr>
              <p:nvPr/>
            </p:nvSpPr>
            <p:spPr bwMode="auto">
              <a:xfrm flipV="1">
                <a:off x="1973" y="845"/>
                <a:ext cx="0" cy="2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04" name="Line 9"/>
              <p:cNvSpPr>
                <a:spLocks noChangeShapeType="1"/>
              </p:cNvSpPr>
              <p:nvPr/>
            </p:nvSpPr>
            <p:spPr bwMode="auto">
              <a:xfrm>
                <a:off x="1973" y="3022"/>
                <a:ext cx="2948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05" name="Line 10"/>
              <p:cNvSpPr>
                <a:spLocks noChangeShapeType="1"/>
              </p:cNvSpPr>
              <p:nvPr/>
            </p:nvSpPr>
            <p:spPr bwMode="auto">
              <a:xfrm flipH="1">
                <a:off x="612" y="3022"/>
                <a:ext cx="1361" cy="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00" name="Text Box 11"/>
            <p:cNvSpPr txBox="1">
              <a:spLocks noChangeArrowheads="1"/>
            </p:cNvSpPr>
            <p:nvPr/>
          </p:nvSpPr>
          <p:spPr bwMode="auto">
            <a:xfrm>
              <a:off x="0" y="3339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3200"/>
                <a:t>x</a:t>
              </a:r>
            </a:p>
          </p:txBody>
        </p:sp>
        <p:sp>
          <p:nvSpPr>
            <p:cNvPr id="10301" name="Text Box 12"/>
            <p:cNvSpPr txBox="1">
              <a:spLocks noChangeArrowheads="1"/>
            </p:cNvSpPr>
            <p:nvPr/>
          </p:nvSpPr>
          <p:spPr bwMode="auto">
            <a:xfrm>
              <a:off x="4128" y="356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3200"/>
                <a:t>y</a:t>
              </a:r>
            </a:p>
          </p:txBody>
        </p:sp>
        <p:sp>
          <p:nvSpPr>
            <p:cNvPr id="10302" name="Text Box 13"/>
            <p:cNvSpPr txBox="1">
              <a:spLocks noChangeArrowheads="1"/>
            </p:cNvSpPr>
            <p:nvPr/>
          </p:nvSpPr>
          <p:spPr bwMode="auto">
            <a:xfrm>
              <a:off x="1134" y="75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3200"/>
                <a:t>z</a:t>
              </a:r>
            </a:p>
          </p:txBody>
        </p:sp>
      </p:grpSp>
      <p:sp>
        <p:nvSpPr>
          <p:cNvPr id="10244" name="Text Box 58"/>
          <p:cNvSpPr txBox="1">
            <a:spLocks noChangeArrowheads="1"/>
          </p:cNvSpPr>
          <p:nvPr/>
        </p:nvSpPr>
        <p:spPr bwMode="auto">
          <a:xfrm>
            <a:off x="1995488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noProof="1"/>
          </a:p>
        </p:txBody>
      </p:sp>
      <p:grpSp>
        <p:nvGrpSpPr>
          <p:cNvPr id="22610" name="Group 82"/>
          <p:cNvGrpSpPr>
            <a:grpSpLocks/>
          </p:cNvGrpSpPr>
          <p:nvPr/>
        </p:nvGrpSpPr>
        <p:grpSpPr bwMode="auto">
          <a:xfrm>
            <a:off x="1584325" y="1628775"/>
            <a:ext cx="2100263" cy="4789488"/>
            <a:chOff x="998" y="1026"/>
            <a:chExt cx="1323" cy="3017"/>
          </a:xfrm>
        </p:grpSpPr>
        <p:grpSp>
          <p:nvGrpSpPr>
            <p:cNvPr id="10294" name="Group 52"/>
            <p:cNvGrpSpPr>
              <a:grpSpLocks/>
            </p:cNvGrpSpPr>
            <p:nvPr/>
          </p:nvGrpSpPr>
          <p:grpSpPr bwMode="auto">
            <a:xfrm>
              <a:off x="998" y="1026"/>
              <a:ext cx="1323" cy="2767"/>
              <a:chOff x="1466" y="1162"/>
              <a:chExt cx="1323" cy="2767"/>
            </a:xfrm>
          </p:grpSpPr>
          <p:sp>
            <p:nvSpPr>
              <p:cNvPr id="10296" name="Line 17"/>
              <p:cNvSpPr>
                <a:spLocks noChangeShapeType="1"/>
              </p:cNvSpPr>
              <p:nvPr/>
            </p:nvSpPr>
            <p:spPr bwMode="auto">
              <a:xfrm flipH="1">
                <a:off x="1746" y="3203"/>
                <a:ext cx="104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7" name="Line 18"/>
              <p:cNvSpPr>
                <a:spLocks noChangeShapeType="1"/>
              </p:cNvSpPr>
              <p:nvPr/>
            </p:nvSpPr>
            <p:spPr bwMode="auto">
              <a:xfrm flipV="1">
                <a:off x="2789" y="1162"/>
                <a:ext cx="0" cy="2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8" name="Freeform 22"/>
              <p:cNvSpPr>
                <a:spLocks/>
              </p:cNvSpPr>
              <p:nvPr/>
            </p:nvSpPr>
            <p:spPr bwMode="auto">
              <a:xfrm>
                <a:off x="1466" y="1162"/>
                <a:ext cx="1323" cy="2767"/>
              </a:xfrm>
              <a:custGeom>
                <a:avLst/>
                <a:gdLst>
                  <a:gd name="T0" fmla="*/ 1323 w 1323"/>
                  <a:gd name="T1" fmla="*/ 0 h 2767"/>
                  <a:gd name="T2" fmla="*/ 1006 w 1323"/>
                  <a:gd name="T3" fmla="*/ 91 h 2767"/>
                  <a:gd name="T4" fmla="*/ 824 w 1323"/>
                  <a:gd name="T5" fmla="*/ 272 h 2767"/>
                  <a:gd name="T6" fmla="*/ 643 w 1323"/>
                  <a:gd name="T7" fmla="*/ 408 h 2767"/>
                  <a:gd name="T8" fmla="*/ 371 w 1323"/>
                  <a:gd name="T9" fmla="*/ 363 h 2767"/>
                  <a:gd name="T10" fmla="*/ 280 w 1323"/>
                  <a:gd name="T11" fmla="*/ 363 h 2767"/>
                  <a:gd name="T12" fmla="*/ 99 w 1323"/>
                  <a:gd name="T13" fmla="*/ 408 h 2767"/>
                  <a:gd name="T14" fmla="*/ 53 w 1323"/>
                  <a:gd name="T15" fmla="*/ 590 h 2767"/>
                  <a:gd name="T16" fmla="*/ 8 w 1323"/>
                  <a:gd name="T17" fmla="*/ 862 h 2767"/>
                  <a:gd name="T18" fmla="*/ 99 w 1323"/>
                  <a:gd name="T19" fmla="*/ 998 h 2767"/>
                  <a:gd name="T20" fmla="*/ 235 w 1323"/>
                  <a:gd name="T21" fmla="*/ 1270 h 2767"/>
                  <a:gd name="T22" fmla="*/ 189 w 1323"/>
                  <a:gd name="T23" fmla="*/ 1633 h 2767"/>
                  <a:gd name="T24" fmla="*/ 189 w 1323"/>
                  <a:gd name="T25" fmla="*/ 1996 h 2767"/>
                  <a:gd name="T26" fmla="*/ 280 w 1323"/>
                  <a:gd name="T27" fmla="*/ 2177 h 2767"/>
                  <a:gd name="T28" fmla="*/ 325 w 1323"/>
                  <a:gd name="T29" fmla="*/ 2359 h 2767"/>
                  <a:gd name="T30" fmla="*/ 280 w 1323"/>
                  <a:gd name="T31" fmla="*/ 2540 h 2767"/>
                  <a:gd name="T32" fmla="*/ 235 w 1323"/>
                  <a:gd name="T33" fmla="*/ 2631 h 2767"/>
                  <a:gd name="T34" fmla="*/ 280 w 1323"/>
                  <a:gd name="T35" fmla="*/ 2767 h 27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3" h="2767">
                    <a:moveTo>
                      <a:pt x="1323" y="0"/>
                    </a:moveTo>
                    <a:cubicBezTo>
                      <a:pt x="1206" y="23"/>
                      <a:pt x="1089" y="46"/>
                      <a:pt x="1006" y="91"/>
                    </a:cubicBezTo>
                    <a:cubicBezTo>
                      <a:pt x="923" y="136"/>
                      <a:pt x="885" y="219"/>
                      <a:pt x="824" y="272"/>
                    </a:cubicBezTo>
                    <a:cubicBezTo>
                      <a:pt x="763" y="325"/>
                      <a:pt x="718" y="393"/>
                      <a:pt x="643" y="408"/>
                    </a:cubicBezTo>
                    <a:cubicBezTo>
                      <a:pt x="568" y="423"/>
                      <a:pt x="432" y="370"/>
                      <a:pt x="371" y="363"/>
                    </a:cubicBezTo>
                    <a:cubicBezTo>
                      <a:pt x="310" y="356"/>
                      <a:pt x="325" y="356"/>
                      <a:pt x="280" y="363"/>
                    </a:cubicBezTo>
                    <a:cubicBezTo>
                      <a:pt x="235" y="370"/>
                      <a:pt x="137" y="370"/>
                      <a:pt x="99" y="408"/>
                    </a:cubicBezTo>
                    <a:cubicBezTo>
                      <a:pt x="61" y="446"/>
                      <a:pt x="68" y="514"/>
                      <a:pt x="53" y="590"/>
                    </a:cubicBezTo>
                    <a:cubicBezTo>
                      <a:pt x="38" y="666"/>
                      <a:pt x="0" y="794"/>
                      <a:pt x="8" y="862"/>
                    </a:cubicBezTo>
                    <a:cubicBezTo>
                      <a:pt x="16" y="930"/>
                      <a:pt x="61" y="930"/>
                      <a:pt x="99" y="998"/>
                    </a:cubicBezTo>
                    <a:cubicBezTo>
                      <a:pt x="137" y="1066"/>
                      <a:pt x="220" y="1164"/>
                      <a:pt x="235" y="1270"/>
                    </a:cubicBezTo>
                    <a:cubicBezTo>
                      <a:pt x="250" y="1376"/>
                      <a:pt x="197" y="1512"/>
                      <a:pt x="189" y="1633"/>
                    </a:cubicBezTo>
                    <a:cubicBezTo>
                      <a:pt x="181" y="1754"/>
                      <a:pt x="174" y="1905"/>
                      <a:pt x="189" y="1996"/>
                    </a:cubicBezTo>
                    <a:cubicBezTo>
                      <a:pt x="204" y="2087"/>
                      <a:pt x="257" y="2116"/>
                      <a:pt x="280" y="2177"/>
                    </a:cubicBezTo>
                    <a:cubicBezTo>
                      <a:pt x="303" y="2238"/>
                      <a:pt x="325" y="2299"/>
                      <a:pt x="325" y="2359"/>
                    </a:cubicBezTo>
                    <a:cubicBezTo>
                      <a:pt x="325" y="2419"/>
                      <a:pt x="295" y="2495"/>
                      <a:pt x="280" y="2540"/>
                    </a:cubicBezTo>
                    <a:cubicBezTo>
                      <a:pt x="265" y="2585"/>
                      <a:pt x="235" y="2593"/>
                      <a:pt x="235" y="2631"/>
                    </a:cubicBezTo>
                    <a:cubicBezTo>
                      <a:pt x="235" y="2669"/>
                      <a:pt x="273" y="2752"/>
                      <a:pt x="280" y="276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aphicFrame>
          <p:nvGraphicFramePr>
            <p:cNvPr id="10295" name="Object 59"/>
            <p:cNvGraphicFramePr>
              <a:graphicFrameLocks noChangeAspect="1"/>
            </p:cNvGraphicFramePr>
            <p:nvPr/>
          </p:nvGraphicFramePr>
          <p:xfrm>
            <a:off x="1134" y="3657"/>
            <a:ext cx="295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1" name="Equation" r:id="rId3" imgW="164885" imgH="215619" progId="Equation.DSMT4">
                    <p:embed/>
                  </p:oleObj>
                </mc:Choice>
                <mc:Fallback>
                  <p:oleObj name="Equation" r:id="rId3" imgW="164885" imgH="215619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" y="3657"/>
                          <a:ext cx="295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611" name="Group 83"/>
          <p:cNvGrpSpPr>
            <a:grpSpLocks/>
          </p:cNvGrpSpPr>
          <p:nvPr/>
        </p:nvGrpSpPr>
        <p:grpSpPr bwMode="auto">
          <a:xfrm>
            <a:off x="2376488" y="1844675"/>
            <a:ext cx="2100262" cy="4718050"/>
            <a:chOff x="1497" y="1162"/>
            <a:chExt cx="1323" cy="2972"/>
          </a:xfrm>
        </p:grpSpPr>
        <p:grpSp>
          <p:nvGrpSpPr>
            <p:cNvPr id="10288" name="Group 51"/>
            <p:cNvGrpSpPr>
              <a:grpSpLocks/>
            </p:cNvGrpSpPr>
            <p:nvPr/>
          </p:nvGrpSpPr>
          <p:grpSpPr bwMode="auto">
            <a:xfrm>
              <a:off x="1497" y="1162"/>
              <a:ext cx="1323" cy="2767"/>
              <a:chOff x="1973" y="1298"/>
              <a:chExt cx="1323" cy="2767"/>
            </a:xfrm>
          </p:grpSpPr>
          <p:sp>
            <p:nvSpPr>
              <p:cNvPr id="10290" name="Line 16"/>
              <p:cNvSpPr>
                <a:spLocks noChangeShapeType="1"/>
              </p:cNvSpPr>
              <p:nvPr/>
            </p:nvSpPr>
            <p:spPr bwMode="auto">
              <a:xfrm flipH="1">
                <a:off x="2245" y="3339"/>
                <a:ext cx="104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291" name="Group 50"/>
              <p:cNvGrpSpPr>
                <a:grpSpLocks/>
              </p:cNvGrpSpPr>
              <p:nvPr/>
            </p:nvGrpSpPr>
            <p:grpSpPr bwMode="auto">
              <a:xfrm>
                <a:off x="1973" y="1298"/>
                <a:ext cx="1323" cy="2767"/>
                <a:chOff x="1973" y="1298"/>
                <a:chExt cx="1323" cy="2767"/>
              </a:xfrm>
            </p:grpSpPr>
            <p:sp>
              <p:nvSpPr>
                <p:cNvPr id="1029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288" y="1298"/>
                  <a:ext cx="0" cy="20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93" name="Freeform 23"/>
                <p:cNvSpPr>
                  <a:spLocks/>
                </p:cNvSpPr>
                <p:nvPr/>
              </p:nvSpPr>
              <p:spPr bwMode="auto">
                <a:xfrm>
                  <a:off x="1973" y="1298"/>
                  <a:ext cx="1323" cy="2767"/>
                </a:xfrm>
                <a:custGeom>
                  <a:avLst/>
                  <a:gdLst>
                    <a:gd name="T0" fmla="*/ 1323 w 1323"/>
                    <a:gd name="T1" fmla="*/ 0 h 2767"/>
                    <a:gd name="T2" fmla="*/ 1006 w 1323"/>
                    <a:gd name="T3" fmla="*/ 91 h 2767"/>
                    <a:gd name="T4" fmla="*/ 824 w 1323"/>
                    <a:gd name="T5" fmla="*/ 272 h 2767"/>
                    <a:gd name="T6" fmla="*/ 643 w 1323"/>
                    <a:gd name="T7" fmla="*/ 408 h 2767"/>
                    <a:gd name="T8" fmla="*/ 371 w 1323"/>
                    <a:gd name="T9" fmla="*/ 363 h 2767"/>
                    <a:gd name="T10" fmla="*/ 280 w 1323"/>
                    <a:gd name="T11" fmla="*/ 363 h 2767"/>
                    <a:gd name="T12" fmla="*/ 99 w 1323"/>
                    <a:gd name="T13" fmla="*/ 408 h 2767"/>
                    <a:gd name="T14" fmla="*/ 53 w 1323"/>
                    <a:gd name="T15" fmla="*/ 590 h 2767"/>
                    <a:gd name="T16" fmla="*/ 8 w 1323"/>
                    <a:gd name="T17" fmla="*/ 862 h 2767"/>
                    <a:gd name="T18" fmla="*/ 99 w 1323"/>
                    <a:gd name="T19" fmla="*/ 998 h 2767"/>
                    <a:gd name="T20" fmla="*/ 235 w 1323"/>
                    <a:gd name="T21" fmla="*/ 1270 h 2767"/>
                    <a:gd name="T22" fmla="*/ 189 w 1323"/>
                    <a:gd name="T23" fmla="*/ 1633 h 2767"/>
                    <a:gd name="T24" fmla="*/ 189 w 1323"/>
                    <a:gd name="T25" fmla="*/ 1996 h 2767"/>
                    <a:gd name="T26" fmla="*/ 280 w 1323"/>
                    <a:gd name="T27" fmla="*/ 2177 h 2767"/>
                    <a:gd name="T28" fmla="*/ 325 w 1323"/>
                    <a:gd name="T29" fmla="*/ 2359 h 2767"/>
                    <a:gd name="T30" fmla="*/ 280 w 1323"/>
                    <a:gd name="T31" fmla="*/ 2540 h 2767"/>
                    <a:gd name="T32" fmla="*/ 235 w 1323"/>
                    <a:gd name="T33" fmla="*/ 2631 h 2767"/>
                    <a:gd name="T34" fmla="*/ 280 w 1323"/>
                    <a:gd name="T35" fmla="*/ 2767 h 27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323" h="2767">
                      <a:moveTo>
                        <a:pt x="1323" y="0"/>
                      </a:moveTo>
                      <a:cubicBezTo>
                        <a:pt x="1206" y="23"/>
                        <a:pt x="1089" y="46"/>
                        <a:pt x="1006" y="91"/>
                      </a:cubicBezTo>
                      <a:cubicBezTo>
                        <a:pt x="923" y="136"/>
                        <a:pt x="885" y="219"/>
                        <a:pt x="824" y="272"/>
                      </a:cubicBezTo>
                      <a:cubicBezTo>
                        <a:pt x="763" y="325"/>
                        <a:pt x="718" y="393"/>
                        <a:pt x="643" y="408"/>
                      </a:cubicBezTo>
                      <a:cubicBezTo>
                        <a:pt x="568" y="423"/>
                        <a:pt x="432" y="370"/>
                        <a:pt x="371" y="363"/>
                      </a:cubicBezTo>
                      <a:cubicBezTo>
                        <a:pt x="310" y="356"/>
                        <a:pt x="325" y="356"/>
                        <a:pt x="280" y="363"/>
                      </a:cubicBezTo>
                      <a:cubicBezTo>
                        <a:pt x="235" y="370"/>
                        <a:pt x="137" y="370"/>
                        <a:pt x="99" y="408"/>
                      </a:cubicBezTo>
                      <a:cubicBezTo>
                        <a:pt x="61" y="446"/>
                        <a:pt x="68" y="514"/>
                        <a:pt x="53" y="590"/>
                      </a:cubicBezTo>
                      <a:cubicBezTo>
                        <a:pt x="38" y="666"/>
                        <a:pt x="0" y="794"/>
                        <a:pt x="8" y="862"/>
                      </a:cubicBezTo>
                      <a:cubicBezTo>
                        <a:pt x="16" y="930"/>
                        <a:pt x="61" y="930"/>
                        <a:pt x="99" y="998"/>
                      </a:cubicBezTo>
                      <a:cubicBezTo>
                        <a:pt x="137" y="1066"/>
                        <a:pt x="220" y="1164"/>
                        <a:pt x="235" y="1270"/>
                      </a:cubicBezTo>
                      <a:cubicBezTo>
                        <a:pt x="250" y="1376"/>
                        <a:pt x="197" y="1512"/>
                        <a:pt x="189" y="1633"/>
                      </a:cubicBezTo>
                      <a:cubicBezTo>
                        <a:pt x="181" y="1754"/>
                        <a:pt x="174" y="1905"/>
                        <a:pt x="189" y="1996"/>
                      </a:cubicBezTo>
                      <a:cubicBezTo>
                        <a:pt x="204" y="2087"/>
                        <a:pt x="257" y="2116"/>
                        <a:pt x="280" y="2177"/>
                      </a:cubicBezTo>
                      <a:cubicBezTo>
                        <a:pt x="303" y="2238"/>
                        <a:pt x="325" y="2299"/>
                        <a:pt x="325" y="2359"/>
                      </a:cubicBezTo>
                      <a:cubicBezTo>
                        <a:pt x="325" y="2419"/>
                        <a:pt x="295" y="2495"/>
                        <a:pt x="280" y="2540"/>
                      </a:cubicBezTo>
                      <a:cubicBezTo>
                        <a:pt x="265" y="2585"/>
                        <a:pt x="235" y="2593"/>
                        <a:pt x="235" y="2631"/>
                      </a:cubicBezTo>
                      <a:cubicBezTo>
                        <a:pt x="235" y="2669"/>
                        <a:pt x="273" y="2752"/>
                        <a:pt x="280" y="276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aphicFrame>
          <p:nvGraphicFramePr>
            <p:cNvPr id="10289" name="Object 60"/>
            <p:cNvGraphicFramePr>
              <a:graphicFrameLocks noChangeAspect="1"/>
            </p:cNvGraphicFramePr>
            <p:nvPr/>
          </p:nvGraphicFramePr>
          <p:xfrm>
            <a:off x="1791" y="3748"/>
            <a:ext cx="318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2" name="Equation" r:id="rId5" imgW="177569" imgH="215619" progId="Equation.DSMT4">
                    <p:embed/>
                  </p:oleObj>
                </mc:Choice>
                <mc:Fallback>
                  <p:oleObj name="Equation" r:id="rId5" imgW="177569" imgH="215619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3748"/>
                          <a:ext cx="318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98" name="Group 70"/>
          <p:cNvGrpSpPr>
            <a:grpSpLocks/>
          </p:cNvGrpSpPr>
          <p:nvPr/>
        </p:nvGrpSpPr>
        <p:grpSpPr bwMode="auto">
          <a:xfrm>
            <a:off x="3168650" y="3213100"/>
            <a:ext cx="1296988" cy="1223963"/>
            <a:chOff x="2472" y="2160"/>
            <a:chExt cx="817" cy="771"/>
          </a:xfrm>
        </p:grpSpPr>
        <p:grpSp>
          <p:nvGrpSpPr>
            <p:cNvPr id="10266" name="Group 67"/>
            <p:cNvGrpSpPr>
              <a:grpSpLocks/>
            </p:cNvGrpSpPr>
            <p:nvPr/>
          </p:nvGrpSpPr>
          <p:grpSpPr bwMode="auto">
            <a:xfrm>
              <a:off x="2472" y="2160"/>
              <a:ext cx="817" cy="771"/>
              <a:chOff x="2472" y="2160"/>
              <a:chExt cx="817" cy="771"/>
            </a:xfrm>
          </p:grpSpPr>
          <p:grpSp>
            <p:nvGrpSpPr>
              <p:cNvPr id="10269" name="Group 57"/>
              <p:cNvGrpSpPr>
                <a:grpSpLocks/>
              </p:cNvGrpSpPr>
              <p:nvPr/>
            </p:nvGrpSpPr>
            <p:grpSpPr bwMode="auto">
              <a:xfrm>
                <a:off x="2472" y="2160"/>
                <a:ext cx="817" cy="771"/>
                <a:chOff x="2472" y="2160"/>
                <a:chExt cx="817" cy="771"/>
              </a:xfrm>
            </p:grpSpPr>
            <p:grpSp>
              <p:nvGrpSpPr>
                <p:cNvPr id="10272" name="Group 49"/>
                <p:cNvGrpSpPr>
                  <a:grpSpLocks/>
                </p:cNvGrpSpPr>
                <p:nvPr/>
              </p:nvGrpSpPr>
              <p:grpSpPr bwMode="auto">
                <a:xfrm>
                  <a:off x="2472" y="2160"/>
                  <a:ext cx="817" cy="771"/>
                  <a:chOff x="2472" y="2160"/>
                  <a:chExt cx="817" cy="771"/>
                </a:xfrm>
              </p:grpSpPr>
              <p:sp>
                <p:nvSpPr>
                  <p:cNvPr id="1027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789" y="2568"/>
                    <a:ext cx="499" cy="136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7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789" y="2160"/>
                    <a:ext cx="499" cy="136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795"/>
                    <a:ext cx="499" cy="136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387"/>
                    <a:ext cx="499" cy="136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80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2160"/>
                    <a:ext cx="318" cy="227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81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2568"/>
                    <a:ext cx="318" cy="227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82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1" y="2296"/>
                    <a:ext cx="318" cy="227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83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1" y="2704"/>
                    <a:ext cx="318" cy="227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84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8" y="2296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85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9" y="2160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86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2" y="2387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8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2523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aphicFrame>
              <p:nvGraphicFramePr>
                <p:cNvPr id="10273" name="Object 54"/>
                <p:cNvGraphicFramePr>
                  <a:graphicFrameLocks noChangeAspect="1"/>
                </p:cNvGraphicFramePr>
                <p:nvPr/>
              </p:nvGraphicFramePr>
              <p:xfrm>
                <a:off x="2562" y="2614"/>
                <a:ext cx="295" cy="2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63" name="Equation" r:id="rId7" imgW="215619" imgH="177569" progId="Equation.DSMT4">
                        <p:embed/>
                      </p:oleObj>
                    </mc:Choice>
                    <mc:Fallback>
                      <p:oleObj name="Equation" r:id="rId7" imgW="215619" imgH="177569" progId="Equation.DSMT4">
                        <p:embed/>
                        <p:pic>
                          <p:nvPicPr>
                            <p:cNvPr id="0" name="Object 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62" y="2614"/>
                              <a:ext cx="295" cy="2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274" name="Object 55"/>
                <p:cNvGraphicFramePr>
                  <a:graphicFrameLocks noChangeAspect="1"/>
                </p:cNvGraphicFramePr>
                <p:nvPr/>
              </p:nvGraphicFramePr>
              <p:xfrm>
                <a:off x="2971" y="2432"/>
                <a:ext cx="249" cy="2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64" name="Equation" r:id="rId9" imgW="215713" imgH="203024" progId="Equation.DSMT4">
                        <p:embed/>
                      </p:oleObj>
                    </mc:Choice>
                    <mc:Fallback>
                      <p:oleObj name="Equation" r:id="rId9" imgW="215713" imgH="203024" progId="Equation.DSMT4">
                        <p:embed/>
                        <p:pic>
                          <p:nvPicPr>
                            <p:cNvPr id="0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1" y="2432"/>
                              <a:ext cx="249" cy="23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275" name="Object 56"/>
                <p:cNvGraphicFramePr>
                  <a:graphicFrameLocks noChangeAspect="1"/>
                </p:cNvGraphicFramePr>
                <p:nvPr/>
              </p:nvGraphicFramePr>
              <p:xfrm>
                <a:off x="2789" y="2251"/>
                <a:ext cx="245" cy="1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65" name="Equation" r:id="rId11" imgW="203024" imgH="164957" progId="Equation.DSMT4">
                        <p:embed/>
                      </p:oleObj>
                    </mc:Choice>
                    <mc:Fallback>
                      <p:oleObj name="Equation" r:id="rId11" imgW="203024" imgH="164957" progId="Equation.DSMT4">
                        <p:embed/>
                        <p:pic>
                          <p:nvPicPr>
                            <p:cNvPr id="0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9" y="2251"/>
                              <a:ext cx="245" cy="1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270" name="Line 65"/>
              <p:cNvSpPr>
                <a:spLocks noChangeShapeType="1"/>
              </p:cNvSpPr>
              <p:nvPr/>
            </p:nvSpPr>
            <p:spPr bwMode="auto">
              <a:xfrm flipV="1">
                <a:off x="2472" y="2160"/>
                <a:ext cx="317" cy="635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1" name="Line 66"/>
              <p:cNvSpPr>
                <a:spLocks noChangeShapeType="1"/>
              </p:cNvSpPr>
              <p:nvPr/>
            </p:nvSpPr>
            <p:spPr bwMode="auto">
              <a:xfrm>
                <a:off x="2472" y="2387"/>
                <a:ext cx="317" cy="181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267" name="Line 68"/>
            <p:cNvSpPr>
              <a:spLocks noChangeShapeType="1"/>
            </p:cNvSpPr>
            <p:nvPr/>
          </p:nvSpPr>
          <p:spPr bwMode="auto">
            <a:xfrm flipV="1">
              <a:off x="2971" y="2296"/>
              <a:ext cx="317" cy="635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8" name="Line 69"/>
            <p:cNvSpPr>
              <a:spLocks noChangeShapeType="1"/>
            </p:cNvSpPr>
            <p:nvPr/>
          </p:nvSpPr>
          <p:spPr bwMode="auto">
            <a:xfrm>
              <a:off x="2971" y="2523"/>
              <a:ext cx="317" cy="181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48" name="Text Box 72"/>
          <p:cNvSpPr txBox="1">
            <a:spLocks noChangeArrowheads="1"/>
          </p:cNvSpPr>
          <p:nvPr/>
        </p:nvSpPr>
        <p:spPr bwMode="auto">
          <a:xfrm>
            <a:off x="555625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noProof="1"/>
          </a:p>
        </p:txBody>
      </p:sp>
      <p:grpSp>
        <p:nvGrpSpPr>
          <p:cNvPr id="22606" name="Group 78"/>
          <p:cNvGrpSpPr>
            <a:grpSpLocks/>
          </p:cNvGrpSpPr>
          <p:nvPr/>
        </p:nvGrpSpPr>
        <p:grpSpPr bwMode="auto">
          <a:xfrm>
            <a:off x="647700" y="2565400"/>
            <a:ext cx="2808288" cy="1008063"/>
            <a:chOff x="408" y="1616"/>
            <a:chExt cx="1769" cy="635"/>
          </a:xfrm>
        </p:grpSpPr>
        <p:sp>
          <p:nvSpPr>
            <p:cNvPr id="10264" name="AutoShape 64"/>
            <p:cNvSpPr>
              <a:spLocks noChangeArrowheads="1"/>
            </p:cNvSpPr>
            <p:nvPr/>
          </p:nvSpPr>
          <p:spPr bwMode="auto">
            <a:xfrm rot="829609">
              <a:off x="771" y="2069"/>
              <a:ext cx="1406" cy="182"/>
            </a:xfrm>
            <a:prstGeom prst="rightArrow">
              <a:avLst>
                <a:gd name="adj1" fmla="val 50000"/>
                <a:gd name="adj2" fmla="val 193132"/>
              </a:avLst>
            </a:prstGeom>
            <a:solidFill>
              <a:schemeClr val="accent1">
                <a:alpha val="25882"/>
              </a:scheme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10265" name="Object 73"/>
            <p:cNvGraphicFramePr>
              <a:graphicFrameLocks noChangeAspect="1"/>
            </p:cNvGraphicFramePr>
            <p:nvPr/>
          </p:nvGraphicFramePr>
          <p:xfrm>
            <a:off x="408" y="1616"/>
            <a:ext cx="320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6" name="Equation" r:id="rId13" imgW="215619" imgH="266353" progId="Equation.DSMT4">
                    <p:embed/>
                  </p:oleObj>
                </mc:Choice>
                <mc:Fallback>
                  <p:oleObj name="Equation" r:id="rId13" imgW="215619" imgH="266353" progId="Equation.DSMT4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1616"/>
                          <a:ext cx="320" cy="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607" name="Group 79"/>
          <p:cNvGrpSpPr>
            <a:grpSpLocks/>
          </p:cNvGrpSpPr>
          <p:nvPr/>
        </p:nvGrpSpPr>
        <p:grpSpPr bwMode="auto">
          <a:xfrm>
            <a:off x="4176713" y="3933825"/>
            <a:ext cx="1819275" cy="698500"/>
            <a:chOff x="2631" y="2478"/>
            <a:chExt cx="1146" cy="440"/>
          </a:xfrm>
        </p:grpSpPr>
        <p:sp>
          <p:nvSpPr>
            <p:cNvPr id="10262" name="AutoShape 71"/>
            <p:cNvSpPr>
              <a:spLocks noChangeArrowheads="1"/>
            </p:cNvSpPr>
            <p:nvPr/>
          </p:nvSpPr>
          <p:spPr bwMode="auto">
            <a:xfrm rot="798371">
              <a:off x="2631" y="2478"/>
              <a:ext cx="726" cy="182"/>
            </a:xfrm>
            <a:prstGeom prst="leftArrow">
              <a:avLst>
                <a:gd name="adj1" fmla="val 50000"/>
                <a:gd name="adj2" fmla="val 99725"/>
              </a:avLst>
            </a:prstGeom>
            <a:solidFill>
              <a:schemeClr val="accent1">
                <a:alpha val="25882"/>
              </a:schemeClr>
            </a:solidFill>
            <a:ln w="9525" algn="ctr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10263" name="Object 74"/>
            <p:cNvGraphicFramePr>
              <a:graphicFrameLocks noChangeAspect="1"/>
            </p:cNvGraphicFramePr>
            <p:nvPr/>
          </p:nvGraphicFramePr>
          <p:xfrm>
            <a:off x="3438" y="2523"/>
            <a:ext cx="339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7" name="Equation" r:id="rId15" imgW="228501" imgH="266584" progId="Equation.DSMT4">
                    <p:embed/>
                  </p:oleObj>
                </mc:Choice>
                <mc:Fallback>
                  <p:oleObj name="Equation" r:id="rId15" imgW="228501" imgH="266584" progId="Equation.DSMT4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" y="2523"/>
                          <a:ext cx="339" cy="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603" name="Object 75"/>
          <p:cNvGraphicFramePr>
            <a:graphicFrameLocks noChangeAspect="1"/>
          </p:cNvGraphicFramePr>
          <p:nvPr/>
        </p:nvGraphicFramePr>
        <p:xfrm>
          <a:off x="5867400" y="260350"/>
          <a:ext cx="2355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Equation" r:id="rId17" imgW="914003" imgH="266584" progId="Equation.DSMT4">
                  <p:embed/>
                </p:oleObj>
              </mc:Choice>
              <mc:Fallback>
                <p:oleObj name="Equation" r:id="rId17" imgW="914003" imgH="266584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0350"/>
                        <a:ext cx="23558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4" name="Object 76"/>
          <p:cNvGraphicFramePr>
            <a:graphicFrameLocks noChangeAspect="1"/>
          </p:cNvGraphicFramePr>
          <p:nvPr/>
        </p:nvGraphicFramePr>
        <p:xfrm>
          <a:off x="4895850" y="765175"/>
          <a:ext cx="42322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Equation" r:id="rId19" imgW="1689100" imgH="508000" progId="Equation.DSMT4">
                  <p:embed/>
                </p:oleObj>
              </mc:Choice>
              <mc:Fallback>
                <p:oleObj name="Equation" r:id="rId19" imgW="1689100" imgH="5080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765175"/>
                        <a:ext cx="423227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9" name="Object 81"/>
          <p:cNvGraphicFramePr>
            <a:graphicFrameLocks noChangeAspect="1"/>
          </p:cNvGraphicFramePr>
          <p:nvPr/>
        </p:nvGraphicFramePr>
        <p:xfrm>
          <a:off x="4752975" y="2060575"/>
          <a:ext cx="43910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Equation" r:id="rId21" imgW="1752600" imgH="241300" progId="Equation.DSMT4">
                  <p:embed/>
                </p:oleObj>
              </mc:Choice>
              <mc:Fallback>
                <p:oleObj name="Equation" r:id="rId21" imgW="1752600" imgH="2413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2060575"/>
                        <a:ext cx="43910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615" name="Group 87"/>
          <p:cNvGrpSpPr>
            <a:grpSpLocks/>
          </p:cNvGrpSpPr>
          <p:nvPr/>
        </p:nvGrpSpPr>
        <p:grpSpPr bwMode="auto">
          <a:xfrm>
            <a:off x="2376488" y="2565400"/>
            <a:ext cx="3744912" cy="2520950"/>
            <a:chOff x="1497" y="1616"/>
            <a:chExt cx="2359" cy="1588"/>
          </a:xfrm>
        </p:grpSpPr>
        <p:grpSp>
          <p:nvGrpSpPr>
            <p:cNvPr id="10256" name="Group 30"/>
            <p:cNvGrpSpPr>
              <a:grpSpLocks/>
            </p:cNvGrpSpPr>
            <p:nvPr/>
          </p:nvGrpSpPr>
          <p:grpSpPr bwMode="auto">
            <a:xfrm>
              <a:off x="1497" y="1616"/>
              <a:ext cx="2359" cy="1588"/>
              <a:chOff x="1746" y="1026"/>
              <a:chExt cx="2359" cy="1588"/>
            </a:xfrm>
          </p:grpSpPr>
          <p:sp>
            <p:nvSpPr>
              <p:cNvPr id="10259" name="Line 24"/>
              <p:cNvSpPr>
                <a:spLocks noChangeShapeType="1"/>
              </p:cNvSpPr>
              <p:nvPr/>
            </p:nvSpPr>
            <p:spPr bwMode="auto">
              <a:xfrm>
                <a:off x="1746" y="2069"/>
                <a:ext cx="2359" cy="545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0" name="Line 28"/>
              <p:cNvSpPr>
                <a:spLocks noChangeShapeType="1"/>
              </p:cNvSpPr>
              <p:nvPr/>
            </p:nvSpPr>
            <p:spPr bwMode="auto">
              <a:xfrm flipV="1">
                <a:off x="4059" y="1162"/>
                <a:ext cx="0" cy="145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1" name="Freeform 29"/>
              <p:cNvSpPr>
                <a:spLocks/>
              </p:cNvSpPr>
              <p:nvPr/>
            </p:nvSpPr>
            <p:spPr bwMode="auto">
              <a:xfrm>
                <a:off x="2245" y="1026"/>
                <a:ext cx="1678" cy="1497"/>
              </a:xfrm>
              <a:custGeom>
                <a:avLst/>
                <a:gdLst>
                  <a:gd name="T0" fmla="*/ 0 w 1678"/>
                  <a:gd name="T1" fmla="*/ 0 h 1497"/>
                  <a:gd name="T2" fmla="*/ 136 w 1678"/>
                  <a:gd name="T3" fmla="*/ 363 h 1497"/>
                  <a:gd name="T4" fmla="*/ 317 w 1678"/>
                  <a:gd name="T5" fmla="*/ 726 h 1497"/>
                  <a:gd name="T6" fmla="*/ 771 w 1678"/>
                  <a:gd name="T7" fmla="*/ 1134 h 1497"/>
                  <a:gd name="T8" fmla="*/ 1225 w 1678"/>
                  <a:gd name="T9" fmla="*/ 1361 h 1497"/>
                  <a:gd name="T10" fmla="*/ 1497 w 1678"/>
                  <a:gd name="T11" fmla="*/ 1452 h 1497"/>
                  <a:gd name="T12" fmla="*/ 1678 w 1678"/>
                  <a:gd name="T13" fmla="*/ 1497 h 1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8" h="1497">
                    <a:moveTo>
                      <a:pt x="0" y="0"/>
                    </a:moveTo>
                    <a:cubicBezTo>
                      <a:pt x="41" y="121"/>
                      <a:pt x="83" y="242"/>
                      <a:pt x="136" y="363"/>
                    </a:cubicBezTo>
                    <a:cubicBezTo>
                      <a:pt x="189" y="484"/>
                      <a:pt x="211" y="598"/>
                      <a:pt x="317" y="726"/>
                    </a:cubicBezTo>
                    <a:cubicBezTo>
                      <a:pt x="423" y="854"/>
                      <a:pt x="620" y="1028"/>
                      <a:pt x="771" y="1134"/>
                    </a:cubicBezTo>
                    <a:cubicBezTo>
                      <a:pt x="922" y="1240"/>
                      <a:pt x="1104" y="1308"/>
                      <a:pt x="1225" y="1361"/>
                    </a:cubicBezTo>
                    <a:cubicBezTo>
                      <a:pt x="1346" y="1414"/>
                      <a:pt x="1422" y="1429"/>
                      <a:pt x="1497" y="1452"/>
                    </a:cubicBezTo>
                    <a:cubicBezTo>
                      <a:pt x="1572" y="1475"/>
                      <a:pt x="1640" y="1490"/>
                      <a:pt x="1678" y="1497"/>
                    </a:cubicBezTo>
                  </a:path>
                </a:pathLst>
              </a:custGeom>
              <a:noFill/>
              <a:ln w="952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257" name="Line 85"/>
            <p:cNvSpPr>
              <a:spLocks noChangeShapeType="1"/>
            </p:cNvSpPr>
            <p:nvPr/>
          </p:nvSpPr>
          <p:spPr bwMode="auto">
            <a:xfrm flipV="1">
              <a:off x="2336" y="2341"/>
              <a:ext cx="0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8" name="Line 86"/>
            <p:cNvSpPr>
              <a:spLocks noChangeShapeType="1"/>
            </p:cNvSpPr>
            <p:nvPr/>
          </p:nvSpPr>
          <p:spPr bwMode="auto">
            <a:xfrm flipV="1">
              <a:off x="2835" y="2795"/>
              <a:ext cx="0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2616" name="Object 88"/>
          <p:cNvGraphicFramePr>
            <a:graphicFrameLocks noChangeAspect="1"/>
          </p:cNvGraphicFramePr>
          <p:nvPr/>
        </p:nvGraphicFramePr>
        <p:xfrm>
          <a:off x="3708400" y="5949950"/>
          <a:ext cx="43910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23" imgW="1752600" imgH="241300" progId="Equation.DSMT4">
                  <p:embed/>
                </p:oleObj>
              </mc:Choice>
              <mc:Fallback>
                <p:oleObj name="Equation" r:id="rId23" imgW="1752600" imgH="24130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949950"/>
                        <a:ext cx="43910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993</Words>
  <Application>Microsoft Office PowerPoint</Application>
  <PresentationFormat>Předvádění na obrazovce (4:3)</PresentationFormat>
  <Paragraphs>161</Paragraphs>
  <Slides>76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76</vt:i4>
      </vt:variant>
    </vt:vector>
  </HeadingPairs>
  <TitlesOfParts>
    <vt:vector size="82" baseType="lpstr">
      <vt:lpstr>Arial</vt:lpstr>
      <vt:lpstr>Calibri</vt:lpstr>
      <vt:lpstr>Výchozí návrh</vt:lpstr>
      <vt:lpstr>MathType 4.0 Equation</vt:lpstr>
      <vt:lpstr>Editor rovnic 3.0</vt:lpstr>
      <vt:lpstr>Dokument aplikace Microsoft Word</vt:lpstr>
      <vt:lpstr>aerodynamika osobního automobilu II</vt:lpstr>
      <vt:lpstr>Tekutiny</vt:lpstr>
      <vt:lpstr>Pohyb tekutiny</vt:lpstr>
      <vt:lpstr>Pole rychlostí</vt:lpstr>
      <vt:lpstr>viskosita</vt:lpstr>
      <vt:lpstr>pohybová rovnice vazké tekutiny</vt:lpstr>
      <vt:lpstr>pohybová rovnice vazké tekutiny</vt:lpstr>
      <vt:lpstr>pohybová rovnice vazké tekutiny</vt:lpstr>
      <vt:lpstr>tlaková síla v tekutině</vt:lpstr>
      <vt:lpstr>tlaková síla v tekutině</vt:lpstr>
      <vt:lpstr>tlaková síl v tekutině</vt:lpstr>
      <vt:lpstr>Navier Stokesova rovnice pohyb vazké tekutiny</vt:lpstr>
      <vt:lpstr>Bernoulliova rovnice pro  nestlačitelnou ideální tekutinu</vt:lpstr>
      <vt:lpstr>Bernoulliova rovnice pro stlačitelnou ideální tekutinu</vt:lpstr>
      <vt:lpstr>Je možné napsat něco podobného i pro nestacionární proudění?</vt:lpstr>
      <vt:lpstr>Odpor</vt:lpstr>
      <vt:lpstr>Reynolds number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aerodynamická síla působící na karoséri osbního automobilu</vt:lpstr>
      <vt:lpstr>Aerodynamické silový moment působící na karoséri automobilu</vt:lpstr>
      <vt:lpstr>obtékání karosérie</vt:lpstr>
      <vt:lpstr>Prezentace aplikace PowerPoint</vt:lpstr>
      <vt:lpstr>koncept odpor, vztlak</vt:lpstr>
      <vt:lpstr>proudění kolem objektu</vt:lpstr>
      <vt:lpstr>charakter obtékání</vt:lpstr>
      <vt:lpstr>charakter obtékání</vt:lpstr>
      <vt:lpstr>Hybridní automobil vyšší třídy</vt:lpstr>
      <vt:lpstr>Obtékání se vznikem víru</vt:lpstr>
      <vt:lpstr>Obtékání objektu se skosenou stěnou</vt:lpstr>
      <vt:lpstr>Obtékání s nosným vírem</vt:lpstr>
      <vt:lpstr>Prezentace aplikace PowerPoint</vt:lpstr>
      <vt:lpstr>Bernoulliovský přítlak</vt:lpstr>
      <vt:lpstr>Prezentace aplikace PowerPoint</vt:lpstr>
      <vt:lpstr>Prezentace aplikace PowerPoint</vt:lpstr>
      <vt:lpstr>Effect of some modifications on care aerodynamics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Koeficienty aerodynamických odporů</vt:lpstr>
      <vt:lpstr>Prezentace aplikace PowerPoint</vt:lpstr>
      <vt:lpstr>vliv spodku vozu</vt:lpstr>
      <vt:lpstr>Prezentace aplikace PowerPoint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aerodynamika osobního automobilu</dc:title>
  <dc:creator>kof</dc:creator>
  <cp:lastModifiedBy>PK</cp:lastModifiedBy>
  <cp:revision>77</cp:revision>
  <dcterms:created xsi:type="dcterms:W3CDTF">2007-12-01T18:16:50Z</dcterms:created>
  <dcterms:modified xsi:type="dcterms:W3CDTF">2015-01-13T10:13:23Z</dcterms:modified>
</cp:coreProperties>
</file>