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2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E60E-68D7-4693-9025-FFE45E8152AA}" type="datetimeFigureOut">
              <a:rPr lang="cs-CZ" smtClean="0"/>
              <a:pPr/>
              <a:t>27.11.2014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E60E-68D7-4693-9025-FFE45E8152AA}" type="datetimeFigureOut">
              <a:rPr lang="cs-CZ" smtClean="0"/>
              <a:pPr/>
              <a:t>27.11.2014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E60E-68D7-4693-9025-FFE45E8152AA}" type="datetimeFigureOut">
              <a:rPr lang="cs-CZ" smtClean="0"/>
              <a:pPr/>
              <a:t>27.11.2014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E60E-68D7-4693-9025-FFE45E8152AA}" type="datetimeFigureOut">
              <a:rPr lang="cs-CZ" smtClean="0"/>
              <a:pPr/>
              <a:t>27.11.2014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E60E-68D7-4693-9025-FFE45E8152AA}" type="datetimeFigureOut">
              <a:rPr lang="cs-CZ" smtClean="0"/>
              <a:pPr/>
              <a:t>27.11.2014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E60E-68D7-4693-9025-FFE45E8152AA}" type="datetimeFigureOut">
              <a:rPr lang="cs-CZ" smtClean="0"/>
              <a:pPr/>
              <a:t>27.11.2014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E60E-68D7-4693-9025-FFE45E8152AA}" type="datetimeFigureOut">
              <a:rPr lang="cs-CZ" smtClean="0"/>
              <a:pPr/>
              <a:t>27.11.2014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E60E-68D7-4693-9025-FFE45E8152AA}" type="datetimeFigureOut">
              <a:rPr lang="cs-CZ" smtClean="0"/>
              <a:pPr/>
              <a:t>27.11.2014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E60E-68D7-4693-9025-FFE45E8152AA}" type="datetimeFigureOut">
              <a:rPr lang="cs-CZ" smtClean="0"/>
              <a:pPr/>
              <a:t>27.11.2014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E60E-68D7-4693-9025-FFE45E8152AA}" type="datetimeFigureOut">
              <a:rPr lang="cs-CZ" smtClean="0"/>
              <a:pPr/>
              <a:t>27.11.2014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E60E-68D7-4693-9025-FFE45E8152AA}" type="datetimeFigureOut">
              <a:rPr lang="cs-CZ" smtClean="0"/>
              <a:pPr/>
              <a:t>27.11.2014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AE60E-68D7-4693-9025-FFE45E8152AA}" type="datetimeFigureOut">
              <a:rPr lang="cs-CZ" smtClean="0"/>
              <a:pPr/>
              <a:t>27.11.2014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3">
                    <a:lumMod val="50000"/>
                  </a:schemeClr>
                </a:solidFill>
              </a:rPr>
              <a:t>Psychologické aspekty učitelství </a:t>
            </a:r>
            <a:endParaRPr lang="cs-CZ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cs-CZ" sz="1800" u="sng" dirty="0" smtClean="0">
                <a:solidFill>
                  <a:schemeClr val="tx1"/>
                </a:solidFill>
              </a:rPr>
              <a:t>Zdroje:</a:t>
            </a:r>
          </a:p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R. </a:t>
            </a:r>
            <a:r>
              <a:rPr lang="cs-CZ" sz="1800" dirty="0">
                <a:solidFill>
                  <a:schemeClr val="tx1"/>
                </a:solidFill>
              </a:rPr>
              <a:t>H</a:t>
            </a:r>
            <a:r>
              <a:rPr lang="cs-CZ" sz="1800" dirty="0" smtClean="0">
                <a:solidFill>
                  <a:schemeClr val="tx1"/>
                </a:solidFill>
              </a:rPr>
              <a:t>avlík, J. </a:t>
            </a:r>
            <a:r>
              <a:rPr lang="cs-CZ" sz="1800" dirty="0" err="1" smtClean="0">
                <a:solidFill>
                  <a:schemeClr val="tx1"/>
                </a:solidFill>
              </a:rPr>
              <a:t>Koťa</a:t>
            </a:r>
            <a:endParaRPr lang="cs-CZ" sz="1800" dirty="0" smtClean="0">
              <a:solidFill>
                <a:schemeClr val="tx1"/>
              </a:solidFill>
            </a:endParaRPr>
          </a:p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J. </a:t>
            </a:r>
            <a:r>
              <a:rPr lang="cs-CZ" sz="1800" dirty="0" err="1" smtClean="0">
                <a:solidFill>
                  <a:schemeClr val="tx1"/>
                </a:solidFill>
              </a:rPr>
              <a:t>Křivohlavý</a:t>
            </a:r>
            <a:endParaRPr lang="cs-CZ" sz="1800" dirty="0" smtClean="0">
              <a:solidFill>
                <a:schemeClr val="tx1"/>
              </a:solidFill>
            </a:endParaRPr>
          </a:p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K. </a:t>
            </a:r>
            <a:r>
              <a:rPr lang="cs-CZ" sz="1800" dirty="0" err="1" smtClean="0">
                <a:solidFill>
                  <a:schemeClr val="tx1"/>
                </a:solidFill>
              </a:rPr>
              <a:t>Paulík</a:t>
            </a:r>
            <a:endParaRPr lang="cs-CZ" sz="1800" dirty="0" smtClean="0">
              <a:solidFill>
                <a:schemeClr val="tx1"/>
              </a:solidFill>
            </a:endParaRPr>
          </a:p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J. Průcha</a:t>
            </a:r>
          </a:p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E. </a:t>
            </a:r>
            <a:r>
              <a:rPr lang="cs-CZ" sz="1800" dirty="0" err="1" smtClean="0">
                <a:solidFill>
                  <a:schemeClr val="tx1"/>
                </a:solidFill>
              </a:rPr>
              <a:t>Ř</a:t>
            </a:r>
            <a:r>
              <a:rPr lang="cs-CZ" sz="1800" dirty="0" err="1" smtClean="0">
                <a:solidFill>
                  <a:schemeClr val="tx1"/>
                </a:solidFill>
              </a:rPr>
              <a:t>ehulka</a:t>
            </a:r>
            <a:r>
              <a:rPr lang="cs-CZ" sz="1800" dirty="0" smtClean="0">
                <a:solidFill>
                  <a:schemeClr val="tx1"/>
                </a:solidFill>
              </a:rPr>
              <a:t>, O. </a:t>
            </a:r>
            <a:r>
              <a:rPr lang="cs-CZ" sz="1800" dirty="0" err="1" smtClean="0">
                <a:solidFill>
                  <a:schemeClr val="tx1"/>
                </a:solidFill>
              </a:rPr>
              <a:t>Řehulková</a:t>
            </a:r>
            <a:endParaRPr lang="cs-CZ" sz="1800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Nesnáze v profesi (teorie)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„Nemožné </a:t>
            </a:r>
            <a:r>
              <a:rPr lang="cs-CZ" dirty="0"/>
              <a:t>povolání“</a:t>
            </a:r>
          </a:p>
          <a:p>
            <a:pPr lvl="0"/>
            <a:r>
              <a:rPr lang="cs-CZ" dirty="0"/>
              <a:t>Nemožnost zajistit, aby bylo dítě úspěšné</a:t>
            </a:r>
          </a:p>
          <a:p>
            <a:pPr lvl="0"/>
            <a:r>
              <a:rPr lang="cs-CZ" dirty="0"/>
              <a:t>Nižší sociální status, nízké ohodnocení</a:t>
            </a:r>
          </a:p>
          <a:p>
            <a:pPr lvl="0"/>
            <a:r>
              <a:rPr lang="cs-CZ" dirty="0" smtClean="0"/>
              <a:t>Subjektivně vnímaná </a:t>
            </a:r>
            <a:r>
              <a:rPr lang="cs-CZ" dirty="0"/>
              <a:t>nízká prestiž </a:t>
            </a:r>
            <a:r>
              <a:rPr lang="cs-CZ" dirty="0" smtClean="0"/>
              <a:t>profese (R. </a:t>
            </a:r>
            <a:r>
              <a:rPr lang="cs-CZ" dirty="0"/>
              <a:t>H</a:t>
            </a:r>
            <a:r>
              <a:rPr lang="cs-CZ" dirty="0" smtClean="0"/>
              <a:t>avlík)</a:t>
            </a:r>
            <a:endParaRPr lang="cs-CZ" dirty="0"/>
          </a:p>
          <a:p>
            <a:pPr lvl="0"/>
            <a:r>
              <a:rPr lang="cs-CZ" dirty="0" smtClean="0"/>
              <a:t>Tzv. „</a:t>
            </a:r>
            <a:r>
              <a:rPr lang="cs-CZ" dirty="0" err="1"/>
              <a:t>s</a:t>
            </a:r>
            <a:r>
              <a:rPr lang="cs-CZ" dirty="0" err="1" smtClean="0"/>
              <a:t>emiprofese</a:t>
            </a:r>
            <a:r>
              <a:rPr lang="cs-CZ" dirty="0"/>
              <a:t>“ – nízký </a:t>
            </a:r>
            <a:r>
              <a:rPr lang="cs-CZ" dirty="0" smtClean="0"/>
              <a:t>profesionalismus (S. </a:t>
            </a:r>
            <a:r>
              <a:rPr lang="cs-CZ" dirty="0" err="1" smtClean="0"/>
              <a:t>Štech</a:t>
            </a:r>
            <a:r>
              <a:rPr lang="cs-CZ" dirty="0" smtClean="0"/>
              <a:t>)</a:t>
            </a:r>
            <a:endParaRPr lang="cs-CZ" dirty="0"/>
          </a:p>
          <a:p>
            <a:pPr lvl="0"/>
            <a:r>
              <a:rPr lang="cs-CZ" dirty="0"/>
              <a:t>Pracovní nejistota (subjektivní hodnocení, spravedlnost…)</a:t>
            </a:r>
          </a:p>
          <a:p>
            <a:pPr lvl="0"/>
            <a:r>
              <a:rPr lang="cs-CZ" dirty="0"/>
              <a:t>Kolísání mezi pomocí a mocí (kontrolou) – konfliktnost role (B. </a:t>
            </a:r>
            <a:r>
              <a:rPr lang="cs-CZ" dirty="0" err="1"/>
              <a:t>Vašina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Omezené možnosti zvládat nekázeň</a:t>
            </a:r>
          </a:p>
          <a:p>
            <a:pPr lvl="0"/>
            <a:r>
              <a:rPr lang="cs-CZ" dirty="0"/>
              <a:t>Relativní osamělost</a:t>
            </a:r>
          </a:p>
          <a:p>
            <a:pPr lvl="0"/>
            <a:r>
              <a:rPr lang="cs-CZ" dirty="0"/>
              <a:t>Tlak na inovování, nové požadavky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err="1" smtClean="0">
                <a:solidFill>
                  <a:schemeClr val="accent3">
                    <a:lumMod val="75000"/>
                  </a:schemeClr>
                </a:solidFill>
              </a:rPr>
              <a:t>Stresory</a:t>
            </a:r>
            <a:r>
              <a:rPr lang="cs-CZ" sz="3600" dirty="0" smtClean="0">
                <a:solidFill>
                  <a:schemeClr val="accent3">
                    <a:lumMod val="75000"/>
                  </a:schemeClr>
                </a:solidFill>
              </a:rPr>
              <a:t> a zdroje nespokojenosti učitelů </a:t>
            </a:r>
            <a:br>
              <a:rPr lang="cs-CZ" sz="36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3600" dirty="0" smtClean="0">
                <a:solidFill>
                  <a:schemeClr val="accent3">
                    <a:lumMod val="75000"/>
                  </a:schemeClr>
                </a:solidFill>
              </a:rPr>
              <a:t>(dle učitelů)</a:t>
            </a:r>
            <a:endParaRPr lang="cs-CZ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cs-CZ" dirty="0"/>
          </a:p>
          <a:p>
            <a:r>
              <a:rPr lang="cs-CZ" dirty="0" smtClean="0"/>
              <a:t>Nedostatečné </a:t>
            </a:r>
            <a:r>
              <a:rPr lang="cs-CZ" dirty="0"/>
              <a:t>ohodnocení</a:t>
            </a:r>
          </a:p>
          <a:p>
            <a:r>
              <a:rPr lang="cs-CZ" dirty="0"/>
              <a:t>Administrativa</a:t>
            </a:r>
          </a:p>
          <a:p>
            <a:r>
              <a:rPr lang="cs-CZ" dirty="0" smtClean="0"/>
              <a:t>Čas (příprava,  ale i řada jiných úkolů)</a:t>
            </a:r>
            <a:endParaRPr lang="cs-CZ" dirty="0"/>
          </a:p>
          <a:p>
            <a:r>
              <a:rPr lang="cs-CZ" dirty="0"/>
              <a:t>Rozdílná </a:t>
            </a:r>
            <a:r>
              <a:rPr lang="cs-CZ" dirty="0" smtClean="0"/>
              <a:t>(a zhoršující </a:t>
            </a:r>
            <a:r>
              <a:rPr lang="cs-CZ" dirty="0"/>
              <a:t>se) úroveň </a:t>
            </a:r>
            <a:r>
              <a:rPr lang="cs-CZ" dirty="0" smtClean="0"/>
              <a:t>žáků (problém inkluze)</a:t>
            </a:r>
            <a:endParaRPr lang="cs-CZ" dirty="0"/>
          </a:p>
          <a:p>
            <a:r>
              <a:rPr lang="cs-CZ" dirty="0"/>
              <a:t>Nemotivovanost žáků a chování žáků</a:t>
            </a:r>
          </a:p>
          <a:p>
            <a:r>
              <a:rPr lang="cs-CZ" dirty="0"/>
              <a:t>Postoje rodičů</a:t>
            </a:r>
          </a:p>
          <a:p>
            <a:r>
              <a:rPr lang="cs-CZ" dirty="0"/>
              <a:t>Média, společnost – </a:t>
            </a:r>
            <a:r>
              <a:rPr lang="cs-CZ" dirty="0" smtClean="0"/>
              <a:t>převažuje </a:t>
            </a:r>
            <a:r>
              <a:rPr lang="cs-CZ" dirty="0"/>
              <a:t>kritika na pozitivním hodnocením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Stres v učitelství 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Fyzická zátěž  (zvl. poruchy pohybového aparátu a oběhového systému)</a:t>
            </a:r>
          </a:p>
          <a:p>
            <a:r>
              <a:rPr lang="cs-CZ" dirty="0"/>
              <a:t>S</a:t>
            </a:r>
            <a:r>
              <a:rPr lang="cs-CZ" dirty="0" smtClean="0"/>
              <a:t>myslová zátěž, hlasová zátěž</a:t>
            </a:r>
          </a:p>
          <a:p>
            <a:r>
              <a:rPr lang="cs-CZ" dirty="0" smtClean="0"/>
              <a:t>Psychická zátěž – emoční zátěž (stres)</a:t>
            </a:r>
          </a:p>
          <a:p>
            <a:r>
              <a:rPr lang="cs-CZ" dirty="0" smtClean="0"/>
              <a:t>------------------------------------------------</a:t>
            </a:r>
          </a:p>
          <a:p>
            <a:r>
              <a:rPr lang="cs-CZ" dirty="0" smtClean="0"/>
              <a:t>72 % učitelů/učitelek -  mírný </a:t>
            </a:r>
            <a:r>
              <a:rPr lang="cs-CZ" dirty="0"/>
              <a:t>stres </a:t>
            </a:r>
            <a:r>
              <a:rPr lang="cs-CZ" dirty="0" smtClean="0"/>
              <a:t>(D. </a:t>
            </a:r>
            <a:r>
              <a:rPr lang="cs-CZ" dirty="0" err="1" smtClean="0"/>
              <a:t>Fontana</a:t>
            </a:r>
            <a:r>
              <a:rPr lang="cs-CZ" dirty="0"/>
              <a:t>)</a:t>
            </a:r>
          </a:p>
          <a:p>
            <a:r>
              <a:rPr lang="cs-CZ" dirty="0" smtClean="0"/>
              <a:t>23 % </a:t>
            </a:r>
            <a:r>
              <a:rPr lang="cs-CZ" dirty="0"/>
              <a:t>vážný </a:t>
            </a:r>
            <a:r>
              <a:rPr lang="cs-CZ" dirty="0" smtClean="0"/>
              <a:t>stres</a:t>
            </a:r>
          </a:p>
          <a:p>
            <a:r>
              <a:rPr lang="cs-CZ" dirty="0" smtClean="0"/>
              <a:t>----------------------</a:t>
            </a:r>
          </a:p>
          <a:p>
            <a:r>
              <a:rPr lang="cs-CZ" dirty="0" smtClean="0"/>
              <a:t>40 % </a:t>
            </a:r>
            <a:r>
              <a:rPr lang="cs-CZ" dirty="0"/>
              <a:t>zvýšený </a:t>
            </a:r>
            <a:r>
              <a:rPr lang="cs-CZ" dirty="0" err="1" smtClean="0"/>
              <a:t>neuroticismus</a:t>
            </a:r>
            <a:r>
              <a:rPr lang="cs-CZ" dirty="0" smtClean="0"/>
              <a:t> (E. </a:t>
            </a:r>
            <a:r>
              <a:rPr lang="cs-CZ" dirty="0" err="1" smtClean="0"/>
              <a:t>Řehulka</a:t>
            </a:r>
            <a:r>
              <a:rPr lang="cs-CZ" dirty="0" smtClean="0"/>
              <a:t>) – nejvíce u učitelek základních a speciálních škol</a:t>
            </a:r>
            <a:endParaRPr lang="cs-CZ" dirty="0"/>
          </a:p>
          <a:p>
            <a:r>
              <a:rPr lang="cs-CZ" dirty="0" smtClean="0"/>
              <a:t>10 % doporučeno raději </a:t>
            </a:r>
            <a:r>
              <a:rPr lang="cs-CZ" dirty="0"/>
              <a:t>nepracovat s mládeží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Psychické zdraví učitelů a stárnutí v </a:t>
            </a:r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profesi</a:t>
            </a:r>
            <a:endParaRPr lang="cs-CZ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S dobou působení v profesi se zvyšuje zejména:</a:t>
            </a:r>
          </a:p>
          <a:p>
            <a:r>
              <a:rPr lang="cs-CZ" dirty="0" smtClean="0"/>
              <a:t>Únava</a:t>
            </a:r>
          </a:p>
          <a:p>
            <a:r>
              <a:rPr lang="cs-CZ" dirty="0" smtClean="0"/>
              <a:t>Bolesti hlavy</a:t>
            </a:r>
          </a:p>
          <a:p>
            <a:r>
              <a:rPr lang="cs-CZ" dirty="0" smtClean="0"/>
              <a:t>Nervozita</a:t>
            </a:r>
          </a:p>
          <a:p>
            <a:r>
              <a:rPr lang="cs-CZ" dirty="0" smtClean="0"/>
              <a:t>Poruchy spánku</a:t>
            </a:r>
          </a:p>
          <a:p>
            <a:pPr>
              <a:buNone/>
            </a:pPr>
            <a:r>
              <a:rPr lang="cs-CZ" dirty="0"/>
              <a:t>(</a:t>
            </a:r>
            <a:r>
              <a:rPr lang="cs-CZ" dirty="0" smtClean="0"/>
              <a:t>u mužů méně)</a:t>
            </a:r>
          </a:p>
          <a:p>
            <a:pPr>
              <a:buNone/>
            </a:pPr>
            <a:r>
              <a:rPr lang="cs-CZ" dirty="0" smtClean="0"/>
              <a:t>-----------------------------------</a:t>
            </a:r>
          </a:p>
          <a:p>
            <a:pPr>
              <a:buNone/>
            </a:pPr>
            <a:r>
              <a:rPr lang="cs-CZ" dirty="0" smtClean="0"/>
              <a:t>52 % učitelů/</a:t>
            </a:r>
            <a:r>
              <a:rPr lang="cs-CZ" dirty="0" err="1" smtClean="0"/>
              <a:t>ek</a:t>
            </a:r>
            <a:r>
              <a:rPr lang="cs-CZ" dirty="0" smtClean="0"/>
              <a:t> v předdůchodovém věku má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psychické problémy</a:t>
            </a:r>
            <a:r>
              <a:rPr lang="cs-CZ" dirty="0" smtClean="0"/>
              <a:t> (</a:t>
            </a:r>
            <a:r>
              <a:rPr lang="cs-CZ" dirty="0" err="1" smtClean="0"/>
              <a:t>Hillert</a:t>
            </a:r>
            <a:r>
              <a:rPr lang="cs-CZ" dirty="0" smtClean="0"/>
              <a:t>, </a:t>
            </a:r>
            <a:r>
              <a:rPr lang="cs-CZ" dirty="0" err="1" smtClean="0"/>
              <a:t>Schmitz</a:t>
            </a:r>
            <a:r>
              <a:rPr lang="cs-CZ" dirty="0" smtClean="0"/>
              <a:t>, 2004):</a:t>
            </a:r>
          </a:p>
          <a:p>
            <a:pPr>
              <a:buNone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deprese, syndrom vyhoření, poruchy adaptability, somatizace,</a:t>
            </a:r>
          </a:p>
          <a:p>
            <a:pPr>
              <a:buNone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afektivní poruchy, alkoholismus, strach a úzkosti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Zvládání stresu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coping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strategie (plán) </a:t>
            </a:r>
            <a:r>
              <a:rPr lang="cs-CZ" dirty="0"/>
              <a:t>– behaviorální, kognitivní a sociální odpovědi, kterými </a:t>
            </a:r>
            <a:r>
              <a:rPr lang="cs-CZ" dirty="0" smtClean="0"/>
              <a:t>se jedinec </a:t>
            </a:r>
            <a:r>
              <a:rPr lang="cs-CZ" dirty="0"/>
              <a:t>snaží regulovat </a:t>
            </a:r>
            <a:r>
              <a:rPr lang="cs-CZ" dirty="0" smtClean="0"/>
              <a:t>zátěž</a:t>
            </a:r>
          </a:p>
          <a:p>
            <a:endParaRPr lang="cs-CZ" dirty="0"/>
          </a:p>
          <a:p>
            <a:r>
              <a:rPr lang="cs-CZ" dirty="0" smtClean="0"/>
              <a:t>Tzv.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odolnost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hardiness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cs-CZ" dirty="0" smtClean="0"/>
              <a:t>– důležité je subjektivní hodnocení situace, sociální opora, naučené i spontánní strategie – životní styl</a:t>
            </a: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Strategie  jsou </a:t>
            </a:r>
            <a:r>
              <a:rPr lang="cs-CZ" dirty="0"/>
              <a:t>obranné i útočné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/>
              <a:t>netečnost (apatie, bezmoc, beznaděj…)</a:t>
            </a:r>
          </a:p>
          <a:p>
            <a:pPr lvl="0"/>
            <a:r>
              <a:rPr lang="cs-CZ" dirty="0"/>
              <a:t>vyhnutí se </a:t>
            </a:r>
            <a:r>
              <a:rPr lang="cs-CZ" dirty="0" err="1"/>
              <a:t>stresoru</a:t>
            </a:r>
            <a:endParaRPr lang="cs-CZ" dirty="0"/>
          </a:p>
          <a:p>
            <a:pPr lvl="0"/>
            <a:r>
              <a:rPr lang="cs-CZ" dirty="0"/>
              <a:t>napadení, agrese</a:t>
            </a:r>
          </a:p>
          <a:p>
            <a:pPr lvl="0"/>
            <a:r>
              <a:rPr lang="cs-CZ" dirty="0"/>
              <a:t>posilování vlastních zdrojů (vůle, posilování tělesné i psychické)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Učitelky a zvládání stresu (E. </a:t>
            </a:r>
            <a:r>
              <a:rPr lang="cs-CZ" sz="3200" dirty="0" err="1" smtClean="0">
                <a:solidFill>
                  <a:schemeClr val="accent3">
                    <a:lumMod val="50000"/>
                  </a:schemeClr>
                </a:solidFill>
              </a:rPr>
              <a:t>Řehulka</a:t>
            </a:r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cs-CZ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sociální opora (75 %)</a:t>
            </a:r>
          </a:p>
          <a:p>
            <a:pPr lvl="0"/>
            <a:r>
              <a:rPr lang="cs-CZ" dirty="0"/>
              <a:t>režim odpočinku</a:t>
            </a:r>
          </a:p>
          <a:p>
            <a:pPr lvl="0"/>
            <a:r>
              <a:rPr lang="cs-CZ" dirty="0"/>
              <a:t>hobby</a:t>
            </a:r>
          </a:p>
          <a:p>
            <a:pPr lvl="0"/>
            <a:r>
              <a:rPr lang="cs-CZ" dirty="0"/>
              <a:t>léky (49 </a:t>
            </a:r>
            <a:r>
              <a:rPr lang="cs-CZ" dirty="0" smtClean="0"/>
              <a:t>%)… </a:t>
            </a:r>
            <a:r>
              <a:rPr lang="cs-CZ" dirty="0"/>
              <a:t>někdy se uvádí  až </a:t>
            </a:r>
            <a:r>
              <a:rPr lang="cs-CZ" dirty="0" smtClean="0"/>
              <a:t>80 %</a:t>
            </a:r>
            <a:endParaRPr lang="cs-CZ" dirty="0"/>
          </a:p>
          <a:p>
            <a:pPr lvl="0"/>
            <a:r>
              <a:rPr lang="cs-CZ" dirty="0"/>
              <a:t>implicitní </a:t>
            </a:r>
            <a:r>
              <a:rPr lang="cs-CZ" dirty="0" smtClean="0"/>
              <a:t> i explicitní psychologické </a:t>
            </a:r>
            <a:r>
              <a:rPr lang="cs-CZ" dirty="0"/>
              <a:t>metody</a:t>
            </a:r>
          </a:p>
          <a:p>
            <a:pPr lvl="0"/>
            <a:r>
              <a:rPr lang="cs-CZ" dirty="0"/>
              <a:t>lékař, psycholog</a:t>
            </a:r>
          </a:p>
          <a:p>
            <a:pPr lvl="0"/>
            <a:r>
              <a:rPr lang="cs-CZ" dirty="0"/>
              <a:t>sport</a:t>
            </a:r>
          </a:p>
          <a:p>
            <a:pPr lvl="0"/>
            <a:r>
              <a:rPr lang="cs-CZ" dirty="0"/>
              <a:t>kouření (30 </a:t>
            </a:r>
            <a:r>
              <a:rPr lang="cs-CZ" dirty="0" smtClean="0"/>
              <a:t>%) – trend snížení</a:t>
            </a:r>
            <a:endParaRPr lang="cs-CZ" dirty="0"/>
          </a:p>
          <a:p>
            <a:pPr lvl="0"/>
            <a:r>
              <a:rPr lang="cs-CZ" dirty="0"/>
              <a:t>alkohol (30 </a:t>
            </a:r>
            <a:r>
              <a:rPr lang="cs-CZ" dirty="0" smtClean="0"/>
              <a:t>%) – trend zvýšení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accent3">
                    <a:lumMod val="50000"/>
                  </a:schemeClr>
                </a:solidFill>
              </a:rPr>
              <a:t>Pracovní spokojenost učitelů 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</a:rPr>
              <a:t>(K. </a:t>
            </a:r>
            <a:r>
              <a:rPr lang="cs-CZ" sz="2000" dirty="0" err="1">
                <a:solidFill>
                  <a:schemeClr val="accent3">
                    <a:lumMod val="50000"/>
                  </a:schemeClr>
                </a:solidFill>
              </a:rPr>
              <a:t>P</a:t>
            </a:r>
            <a:r>
              <a:rPr lang="cs-CZ" sz="2000" dirty="0" err="1" smtClean="0">
                <a:solidFill>
                  <a:schemeClr val="accent3">
                    <a:lumMod val="50000"/>
                  </a:schemeClr>
                </a:solidFill>
              </a:rPr>
              <a:t>aulík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cs-CZ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Pracovní spokojenost učitelů je relativně vysoká, avšak nižší</a:t>
            </a:r>
          </a:p>
          <a:p>
            <a:pPr>
              <a:buNone/>
            </a:pPr>
            <a:r>
              <a:rPr lang="cs-CZ" dirty="0" smtClean="0"/>
              <a:t> než celková životní spokojenost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u="sng" dirty="0" smtClean="0"/>
              <a:t>Co podporuje </a:t>
            </a:r>
            <a:r>
              <a:rPr lang="cs-CZ" u="sng" dirty="0"/>
              <a:t>spokojenost:</a:t>
            </a:r>
          </a:p>
          <a:p>
            <a:r>
              <a:rPr lang="cs-CZ" dirty="0"/>
              <a:t>Dobré vztahy v </a:t>
            </a:r>
            <a:r>
              <a:rPr lang="cs-CZ" dirty="0" smtClean="0"/>
              <a:t>kolektivu</a:t>
            </a:r>
            <a:endParaRPr lang="cs-CZ" dirty="0"/>
          </a:p>
          <a:p>
            <a:r>
              <a:rPr lang="cs-CZ" dirty="0"/>
              <a:t>Úspěchy žáků</a:t>
            </a:r>
          </a:p>
          <a:p>
            <a:r>
              <a:rPr lang="cs-CZ" dirty="0"/>
              <a:t>Charakter </a:t>
            </a:r>
            <a:r>
              <a:rPr lang="cs-CZ" dirty="0" smtClean="0"/>
              <a:t>práce – tvůrčí práce, </a:t>
            </a:r>
            <a:r>
              <a:rPr lang="cs-CZ" dirty="0"/>
              <a:t>být s </a:t>
            </a:r>
            <a:r>
              <a:rPr lang="cs-CZ" dirty="0" smtClean="0"/>
              <a:t>dětmi</a:t>
            </a:r>
          </a:p>
          <a:p>
            <a:pPr>
              <a:buNone/>
            </a:pPr>
            <a:r>
              <a:rPr lang="cs-CZ" dirty="0" smtClean="0"/>
              <a:t>Prázdniny, volný čas, smysluplnost práce, klid a pracovní podmínky až </a:t>
            </a:r>
          </a:p>
          <a:p>
            <a:pPr>
              <a:buNone/>
            </a:pPr>
            <a:r>
              <a:rPr lang="cs-CZ" dirty="0" smtClean="0"/>
              <a:t>na posledních místech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Stoupá spokojenost s prostředím, relativně vysoká je spokojenost s</a:t>
            </a:r>
          </a:p>
          <a:p>
            <a:pPr>
              <a:buNone/>
            </a:pPr>
            <a:r>
              <a:rPr lang="cs-CZ" dirty="0" smtClean="0"/>
              <a:t> nadřízenými, nespokojenost je s řízením školství</a:t>
            </a:r>
            <a:endParaRPr lang="cs-CZ" dirty="0"/>
          </a:p>
          <a:p>
            <a:endParaRPr lang="cs-CZ" dirty="0"/>
          </a:p>
          <a:p>
            <a:r>
              <a:rPr lang="cs-CZ" dirty="0"/>
              <a:t>Asi 10 </a:t>
            </a:r>
            <a:r>
              <a:rPr lang="cs-CZ" dirty="0" smtClean="0"/>
              <a:t>% učitelů </a:t>
            </a:r>
            <a:r>
              <a:rPr lang="cs-CZ" dirty="0"/>
              <a:t>zcela nespokojeno, nevolili </a:t>
            </a:r>
            <a:r>
              <a:rPr lang="cs-CZ" dirty="0" smtClean="0"/>
              <a:t>by profesi </a:t>
            </a:r>
            <a:r>
              <a:rPr lang="cs-CZ" dirty="0"/>
              <a:t>znovu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Trendy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Lepší materiální podmínky i platy, avšak velké rozdíly mezi školami</a:t>
            </a:r>
          </a:p>
          <a:p>
            <a:r>
              <a:rPr lang="cs-CZ" dirty="0" smtClean="0"/>
              <a:t>Vzrůstají požadavky na učitele (ŠVP, portfolia, profesní růst, projekty, ICT…)</a:t>
            </a:r>
          </a:p>
          <a:p>
            <a:r>
              <a:rPr lang="cs-CZ" dirty="0" smtClean="0"/>
              <a:t>Snaha o podporu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zevnitř</a:t>
            </a:r>
            <a:r>
              <a:rPr lang="cs-CZ" dirty="0" smtClean="0"/>
              <a:t> (kolegiální podpora, </a:t>
            </a:r>
            <a:r>
              <a:rPr lang="cs-CZ" dirty="0" err="1" smtClean="0"/>
              <a:t>mentoring</a:t>
            </a:r>
            <a:r>
              <a:rPr lang="cs-CZ" dirty="0" smtClean="0"/>
              <a:t>) i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zvnějšku</a:t>
            </a:r>
            <a:r>
              <a:rPr lang="cs-CZ" dirty="0" smtClean="0"/>
              <a:t> (vzdělávání, výcviky, sítě škol, poradci…)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465</Words>
  <Application>Microsoft Office PowerPoint</Application>
  <PresentationFormat>Předvádění na obrazovce (4:3)</PresentationFormat>
  <Paragraphs>88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Psychologické aspekty učitelství </vt:lpstr>
      <vt:lpstr>Nesnáze v profesi (teorie)</vt:lpstr>
      <vt:lpstr>Stresory a zdroje nespokojenosti učitelů  (dle učitelů)</vt:lpstr>
      <vt:lpstr>Stres v učitelství </vt:lpstr>
      <vt:lpstr>Psychické zdraví učitelů a stárnutí v profesi</vt:lpstr>
      <vt:lpstr>Zvládání stresu</vt:lpstr>
      <vt:lpstr>Učitelky a zvládání stresu (E. Řehulka)</vt:lpstr>
      <vt:lpstr>Pracovní spokojenost učitelů (K. Paulík)</vt:lpstr>
      <vt:lpstr>Trendy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Psychologické aspekty učitelství jako profese</dc:title>
  <dc:creator>mirka</dc:creator>
  <cp:lastModifiedBy>mirka</cp:lastModifiedBy>
  <cp:revision>7</cp:revision>
  <dcterms:created xsi:type="dcterms:W3CDTF">2011-12-04T16:41:33Z</dcterms:created>
  <dcterms:modified xsi:type="dcterms:W3CDTF">2014-11-27T20:24:45Z</dcterms:modified>
</cp:coreProperties>
</file>