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1" r:id="rId1"/>
  </p:sldMasterIdLst>
  <p:notesMasterIdLst>
    <p:notesMasterId r:id="rId12"/>
  </p:notesMasterIdLst>
  <p:handoutMasterIdLst>
    <p:handoutMasterId r:id="rId13"/>
  </p:handoutMasterIdLst>
  <p:sldIdLst>
    <p:sldId id="256" r:id="rId2"/>
    <p:sldId id="304" r:id="rId3"/>
    <p:sldId id="311" r:id="rId4"/>
    <p:sldId id="309" r:id="rId5"/>
    <p:sldId id="257" r:id="rId6"/>
    <p:sldId id="258" r:id="rId7"/>
    <p:sldId id="307" r:id="rId8"/>
    <p:sldId id="305" r:id="rId9"/>
    <p:sldId id="306" r:id="rId10"/>
    <p:sldId id="308" r:id="rId11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20000"/>
      </a:spcBef>
      <a:spcAft>
        <a:spcPct val="0"/>
      </a:spcAft>
      <a:buClr>
        <a:schemeClr val="bg2"/>
      </a:buClr>
      <a:buSzPct val="50000"/>
      <a:buChar char="•"/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buClr>
        <a:schemeClr val="bg2"/>
      </a:buClr>
      <a:buSzPct val="50000"/>
      <a:buChar char="•"/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buClr>
        <a:schemeClr val="bg2"/>
      </a:buClr>
      <a:buSzPct val="50000"/>
      <a:buChar char="•"/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buClr>
        <a:schemeClr val="bg2"/>
      </a:buClr>
      <a:buSzPct val="50000"/>
      <a:buChar char="•"/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buClr>
        <a:schemeClr val="bg2"/>
      </a:buClr>
      <a:buSzPct val="50000"/>
      <a:buChar char="•"/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24" y="-234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18"/>
    </p:cViewPr>
  </p:sorterViewPr>
  <p:notesViewPr>
    <p:cSldViewPr>
      <p:cViewPr varScale="1">
        <p:scale>
          <a:sx n="55" d="100"/>
          <a:sy n="55" d="100"/>
        </p:scale>
        <p:origin x="-175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E5B829-3A00-4F33-BFAC-F74F921B4EEA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1CACA7AB-8F20-4EC0-B745-4DE2F5A6D6C7}">
      <dgm:prSet phldrT="[Text]"/>
      <dgm:spPr/>
      <dgm:t>
        <a:bodyPr/>
        <a:lstStyle/>
        <a:p>
          <a:r>
            <a:rPr lang="cs-CZ" dirty="0" smtClean="0"/>
            <a:t>Geografie</a:t>
          </a:r>
        </a:p>
        <a:p>
          <a:r>
            <a:rPr lang="cs-CZ" dirty="0" smtClean="0"/>
            <a:t>/</a:t>
          </a:r>
          <a:r>
            <a:rPr lang="cs-CZ" dirty="0" err="1" smtClean="0"/>
            <a:t>Geography</a:t>
          </a:r>
          <a:r>
            <a:rPr lang="cs-CZ" dirty="0" smtClean="0"/>
            <a:t>/</a:t>
          </a:r>
          <a:endParaRPr lang="cs-CZ" dirty="0"/>
        </a:p>
      </dgm:t>
    </dgm:pt>
    <dgm:pt modelId="{FCDBC702-6620-45EB-B51C-BDD0EE860133}" type="parTrans" cxnId="{EAB189DA-5A0D-4E6C-803D-3514D2DF1EEA}">
      <dgm:prSet/>
      <dgm:spPr/>
      <dgm:t>
        <a:bodyPr/>
        <a:lstStyle/>
        <a:p>
          <a:endParaRPr lang="cs-CZ"/>
        </a:p>
      </dgm:t>
    </dgm:pt>
    <dgm:pt modelId="{DB8EBD39-91A6-46AE-879E-17D1050D5D8E}" type="sibTrans" cxnId="{EAB189DA-5A0D-4E6C-803D-3514D2DF1EEA}">
      <dgm:prSet/>
      <dgm:spPr/>
      <dgm:t>
        <a:bodyPr/>
        <a:lstStyle/>
        <a:p>
          <a:endParaRPr lang="cs-CZ"/>
        </a:p>
      </dgm:t>
    </dgm:pt>
    <dgm:pt modelId="{170D6BA6-9D8A-4C11-A407-D2D969E37248}">
      <dgm:prSet phldrT="[Text]"/>
      <dgm:spPr/>
      <dgm:t>
        <a:bodyPr/>
        <a:lstStyle/>
        <a:p>
          <a:r>
            <a:rPr lang="cs-CZ" dirty="0" smtClean="0"/>
            <a:t>Vědy o Zemi /</a:t>
          </a:r>
          <a:r>
            <a:rPr lang="cs-CZ" dirty="0" err="1" smtClean="0"/>
            <a:t>Earth</a:t>
          </a:r>
          <a:r>
            <a:rPr lang="cs-CZ" dirty="0" smtClean="0"/>
            <a:t> Science/ </a:t>
          </a:r>
          <a:endParaRPr lang="cs-CZ" dirty="0"/>
        </a:p>
      </dgm:t>
    </dgm:pt>
    <dgm:pt modelId="{840AD8A7-6BBE-445D-A1E2-E4B72FF62D8E}" type="parTrans" cxnId="{FD5DB147-C411-4BCD-B957-09C3B11C864B}">
      <dgm:prSet/>
      <dgm:spPr/>
      <dgm:t>
        <a:bodyPr/>
        <a:lstStyle/>
        <a:p>
          <a:endParaRPr lang="cs-CZ"/>
        </a:p>
      </dgm:t>
    </dgm:pt>
    <dgm:pt modelId="{E889AB3C-6D86-4DC7-9528-92E2DBA8350F}" type="sibTrans" cxnId="{FD5DB147-C411-4BCD-B957-09C3B11C864B}">
      <dgm:prSet/>
      <dgm:spPr/>
      <dgm:t>
        <a:bodyPr/>
        <a:lstStyle/>
        <a:p>
          <a:endParaRPr lang="cs-CZ"/>
        </a:p>
      </dgm:t>
    </dgm:pt>
    <dgm:pt modelId="{9C98EE7D-56EB-46AD-A4E0-C85589EB9BFF}" type="pres">
      <dgm:prSet presAssocID="{BBE5B829-3A00-4F33-BFAC-F74F921B4EEA}" presName="diagram" presStyleCnt="0">
        <dgm:presLayoutVars>
          <dgm:dir/>
          <dgm:resizeHandles val="exact"/>
        </dgm:presLayoutVars>
      </dgm:prSet>
      <dgm:spPr/>
    </dgm:pt>
    <dgm:pt modelId="{4233C05C-8563-4CB8-B72A-26C9FC984106}" type="pres">
      <dgm:prSet presAssocID="{1CACA7AB-8F20-4EC0-B745-4DE2F5A6D6C7}" presName="arrow" presStyleLbl="node1" presStyleIdx="0" presStyleCnt="2">
        <dgm:presLayoutVars>
          <dgm:bulletEnabled val="1"/>
        </dgm:presLayoutVars>
      </dgm:prSet>
      <dgm:spPr/>
    </dgm:pt>
    <dgm:pt modelId="{2A8F57EB-E220-4E38-9336-C4711948673D}" type="pres">
      <dgm:prSet presAssocID="{170D6BA6-9D8A-4C11-A407-D2D969E37248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FD5DB147-C411-4BCD-B957-09C3B11C864B}" srcId="{BBE5B829-3A00-4F33-BFAC-F74F921B4EEA}" destId="{170D6BA6-9D8A-4C11-A407-D2D969E37248}" srcOrd="1" destOrd="0" parTransId="{840AD8A7-6BBE-445D-A1E2-E4B72FF62D8E}" sibTransId="{E889AB3C-6D86-4DC7-9528-92E2DBA8350F}"/>
    <dgm:cxn modelId="{EAB189DA-5A0D-4E6C-803D-3514D2DF1EEA}" srcId="{BBE5B829-3A00-4F33-BFAC-F74F921B4EEA}" destId="{1CACA7AB-8F20-4EC0-B745-4DE2F5A6D6C7}" srcOrd="0" destOrd="0" parTransId="{FCDBC702-6620-45EB-B51C-BDD0EE860133}" sibTransId="{DB8EBD39-91A6-46AE-879E-17D1050D5D8E}"/>
    <dgm:cxn modelId="{F43C7B94-2820-44E1-B76B-F4BABE4673D3}" type="presOf" srcId="{BBE5B829-3A00-4F33-BFAC-F74F921B4EEA}" destId="{9C98EE7D-56EB-46AD-A4E0-C85589EB9BFF}" srcOrd="0" destOrd="0" presId="urn:microsoft.com/office/officeart/2005/8/layout/arrow5"/>
    <dgm:cxn modelId="{86736997-3D88-48E3-A3A6-3B99210C9053}" type="presOf" srcId="{170D6BA6-9D8A-4C11-A407-D2D969E37248}" destId="{2A8F57EB-E220-4E38-9336-C4711948673D}" srcOrd="0" destOrd="0" presId="urn:microsoft.com/office/officeart/2005/8/layout/arrow5"/>
    <dgm:cxn modelId="{60B844D5-3E80-4474-A63D-A5E2F49F860D}" type="presOf" srcId="{1CACA7AB-8F20-4EC0-B745-4DE2F5A6D6C7}" destId="{4233C05C-8563-4CB8-B72A-26C9FC984106}" srcOrd="0" destOrd="0" presId="urn:microsoft.com/office/officeart/2005/8/layout/arrow5"/>
    <dgm:cxn modelId="{724D1B30-FA88-4928-982D-F898F6DA53DA}" type="presParOf" srcId="{9C98EE7D-56EB-46AD-A4E0-C85589EB9BFF}" destId="{4233C05C-8563-4CB8-B72A-26C9FC984106}" srcOrd="0" destOrd="0" presId="urn:microsoft.com/office/officeart/2005/8/layout/arrow5"/>
    <dgm:cxn modelId="{E60648E9-1A47-4388-A3A9-7A611B80FDD3}" type="presParOf" srcId="{9C98EE7D-56EB-46AD-A4E0-C85589EB9BFF}" destId="{2A8F57EB-E220-4E38-9336-C4711948673D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33C05C-8563-4CB8-B72A-26C9FC984106}">
      <dsp:nvSpPr>
        <dsp:cNvPr id="0" name=""/>
        <dsp:cNvSpPr/>
      </dsp:nvSpPr>
      <dsp:spPr>
        <a:xfrm rot="16200000">
          <a:off x="1480" y="193"/>
          <a:ext cx="1583789" cy="1583789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Geografie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/</a:t>
          </a:r>
          <a:r>
            <a:rPr lang="cs-CZ" sz="1400" kern="1200" dirty="0" err="1" smtClean="0"/>
            <a:t>Geography</a:t>
          </a:r>
          <a:r>
            <a:rPr lang="cs-CZ" sz="1400" kern="1200" dirty="0" smtClean="0"/>
            <a:t>/</a:t>
          </a:r>
          <a:endParaRPr lang="cs-CZ" sz="1400" kern="1200" dirty="0"/>
        </a:p>
      </dsp:txBody>
      <dsp:txXfrm rot="5400000">
        <a:off x="1481" y="396139"/>
        <a:ext cx="1306626" cy="791895"/>
      </dsp:txXfrm>
    </dsp:sp>
    <dsp:sp modelId="{2A8F57EB-E220-4E38-9336-C4711948673D}">
      <dsp:nvSpPr>
        <dsp:cNvPr id="0" name=""/>
        <dsp:cNvSpPr/>
      </dsp:nvSpPr>
      <dsp:spPr>
        <a:xfrm rot="5400000">
          <a:off x="2951233" y="193"/>
          <a:ext cx="1583789" cy="1583789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Vědy o Zemi /</a:t>
          </a:r>
          <a:r>
            <a:rPr lang="cs-CZ" sz="1400" kern="1200" dirty="0" err="1" smtClean="0"/>
            <a:t>Earth</a:t>
          </a:r>
          <a:r>
            <a:rPr lang="cs-CZ" sz="1400" kern="1200" dirty="0" smtClean="0"/>
            <a:t> Science/ </a:t>
          </a:r>
          <a:endParaRPr lang="cs-CZ" sz="1400" kern="1200" dirty="0"/>
        </a:p>
      </dsp:txBody>
      <dsp:txXfrm rot="-5400000">
        <a:off x="3228397" y="396140"/>
        <a:ext cx="1306626" cy="7918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kumimoji="0" sz="1200"/>
            </a:lvl1pPr>
          </a:lstStyle>
          <a:p>
            <a:endParaRPr lang="cs-CZ" altLang="cs-CZ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kumimoji="0" sz="1200"/>
            </a:lvl1pPr>
          </a:lstStyle>
          <a:p>
            <a:endParaRPr lang="cs-CZ" altLang="cs-CZ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kumimoji="0" sz="1200"/>
            </a:lvl1pPr>
          </a:lstStyle>
          <a:p>
            <a:endParaRPr lang="cs-CZ" altLang="cs-CZ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kumimoji="0" sz="1200"/>
            </a:lvl1pPr>
          </a:lstStyle>
          <a:p>
            <a:fld id="{B6E736C8-8466-4630-9B0F-2D1EB24E6CF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802312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2970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122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9363"/>
            <a:ext cx="2971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200"/>
            </a:lvl1pPr>
          </a:lstStyle>
          <a:p>
            <a:fld id="{5DCF8AAC-147C-4947-9514-C3E63EA4C6C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734110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F8AAC-147C-4947-9514-C3E63EA4C6C5}" type="slidenum">
              <a:rPr lang="cs-CZ" altLang="cs-CZ" smtClean="0"/>
              <a:pPr/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84996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DCD22-BE32-427E-BE10-4046B99D5C38}" type="slidenum">
              <a:rPr lang="en-CA" altLang="cs-CZ" smtClean="0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188050378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1B2E-8882-4844-AAF1-1D86CA64419E}" type="slidenum">
              <a:rPr lang="en-CA" altLang="cs-CZ" smtClean="0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224437740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56E7C-B175-4637-A5A0-101357E24479}" type="slidenum">
              <a:rPr lang="en-CA" altLang="cs-CZ" smtClean="0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79741427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82D7F-564D-4783-BEC3-1E7B7BA86156}" type="slidenum">
              <a:rPr lang="en-CA" altLang="cs-CZ" smtClean="0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134429604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5948F-5767-4062-9FE7-178160BD4912}" type="slidenum">
              <a:rPr lang="en-CA" altLang="cs-CZ" smtClean="0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266481958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33B4B-F42C-4669-A092-DFD3B7B770C8}" type="slidenum">
              <a:rPr lang="en-CA" altLang="cs-CZ" smtClean="0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315941545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 alt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alt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321DA-04EA-4899-9230-C8EBB82A2E65}" type="slidenum">
              <a:rPr lang="en-CA" altLang="cs-CZ" smtClean="0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390332389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CD8B1-B415-4B05-906B-ED37D071AA66}" type="slidenum">
              <a:rPr lang="en-CA" altLang="cs-CZ" smtClean="0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97892217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5FBF6-1AEE-40BC-BB95-6E674E599668}" type="slidenum">
              <a:rPr lang="en-CA" altLang="cs-CZ" smtClean="0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155074266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4A96-2976-4235-9D62-6211ECBAE209}" type="slidenum">
              <a:rPr lang="en-CA" altLang="cs-CZ" smtClean="0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261759207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D241-C48B-46F2-8D9C-99F7FA765D46}" type="slidenum">
              <a:rPr lang="en-CA" altLang="cs-CZ" smtClean="0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106137058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D5819-E317-4612-B847-0711C64F67C0}" type="slidenum">
              <a:rPr lang="en-CA" altLang="cs-CZ" smtClean="0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1399247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>
    <p:zoom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725488"/>
            <a:ext cx="7772400" cy="1860550"/>
          </a:xfrm>
        </p:spPr>
        <p:txBody>
          <a:bodyPr>
            <a:spAutoFit/>
          </a:bodyPr>
          <a:lstStyle/>
          <a:p>
            <a:pPr algn="ctr"/>
            <a:r>
              <a:rPr lang="cs-CZ" altLang="cs-CZ" sz="7600" b="1" dirty="0"/>
              <a:t>Fyzická geografie</a:t>
            </a:r>
            <a:r>
              <a:rPr lang="cs-CZ" altLang="cs-CZ" sz="7200" b="1" dirty="0"/>
              <a:t/>
            </a:r>
            <a:br>
              <a:rPr lang="cs-CZ" altLang="cs-CZ" sz="7200" b="1" dirty="0"/>
            </a:br>
            <a:r>
              <a:rPr lang="cs-CZ" altLang="cs-CZ" sz="2800" b="1" dirty="0"/>
              <a:t>(Z0026)</a:t>
            </a:r>
            <a:r>
              <a:rPr lang="cs-CZ" altLang="cs-CZ" dirty="0"/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6013" y="3141663"/>
            <a:ext cx="6934200" cy="1175706"/>
          </a:xfrm>
        </p:spPr>
        <p:txBody>
          <a:bodyPr>
            <a:spAutoFit/>
          </a:bodyPr>
          <a:lstStyle/>
          <a:p>
            <a:r>
              <a:rPr lang="cs-CZ" altLang="cs-CZ" sz="3200" dirty="0"/>
              <a:t>prof. RNDr. Rudolf Brázdil, DrSc</a:t>
            </a:r>
            <a:r>
              <a:rPr lang="cs-CZ" altLang="cs-CZ" sz="3200" dirty="0" smtClean="0"/>
              <a:t>.</a:t>
            </a:r>
          </a:p>
          <a:p>
            <a:r>
              <a:rPr lang="cs-CZ" altLang="cs-CZ" sz="3200" dirty="0" smtClean="0"/>
              <a:t> </a:t>
            </a:r>
            <a:r>
              <a:rPr lang="cs-CZ" altLang="cs-CZ" sz="3200" dirty="0"/>
              <a:t>Mgr. Zdeněk Máčka, Ph.D.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143000" y="5272088"/>
            <a:ext cx="6934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buFont typeface="Times New Roman" pitchFamily="18" charset="0"/>
              <a:defRPr kumimoji="1" sz="2200">
                <a:solidFill>
                  <a:schemeClr val="tx1"/>
                </a:solidFill>
                <a:latin typeface="Times New Roman" pitchFamily="18" charset="0"/>
              </a:defRPr>
            </a:lvl1pPr>
            <a:lvl2pPr algn="ctr">
              <a:buFont typeface="Monotype Sorts" pitchFamily="2" charset="2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algn="ctr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algn="ctr"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algn="ctr"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algn="ctr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algn="ctr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algn="ctr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algn="ctr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buSzTx/>
              <a:buFont typeface="Times New Roman" pitchFamily="18" charset="0"/>
              <a:buNone/>
            </a:pPr>
            <a:r>
              <a:rPr lang="cs-CZ" altLang="cs-CZ" sz="2800" dirty="0">
                <a:latin typeface="+mj-lt"/>
              </a:rPr>
              <a:t>podzimní semestr - 4/1 - zkouška - 9 kreditů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4810" y="188640"/>
            <a:ext cx="8229600" cy="720080"/>
          </a:xfrm>
        </p:spPr>
        <p:txBody>
          <a:bodyPr>
            <a:normAutofit fontScale="90000"/>
          </a:bodyPr>
          <a:lstStyle/>
          <a:p>
            <a:pPr marL="0" indent="0" algn="l"/>
            <a:r>
              <a:rPr lang="cs-CZ" sz="3000" b="1" dirty="0" smtClean="0"/>
              <a:t/>
            </a:r>
            <a:br>
              <a:rPr lang="cs-CZ" sz="3000" b="1" dirty="0" smtClean="0"/>
            </a:br>
            <a:r>
              <a:rPr lang="cs-CZ" sz="3000" b="1" dirty="0"/>
              <a:t/>
            </a:r>
            <a:br>
              <a:rPr lang="cs-CZ" sz="3000" b="1" dirty="0"/>
            </a:br>
            <a:r>
              <a:rPr lang="cs-CZ" sz="3000" b="1" dirty="0" smtClean="0"/>
              <a:t/>
            </a:r>
            <a:br>
              <a:rPr lang="cs-CZ" sz="3000" b="1" dirty="0" smtClean="0"/>
            </a:br>
            <a:r>
              <a:rPr lang="cs-CZ" sz="3000" b="1" dirty="0" smtClean="0"/>
              <a:t>Globální změny (prostředí)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1706" y="908720"/>
            <a:ext cx="8229600" cy="3240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500" dirty="0" smtClean="0"/>
              <a:t>JEV</a:t>
            </a:r>
          </a:p>
          <a:p>
            <a:pPr marL="0" indent="0">
              <a:buNone/>
            </a:pPr>
            <a:r>
              <a:rPr lang="cs-CZ" sz="2500" dirty="0" smtClean="0"/>
              <a:t>Změny zemského systému / životního prostředí v planetárním měřítku</a:t>
            </a:r>
          </a:p>
          <a:p>
            <a:pPr marL="0" indent="0">
              <a:buNone/>
            </a:pPr>
            <a:r>
              <a:rPr lang="cs-CZ" sz="2500" dirty="0" smtClean="0"/>
              <a:t>„VĚDNÍ OBOR“</a:t>
            </a:r>
          </a:p>
          <a:p>
            <a:pPr marL="0" indent="0">
              <a:buNone/>
            </a:pPr>
            <a:r>
              <a:rPr lang="cs-CZ" sz="2500" dirty="0" smtClean="0"/>
              <a:t>Studuje dlouhodobé i současné změny planetárního systému způsobené člověkem i přírodními činiteli.</a:t>
            </a:r>
            <a:endParaRPr lang="cs-CZ" sz="2500" dirty="0"/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501008"/>
            <a:ext cx="4680520" cy="3229354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83568" y="4764819"/>
            <a:ext cx="30956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latin typeface="+mn-lt"/>
              </a:rPr>
              <a:t>MIS </a:t>
            </a:r>
          </a:p>
          <a:p>
            <a:pPr algn="ctr"/>
            <a:r>
              <a:rPr lang="cs-CZ" b="1" dirty="0" smtClean="0">
                <a:latin typeface="+mn-lt"/>
              </a:rPr>
              <a:t>M</a:t>
            </a:r>
            <a:r>
              <a:rPr lang="cs-CZ" dirty="0" smtClean="0">
                <a:latin typeface="+mn-lt"/>
              </a:rPr>
              <a:t>arine oxygen </a:t>
            </a:r>
            <a:r>
              <a:rPr lang="cs-CZ" b="1" dirty="0" smtClean="0">
                <a:latin typeface="+mn-lt"/>
              </a:rPr>
              <a:t>I</a:t>
            </a:r>
            <a:r>
              <a:rPr lang="cs-CZ" dirty="0" smtClean="0">
                <a:latin typeface="+mn-lt"/>
              </a:rPr>
              <a:t>sotope </a:t>
            </a:r>
            <a:r>
              <a:rPr lang="cs-CZ" b="1" dirty="0" err="1" smtClean="0">
                <a:latin typeface="+mn-lt"/>
              </a:rPr>
              <a:t>S</a:t>
            </a:r>
            <a:r>
              <a:rPr lang="cs-CZ" dirty="0" err="1" smtClean="0">
                <a:latin typeface="+mn-lt"/>
              </a:rPr>
              <a:t>tages</a:t>
            </a: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3693159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40966"/>
          </a:xfrm>
        </p:spPr>
        <p:txBody>
          <a:bodyPr>
            <a:normAutofit/>
          </a:bodyPr>
          <a:lstStyle/>
          <a:p>
            <a:r>
              <a:rPr lang="cs-CZ" sz="4000" dirty="0" smtClean="0"/>
              <a:t>Co je geografie?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124744"/>
            <a:ext cx="4032448" cy="36724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500" dirty="0" smtClean="0"/>
              <a:t>Geografie se zaměřuje na prostorové uspořádání přírodních a společenských jevů na zemském povrchu a na interakce mezi společností a životním prostředím.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501008"/>
            <a:ext cx="3456383" cy="324882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2"/>
          <a:stretch/>
        </p:blipFill>
        <p:spPr>
          <a:xfrm>
            <a:off x="4211960" y="1079109"/>
            <a:ext cx="4804930" cy="484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53793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-243409"/>
            <a:ext cx="6408712" cy="8293627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4139952" y="5355021"/>
            <a:ext cx="324036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4427984" y="5373216"/>
            <a:ext cx="2520280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+mn-lt"/>
              </a:rPr>
              <a:t>GEOGRAFICKÝ ÚSTAV</a:t>
            </a:r>
          </a:p>
          <a:p>
            <a:pPr algn="ctr"/>
            <a:r>
              <a:rPr lang="cs-CZ" dirty="0" err="1">
                <a:latin typeface="+mn-lt"/>
              </a:rPr>
              <a:t>PřF</a:t>
            </a:r>
            <a:r>
              <a:rPr lang="cs-CZ" dirty="0">
                <a:latin typeface="+mn-lt"/>
              </a:rPr>
              <a:t> MU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510734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500" b="1" dirty="0" smtClean="0"/>
              <a:t>Klíčové geografické otázky …</a:t>
            </a:r>
            <a:endParaRPr lang="cs-CZ" sz="35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altLang="cs-CZ" b="1" dirty="0" smtClean="0"/>
              <a:t>Kde to je?</a:t>
            </a:r>
          </a:p>
          <a:p>
            <a:pPr marL="0" indent="0">
              <a:spcAft>
                <a:spcPct val="60000"/>
              </a:spcAft>
              <a:buNone/>
            </a:pPr>
            <a:r>
              <a:rPr lang="cs-CZ" altLang="cs-CZ" dirty="0" smtClean="0"/>
              <a:t>Studuje prostorové rozmístění (distribuci) věcí</a:t>
            </a:r>
          </a:p>
          <a:p>
            <a:pPr marL="0" indent="0">
              <a:buNone/>
            </a:pPr>
            <a:r>
              <a:rPr lang="cs-CZ" altLang="cs-CZ" b="1" dirty="0" smtClean="0"/>
              <a:t>Proč to tam je?</a:t>
            </a:r>
          </a:p>
          <a:p>
            <a:pPr marL="0" indent="0">
              <a:spcAft>
                <a:spcPct val="60000"/>
              </a:spcAft>
              <a:buNone/>
            </a:pPr>
            <a:r>
              <a:rPr lang="cs-CZ" altLang="cs-CZ" dirty="0" smtClean="0"/>
              <a:t>Snaží se vysvětlit, proč jsou věci rozmístěné zrovna takovým způsobem</a:t>
            </a:r>
            <a:endParaRPr lang="cs-CZ" altLang="cs-CZ" b="1" dirty="0" smtClean="0"/>
          </a:p>
          <a:p>
            <a:pPr marL="0" indent="0">
              <a:buNone/>
            </a:pPr>
            <a:r>
              <a:rPr lang="cs-CZ" altLang="cs-CZ" b="1" dirty="0" smtClean="0"/>
              <a:t>A co s tím …?</a:t>
            </a:r>
          </a:p>
          <a:p>
            <a:pPr marL="0" indent="0">
              <a:buNone/>
            </a:pPr>
            <a:r>
              <a:rPr lang="cs-CZ" altLang="cs-CZ" dirty="0" smtClean="0"/>
              <a:t>Pokouší se ukázat, jak toto porozumění může přispět k řešení problémů ve světě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776406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332656"/>
            <a:ext cx="7772400" cy="707886"/>
          </a:xfrm>
        </p:spPr>
        <p:txBody>
          <a:bodyPr>
            <a:spAutoFit/>
          </a:bodyPr>
          <a:lstStyle/>
          <a:p>
            <a:r>
              <a:rPr lang="cs-CZ" altLang="cs-CZ" sz="4000" dirty="0" smtClean="0"/>
              <a:t>Co je fyzická geografie?</a:t>
            </a:r>
            <a:endParaRPr lang="cs-CZ" altLang="cs-CZ" sz="4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1196752"/>
            <a:ext cx="7772400" cy="5278368"/>
          </a:xfrm>
        </p:spPr>
        <p:txBody>
          <a:bodyPr>
            <a:spAutoFit/>
          </a:bodyPr>
          <a:lstStyle/>
          <a:p>
            <a:pPr marL="3175" indent="-3175" algn="ctr">
              <a:buNone/>
            </a:pPr>
            <a:r>
              <a:rPr lang="cs-CZ" sz="2400" dirty="0" smtClean="0"/>
              <a:t>Úkolem fyzické geografie je vysvětlovat prostorové aspekty nejrůznějších přírodních jevů vázaných na litosféru, atmosféru, hydrosféru a biosféru.</a:t>
            </a:r>
          </a:p>
          <a:p>
            <a:pPr marL="3175" indent="-3175" algn="just">
              <a:buFont typeface="Times New Roman" pitchFamily="18" charset="0"/>
              <a:buNone/>
            </a:pPr>
            <a:endParaRPr lang="cs-CZ" altLang="cs-CZ" sz="2500" dirty="0" smtClean="0"/>
          </a:p>
          <a:p>
            <a:pPr marL="3175" indent="-3175" algn="just">
              <a:buFont typeface="Times New Roman" pitchFamily="18" charset="0"/>
              <a:buNone/>
            </a:pPr>
            <a:endParaRPr lang="cs-CZ" altLang="cs-CZ" sz="2500" dirty="0"/>
          </a:p>
          <a:p>
            <a:pPr marL="3175" indent="-3175" algn="just">
              <a:buFont typeface="Times New Roman" pitchFamily="18" charset="0"/>
              <a:buNone/>
            </a:pPr>
            <a:endParaRPr lang="cs-CZ" altLang="cs-CZ" sz="2500" dirty="0" smtClean="0"/>
          </a:p>
          <a:p>
            <a:pPr marL="3175" indent="-3175" algn="ctr">
              <a:spcBef>
                <a:spcPts val="0"/>
              </a:spcBef>
              <a:buFont typeface="Times New Roman" pitchFamily="18" charset="0"/>
              <a:buNone/>
            </a:pPr>
            <a:endParaRPr lang="cs-CZ" altLang="cs-CZ" sz="2500" dirty="0" smtClean="0"/>
          </a:p>
          <a:p>
            <a:pPr marL="3175" indent="-3175" algn="ctr">
              <a:spcBef>
                <a:spcPts val="0"/>
              </a:spcBef>
              <a:buFont typeface="Times New Roman" pitchFamily="18" charset="0"/>
              <a:buNone/>
            </a:pPr>
            <a:r>
              <a:rPr lang="cs-CZ" altLang="cs-CZ" sz="2500" dirty="0" smtClean="0"/>
              <a:t>Objekt studia:</a:t>
            </a:r>
          </a:p>
          <a:p>
            <a:pPr marL="3175" indent="-3175" algn="ctr">
              <a:spcBef>
                <a:spcPts val="0"/>
              </a:spcBef>
              <a:buFont typeface="Times New Roman" pitchFamily="18" charset="0"/>
              <a:buNone/>
            </a:pPr>
            <a:r>
              <a:rPr lang="cs-CZ" altLang="cs-CZ" sz="2500" i="1" dirty="0" err="1" smtClean="0"/>
              <a:t>fyzickogeografická</a:t>
            </a:r>
            <a:r>
              <a:rPr lang="cs-CZ" altLang="cs-CZ" sz="2500" i="1" dirty="0" smtClean="0"/>
              <a:t> sféra Země</a:t>
            </a:r>
          </a:p>
          <a:p>
            <a:pPr marL="3175" indent="-3175" algn="ctr">
              <a:spcBef>
                <a:spcPts val="0"/>
              </a:spcBef>
              <a:buFont typeface="Times New Roman" pitchFamily="18" charset="0"/>
              <a:buNone/>
            </a:pPr>
            <a:endParaRPr lang="cs-CZ" altLang="cs-CZ" sz="2500" dirty="0" smtClean="0"/>
          </a:p>
          <a:p>
            <a:pPr marL="3175" indent="-3175" algn="ctr">
              <a:spcBef>
                <a:spcPts val="0"/>
              </a:spcBef>
              <a:buFont typeface="Times New Roman" pitchFamily="18" charset="0"/>
              <a:buNone/>
            </a:pPr>
            <a:r>
              <a:rPr lang="cs-CZ" altLang="cs-CZ" sz="2500" dirty="0" smtClean="0"/>
              <a:t>Předmět studia:</a:t>
            </a:r>
          </a:p>
          <a:p>
            <a:pPr marL="3175" indent="-3175" algn="ctr">
              <a:spcBef>
                <a:spcPts val="0"/>
              </a:spcBef>
              <a:buFont typeface="Times New Roman" pitchFamily="18" charset="0"/>
              <a:buNone/>
            </a:pPr>
            <a:r>
              <a:rPr lang="cs-CZ" altLang="cs-CZ" sz="2500" dirty="0" smtClean="0"/>
              <a:t>časoprostorové aspekty procesů a jevů ve </a:t>
            </a:r>
            <a:r>
              <a:rPr lang="cs-CZ" altLang="cs-CZ" sz="2500" dirty="0" err="1" smtClean="0"/>
              <a:t>fyzickogeografické</a:t>
            </a:r>
            <a:r>
              <a:rPr lang="cs-CZ" altLang="cs-CZ" sz="2500" dirty="0" smtClean="0"/>
              <a:t> sféře, prognózování</a:t>
            </a:r>
            <a:endParaRPr lang="cs-CZ" altLang="cs-CZ" sz="2500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081979104"/>
              </p:ext>
            </p:extLst>
          </p:nvPr>
        </p:nvGraphicFramePr>
        <p:xfrm>
          <a:off x="2339752" y="2492896"/>
          <a:ext cx="4536504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3635896" y="2876476"/>
            <a:ext cx="1872208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FYZICKÁ</a:t>
            </a:r>
          </a:p>
          <a:p>
            <a:pPr algn="ctr"/>
            <a:r>
              <a:rPr lang="cs-CZ" sz="1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GEOGRAFIE</a:t>
            </a:r>
            <a:endParaRPr lang="cs-CZ" sz="1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914400"/>
          </a:xfrm>
        </p:spPr>
        <p:txBody>
          <a:bodyPr>
            <a:spAutoFit/>
          </a:bodyPr>
          <a:lstStyle/>
          <a:p>
            <a:r>
              <a:rPr lang="cs-CZ" altLang="cs-CZ" sz="3000" b="1" dirty="0" err="1"/>
              <a:t>Fyzickogeografická</a:t>
            </a:r>
            <a:r>
              <a:rPr lang="cs-CZ" altLang="cs-CZ" sz="3000" b="1" dirty="0"/>
              <a:t> sféra</a:t>
            </a:r>
            <a:r>
              <a:rPr lang="cs-CZ" altLang="cs-CZ" sz="2800" dirty="0">
                <a:solidFill>
                  <a:schemeClr val="tx1"/>
                </a:solidFill>
              </a:rPr>
              <a:t> </a:t>
            </a:r>
            <a:r>
              <a:rPr lang="cs-CZ" altLang="cs-CZ" sz="2400" dirty="0">
                <a:solidFill>
                  <a:schemeClr val="tx1"/>
                </a:solidFill>
              </a:rPr>
              <a:t>Země se skládá z jednotlivých geosfér:</a:t>
            </a:r>
            <a:endParaRPr lang="cs-CZ" altLang="cs-CZ" dirty="0">
              <a:solidFill>
                <a:schemeClr val="tx1"/>
              </a:solidFill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250825" y="1052513"/>
            <a:ext cx="4752975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7338" indent="-287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7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20000"/>
              </a:lnSpc>
              <a:buClrTx/>
              <a:buSzTx/>
              <a:buFontTx/>
              <a:buNone/>
            </a:pPr>
            <a:r>
              <a:rPr kumimoji="0" lang="cs-CZ" altLang="cs-CZ" sz="1800" dirty="0">
                <a:latin typeface="+mj-lt"/>
              </a:rPr>
              <a:t>a) </a:t>
            </a:r>
            <a:r>
              <a:rPr kumimoji="0" lang="cs-CZ" altLang="cs-CZ" sz="1800" b="1" dirty="0">
                <a:solidFill>
                  <a:schemeClr val="tx2"/>
                </a:solidFill>
                <a:latin typeface="+mj-lt"/>
              </a:rPr>
              <a:t>zemská kůra s georeliéfem</a:t>
            </a:r>
            <a:r>
              <a:rPr kumimoji="0" lang="cs-CZ" altLang="cs-CZ" sz="1800" dirty="0">
                <a:latin typeface="+mj-lt"/>
              </a:rPr>
              <a:t> – nejsvrchnější vrstva pevného zemského tělesa, jejíž povrch se označuje jako georeliéf – </a:t>
            </a:r>
            <a:r>
              <a:rPr kumimoji="0" lang="cs-CZ" altLang="cs-CZ" sz="1800" b="1" dirty="0">
                <a:latin typeface="+mj-lt"/>
              </a:rPr>
              <a:t>geomorfologie</a:t>
            </a:r>
          </a:p>
          <a:p>
            <a:pPr>
              <a:lnSpc>
                <a:spcPct val="120000"/>
              </a:lnSpc>
              <a:buClrTx/>
              <a:buSzTx/>
              <a:buFontTx/>
              <a:buNone/>
            </a:pPr>
            <a:r>
              <a:rPr kumimoji="0" lang="cs-CZ" altLang="cs-CZ" sz="1800" dirty="0">
                <a:latin typeface="+mj-lt"/>
              </a:rPr>
              <a:t>b) </a:t>
            </a:r>
            <a:r>
              <a:rPr kumimoji="0" lang="cs-CZ" altLang="cs-CZ" sz="1800" b="1" dirty="0">
                <a:solidFill>
                  <a:schemeClr val="tx2"/>
                </a:solidFill>
                <a:latin typeface="+mj-lt"/>
              </a:rPr>
              <a:t>atmosféra</a:t>
            </a:r>
            <a:r>
              <a:rPr kumimoji="0" lang="cs-CZ" altLang="cs-CZ" sz="1800" dirty="0">
                <a:latin typeface="+mj-lt"/>
              </a:rPr>
              <a:t> – plynný obal Země (po ozonovou vrstvu) – </a:t>
            </a:r>
            <a:r>
              <a:rPr kumimoji="0" lang="cs-CZ" altLang="cs-CZ" sz="1800" b="1" dirty="0">
                <a:latin typeface="+mj-lt"/>
              </a:rPr>
              <a:t>meteorologie a klimatologie</a:t>
            </a:r>
          </a:p>
          <a:p>
            <a:pPr>
              <a:lnSpc>
                <a:spcPct val="120000"/>
              </a:lnSpc>
              <a:buClrTx/>
              <a:buSzTx/>
              <a:buFontTx/>
              <a:buNone/>
            </a:pPr>
            <a:r>
              <a:rPr kumimoji="0" lang="cs-CZ" altLang="cs-CZ" sz="1800" dirty="0">
                <a:latin typeface="+mj-lt"/>
              </a:rPr>
              <a:t>c) </a:t>
            </a:r>
            <a:r>
              <a:rPr kumimoji="0" lang="cs-CZ" altLang="cs-CZ" sz="1800" b="1" dirty="0">
                <a:solidFill>
                  <a:schemeClr val="tx2"/>
                </a:solidFill>
                <a:latin typeface="+mj-lt"/>
              </a:rPr>
              <a:t>hydrosféra</a:t>
            </a:r>
            <a:r>
              <a:rPr kumimoji="0" lang="cs-CZ" altLang="cs-CZ" sz="1800" dirty="0">
                <a:latin typeface="+mj-lt"/>
              </a:rPr>
              <a:t> – geosféra tvořená vodami oceánů a pevniny – </a:t>
            </a:r>
            <a:r>
              <a:rPr kumimoji="0" lang="cs-CZ" altLang="cs-CZ" sz="1800" b="1" dirty="0">
                <a:latin typeface="+mj-lt"/>
              </a:rPr>
              <a:t>hydrologie</a:t>
            </a:r>
          </a:p>
          <a:p>
            <a:pPr>
              <a:lnSpc>
                <a:spcPct val="120000"/>
              </a:lnSpc>
              <a:buClrTx/>
              <a:buSzTx/>
              <a:buFontTx/>
              <a:buNone/>
            </a:pPr>
            <a:r>
              <a:rPr kumimoji="0" lang="cs-CZ" altLang="cs-CZ" sz="1800" dirty="0">
                <a:latin typeface="+mj-lt"/>
              </a:rPr>
              <a:t>d) </a:t>
            </a:r>
            <a:r>
              <a:rPr kumimoji="0" lang="cs-CZ" altLang="cs-CZ" sz="1800" b="1" dirty="0">
                <a:solidFill>
                  <a:schemeClr val="tx2"/>
                </a:solidFill>
                <a:latin typeface="+mj-lt"/>
              </a:rPr>
              <a:t>kryosféra</a:t>
            </a:r>
            <a:r>
              <a:rPr kumimoji="0" lang="cs-CZ" altLang="cs-CZ" sz="1800" dirty="0">
                <a:latin typeface="+mj-lt"/>
              </a:rPr>
              <a:t> – část zemské kůry a hydrosféry, jejíž teplota je po více než 2 roky pod bodem mrazu – </a:t>
            </a:r>
            <a:r>
              <a:rPr kumimoji="0" lang="cs-CZ" altLang="cs-CZ" sz="1800" b="1" dirty="0">
                <a:latin typeface="+mj-lt"/>
              </a:rPr>
              <a:t>glaciologie</a:t>
            </a:r>
            <a:endParaRPr kumimoji="0" lang="cs-CZ" altLang="cs-CZ" sz="1800" dirty="0">
              <a:latin typeface="+mj-lt"/>
            </a:endParaRPr>
          </a:p>
          <a:p>
            <a:pPr>
              <a:lnSpc>
                <a:spcPct val="120000"/>
              </a:lnSpc>
              <a:buClrTx/>
              <a:buSzTx/>
              <a:buFontTx/>
              <a:buNone/>
            </a:pPr>
            <a:r>
              <a:rPr kumimoji="0" lang="cs-CZ" altLang="cs-CZ" sz="1800" dirty="0">
                <a:latin typeface="+mj-lt"/>
              </a:rPr>
              <a:t>e) </a:t>
            </a:r>
            <a:r>
              <a:rPr kumimoji="0" lang="cs-CZ" altLang="cs-CZ" sz="1800" b="1" dirty="0" err="1">
                <a:solidFill>
                  <a:schemeClr val="tx2"/>
                </a:solidFill>
                <a:latin typeface="+mj-lt"/>
              </a:rPr>
              <a:t>pedosféra</a:t>
            </a:r>
            <a:r>
              <a:rPr kumimoji="0" lang="cs-CZ" altLang="cs-CZ" sz="1800" dirty="0">
                <a:latin typeface="+mj-lt"/>
              </a:rPr>
              <a:t> – půdní pokryv na povrchu pevnin – </a:t>
            </a:r>
            <a:r>
              <a:rPr kumimoji="0" lang="cs-CZ" altLang="cs-CZ" sz="1800" b="1" dirty="0" err="1">
                <a:latin typeface="+mj-lt"/>
              </a:rPr>
              <a:t>pedogeografie</a:t>
            </a:r>
            <a:endParaRPr kumimoji="0" lang="cs-CZ" altLang="cs-CZ" sz="1800" b="1" dirty="0">
              <a:latin typeface="+mj-lt"/>
            </a:endParaRPr>
          </a:p>
          <a:p>
            <a:pPr>
              <a:lnSpc>
                <a:spcPct val="120000"/>
              </a:lnSpc>
              <a:buClrTx/>
              <a:buSzTx/>
              <a:buFontTx/>
              <a:buNone/>
            </a:pPr>
            <a:r>
              <a:rPr kumimoji="0" lang="cs-CZ" altLang="cs-CZ" sz="1800" dirty="0">
                <a:latin typeface="+mj-lt"/>
              </a:rPr>
              <a:t>f) </a:t>
            </a:r>
            <a:r>
              <a:rPr kumimoji="0" lang="cs-CZ" altLang="cs-CZ" sz="1800" b="1" dirty="0">
                <a:solidFill>
                  <a:schemeClr val="tx2"/>
                </a:solidFill>
                <a:latin typeface="+mj-lt"/>
              </a:rPr>
              <a:t>biosféra</a:t>
            </a:r>
            <a:r>
              <a:rPr kumimoji="0" lang="cs-CZ" altLang="cs-CZ" sz="1800" dirty="0">
                <a:latin typeface="+mj-lt"/>
              </a:rPr>
              <a:t> – geosféra s podmínkami pro život a trvale obydlena živými organismy –  </a:t>
            </a:r>
            <a:r>
              <a:rPr kumimoji="0" lang="cs-CZ" altLang="cs-CZ" sz="1800" b="1" dirty="0">
                <a:latin typeface="+mj-lt"/>
              </a:rPr>
              <a:t>biogeografie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468313" y="6165850"/>
            <a:ext cx="7391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kumimoji="0" lang="cs-CZ" altLang="cs-CZ" sz="2000" dirty="0" err="1">
                <a:latin typeface="+mj-lt"/>
              </a:rPr>
              <a:t>fyzickogeografická</a:t>
            </a:r>
            <a:r>
              <a:rPr kumimoji="0" lang="cs-CZ" altLang="cs-CZ" sz="2000" dirty="0">
                <a:latin typeface="+mj-lt"/>
              </a:rPr>
              <a:t> + socioekonomická sféra = </a:t>
            </a:r>
            <a:r>
              <a:rPr kumimoji="0" lang="cs-CZ" altLang="cs-CZ" sz="2000" b="1" dirty="0">
                <a:solidFill>
                  <a:schemeClr val="tx2"/>
                </a:solidFill>
                <a:latin typeface="+mj-lt"/>
              </a:rPr>
              <a:t>krajinná sféra</a:t>
            </a:r>
            <a:r>
              <a:rPr kumimoji="0" lang="cs-CZ" altLang="cs-CZ" sz="2000" dirty="0">
                <a:latin typeface="+mj-lt"/>
              </a:rPr>
              <a:t> Země</a:t>
            </a:r>
          </a:p>
        </p:txBody>
      </p:sp>
      <p:pic>
        <p:nvPicPr>
          <p:cNvPr id="6153" name="Picture 9" descr="Fig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888" y="1268413"/>
            <a:ext cx="3979862" cy="42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5661248"/>
            <a:ext cx="8229600" cy="360040"/>
          </a:xfrm>
        </p:spPr>
        <p:txBody>
          <a:bodyPr>
            <a:normAutofit fontScale="90000"/>
          </a:bodyPr>
          <a:lstStyle/>
          <a:p>
            <a:pPr algn="l"/>
            <a:r>
              <a:rPr lang="cs-CZ" sz="2000" dirty="0" smtClean="0"/>
              <a:t>Blue </a:t>
            </a:r>
            <a:r>
              <a:rPr lang="cs-CZ" sz="2000" dirty="0" err="1" smtClean="0"/>
              <a:t>Marble</a:t>
            </a:r>
            <a:r>
              <a:rPr lang="cs-CZ" sz="2000" dirty="0" smtClean="0"/>
              <a:t>, NASA 2001-02</a:t>
            </a:r>
            <a:endParaRPr lang="cs-CZ" sz="20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62256" cy="4581128"/>
          </a:xfrm>
        </p:spPr>
      </p:pic>
    </p:spTree>
    <p:extLst>
      <p:ext uri="{BB962C8B-B14F-4D97-AF65-F5344CB8AC3E}">
        <p14:creationId xmlns:p14="http://schemas.microsoft.com/office/powerpoint/2010/main" val="373506537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850106"/>
          </a:xfrm>
        </p:spPr>
        <p:txBody>
          <a:bodyPr>
            <a:normAutofit fontScale="90000"/>
          </a:bodyPr>
          <a:lstStyle/>
          <a:p>
            <a:r>
              <a:rPr lang="cs-CZ" sz="4000" dirty="0" smtClean="0"/>
              <a:t>Geografové mají konkurenci, co jim šlape na paty …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268760"/>
            <a:ext cx="4833266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EARTH SYSTEM SCIENCE</a:t>
            </a:r>
          </a:p>
          <a:p>
            <a:pPr marL="0" indent="0">
              <a:buNone/>
            </a:pPr>
            <a:r>
              <a:rPr lang="cs-CZ" sz="2500" dirty="0" smtClean="0"/>
              <a:t>Planetární systém /</a:t>
            </a:r>
            <a:r>
              <a:rPr lang="cs-CZ" sz="2500" dirty="0" err="1" smtClean="0"/>
              <a:t>Earth</a:t>
            </a:r>
            <a:r>
              <a:rPr lang="cs-CZ" sz="2500" dirty="0" smtClean="0"/>
              <a:t> </a:t>
            </a:r>
            <a:r>
              <a:rPr lang="cs-CZ" sz="2500" dirty="0" err="1" smtClean="0"/>
              <a:t>system</a:t>
            </a:r>
            <a:r>
              <a:rPr lang="cs-CZ" sz="2500" dirty="0" smtClean="0"/>
              <a:t>/</a:t>
            </a:r>
          </a:p>
          <a:p>
            <a:pPr marL="0" indent="0">
              <a:buNone/>
            </a:pPr>
            <a:r>
              <a:rPr lang="cs-CZ" sz="2000" dirty="0" smtClean="0"/>
              <a:t>vzájemné ovlivňování fyzikálních, chemických a biologických procesů</a:t>
            </a:r>
          </a:p>
          <a:p>
            <a:pPr marL="0" indent="0">
              <a:buNone/>
            </a:pPr>
            <a:r>
              <a:rPr lang="cs-CZ" sz="2000" dirty="0" smtClean="0"/>
              <a:t>v současnosti zahrnuje i lidskou společnost, která se stává důležitým hybatelem změn</a:t>
            </a:r>
          </a:p>
          <a:p>
            <a:pPr marL="0" indent="0">
              <a:buNone/>
            </a:pPr>
            <a:r>
              <a:rPr lang="cs-CZ" sz="2000" dirty="0" smtClean="0"/>
              <a:t>studuje interakce: atmosféry, hydrosféry, litosféry, biosféry a </a:t>
            </a:r>
            <a:r>
              <a:rPr lang="cs-CZ" sz="2000" dirty="0" err="1" smtClean="0"/>
              <a:t>heliosféry</a:t>
            </a: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hypotéza GAIA </a:t>
            </a:r>
            <a:r>
              <a:rPr lang="cs-CZ" sz="1500" dirty="0" smtClean="0"/>
              <a:t>(chemik James </a:t>
            </a:r>
            <a:r>
              <a:rPr lang="cs-CZ" sz="1500" dirty="0" err="1" smtClean="0"/>
              <a:t>Lovelock</a:t>
            </a:r>
            <a:r>
              <a:rPr lang="cs-CZ" sz="1500" dirty="0" smtClean="0"/>
              <a:t>, 70. léta)</a:t>
            </a:r>
            <a:endParaRPr lang="cs-CZ" sz="1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cs-CZ" sz="1700" dirty="0" smtClean="0"/>
              <a:t>živé organizmy interagují s neživým prostředím tak, aby vytvořily samoregulační, komplexní systém přispívající na planetě k udržení podmínek vhodných pro život</a:t>
            </a:r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468760"/>
            <a:ext cx="4095726" cy="2752328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5580112" y="429309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err="1" smtClean="0">
                <a:latin typeface="+mn-lt"/>
              </a:rPr>
              <a:t>Keelingova</a:t>
            </a:r>
            <a:r>
              <a:rPr lang="cs-CZ" dirty="0" smtClean="0">
                <a:latin typeface="+mn-lt"/>
              </a:rPr>
              <a:t> křivka</a:t>
            </a: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8995994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2646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ENVIRONMENTAL SCIENCE</a:t>
            </a:r>
          </a:p>
          <a:p>
            <a:pPr marL="0" indent="0">
              <a:buNone/>
            </a:pPr>
            <a:r>
              <a:rPr lang="cs-CZ" sz="2200" dirty="0" smtClean="0"/>
              <a:t>inspirační zdroje:</a:t>
            </a:r>
          </a:p>
          <a:p>
            <a:pPr marL="0" indent="0">
              <a:buNone/>
            </a:pPr>
            <a:r>
              <a:rPr lang="cs-CZ" sz="2200" dirty="0" smtClean="0"/>
              <a:t>Rachel </a:t>
            </a:r>
            <a:r>
              <a:rPr lang="cs-CZ" sz="2200" dirty="0" err="1" smtClean="0"/>
              <a:t>Carson</a:t>
            </a:r>
            <a:r>
              <a:rPr lang="cs-CZ" sz="2200" dirty="0" smtClean="0"/>
              <a:t> (1962): </a:t>
            </a:r>
            <a:r>
              <a:rPr lang="cs-CZ" sz="2200" i="1" dirty="0" err="1" smtClean="0"/>
              <a:t>Silent</a:t>
            </a:r>
            <a:r>
              <a:rPr lang="cs-CZ" sz="2200" i="1" dirty="0" smtClean="0"/>
              <a:t> </a:t>
            </a:r>
            <a:r>
              <a:rPr lang="cs-CZ" sz="2200" i="1" dirty="0" err="1" smtClean="0"/>
              <a:t>Spring</a:t>
            </a:r>
            <a:r>
              <a:rPr lang="cs-CZ" sz="2200" i="1" dirty="0" smtClean="0"/>
              <a:t> </a:t>
            </a:r>
            <a:r>
              <a:rPr lang="cs-CZ" sz="2200" dirty="0" smtClean="0"/>
              <a:t>--- vliv agrárních pesticidů na ŽP</a:t>
            </a:r>
          </a:p>
          <a:p>
            <a:pPr marL="0" indent="0">
              <a:buNone/>
            </a:pPr>
            <a:r>
              <a:rPr lang="cs-CZ" sz="2200" dirty="0" smtClean="0"/>
              <a:t>ekologické havárie 60. let</a:t>
            </a:r>
          </a:p>
          <a:p>
            <a:pPr marL="0" indent="0">
              <a:buNone/>
            </a:pPr>
            <a:endParaRPr lang="cs-CZ" sz="2200" dirty="0" smtClean="0"/>
          </a:p>
          <a:p>
            <a:pPr marL="0" indent="0">
              <a:buNone/>
            </a:pPr>
            <a:r>
              <a:rPr lang="cs-CZ" sz="2200" dirty="0" smtClean="0"/>
              <a:t>Multidisciplinární obor zahrnující fyzikální, chemické a biologické vědy společně s informatikou, studující životní prostředí a hledající řešení environmentálních problémů</a:t>
            </a:r>
          </a:p>
          <a:p>
            <a:pPr marL="0" indent="0">
              <a:buNone/>
            </a:pPr>
            <a:r>
              <a:rPr lang="cs-CZ" sz="2200" dirty="0" smtClean="0"/>
              <a:t>Integrovaný (</a:t>
            </a:r>
            <a:r>
              <a:rPr lang="cs-CZ" sz="2200" dirty="0" err="1" smtClean="0"/>
              <a:t>multi</a:t>
            </a:r>
            <a:r>
              <a:rPr lang="cs-CZ" sz="2200" dirty="0" smtClean="0"/>
              <a:t>/inter-disciplinární), kvantitativní přístup ke studiu environmentálních systémů</a:t>
            </a:r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r>
              <a:rPr lang="cs-CZ" sz="2200" dirty="0" smtClean="0"/>
              <a:t>další příbuzní: </a:t>
            </a:r>
          </a:p>
          <a:p>
            <a:pPr marL="0" indent="0">
              <a:buNone/>
            </a:pPr>
            <a:r>
              <a:rPr lang="cs-CZ" sz="2200" dirty="0" smtClean="0"/>
              <a:t>ENVIRONMENTAL STUDIES /environmentalistika/</a:t>
            </a:r>
          </a:p>
          <a:p>
            <a:pPr marL="0" indent="0">
              <a:buNone/>
            </a:pPr>
            <a:r>
              <a:rPr lang="cs-CZ" sz="1900" dirty="0" smtClean="0"/>
              <a:t>sociální vědy – člověk a životní prostředí: vnímání, vztahy</a:t>
            </a:r>
            <a:r>
              <a:rPr lang="cs-CZ" sz="1900" dirty="0"/>
              <a:t> </a:t>
            </a:r>
            <a:r>
              <a:rPr lang="cs-CZ" sz="1900" dirty="0" smtClean="0"/>
              <a:t>a strategie</a:t>
            </a:r>
            <a:r>
              <a:rPr lang="cs-CZ" sz="1900" dirty="0" smtClean="0"/>
              <a:t> </a:t>
            </a:r>
          </a:p>
          <a:p>
            <a:pPr marL="0" indent="0">
              <a:buNone/>
            </a:pPr>
            <a:r>
              <a:rPr lang="cs-CZ" sz="2200" dirty="0" smtClean="0"/>
              <a:t>ENVIRONMENTAL ENGINEERING</a:t>
            </a:r>
          </a:p>
          <a:p>
            <a:pPr marL="0" indent="0">
              <a:buNone/>
            </a:pPr>
            <a:r>
              <a:rPr lang="cs-CZ" sz="1800" dirty="0" smtClean="0"/>
              <a:t>technické vědy – vývoj technologií šetrných k životnímu prostředí</a:t>
            </a:r>
            <a:r>
              <a:rPr lang="cs-CZ" sz="2000" dirty="0" smtClean="0"/>
              <a:t> </a:t>
            </a:r>
          </a:p>
          <a:p>
            <a:pPr marL="0" indent="0">
              <a:buNone/>
            </a:pPr>
            <a:endParaRPr lang="cs-CZ" sz="2200" dirty="0" smtClean="0"/>
          </a:p>
          <a:p>
            <a:pPr marL="0" indent="0">
              <a:buNone/>
            </a:pPr>
            <a:r>
              <a:rPr lang="cs-CZ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TÉMATA: </a:t>
            </a:r>
            <a:r>
              <a:rPr lang="cs-CZ" sz="2200" dirty="0" smtClean="0"/>
              <a:t>chápání planetárních procesů, alternativní zdroje energie, kontrola znečištění, využívání přírodních zdrojů a adaptace na globální změny</a:t>
            </a:r>
            <a:endParaRPr lang="cs-CZ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853379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1452</TotalTime>
  <Words>417</Words>
  <Application>Microsoft Office PowerPoint</Application>
  <PresentationFormat>Předvádění na obrazovce (4:3)</PresentationFormat>
  <Paragraphs>77</Paragraphs>
  <Slides>10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3" baseType="lpstr">
      <vt:lpstr>Times New Roman</vt:lpstr>
      <vt:lpstr>Monotype Sorts</vt:lpstr>
      <vt:lpstr>Motiv systému Office</vt:lpstr>
      <vt:lpstr>Fyzická geografie (Z0026) </vt:lpstr>
      <vt:lpstr>Co je geografie?</vt:lpstr>
      <vt:lpstr>Prezentace aplikace PowerPoint</vt:lpstr>
      <vt:lpstr>Klíčové geografické otázky …</vt:lpstr>
      <vt:lpstr>Co je fyzická geografie?</vt:lpstr>
      <vt:lpstr>Fyzickogeografická sféra Země se skládá z jednotlivých geosfér:</vt:lpstr>
      <vt:lpstr>Blue Marble, NASA 2001-02</vt:lpstr>
      <vt:lpstr>Geografové mají konkurenci, co jim šlape na paty …</vt:lpstr>
      <vt:lpstr>Prezentace aplikace PowerPoint</vt:lpstr>
      <vt:lpstr>   Globální změny (prostředí)  </vt:lpstr>
    </vt:vector>
  </TitlesOfParts>
  <Company>KG PřF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Fyzická geografie</dc:title>
  <dc:creator>Pavla Štěpánková</dc:creator>
  <cp:lastModifiedBy>macka</cp:lastModifiedBy>
  <cp:revision>127</cp:revision>
  <dcterms:created xsi:type="dcterms:W3CDTF">2002-09-17T12:13:45Z</dcterms:created>
  <dcterms:modified xsi:type="dcterms:W3CDTF">2014-09-16T11:39:41Z</dcterms:modified>
</cp:coreProperties>
</file>