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6" r:id="rId3"/>
    <p:sldId id="275" r:id="rId4"/>
    <p:sldId id="276" r:id="rId5"/>
    <p:sldId id="277" r:id="rId6"/>
    <p:sldId id="260" r:id="rId7"/>
    <p:sldId id="261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19.9.2014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19.9.2014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FBE4F-C43C-48EF-A5ED-41B74E6E5AF0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62679-11A7-4484-88C0-7D05E68CE0FD}" type="datetime1">
              <a:rPr lang="cs-CZ" smtClean="0"/>
              <a:pPr/>
              <a:t>19.9.2014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E7717-1A8C-4D65-9DBC-0E4D10551459}" type="datetime1">
              <a:rPr lang="cs-CZ" smtClean="0"/>
              <a:pPr/>
              <a:t>19.9.2014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7BCE-C357-4A4A-AEEB-B50A2236B3D8}" type="datetime1">
              <a:rPr lang="cs-CZ" smtClean="0"/>
              <a:pPr/>
              <a:t>19.9.2014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AAC0B-462A-4AA8-A3A9-B600DC24DBBC}" type="datetime1">
              <a:rPr lang="cs-CZ" smtClean="0"/>
              <a:pPr/>
              <a:t>19.9.2014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653C4-ED1A-44E2-B148-835DD00CE0C8}" type="datetime1">
              <a:rPr lang="cs-CZ" smtClean="0"/>
              <a:pPr/>
              <a:t>19.9.2014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FE339-CD5A-4BAC-B36F-9BBE6E91D299}" type="datetime1">
              <a:rPr lang="cs-CZ" smtClean="0"/>
              <a:pPr/>
              <a:t>19.9.2014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86F9A-9D3A-4A44-ADCC-54737FD4B6B3}" type="datetime1">
              <a:rPr lang="cs-CZ" smtClean="0"/>
              <a:pPr/>
              <a:t>19.9.2014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E3D02-C317-45EA-8389-251CB63EDA16}" type="datetime1">
              <a:rPr lang="cs-CZ" smtClean="0"/>
              <a:pPr/>
              <a:t>19.9.2014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A9584-E2BD-41F5-B18C-A0E9823FFB23}" type="datetime1">
              <a:rPr lang="cs-CZ" smtClean="0"/>
              <a:pPr/>
              <a:t>19.9.2014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E15F-B4FB-4ED2-9BF7-392E75B67276}" type="datetime1">
              <a:rPr lang="cs-CZ" smtClean="0"/>
              <a:pPr/>
              <a:t>19.9.2014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60E96-F2BC-42CA-B8FD-C9B1561955A5}" type="datetime1">
              <a:rPr lang="cs-CZ" smtClean="0"/>
              <a:pPr/>
              <a:t>19.9.2014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7F542-6DAC-4B99-8145-718A17631AF5}" type="datetime1">
              <a:rPr lang="cs-CZ" smtClean="0"/>
              <a:pPr/>
              <a:t>19.9.2014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Z0027 Geografická analýza trhu práce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Úvodní informace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Z0027 Geografická analýza trhu práce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přednášející: RNDr. Ondřej Šerý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cvičící: Mgr. Pavlína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Zrůstová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RNDr. Ondřej Šerý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přednášky:	Po, Z3, 15:00 až 15:50</a:t>
            </a:r>
          </a:p>
          <a:p>
            <a:pPr>
              <a:buFont typeface="Wingdings" pitchFamily="2" charset="2"/>
              <a:buChar char="§"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cvičení:	Po, Z7, 18:00 až 19:50</a:t>
            </a:r>
          </a:p>
          <a:p>
            <a:pPr>
              <a:buNone/>
            </a:pPr>
            <a:r>
              <a:rPr lang="cs-CZ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Čt, Z7, 18:00 až 19:50</a:t>
            </a: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zakončení předmětu: zkouška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- 1/3 cvičení (1 cvičení = 10 bodů)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- 1/3 písemný test</a:t>
            </a:r>
          </a:p>
          <a:p>
            <a:pPr>
              <a:buNone/>
            </a:pPr>
            <a:r>
              <a:rPr lang="cs-CZ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- 1/3 ústní zkouška</a:t>
            </a:r>
            <a:endParaRPr lang="cs-CZ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Volná pracovní místa (VPM)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 1. ledna 2012 novela zákona o zaměstnanosti zrušila povinnost zaměstnavatelů hlásit Úřadu práce ČR volná pracovní místa</a:t>
            </a: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„Zaměstnavatel </a:t>
            </a:r>
            <a:r>
              <a:rPr lang="cs-CZ" sz="14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může</a:t>
            </a:r>
            <a:r>
              <a:rPr lang="cs-CZ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oznámit příslušné krajské pobočce Úřadu práce volná pracovní místa a jejich charakteristiku ...“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dopady pro statistiku, praxi a smysl Úřadu práce ČR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ukazatel „počet uchazečů o zaměstnání na jedno volné pracovní místo“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Podpora v nezaměstnanosti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nárok má uchazeč, který získal v rozhodném období dobu důchodového pojištění v délce alespoň 12 měsíců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tj. pracovní smlouvy, dohody o pracovní činnosti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platí i pro studenty</a:t>
            </a:r>
            <a:endParaRPr lang="cs-CZ" sz="14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rozhodné období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poslední 2 roky před zařazením do evidence uchazečů o zaměstnání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doba poskytování podpory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a) do 50 let věku	5 měsíců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b) od 50 do 55 let věku	8 měsíců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c) nad 55 let věku           11 měsíců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výše podpory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stanovena procentní sazbou z průměrného měsíčního čistého výdělku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první 2 měsíce 65 %, další dva měsíce 50 % a následně 45 %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maximální výše činí 0,58násobek průměrné mzdy (pro rok 2014 – 14 281 Kč)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Zprostředkování zaměstnání agenturami práce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agentura práce musí mít uděleno povolení ke zprostředkování zaměstnanosti od generálního ředitelství Úřadu práce ČR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závazné souhlasné stanovisko musí dát i Ministerstvo vnitra ČR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Zaměstnávání osob se zdravotním postižením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OZP je věnována zvýšená ochrana na trhu práce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chráněné pracovní místo = </a:t>
            </a:r>
            <a:r>
              <a:rPr lang="cs-CZ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místo</a:t>
            </a: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zřízené zaměstnavatelem pro OZP na základě písemné dohody s ÚP ČR, na zřízení těchto míst příspěvky</a:t>
            </a:r>
          </a:p>
          <a:p>
            <a:pPr>
              <a:buFont typeface="Wingdings" pitchFamily="2" charset="2"/>
              <a:buChar char="§"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zaměstnavatelé s více než 25 zaměstnanci v pracovním poměru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povinni zaměstnávat OZP minimálně ve výši 4 % na celkovém počtu zaměstnanců</a:t>
            </a:r>
          </a:p>
          <a:p>
            <a:pPr>
              <a:buNone/>
            </a:pPr>
            <a:endParaRPr lang="cs-CZ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pokud toto neplní, existují ještě 2 možnosti: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a) odebírání výrobků a služeb od zaměstnavatelů s více než 50 % OZP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b) odvod do státního rozpočtu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odvod = za každou OZP, kterou by měl zaměstnat, činí 2,5násobek průměrné měsíční mzdy, odvod za rok 2013 – 61 555 Kč (platí 1x ročně vždy do 15. 2. následujícího roku)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Zaměstnávání zaměstnanců ze zahraničí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zákon o zaměstnanosti nepovažuje za cizince občana EU či jeho rodinného příslušníka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cizince lze zaměstnat na základě povolení k zaměstnání, zaměstnanecké karty a modré karty</a:t>
            </a:r>
          </a:p>
          <a:p>
            <a:pPr>
              <a:buFont typeface="Wingdings" pitchFamily="2" charset="2"/>
              <a:buChar char="§"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povolení k zaměstnání 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vydává krajská pobočka Úřadu práce ČR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nutné mít také povolení na území pobytu ČR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zaměstnanecká karta = jednotné povolení, opravňuje dlouhodobě pobývat na území ČR za účelem zaměstnání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modrá karta = povolení k dlouhodobému pobytu za účelem výkonu zaměstnání vyžadujícího vysokou kvalifikaci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evidence občanů EU a cizinců, resp. občanů EU/EHP + Švýcarska a cizinců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Evropský hospodářský prostor (EHP): EU + Island, Lichtenštejnsko a Norsko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Politika zaměstnanosti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aktivní politika zaměstnanosti (APZ)</a:t>
            </a:r>
          </a:p>
          <a:p>
            <a:pPr>
              <a:buNone/>
            </a:pPr>
            <a:r>
              <a:rPr lang="cs-CZ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souhrn opatření směřujících k zajištění maximální možné úrovně zaměstnanosti</a:t>
            </a:r>
          </a:p>
          <a:p>
            <a:pPr>
              <a:buFont typeface="Wingdings" pitchFamily="2" charset="2"/>
              <a:buChar char="§"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nástroje APZ: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a) rekvalifikace,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b) investiční pobídky,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c) veřejně prospěšné práce,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d) společensky účelná pracovní místa,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e) překlenovací příspěvek,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f) příspěvek na zapracování,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g) příspěvek při přechodu na nový podnikatelský program.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pasivní politika zaměstnanosti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zprostředkování zaměstnání uchazečům o práci a hmotné zabezpečení uchazečů o práci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podpora v nezaměstnanosti,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životní minimum (3 410 Kč),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existenční minimum (2 220 Kč).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APZ - rekvalifikace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rekvalifikace</a:t>
            </a:r>
          </a:p>
          <a:p>
            <a:pPr>
              <a:buNone/>
            </a:pPr>
            <a:r>
              <a:rPr lang="cs-CZ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získání nové kvalifikace a zvýšení, rozšíření nebo prohloubení dosavadní kvalifikace, včetně jejího udržování a obnovování</a:t>
            </a:r>
          </a:p>
          <a:p>
            <a:pPr>
              <a:buFont typeface="Wingdings" pitchFamily="2" charset="2"/>
              <a:buChar char="§"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podpora při rekvalifikaci</a:t>
            </a:r>
          </a:p>
          <a:p>
            <a:pPr>
              <a:buFont typeface="Wingdings" pitchFamily="2" charset="2"/>
              <a:buChar char="§"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nejčastěji poptávané (prováděné) rekvalifikace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počítačové kurzy,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kurzy svařování,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účetnictví,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základy podnikání,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řidičské průkazy,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kuchař, číšník.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APZ – investiční pobídky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vytváření nových pracovních míst,</a:t>
            </a: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rekvalifikace nebo školení nových zaměstnanců.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hmotná podpora poskytována pouze v regionech A, vymezovány pololetně</a:t>
            </a:r>
          </a:p>
          <a:p>
            <a:pPr>
              <a:buFont typeface="Wingdings" pitchFamily="2" charset="2"/>
              <a:buChar char="§"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 A = region s MN nejméně o 50 % vyšší než průměrná MN v ČR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velký podnik:	250 zaměstnanců a více, obrat nad 50 mil. EUR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střední podnik:	50 až 249 zaměstnanců, obrat 10 až 50 mil. EUR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malý podnik:	do 50 zaměstnanců, obrat do 10 mil. EUR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390084"/>
            <a:ext cx="9144000" cy="199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8183"/>
          <a:stretch>
            <a:fillRect/>
          </a:stretch>
        </p:blipFill>
        <p:spPr bwMode="auto">
          <a:xfrm>
            <a:off x="415400" y="1196752"/>
            <a:ext cx="831320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99" t="19463" r="72441" b="43773"/>
          <a:stretch>
            <a:fillRect/>
          </a:stretch>
        </p:blipFill>
        <p:spPr bwMode="auto">
          <a:xfrm>
            <a:off x="0" y="5589240"/>
            <a:ext cx="24837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APZ – investiční pobídky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60300" r="62598" b="2684"/>
          <a:stretch>
            <a:fillRect/>
          </a:stretch>
        </p:blipFill>
        <p:spPr bwMode="auto">
          <a:xfrm>
            <a:off x="5688124" y="1196752"/>
            <a:ext cx="3420380" cy="123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APZ – veřejně prospěšné práce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veřejně prospěšné práce</a:t>
            </a:r>
          </a:p>
          <a:p>
            <a:pPr>
              <a:buNone/>
            </a:pPr>
            <a:r>
              <a:rPr lang="cs-CZ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časově omezené pracovní příležitosti spočívající zejména v údržbě veřejných prostranství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nejdéle na 12 měsíců po sobě, pak lze opakovat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86206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APZ – společensky účelná pracovní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místa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46856" y="4120480"/>
            <a:ext cx="8229600" cy="1972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společensky účelná pracovní místa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= pracovní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místa zřízená na základě dohody s ÚP ČR pro uchazeče, kterým nelze zajistit pracovní uplatnění jiným způsobem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- např.: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ženy po mateřské či rodičovské dovolené, osoby s nedostatkem praktických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zkušeností, starší osoby, ...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Úvod do trhu práce,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zákon č. 435/2004 Sb. o zaměstnanosti</a:t>
            </a:r>
            <a:br>
              <a:rPr lang="cs-CZ" dirty="0" smtClean="0"/>
            </a:br>
            <a:r>
              <a:rPr lang="cs-CZ" sz="1300" dirty="0" smtClean="0"/>
              <a:t>(stav k 24. červnu 2014)</a:t>
            </a: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/>
          <a:lstStyle/>
          <a:p>
            <a:r>
              <a:rPr lang="cs-CZ" dirty="0" smtClean="0"/>
              <a:t>15. září 2014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Z0027 Geografická analýza trhu práce</a:t>
            </a:r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APZ – překlenovací příspěvek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6766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lze poskytnout OSVČ, která přestala být uchazečem o zaměstnání</a:t>
            </a:r>
          </a:p>
          <a:p>
            <a:pPr>
              <a:buNone/>
            </a:pPr>
            <a:r>
              <a:rPr lang="cs-CZ" sz="1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nejdéle na 5 měsíců, max. 0,25 násobek průměrné mzdy (rok 2014 - celkem 30 755 Kč)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220486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APZ – příspěvek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na zapracování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46856" y="3429000"/>
            <a:ext cx="869714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určen pro uchazeče,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kterému ÚP ČR věnuje zvýšenou péči</a:t>
            </a:r>
            <a:endParaRPr kumimoji="0" lang="cs-CZ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- nejdéle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na 3 měsíce, měsíčně max. 1/2 minimální mzdy (rok 2014 – celkem 12 750 Kč)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36512" y="415820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APZ – příspěvek</a:t>
            </a:r>
            <a:r>
              <a:rPr kumimoji="0" lang="cs-CZ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při přechodu na nový podnikatelský program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67544" y="5517232"/>
            <a:ext cx="869714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pokud zaměstnavatel přechází na nový podnikatelský program a nemůže zaručit plný rozsah pracovní doby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- nejdéle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na 6 měsíce, měsíčně max. 1/2 minimální mzdy (rok 2014 – celkem 25 500 Kč)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Dětská práce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dítě (pro účely zákona o zaměstnanosti)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a) osoba mladší 15 let,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b) osoba starší 15 let, pokud nemá ukončenou povinnou školní docházku, a to až do doby jejího ukončení</a:t>
            </a:r>
          </a:p>
          <a:p>
            <a:pPr>
              <a:buNone/>
            </a:pP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může vykonávat uměleckou, kulturní, sportovní a reklamní činnost přiměřenou jeho věku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Pracovní trh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komplex vztahů mezi nabídkou pracovní síly a poptávkou po ní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nabídka = demografický potenciál 15 až 64 let modifikovaný sociálními a ekonomickými faktory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změna v rozsahu školní docházky (nárůst počtu vysokoškoláků),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změna v období odchodu do důchodu,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počet žen dobrovolně zůstávajících v domácnosti.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poptávka = rozsah pracovních míst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výkonnost ekonomiky,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produktivita práce.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Zvýšení výkonnosti ekonomiky a produktivity práce nemusí nutně vést k nárůstu počtu pracovních míst.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Zaměstnanost, nezaměstnanost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plná (potenciální) zaměstnanost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při dané mzdě se poptávané množství práce rovná nabízenému množství práce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mohou existovat VPM v rozsahu počtu nezaměstnaných, kteří ale nemají při dané mzdě zájem pracovat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přirozená míra nezaměstnanosti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odpovídá velikosti nezaměstnanosti při plné zaměstnanosti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vzestupný trend v čase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patří do ní frikční, krátkodobá strukturální a dobrovolná nezaměstnanost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skutečná míra nezaměstnanosti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krátkodobě osciluje kolem přirozené nezaměstnanosti (tj. je nižší i vyšší)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frikční nezaměstnanost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dočasná a dobrovolná, souvisí s nutnou dobou na nalezení nového místa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např. přechod na lepší místo, hledání nového místa po přestěhování, nástup po škole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čím vyšší je podpora v nezaměstnanosti a čím déle je poskytována, tím déle trvá hledání nového místa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Zaměstnanost, nezaměstnanost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strukturální nezaměstnanost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důsledek strukturálních změn v ekonomice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upadající a expandující odvětví (hornictví, metalurgie vs. 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autoprůmysl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bankovnictví)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mohou existovat regionální nerovnováhy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expandující odvětví často produktivnější a s vyšší kvalifikací, nutná rekvalifikace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endParaRPr lang="cs-CZ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cyklická nezaměstnanost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souvisí s hospodářským cyklem, nedobrovolná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propad je evidován ve všech odvětvích, není kam přejít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dobrovolná nezaměstnanost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volí osoby, které jsou ochotny přijmout práci pouze za vyšší mzdu, než která panuje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registrovaní nezaměstnaní (možnost brát podporu a hledat lepší práci)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nedobrovolná nezaměstnanost</a:t>
            </a:r>
          </a:p>
          <a:p>
            <a:pPr>
              <a:buNone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osoby ochotné pracovat (i za nižší mzdu, než která panuje), ale příležitosti nejsou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ekonomické, sociální a psychické problémy</a:t>
            </a:r>
          </a:p>
          <a:p>
            <a:pPr>
              <a:buNone/>
            </a:pP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Obyvatelstvo podle ekonomické aktivity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obyvatelstvo se zjištěnou ekonomickou aktivitou při sčítání lidu 2011</a:t>
            </a:r>
          </a:p>
          <a:p>
            <a:pPr lvl="0">
              <a:buNone/>
            </a:pPr>
            <a:r>
              <a:rPr lang="cs-CZ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 nezjištěno 571 064 (tj. 5,5 %)</a:t>
            </a: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cs-CZ" sz="5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mateřská dovolená</a:t>
            </a:r>
          </a:p>
          <a:p>
            <a:pPr lvl="0">
              <a:buNone/>
            </a:pPr>
            <a:r>
              <a:rPr lang="cs-CZ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při narození jednoho dítěte max. 28 týdnů, při narození dvou a více dětí 37 týdnů</a:t>
            </a:r>
          </a:p>
          <a:p>
            <a:pPr lvl="0">
              <a:buNone/>
            </a:pPr>
            <a:r>
              <a:rPr lang="cs-CZ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trvá celkově minimálně 14 týdnů (lze nastoupit i před porodem)</a:t>
            </a:r>
          </a:p>
          <a:p>
            <a:pPr lvl="0">
              <a:buNone/>
            </a:pPr>
            <a:r>
              <a:rPr lang="cs-CZ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nemůže být za žádných okolností přerušena či skončena dříve než 6 týdnů od porodu</a:t>
            </a:r>
          </a:p>
          <a:p>
            <a:pPr lvl="0">
              <a:buFont typeface="Wingdings" pitchFamily="2" charset="2"/>
              <a:buChar char="§"/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ostatní s vlastním zdrojem obživy</a:t>
            </a:r>
          </a:p>
          <a:p>
            <a:pPr lvl="0">
              <a:buNone/>
            </a:pPr>
            <a:r>
              <a:rPr lang="cs-CZ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osoby žijící z jiných finančních zdrojů než je příjem ze zaměstnání nebo důchod (např. úspory, dividendy, výnosy majetku, ženy a muži na rodičovské dovolené pobírající rodičovský příspěvek, ...)</a:t>
            </a:r>
          </a:p>
          <a:p>
            <a:pPr lvl="0">
              <a:buNone/>
            </a:pPr>
            <a:endParaRPr lang="cs-CZ" sz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350" t="23040" r="5951" b="36641"/>
          <a:stretch>
            <a:fillRect/>
          </a:stretch>
        </p:blipFill>
        <p:spPr bwMode="auto">
          <a:xfrm>
            <a:off x="166011" y="2204864"/>
            <a:ext cx="8811978" cy="2653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Zaměstnaní podle postavení</a:t>
            </a:r>
            <a:b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 zaměstnání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obyvatelstvo se zjištěným postavením v zaměstnání při sčítání lidu 2011</a:t>
            </a: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5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endParaRPr lang="cs-CZ" sz="3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zaměstnavatelé = podnikatelé se zaměstnanci</a:t>
            </a:r>
          </a:p>
          <a:p>
            <a:pPr lvl="0">
              <a:buNone/>
            </a:pPr>
            <a:r>
              <a:rPr lang="cs-CZ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osoby, které v rámci své podnikatelské činnosti zaměstnávají jednoho nebo více zaměstnanců</a:t>
            </a:r>
          </a:p>
          <a:p>
            <a:pPr lvl="0">
              <a:buFont typeface="Wingdings" pitchFamily="2" charset="2"/>
              <a:buChar char="§"/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osoby pracující na vlastní účet = podnikatelé bez zaměstnanců = OSVČ</a:t>
            </a:r>
          </a:p>
          <a:p>
            <a:pPr lvl="0">
              <a:buNone/>
            </a:pPr>
            <a:r>
              <a:rPr lang="cs-CZ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s podnikatelským oprávněním</a:t>
            </a:r>
          </a:p>
          <a:p>
            <a:pPr lvl="0">
              <a:buNone/>
            </a:pPr>
            <a:r>
              <a:rPr lang="cs-CZ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zapsaní v obchodním či v živnostenském rejstříku, osoby podnikající na základě zvláštních předpisů (advokáti, znalci, auditoři, umělci atd.)</a:t>
            </a:r>
          </a:p>
          <a:p>
            <a:pPr lvl="0">
              <a:buFont typeface="Wingdings" pitchFamily="2" charset="2"/>
              <a:buChar char="§"/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členové produkčních družstev</a:t>
            </a:r>
          </a:p>
          <a:p>
            <a:pPr lvl="0">
              <a:buNone/>
            </a:pPr>
            <a:r>
              <a:rPr lang="cs-CZ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ne řádní zaměstnanci družstev, ne členové spotřebitelských družstev</a:t>
            </a:r>
          </a:p>
          <a:p>
            <a:pPr lvl="0">
              <a:buFont typeface="Wingdings" pitchFamily="2" charset="2"/>
              <a:buChar char="§"/>
            </a:pPr>
            <a:r>
              <a:rPr lang="cs-CZ" sz="14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pomáhající rodinní příslušníci</a:t>
            </a:r>
          </a:p>
          <a:p>
            <a:pPr lvl="0">
              <a:buNone/>
            </a:pPr>
            <a:r>
              <a:rPr lang="cs-CZ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- osoby pracující na jiném základě než pracovněprávním vztahu, jinak to jsou zaměstnanci</a:t>
            </a:r>
          </a:p>
          <a:p>
            <a:pPr lvl="0">
              <a:buNone/>
            </a:pPr>
            <a:endParaRPr lang="cs-CZ" sz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0350" t="23040" r="50051" b="51760"/>
          <a:stretch>
            <a:fillRect/>
          </a:stretch>
        </p:blipFill>
        <p:spPr bwMode="auto">
          <a:xfrm>
            <a:off x="1871700" y="1929106"/>
            <a:ext cx="5400600" cy="214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Klasifikace zaměstnání (CZ-ISCO)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/>
          <a:lstStyle/>
          <a:p>
            <a:pPr lvl="0">
              <a:buFont typeface="Wingdings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zavedena od 1. ledna 2011, nahradila klasifikaci KZAM</a:t>
            </a:r>
          </a:p>
          <a:p>
            <a:pPr lvl="0">
              <a:buFont typeface="Wingdings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vypracována na základě mezinárodního standardu, jehož tvůrcem je ILO</a:t>
            </a:r>
          </a:p>
          <a:p>
            <a:pPr lvl="0">
              <a:buFont typeface="Wingdings" pitchFamily="2" charset="2"/>
              <a:buChar char="§"/>
            </a:pPr>
            <a:endParaRPr lang="cs-CZ" sz="16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cs-CZ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Klasifikace CZ-ISCO pro ČR v roce 2013</a:t>
            </a:r>
          </a:p>
          <a:p>
            <a:pPr lvl="0">
              <a:buFont typeface="Wingdings" pitchFamily="2" charset="2"/>
              <a:buChar char="§"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2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>
              <a:buNone/>
            </a:pPr>
            <a:endParaRPr lang="cs-CZ" sz="1400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0350" t="22914" r="12251" b="31727"/>
          <a:stretch>
            <a:fillRect/>
          </a:stretch>
        </p:blipFill>
        <p:spPr bwMode="auto">
          <a:xfrm>
            <a:off x="215516" y="2829910"/>
            <a:ext cx="8712968" cy="319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Státní politika zaměstnanosti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státní politika zaměstnanosti mimo jiné zahrnuje: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zabezpečení práva na zaměstnání,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sledování a vyhodnocování situace na trhu práce,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poskytování podpory v nezaměstnanosti a podpory při rekvalifikaci.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právo na zaměstnání</a:t>
            </a:r>
          </a:p>
          <a:p>
            <a:pPr>
              <a:buNone/>
            </a:pPr>
            <a:endParaRPr lang="cs-CZ" sz="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„Právem na zaměstnání je právo fyzické osoby, která chce a může pracovat a o práci se uchází, na zaměstnání v pracovněprávním vztahu, na zprostředkování zaměstnání a na poskytnutí dalších služeb.“</a:t>
            </a:r>
          </a:p>
          <a:p>
            <a:pPr>
              <a:buNone/>
            </a:pPr>
            <a:endParaRPr lang="cs-CZ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právo si svobodně zvolit a zabezpečit zaměstnání</a:t>
            </a:r>
            <a:endParaRPr lang="cs-CZ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endParaRPr lang="cs-CZ" sz="16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600" t="31680" r="29351" b="61120"/>
          <a:stretch>
            <a:fillRect/>
          </a:stretch>
        </p:blipFill>
        <p:spPr bwMode="auto">
          <a:xfrm>
            <a:off x="53752" y="6093296"/>
            <a:ext cx="9036496" cy="7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12601" t="47246" r="30701" b="8835"/>
          <a:stretch>
            <a:fillRect/>
          </a:stretch>
        </p:blipFill>
        <p:spPr bwMode="auto">
          <a:xfrm>
            <a:off x="684213" y="2564904"/>
            <a:ext cx="74168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200" b="1" dirty="0" smtClean="0">
                <a:latin typeface="Verdana" pitchFamily="34" charset="0"/>
              </a:rPr>
              <a:t>Úřad práce České republiky (ÚP ČR)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</a:rPr>
              <a:t>členění platné od 1. dubna 2011: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generální ředitelství (Praha), generální ředitelka Ing. Marie Bílková (od 5/2013)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krajské pobočky (krajská města)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cs-CZ" sz="1400" dirty="0" smtClean="0">
                <a:latin typeface="Verdana" pitchFamily="34" charset="0"/>
              </a:rPr>
              <a:t>	- kontaktní pracoviště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Uchazeč o zaměstnání, evidence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uchazeč o zaměstnání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= fyzická osoba, která osobně požádá o zprostředkování vhodného zaměstnání krajskou pobočku Úřadu práce, v jejímž územním obvodu má bydliště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evidence uchazečů o zaměstnání</a:t>
            </a:r>
          </a:p>
          <a:p>
            <a:pPr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nezaměstnaný x uchazeč o zaměstnání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Zvýšená péče při zprostředkování zaměstnání</a:t>
            </a:r>
            <a:endParaRPr lang="cs-CZ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zvýšená péče pro uchazeče, kteří ji pro svůj zdravotní stav, věk, péči o dítě nebo z jiných vážných důvodů potřebují</a:t>
            </a:r>
          </a:p>
          <a:p>
            <a:pPr>
              <a:buNone/>
            </a:pPr>
            <a:endParaRPr lang="cs-CZ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dříve vymezeny tzv. rizikové skupiny:</a:t>
            </a:r>
          </a:p>
          <a:p>
            <a:pPr>
              <a:buNone/>
            </a:pPr>
            <a:r>
              <a:rPr lang="cs-CZ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a) osoby zdravotně postižené (OZP),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b) osoby do 25 let, absolventi a mladiství,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c) osoby nad 50 let,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d) osoby pečující o dítě do 15 let věku,</a:t>
            </a:r>
          </a:p>
          <a:p>
            <a:pPr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e) dlouhodobě nezaměstnaní (12 měsíců a více).</a:t>
            </a:r>
          </a:p>
          <a:p>
            <a:pPr>
              <a:buNone/>
            </a:pPr>
            <a:endParaRPr lang="cs-CZ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absolvent = uchazeč do 30 let věku, doba od úspěšného ukončení jeho studia nepřekročila 2 roky</a:t>
            </a: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mladistvý = uchazeč ve věku 15 až 18 let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Z0027 Geografická analýza trhu práce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602</Words>
  <Application>Microsoft Office PowerPoint</Application>
  <PresentationFormat>Předvádění na obrazovce (4:3)</PresentationFormat>
  <Paragraphs>328</Paragraphs>
  <Slides>24</Slides>
  <Notes>24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Motiv sady Office</vt:lpstr>
      <vt:lpstr>Úvodní informace</vt:lpstr>
      <vt:lpstr>Úvod do trhu práce,  zákon č. 435/2004 Sb. o zaměstnanosti (stav k 24. červnu 2014)</vt:lpstr>
      <vt:lpstr>Obyvatelstvo podle ekonomické aktivity</vt:lpstr>
      <vt:lpstr>Zaměstnaní podle postavení v zaměstnání</vt:lpstr>
      <vt:lpstr>Klasifikace zaměstnání (CZ-ISCO)</vt:lpstr>
      <vt:lpstr>Státní politika zaměstnanosti</vt:lpstr>
      <vt:lpstr>Úřad práce České republiky (ÚP ČR)</vt:lpstr>
      <vt:lpstr>Uchazeč o zaměstnání, evidence</vt:lpstr>
      <vt:lpstr>Zvýšená péče při zprostředkování zaměstnání</vt:lpstr>
      <vt:lpstr>Volná pracovní místa (VPM)</vt:lpstr>
      <vt:lpstr>Podpora v nezaměstnanosti</vt:lpstr>
      <vt:lpstr>Zprostředkování zaměstnání agenturami práce</vt:lpstr>
      <vt:lpstr>Zaměstnávání osob se zdravotním postižením</vt:lpstr>
      <vt:lpstr>Zaměstnávání zaměstnanců ze zahraničí</vt:lpstr>
      <vt:lpstr>Politika zaměstnanosti</vt:lpstr>
      <vt:lpstr>APZ - rekvalifikace</vt:lpstr>
      <vt:lpstr>APZ – investiční pobídky</vt:lpstr>
      <vt:lpstr>APZ – investiční pobídky</vt:lpstr>
      <vt:lpstr>APZ – veřejně prospěšné práce</vt:lpstr>
      <vt:lpstr>APZ – překlenovací příspěvek</vt:lpstr>
      <vt:lpstr>Dětská práce</vt:lpstr>
      <vt:lpstr>Pracovní trh</vt:lpstr>
      <vt:lpstr>Zaměstnanost, nezaměstnanost</vt:lpstr>
      <vt:lpstr>Zaměstnanost, nezaměstnanost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53</cp:revision>
  <dcterms:created xsi:type="dcterms:W3CDTF">2014-09-08T07:18:26Z</dcterms:created>
  <dcterms:modified xsi:type="dcterms:W3CDTF">2014-09-19T13:03:44Z</dcterms:modified>
</cp:coreProperties>
</file>